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4.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charts/chart1.xml" ContentType="application/vnd.openxmlformats-officedocument.drawingml.chart+xml"/>
  <Override PartName="/ppt/charts/chart2.xml" ContentType="application/vnd.openxmlformats-officedocument.drawingml.chart+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34" r:id="rId2"/>
    <p:sldId id="297" r:id="rId3"/>
    <p:sldId id="285" r:id="rId4"/>
    <p:sldId id="343" r:id="rId5"/>
    <p:sldId id="331" r:id="rId6"/>
    <p:sldId id="287" r:id="rId7"/>
    <p:sldId id="344" r:id="rId8"/>
    <p:sldId id="345" r:id="rId9"/>
    <p:sldId id="309" r:id="rId10"/>
    <p:sldId id="308" r:id="rId11"/>
    <p:sldId id="294" r:id="rId12"/>
    <p:sldId id="346" r:id="rId13"/>
    <p:sldId id="347" r:id="rId14"/>
    <p:sldId id="348" r:id="rId15"/>
    <p:sldId id="349" r:id="rId16"/>
    <p:sldId id="350" r:id="rId17"/>
    <p:sldId id="351" r:id="rId18"/>
    <p:sldId id="352" r:id="rId19"/>
    <p:sldId id="275" r:id="rId20"/>
    <p:sldId id="335" r:id="rId21"/>
    <p:sldId id="357" r:id="rId22"/>
    <p:sldId id="353" r:id="rId23"/>
    <p:sldId id="355" r:id="rId24"/>
    <p:sldId id="356"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DD9C3"/>
    <a:srgbClr val="CFC095"/>
    <a:srgbClr val="D6CB9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9" autoAdjust="0"/>
    <p:restoredTop sz="94672"/>
  </p:normalViewPr>
  <p:slideViewPr>
    <p:cSldViewPr>
      <p:cViewPr>
        <p:scale>
          <a:sx n="50" d="100"/>
          <a:sy n="50" d="100"/>
        </p:scale>
        <p:origin x="-1338" y="-480"/>
      </p:cViewPr>
      <p:guideLst>
        <p:guide orient="horz" pos="2160"/>
        <p:guide pos="3839"/>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cuments\bond%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ownloads\India%2010-Year%20Bond%20Yield%20Historical%20Data%20(2).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Downloads\bond%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USER\Downloads\bond%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USER\Downloads\bond%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27"/>
  <c:chart>
    <c:title>
      <c:tx>
        <c:rich>
          <a:bodyPr/>
          <a:lstStyle/>
          <a:p>
            <a:pPr>
              <a:defRPr/>
            </a:pPr>
            <a:r>
              <a:rPr lang="en-US"/>
              <a:t>YIELD CURVE &amp; YIELD SPREAD</a:t>
            </a:r>
          </a:p>
        </c:rich>
      </c:tx>
      <c:layout>
        <c:manualLayout>
          <c:xMode val="edge"/>
          <c:yMode val="edge"/>
          <c:x val="0.22266666666666671"/>
          <c:y val="2.7777777777777846E-2"/>
        </c:manualLayout>
      </c:layout>
    </c:title>
    <c:plotArea>
      <c:layout/>
      <c:lineChart>
        <c:grouping val="standard"/>
        <c:ser>
          <c:idx val="0"/>
          <c:order val="0"/>
          <c:tx>
            <c:strRef>
              <c:f>Sheet1!$C$31</c:f>
              <c:strCache>
                <c:ptCount val="1"/>
                <c:pt idx="0">
                  <c:v>G-Sec</c:v>
                </c:pt>
              </c:strCache>
            </c:strRef>
          </c:tx>
          <c:marker>
            <c:symbol val="none"/>
          </c:marker>
          <c:dLbls>
            <c:showVal val="1"/>
          </c:dLbls>
          <c:cat>
            <c:strRef>
              <c:f>Sheet1!$B$32:$B$35</c:f>
              <c:strCache>
                <c:ptCount val="4"/>
                <c:pt idx="0">
                  <c:v>1 Year</c:v>
                </c:pt>
                <c:pt idx="1">
                  <c:v>3 year</c:v>
                </c:pt>
                <c:pt idx="2">
                  <c:v>5 year</c:v>
                </c:pt>
                <c:pt idx="3">
                  <c:v>10 Year</c:v>
                </c:pt>
              </c:strCache>
            </c:strRef>
          </c:cat>
          <c:val>
            <c:numRef>
              <c:f>Sheet1!$C$32:$C$35</c:f>
              <c:numCache>
                <c:formatCode>0.00%</c:formatCode>
                <c:ptCount val="4"/>
                <c:pt idx="0" formatCode="0%">
                  <c:v>6.0000000000000012E-2</c:v>
                </c:pt>
                <c:pt idx="1">
                  <c:v>6.2500000000000014E-2</c:v>
                </c:pt>
                <c:pt idx="2">
                  <c:v>6.5000000000000016E-2</c:v>
                </c:pt>
                <c:pt idx="3">
                  <c:v>6.7500000000000018E-2</c:v>
                </c:pt>
              </c:numCache>
            </c:numRef>
          </c:val>
        </c:ser>
        <c:ser>
          <c:idx val="1"/>
          <c:order val="1"/>
          <c:tx>
            <c:strRef>
              <c:f>Sheet1!$D$31</c:f>
              <c:strCache>
                <c:ptCount val="1"/>
                <c:pt idx="0">
                  <c:v>Corprorate bond</c:v>
                </c:pt>
              </c:strCache>
            </c:strRef>
          </c:tx>
          <c:marker>
            <c:symbol val="none"/>
          </c:marker>
          <c:dLbls>
            <c:showVal val="1"/>
          </c:dLbls>
          <c:cat>
            <c:strRef>
              <c:f>Sheet1!$B$32:$B$35</c:f>
              <c:strCache>
                <c:ptCount val="4"/>
                <c:pt idx="0">
                  <c:v>1 Year</c:v>
                </c:pt>
                <c:pt idx="1">
                  <c:v>3 year</c:v>
                </c:pt>
                <c:pt idx="2">
                  <c:v>5 year</c:v>
                </c:pt>
                <c:pt idx="3">
                  <c:v>10 Year</c:v>
                </c:pt>
              </c:strCache>
            </c:strRef>
          </c:cat>
          <c:val>
            <c:numRef>
              <c:f>Sheet1!$D$32:$D$35</c:f>
              <c:numCache>
                <c:formatCode>0.00%</c:formatCode>
                <c:ptCount val="4"/>
                <c:pt idx="0">
                  <c:v>6.5000000000000016E-2</c:v>
                </c:pt>
                <c:pt idx="1">
                  <c:v>6.8000000000000019E-2</c:v>
                </c:pt>
                <c:pt idx="2" formatCode="0%">
                  <c:v>7.0000000000000021E-2</c:v>
                </c:pt>
                <c:pt idx="3">
                  <c:v>7.7500000000000013E-2</c:v>
                </c:pt>
              </c:numCache>
            </c:numRef>
          </c:val>
        </c:ser>
        <c:marker val="1"/>
        <c:axId val="77537664"/>
        <c:axId val="77539200"/>
      </c:lineChart>
      <c:catAx>
        <c:axId val="77537664"/>
        <c:scaling>
          <c:orientation val="minMax"/>
        </c:scaling>
        <c:axPos val="b"/>
        <c:majorTickMark val="none"/>
        <c:tickLblPos val="nextTo"/>
        <c:crossAx val="77539200"/>
        <c:crosses val="autoZero"/>
        <c:auto val="1"/>
        <c:lblAlgn val="ctr"/>
        <c:lblOffset val="100"/>
      </c:catAx>
      <c:valAx>
        <c:axId val="77539200"/>
        <c:scaling>
          <c:orientation val="minMax"/>
          <c:min val="5.000000000000001E-2"/>
        </c:scaling>
        <c:axPos val="l"/>
        <c:majorGridlines/>
        <c:numFmt formatCode="0%" sourceLinked="1"/>
        <c:majorTickMark val="none"/>
        <c:tickLblPos val="nextTo"/>
        <c:crossAx val="77537664"/>
        <c:crosses val="autoZero"/>
        <c:crossBetween val="between"/>
      </c:valAx>
    </c:plotArea>
    <c:legend>
      <c:legendPos val="b"/>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6"/>
  <c:chart>
    <c:autoTitleDeleted val="1"/>
    <c:plotArea>
      <c:layout/>
      <c:lineChart>
        <c:grouping val="standard"/>
        <c:ser>
          <c:idx val="0"/>
          <c:order val="0"/>
          <c:tx>
            <c:strRef>
              <c:f>'India 10-Year Bond Yield Histor'!$B$1</c:f>
              <c:strCache>
                <c:ptCount val="1"/>
                <c:pt idx="0">
                  <c:v>Yield</c:v>
                </c:pt>
              </c:strCache>
            </c:strRef>
          </c:tx>
          <c:marker>
            <c:symbol val="none"/>
          </c:marker>
          <c:dLbls>
            <c:dLbl>
              <c:idx val="7"/>
              <c:layout/>
              <c:showVal val="1"/>
            </c:dLbl>
            <c:dLbl>
              <c:idx val="25"/>
              <c:layout/>
              <c:showVal val="1"/>
            </c:dLbl>
            <c:dLbl>
              <c:idx val="30"/>
              <c:layout/>
              <c:showVal val="1"/>
            </c:dLbl>
            <c:dLbl>
              <c:idx val="50"/>
              <c:layout/>
              <c:showVal val="1"/>
            </c:dLbl>
            <c:dLbl>
              <c:idx val="68"/>
              <c:layout/>
              <c:showVal val="1"/>
            </c:dLbl>
            <c:dLbl>
              <c:idx val="124"/>
              <c:layout/>
              <c:showVal val="1"/>
            </c:dLbl>
            <c:dLbl>
              <c:idx val="129"/>
              <c:layout/>
              <c:showVal val="1"/>
            </c:dLbl>
            <c:dLbl>
              <c:idx val="146"/>
              <c:layout/>
              <c:showVal val="1"/>
            </c:dLbl>
            <c:dLbl>
              <c:idx val="182"/>
              <c:layout/>
              <c:showVal val="1"/>
            </c:dLbl>
            <c:dLbl>
              <c:idx val="188"/>
              <c:layout/>
              <c:showVal val="1"/>
            </c:dLbl>
            <c:dLbl>
              <c:idx val="224"/>
              <c:layout/>
              <c:showVal val="1"/>
            </c:dLbl>
            <c:dLbl>
              <c:idx val="246"/>
              <c:layout/>
              <c:showVal val="1"/>
            </c:dLbl>
            <c:delete val="1"/>
            <c:txPr>
              <a:bodyPr/>
              <a:lstStyle/>
              <a:p>
                <a:pPr>
                  <a:defRPr sz="1800" b="1"/>
                </a:pPr>
                <a:endParaRPr lang="en-US"/>
              </a:p>
            </c:txPr>
          </c:dLbls>
          <c:cat>
            <c:numRef>
              <c:f>'India 10-Year Bond Yield Histor'!$A$2:$A$248</c:f>
              <c:numCache>
                <c:formatCode>mmm/yy</c:formatCode>
                <c:ptCount val="247"/>
                <c:pt idx="0">
                  <c:v>43344</c:v>
                </c:pt>
                <c:pt idx="1">
                  <c:v>43313</c:v>
                </c:pt>
                <c:pt idx="2">
                  <c:v>43282</c:v>
                </c:pt>
                <c:pt idx="3">
                  <c:v>43252</c:v>
                </c:pt>
                <c:pt idx="4">
                  <c:v>43221</c:v>
                </c:pt>
                <c:pt idx="5">
                  <c:v>43191</c:v>
                </c:pt>
                <c:pt idx="6">
                  <c:v>43160</c:v>
                </c:pt>
                <c:pt idx="7">
                  <c:v>43132</c:v>
                </c:pt>
                <c:pt idx="8">
                  <c:v>43101</c:v>
                </c:pt>
                <c:pt idx="9">
                  <c:v>43070</c:v>
                </c:pt>
                <c:pt idx="10">
                  <c:v>43040</c:v>
                </c:pt>
                <c:pt idx="11">
                  <c:v>43009</c:v>
                </c:pt>
                <c:pt idx="12">
                  <c:v>42979</c:v>
                </c:pt>
                <c:pt idx="13">
                  <c:v>42948</c:v>
                </c:pt>
                <c:pt idx="14">
                  <c:v>42917</c:v>
                </c:pt>
                <c:pt idx="15">
                  <c:v>42887</c:v>
                </c:pt>
                <c:pt idx="16">
                  <c:v>42856</c:v>
                </c:pt>
                <c:pt idx="17">
                  <c:v>42826</c:v>
                </c:pt>
                <c:pt idx="18">
                  <c:v>42795</c:v>
                </c:pt>
                <c:pt idx="19">
                  <c:v>42767</c:v>
                </c:pt>
                <c:pt idx="20">
                  <c:v>42736</c:v>
                </c:pt>
                <c:pt idx="21">
                  <c:v>42705</c:v>
                </c:pt>
                <c:pt idx="22">
                  <c:v>42675</c:v>
                </c:pt>
                <c:pt idx="23">
                  <c:v>42644</c:v>
                </c:pt>
                <c:pt idx="24">
                  <c:v>42614</c:v>
                </c:pt>
                <c:pt idx="25">
                  <c:v>42583</c:v>
                </c:pt>
                <c:pt idx="26">
                  <c:v>42552</c:v>
                </c:pt>
                <c:pt idx="27">
                  <c:v>42522</c:v>
                </c:pt>
                <c:pt idx="28">
                  <c:v>42491</c:v>
                </c:pt>
                <c:pt idx="29">
                  <c:v>42461</c:v>
                </c:pt>
                <c:pt idx="30">
                  <c:v>42430</c:v>
                </c:pt>
                <c:pt idx="31">
                  <c:v>42401</c:v>
                </c:pt>
                <c:pt idx="32">
                  <c:v>42370</c:v>
                </c:pt>
                <c:pt idx="33">
                  <c:v>42339</c:v>
                </c:pt>
                <c:pt idx="34">
                  <c:v>42309</c:v>
                </c:pt>
                <c:pt idx="35">
                  <c:v>42278</c:v>
                </c:pt>
                <c:pt idx="36">
                  <c:v>42248</c:v>
                </c:pt>
                <c:pt idx="37">
                  <c:v>42217</c:v>
                </c:pt>
                <c:pt idx="38">
                  <c:v>42186</c:v>
                </c:pt>
                <c:pt idx="39">
                  <c:v>42156</c:v>
                </c:pt>
                <c:pt idx="40">
                  <c:v>42125</c:v>
                </c:pt>
                <c:pt idx="41">
                  <c:v>42095</c:v>
                </c:pt>
                <c:pt idx="42">
                  <c:v>42064</c:v>
                </c:pt>
                <c:pt idx="43">
                  <c:v>42036</c:v>
                </c:pt>
                <c:pt idx="44">
                  <c:v>42005</c:v>
                </c:pt>
                <c:pt idx="45">
                  <c:v>41974</c:v>
                </c:pt>
                <c:pt idx="46">
                  <c:v>41944</c:v>
                </c:pt>
                <c:pt idx="47">
                  <c:v>41913</c:v>
                </c:pt>
                <c:pt idx="48">
                  <c:v>41883</c:v>
                </c:pt>
                <c:pt idx="49">
                  <c:v>41852</c:v>
                </c:pt>
                <c:pt idx="50">
                  <c:v>41821</c:v>
                </c:pt>
                <c:pt idx="51">
                  <c:v>41791</c:v>
                </c:pt>
                <c:pt idx="52">
                  <c:v>41760</c:v>
                </c:pt>
                <c:pt idx="53">
                  <c:v>41730</c:v>
                </c:pt>
                <c:pt idx="54">
                  <c:v>41699</c:v>
                </c:pt>
                <c:pt idx="55">
                  <c:v>41671</c:v>
                </c:pt>
                <c:pt idx="56">
                  <c:v>41640</c:v>
                </c:pt>
                <c:pt idx="57">
                  <c:v>41609</c:v>
                </c:pt>
                <c:pt idx="58">
                  <c:v>41579</c:v>
                </c:pt>
                <c:pt idx="59">
                  <c:v>41548</c:v>
                </c:pt>
                <c:pt idx="60">
                  <c:v>41518</c:v>
                </c:pt>
                <c:pt idx="61">
                  <c:v>41487</c:v>
                </c:pt>
                <c:pt idx="62">
                  <c:v>41456</c:v>
                </c:pt>
                <c:pt idx="63">
                  <c:v>41426</c:v>
                </c:pt>
                <c:pt idx="64">
                  <c:v>41395</c:v>
                </c:pt>
                <c:pt idx="65">
                  <c:v>41365</c:v>
                </c:pt>
                <c:pt idx="66">
                  <c:v>41334</c:v>
                </c:pt>
                <c:pt idx="67">
                  <c:v>41306</c:v>
                </c:pt>
                <c:pt idx="68">
                  <c:v>41275</c:v>
                </c:pt>
                <c:pt idx="69">
                  <c:v>41244</c:v>
                </c:pt>
                <c:pt idx="70">
                  <c:v>41214</c:v>
                </c:pt>
                <c:pt idx="71">
                  <c:v>41183</c:v>
                </c:pt>
                <c:pt idx="72">
                  <c:v>41153</c:v>
                </c:pt>
                <c:pt idx="73">
                  <c:v>41122</c:v>
                </c:pt>
                <c:pt idx="74">
                  <c:v>41091</c:v>
                </c:pt>
                <c:pt idx="75">
                  <c:v>41061</c:v>
                </c:pt>
                <c:pt idx="76">
                  <c:v>41030</c:v>
                </c:pt>
                <c:pt idx="77">
                  <c:v>41000</c:v>
                </c:pt>
                <c:pt idx="78">
                  <c:v>40969</c:v>
                </c:pt>
                <c:pt idx="79">
                  <c:v>40940</c:v>
                </c:pt>
                <c:pt idx="80">
                  <c:v>40909</c:v>
                </c:pt>
                <c:pt idx="81">
                  <c:v>40878</c:v>
                </c:pt>
                <c:pt idx="82">
                  <c:v>40848</c:v>
                </c:pt>
                <c:pt idx="83">
                  <c:v>40817</c:v>
                </c:pt>
                <c:pt idx="84">
                  <c:v>40787</c:v>
                </c:pt>
                <c:pt idx="85">
                  <c:v>40756</c:v>
                </c:pt>
                <c:pt idx="86">
                  <c:v>40725</c:v>
                </c:pt>
                <c:pt idx="87">
                  <c:v>40695</c:v>
                </c:pt>
                <c:pt idx="88">
                  <c:v>40664</c:v>
                </c:pt>
                <c:pt idx="89">
                  <c:v>40634</c:v>
                </c:pt>
                <c:pt idx="90">
                  <c:v>40603</c:v>
                </c:pt>
                <c:pt idx="91">
                  <c:v>40575</c:v>
                </c:pt>
                <c:pt idx="92">
                  <c:v>40544</c:v>
                </c:pt>
                <c:pt idx="93">
                  <c:v>40513</c:v>
                </c:pt>
                <c:pt idx="94">
                  <c:v>40483</c:v>
                </c:pt>
                <c:pt idx="95">
                  <c:v>40452</c:v>
                </c:pt>
                <c:pt idx="96">
                  <c:v>40422</c:v>
                </c:pt>
                <c:pt idx="97">
                  <c:v>40391</c:v>
                </c:pt>
                <c:pt idx="98">
                  <c:v>40360</c:v>
                </c:pt>
                <c:pt idx="99">
                  <c:v>40330</c:v>
                </c:pt>
                <c:pt idx="100">
                  <c:v>40299</c:v>
                </c:pt>
                <c:pt idx="101">
                  <c:v>40269</c:v>
                </c:pt>
                <c:pt idx="102">
                  <c:v>40238</c:v>
                </c:pt>
                <c:pt idx="103">
                  <c:v>40210</c:v>
                </c:pt>
                <c:pt idx="104">
                  <c:v>40179</c:v>
                </c:pt>
                <c:pt idx="105">
                  <c:v>40148</c:v>
                </c:pt>
                <c:pt idx="106">
                  <c:v>40118</c:v>
                </c:pt>
                <c:pt idx="107">
                  <c:v>40087</c:v>
                </c:pt>
                <c:pt idx="108">
                  <c:v>40057</c:v>
                </c:pt>
                <c:pt idx="109">
                  <c:v>40026</c:v>
                </c:pt>
                <c:pt idx="110">
                  <c:v>39995</c:v>
                </c:pt>
                <c:pt idx="111">
                  <c:v>39965</c:v>
                </c:pt>
                <c:pt idx="112">
                  <c:v>39934</c:v>
                </c:pt>
                <c:pt idx="113">
                  <c:v>39904</c:v>
                </c:pt>
                <c:pt idx="114">
                  <c:v>39873</c:v>
                </c:pt>
                <c:pt idx="115">
                  <c:v>39845</c:v>
                </c:pt>
                <c:pt idx="116">
                  <c:v>39814</c:v>
                </c:pt>
                <c:pt idx="117">
                  <c:v>39783</c:v>
                </c:pt>
                <c:pt idx="118">
                  <c:v>39753</c:v>
                </c:pt>
                <c:pt idx="119">
                  <c:v>39722</c:v>
                </c:pt>
                <c:pt idx="120">
                  <c:v>39692</c:v>
                </c:pt>
                <c:pt idx="121">
                  <c:v>39661</c:v>
                </c:pt>
                <c:pt idx="122">
                  <c:v>39630</c:v>
                </c:pt>
                <c:pt idx="123">
                  <c:v>39600</c:v>
                </c:pt>
                <c:pt idx="124">
                  <c:v>39569</c:v>
                </c:pt>
                <c:pt idx="125">
                  <c:v>39539</c:v>
                </c:pt>
                <c:pt idx="126">
                  <c:v>39508</c:v>
                </c:pt>
                <c:pt idx="127">
                  <c:v>39479</c:v>
                </c:pt>
                <c:pt idx="128">
                  <c:v>39448</c:v>
                </c:pt>
                <c:pt idx="129">
                  <c:v>39417</c:v>
                </c:pt>
                <c:pt idx="130">
                  <c:v>39387</c:v>
                </c:pt>
                <c:pt idx="131">
                  <c:v>39356</c:v>
                </c:pt>
                <c:pt idx="132">
                  <c:v>39326</c:v>
                </c:pt>
                <c:pt idx="133">
                  <c:v>39295</c:v>
                </c:pt>
                <c:pt idx="134">
                  <c:v>39264</c:v>
                </c:pt>
                <c:pt idx="135">
                  <c:v>39234</c:v>
                </c:pt>
                <c:pt idx="136">
                  <c:v>39203</c:v>
                </c:pt>
                <c:pt idx="137">
                  <c:v>39173</c:v>
                </c:pt>
                <c:pt idx="138">
                  <c:v>39142</c:v>
                </c:pt>
                <c:pt idx="139">
                  <c:v>39114</c:v>
                </c:pt>
                <c:pt idx="140">
                  <c:v>39083</c:v>
                </c:pt>
                <c:pt idx="141">
                  <c:v>39052</c:v>
                </c:pt>
                <c:pt idx="142">
                  <c:v>39022</c:v>
                </c:pt>
                <c:pt idx="143">
                  <c:v>38991</c:v>
                </c:pt>
                <c:pt idx="144">
                  <c:v>38961</c:v>
                </c:pt>
                <c:pt idx="145">
                  <c:v>38930</c:v>
                </c:pt>
                <c:pt idx="146">
                  <c:v>38899</c:v>
                </c:pt>
                <c:pt idx="147">
                  <c:v>38869</c:v>
                </c:pt>
                <c:pt idx="148">
                  <c:v>38838</c:v>
                </c:pt>
                <c:pt idx="149">
                  <c:v>38808</c:v>
                </c:pt>
                <c:pt idx="150">
                  <c:v>38777</c:v>
                </c:pt>
                <c:pt idx="151">
                  <c:v>38749</c:v>
                </c:pt>
                <c:pt idx="152">
                  <c:v>38718</c:v>
                </c:pt>
                <c:pt idx="153">
                  <c:v>38687</c:v>
                </c:pt>
                <c:pt idx="154">
                  <c:v>38657</c:v>
                </c:pt>
                <c:pt idx="155">
                  <c:v>38626</c:v>
                </c:pt>
                <c:pt idx="156">
                  <c:v>38596</c:v>
                </c:pt>
                <c:pt idx="157">
                  <c:v>38565</c:v>
                </c:pt>
                <c:pt idx="158">
                  <c:v>38534</c:v>
                </c:pt>
                <c:pt idx="159">
                  <c:v>38504</c:v>
                </c:pt>
                <c:pt idx="160">
                  <c:v>38473</c:v>
                </c:pt>
                <c:pt idx="161">
                  <c:v>38443</c:v>
                </c:pt>
                <c:pt idx="162">
                  <c:v>38412</c:v>
                </c:pt>
                <c:pt idx="163">
                  <c:v>38384</c:v>
                </c:pt>
                <c:pt idx="164">
                  <c:v>38353</c:v>
                </c:pt>
                <c:pt idx="165">
                  <c:v>38322</c:v>
                </c:pt>
                <c:pt idx="166">
                  <c:v>38292</c:v>
                </c:pt>
                <c:pt idx="167">
                  <c:v>38261</c:v>
                </c:pt>
                <c:pt idx="168">
                  <c:v>38231</c:v>
                </c:pt>
                <c:pt idx="169">
                  <c:v>38200</c:v>
                </c:pt>
                <c:pt idx="170">
                  <c:v>38169</c:v>
                </c:pt>
                <c:pt idx="171">
                  <c:v>38139</c:v>
                </c:pt>
                <c:pt idx="172">
                  <c:v>38108</c:v>
                </c:pt>
                <c:pt idx="173">
                  <c:v>38078</c:v>
                </c:pt>
                <c:pt idx="174">
                  <c:v>38047</c:v>
                </c:pt>
                <c:pt idx="175">
                  <c:v>38018</c:v>
                </c:pt>
                <c:pt idx="176">
                  <c:v>37987</c:v>
                </c:pt>
                <c:pt idx="177">
                  <c:v>37956</c:v>
                </c:pt>
                <c:pt idx="178">
                  <c:v>37926</c:v>
                </c:pt>
                <c:pt idx="179">
                  <c:v>37895</c:v>
                </c:pt>
                <c:pt idx="180">
                  <c:v>37865</c:v>
                </c:pt>
                <c:pt idx="181">
                  <c:v>37834</c:v>
                </c:pt>
                <c:pt idx="182">
                  <c:v>37803</c:v>
                </c:pt>
                <c:pt idx="183">
                  <c:v>37773</c:v>
                </c:pt>
                <c:pt idx="184">
                  <c:v>37742</c:v>
                </c:pt>
                <c:pt idx="185">
                  <c:v>37712</c:v>
                </c:pt>
                <c:pt idx="186">
                  <c:v>37681</c:v>
                </c:pt>
                <c:pt idx="187">
                  <c:v>37653</c:v>
                </c:pt>
                <c:pt idx="188">
                  <c:v>37622</c:v>
                </c:pt>
                <c:pt idx="189">
                  <c:v>37591</c:v>
                </c:pt>
                <c:pt idx="190">
                  <c:v>37561</c:v>
                </c:pt>
                <c:pt idx="191">
                  <c:v>37530</c:v>
                </c:pt>
                <c:pt idx="192">
                  <c:v>37500</c:v>
                </c:pt>
                <c:pt idx="193">
                  <c:v>37469</c:v>
                </c:pt>
                <c:pt idx="194">
                  <c:v>37438</c:v>
                </c:pt>
                <c:pt idx="195">
                  <c:v>37408</c:v>
                </c:pt>
                <c:pt idx="196">
                  <c:v>37377</c:v>
                </c:pt>
                <c:pt idx="197">
                  <c:v>37347</c:v>
                </c:pt>
                <c:pt idx="198">
                  <c:v>37316</c:v>
                </c:pt>
                <c:pt idx="199">
                  <c:v>37288</c:v>
                </c:pt>
                <c:pt idx="200">
                  <c:v>37257</c:v>
                </c:pt>
                <c:pt idx="201">
                  <c:v>37226</c:v>
                </c:pt>
                <c:pt idx="202">
                  <c:v>37196</c:v>
                </c:pt>
                <c:pt idx="203">
                  <c:v>37165</c:v>
                </c:pt>
                <c:pt idx="204">
                  <c:v>37135</c:v>
                </c:pt>
                <c:pt idx="205">
                  <c:v>37104</c:v>
                </c:pt>
                <c:pt idx="206">
                  <c:v>37073</c:v>
                </c:pt>
                <c:pt idx="207">
                  <c:v>37043</c:v>
                </c:pt>
                <c:pt idx="208">
                  <c:v>37012</c:v>
                </c:pt>
                <c:pt idx="209">
                  <c:v>36982</c:v>
                </c:pt>
                <c:pt idx="210">
                  <c:v>36951</c:v>
                </c:pt>
                <c:pt idx="211">
                  <c:v>36923</c:v>
                </c:pt>
                <c:pt idx="212">
                  <c:v>36892</c:v>
                </c:pt>
                <c:pt idx="213">
                  <c:v>36861</c:v>
                </c:pt>
                <c:pt idx="214">
                  <c:v>36831</c:v>
                </c:pt>
                <c:pt idx="215">
                  <c:v>36800</c:v>
                </c:pt>
                <c:pt idx="216">
                  <c:v>36770</c:v>
                </c:pt>
                <c:pt idx="217">
                  <c:v>36739</c:v>
                </c:pt>
                <c:pt idx="218">
                  <c:v>36708</c:v>
                </c:pt>
                <c:pt idx="219">
                  <c:v>36678</c:v>
                </c:pt>
                <c:pt idx="220">
                  <c:v>36647</c:v>
                </c:pt>
                <c:pt idx="221">
                  <c:v>36617</c:v>
                </c:pt>
                <c:pt idx="222">
                  <c:v>36586</c:v>
                </c:pt>
                <c:pt idx="223">
                  <c:v>36557</c:v>
                </c:pt>
                <c:pt idx="224">
                  <c:v>36526</c:v>
                </c:pt>
                <c:pt idx="225">
                  <c:v>36495</c:v>
                </c:pt>
                <c:pt idx="226">
                  <c:v>36465</c:v>
                </c:pt>
                <c:pt idx="227">
                  <c:v>36434</c:v>
                </c:pt>
                <c:pt idx="228">
                  <c:v>36404</c:v>
                </c:pt>
                <c:pt idx="229">
                  <c:v>36373</c:v>
                </c:pt>
                <c:pt idx="230">
                  <c:v>36342</c:v>
                </c:pt>
                <c:pt idx="231">
                  <c:v>36312</c:v>
                </c:pt>
                <c:pt idx="232">
                  <c:v>36281</c:v>
                </c:pt>
                <c:pt idx="233">
                  <c:v>36251</c:v>
                </c:pt>
                <c:pt idx="234">
                  <c:v>36220</c:v>
                </c:pt>
                <c:pt idx="235">
                  <c:v>36192</c:v>
                </c:pt>
                <c:pt idx="236">
                  <c:v>36161</c:v>
                </c:pt>
                <c:pt idx="237">
                  <c:v>36130</c:v>
                </c:pt>
                <c:pt idx="238">
                  <c:v>36100</c:v>
                </c:pt>
                <c:pt idx="239">
                  <c:v>36069</c:v>
                </c:pt>
                <c:pt idx="240">
                  <c:v>36039</c:v>
                </c:pt>
                <c:pt idx="241">
                  <c:v>36008</c:v>
                </c:pt>
                <c:pt idx="242">
                  <c:v>35977</c:v>
                </c:pt>
                <c:pt idx="243">
                  <c:v>35947</c:v>
                </c:pt>
                <c:pt idx="244">
                  <c:v>35916</c:v>
                </c:pt>
                <c:pt idx="245">
                  <c:v>35886</c:v>
                </c:pt>
                <c:pt idx="246">
                  <c:v>35855</c:v>
                </c:pt>
              </c:numCache>
            </c:numRef>
          </c:cat>
          <c:val>
            <c:numRef>
              <c:f>'India 10-Year Bond Yield Histor'!$B$2:$B$248</c:f>
              <c:numCache>
                <c:formatCode>0.00</c:formatCode>
                <c:ptCount val="247"/>
                <c:pt idx="0">
                  <c:v>8.1230000000000011</c:v>
                </c:pt>
                <c:pt idx="1">
                  <c:v>7.9509999999999996</c:v>
                </c:pt>
                <c:pt idx="2">
                  <c:v>7.7720000000000002</c:v>
                </c:pt>
                <c:pt idx="3">
                  <c:v>7.9029999999999996</c:v>
                </c:pt>
                <c:pt idx="4">
                  <c:v>7.8259999999999845</c:v>
                </c:pt>
                <c:pt idx="5">
                  <c:v>7.7669999999999995</c:v>
                </c:pt>
                <c:pt idx="6">
                  <c:v>7.3979999999999855</c:v>
                </c:pt>
                <c:pt idx="7">
                  <c:v>7.726</c:v>
                </c:pt>
                <c:pt idx="8">
                  <c:v>7.4300000000000024</c:v>
                </c:pt>
                <c:pt idx="9">
                  <c:v>7.3179999999999845</c:v>
                </c:pt>
                <c:pt idx="10">
                  <c:v>7.0619999999999985</c:v>
                </c:pt>
                <c:pt idx="11">
                  <c:v>6.8619999999999965</c:v>
                </c:pt>
                <c:pt idx="12">
                  <c:v>6.6669999999999945</c:v>
                </c:pt>
                <c:pt idx="13">
                  <c:v>6.5259999999999945</c:v>
                </c:pt>
                <c:pt idx="14">
                  <c:v>6.4660000000000002</c:v>
                </c:pt>
                <c:pt idx="15">
                  <c:v>6.5110000000000001</c:v>
                </c:pt>
                <c:pt idx="16">
                  <c:v>6.6639999999999855</c:v>
                </c:pt>
                <c:pt idx="17">
                  <c:v>6.9639999999999995</c:v>
                </c:pt>
                <c:pt idx="18">
                  <c:v>6.6939999999999955</c:v>
                </c:pt>
                <c:pt idx="19">
                  <c:v>6.8710000000000004</c:v>
                </c:pt>
                <c:pt idx="20">
                  <c:v>6.4089999999999998</c:v>
                </c:pt>
                <c:pt idx="21">
                  <c:v>6.516</c:v>
                </c:pt>
                <c:pt idx="22">
                  <c:v>6.2460000000000004</c:v>
                </c:pt>
                <c:pt idx="23">
                  <c:v>6.8860000000000001</c:v>
                </c:pt>
                <c:pt idx="24">
                  <c:v>6.9619999999999997</c:v>
                </c:pt>
                <c:pt idx="25">
                  <c:v>7.1099999999999985</c:v>
                </c:pt>
                <c:pt idx="26">
                  <c:v>7.1639999999999855</c:v>
                </c:pt>
                <c:pt idx="27">
                  <c:v>7.45</c:v>
                </c:pt>
                <c:pt idx="28">
                  <c:v>7.4710000000000134</c:v>
                </c:pt>
                <c:pt idx="29">
                  <c:v>7.4370000000000003</c:v>
                </c:pt>
                <c:pt idx="30">
                  <c:v>7.4630000000000001</c:v>
                </c:pt>
                <c:pt idx="31">
                  <c:v>7.6259999999999799</c:v>
                </c:pt>
                <c:pt idx="32">
                  <c:v>7.7830000000000004</c:v>
                </c:pt>
                <c:pt idx="33">
                  <c:v>7.758</c:v>
                </c:pt>
                <c:pt idx="34">
                  <c:v>7.7859999999999996</c:v>
                </c:pt>
                <c:pt idx="35">
                  <c:v>7.641</c:v>
                </c:pt>
                <c:pt idx="36">
                  <c:v>7.5410000000000004</c:v>
                </c:pt>
                <c:pt idx="37">
                  <c:v>7.7869999999999999</c:v>
                </c:pt>
                <c:pt idx="38">
                  <c:v>7.8079999999999945</c:v>
                </c:pt>
                <c:pt idx="39">
                  <c:v>7.8599999999999985</c:v>
                </c:pt>
                <c:pt idx="40">
                  <c:v>7.8159999999999945</c:v>
                </c:pt>
                <c:pt idx="41">
                  <c:v>7.8599999999999985</c:v>
                </c:pt>
                <c:pt idx="42">
                  <c:v>7.7359999999999998</c:v>
                </c:pt>
                <c:pt idx="43">
                  <c:v>7.7279999999999855</c:v>
                </c:pt>
                <c:pt idx="44">
                  <c:v>7.6929999999999845</c:v>
                </c:pt>
                <c:pt idx="45">
                  <c:v>7.8569999999999975</c:v>
                </c:pt>
                <c:pt idx="46">
                  <c:v>8.0870000000000015</c:v>
                </c:pt>
                <c:pt idx="47">
                  <c:v>8.277000000000001</c:v>
                </c:pt>
                <c:pt idx="48">
                  <c:v>8.516</c:v>
                </c:pt>
                <c:pt idx="49">
                  <c:v>8.5650000000000048</c:v>
                </c:pt>
                <c:pt idx="50">
                  <c:v>8.7219999999999995</c:v>
                </c:pt>
                <c:pt idx="51">
                  <c:v>8.7470000000000017</c:v>
                </c:pt>
                <c:pt idx="52">
                  <c:v>8.645999999999999</c:v>
                </c:pt>
                <c:pt idx="53">
                  <c:v>8.83</c:v>
                </c:pt>
                <c:pt idx="54">
                  <c:v>8.81</c:v>
                </c:pt>
                <c:pt idx="55">
                  <c:v>8.8610000000000007</c:v>
                </c:pt>
                <c:pt idx="56">
                  <c:v>8.7879999999999985</c:v>
                </c:pt>
                <c:pt idx="57">
                  <c:v>8.8250000000000028</c:v>
                </c:pt>
                <c:pt idx="58">
                  <c:v>9.06</c:v>
                </c:pt>
                <c:pt idx="59">
                  <c:v>8.629999999999999</c:v>
                </c:pt>
                <c:pt idx="60">
                  <c:v>8.761000000000001</c:v>
                </c:pt>
                <c:pt idx="61">
                  <c:v>8.6020000000000003</c:v>
                </c:pt>
                <c:pt idx="62">
                  <c:v>8.17</c:v>
                </c:pt>
                <c:pt idx="63">
                  <c:v>7.4489999999999998</c:v>
                </c:pt>
                <c:pt idx="64">
                  <c:v>7.4489999999999998</c:v>
                </c:pt>
                <c:pt idx="65">
                  <c:v>7.7309999999999999</c:v>
                </c:pt>
                <c:pt idx="66">
                  <c:v>7.96</c:v>
                </c:pt>
                <c:pt idx="67">
                  <c:v>7.8730000000000002</c:v>
                </c:pt>
                <c:pt idx="68">
                  <c:v>7.9119999999999999</c:v>
                </c:pt>
                <c:pt idx="69">
                  <c:v>8.0489999999999995</c:v>
                </c:pt>
                <c:pt idx="70">
                  <c:v>8.1770000000000014</c:v>
                </c:pt>
                <c:pt idx="71">
                  <c:v>8.2169999999999987</c:v>
                </c:pt>
                <c:pt idx="72">
                  <c:v>8.1520000000000028</c:v>
                </c:pt>
                <c:pt idx="73">
                  <c:v>8.2409999999999997</c:v>
                </c:pt>
                <c:pt idx="74">
                  <c:v>8.2470000000000017</c:v>
                </c:pt>
                <c:pt idx="75">
                  <c:v>8.39</c:v>
                </c:pt>
                <c:pt idx="76">
                  <c:v>8.3770000000000007</c:v>
                </c:pt>
                <c:pt idx="77">
                  <c:v>8.6750000000000007</c:v>
                </c:pt>
                <c:pt idx="78">
                  <c:v>8.588000000000001</c:v>
                </c:pt>
                <c:pt idx="79">
                  <c:v>8.2030000000000012</c:v>
                </c:pt>
                <c:pt idx="80">
                  <c:v>8.2690000000000001</c:v>
                </c:pt>
                <c:pt idx="81">
                  <c:v>8.5720000000000027</c:v>
                </c:pt>
                <c:pt idx="82">
                  <c:v>8.7379999999999995</c:v>
                </c:pt>
                <c:pt idx="83">
                  <c:v>8.8790000000000067</c:v>
                </c:pt>
                <c:pt idx="84">
                  <c:v>8.4420000000000002</c:v>
                </c:pt>
                <c:pt idx="85">
                  <c:v>8.3190000000000008</c:v>
                </c:pt>
                <c:pt idx="86">
                  <c:v>8.4540000000000006</c:v>
                </c:pt>
                <c:pt idx="87">
                  <c:v>8.3260000000000005</c:v>
                </c:pt>
                <c:pt idx="88">
                  <c:v>8.4110000000000014</c:v>
                </c:pt>
                <c:pt idx="89">
                  <c:v>8.1349999999999998</c:v>
                </c:pt>
                <c:pt idx="90">
                  <c:v>7.9850000000000003</c:v>
                </c:pt>
                <c:pt idx="91">
                  <c:v>7.992</c:v>
                </c:pt>
                <c:pt idx="92">
                  <c:v>8.1479999999999997</c:v>
                </c:pt>
                <c:pt idx="93">
                  <c:v>7.9130000000000003</c:v>
                </c:pt>
                <c:pt idx="94">
                  <c:v>8.0660000000000007</c:v>
                </c:pt>
                <c:pt idx="95">
                  <c:v>8.1209999999999987</c:v>
                </c:pt>
                <c:pt idx="96">
                  <c:v>7.8519999999999985</c:v>
                </c:pt>
                <c:pt idx="97">
                  <c:v>7.9359999999999999</c:v>
                </c:pt>
                <c:pt idx="98">
                  <c:v>7.8029999999999955</c:v>
                </c:pt>
                <c:pt idx="99">
                  <c:v>7.5609999999999955</c:v>
                </c:pt>
                <c:pt idx="100">
                  <c:v>7.5639999999999965</c:v>
                </c:pt>
                <c:pt idx="101">
                  <c:v>8.0610000000000035</c:v>
                </c:pt>
                <c:pt idx="102">
                  <c:v>7.85</c:v>
                </c:pt>
                <c:pt idx="103">
                  <c:v>7.8639999999999946</c:v>
                </c:pt>
                <c:pt idx="104">
                  <c:v>7.5910000000000002</c:v>
                </c:pt>
                <c:pt idx="105">
                  <c:v>7.6790000000000003</c:v>
                </c:pt>
                <c:pt idx="106">
                  <c:v>7.2569999999999997</c:v>
                </c:pt>
                <c:pt idx="107">
                  <c:v>7.306</c:v>
                </c:pt>
                <c:pt idx="108">
                  <c:v>7.2149999999999945</c:v>
                </c:pt>
                <c:pt idx="109">
                  <c:v>7.4340000000000002</c:v>
                </c:pt>
                <c:pt idx="110">
                  <c:v>6.9980000000000002</c:v>
                </c:pt>
                <c:pt idx="111">
                  <c:v>7.0129999999999955</c:v>
                </c:pt>
                <c:pt idx="112">
                  <c:v>6.71</c:v>
                </c:pt>
                <c:pt idx="113">
                  <c:v>6.242</c:v>
                </c:pt>
                <c:pt idx="114">
                  <c:v>7.0139999999999985</c:v>
                </c:pt>
                <c:pt idx="115">
                  <c:v>6.3279999999999781</c:v>
                </c:pt>
                <c:pt idx="116">
                  <c:v>6.1869999999999985</c:v>
                </c:pt>
                <c:pt idx="117">
                  <c:v>5.26</c:v>
                </c:pt>
                <c:pt idx="118">
                  <c:v>7.08</c:v>
                </c:pt>
                <c:pt idx="119">
                  <c:v>7.4779999999999998</c:v>
                </c:pt>
                <c:pt idx="120">
                  <c:v>8.6170000000000009</c:v>
                </c:pt>
                <c:pt idx="121">
                  <c:v>8.7000000000000011</c:v>
                </c:pt>
                <c:pt idx="122">
                  <c:v>9.3160000000000007</c:v>
                </c:pt>
                <c:pt idx="123">
                  <c:v>8.713000000000001</c:v>
                </c:pt>
                <c:pt idx="124">
                  <c:v>8.1010000000000009</c:v>
                </c:pt>
                <c:pt idx="125">
                  <c:v>7.9560000000000004</c:v>
                </c:pt>
                <c:pt idx="126">
                  <c:v>7.9379999999999997</c:v>
                </c:pt>
                <c:pt idx="127">
                  <c:v>7.5679999999999845</c:v>
                </c:pt>
                <c:pt idx="128">
                  <c:v>7.5289999999999955</c:v>
                </c:pt>
                <c:pt idx="129">
                  <c:v>7.7910000000000004</c:v>
                </c:pt>
                <c:pt idx="130">
                  <c:v>7.9050000000000002</c:v>
                </c:pt>
                <c:pt idx="131">
                  <c:v>7.8390000000000004</c:v>
                </c:pt>
                <c:pt idx="132">
                  <c:v>7.9249999999999945</c:v>
                </c:pt>
                <c:pt idx="133">
                  <c:v>7.9300000000000024</c:v>
                </c:pt>
                <c:pt idx="134">
                  <c:v>7.8449999999999855</c:v>
                </c:pt>
                <c:pt idx="135">
                  <c:v>8.1870000000000012</c:v>
                </c:pt>
                <c:pt idx="136">
                  <c:v>8.08</c:v>
                </c:pt>
                <c:pt idx="137">
                  <c:v>8.173</c:v>
                </c:pt>
                <c:pt idx="138">
                  <c:v>8.0220000000000002</c:v>
                </c:pt>
                <c:pt idx="139">
                  <c:v>8</c:v>
                </c:pt>
                <c:pt idx="140">
                  <c:v>7.7380000000000004</c:v>
                </c:pt>
                <c:pt idx="141">
                  <c:v>7.6189999999999856</c:v>
                </c:pt>
                <c:pt idx="142">
                  <c:v>7.4239999999999995</c:v>
                </c:pt>
                <c:pt idx="143">
                  <c:v>7.6249999999999751</c:v>
                </c:pt>
                <c:pt idx="144">
                  <c:v>7.6419999999999995</c:v>
                </c:pt>
                <c:pt idx="145">
                  <c:v>7.891</c:v>
                </c:pt>
                <c:pt idx="146">
                  <c:v>8.2379999999999995</c:v>
                </c:pt>
                <c:pt idx="147">
                  <c:v>8.1510000000000016</c:v>
                </c:pt>
                <c:pt idx="148">
                  <c:v>7.6589999999999945</c:v>
                </c:pt>
                <c:pt idx="149">
                  <c:v>7.39</c:v>
                </c:pt>
                <c:pt idx="150">
                  <c:v>7.55</c:v>
                </c:pt>
                <c:pt idx="151">
                  <c:v>7.3929999999999945</c:v>
                </c:pt>
                <c:pt idx="152">
                  <c:v>7.3719999999999999</c:v>
                </c:pt>
                <c:pt idx="153">
                  <c:v>7.1099999999999985</c:v>
                </c:pt>
                <c:pt idx="154">
                  <c:v>7.0830000000000002</c:v>
                </c:pt>
                <c:pt idx="155">
                  <c:v>7.0990000000000002</c:v>
                </c:pt>
                <c:pt idx="156">
                  <c:v>7.101</c:v>
                </c:pt>
                <c:pt idx="157">
                  <c:v>7.0939999999999985</c:v>
                </c:pt>
                <c:pt idx="158">
                  <c:v>6.9939999999999998</c:v>
                </c:pt>
                <c:pt idx="159">
                  <c:v>6.907</c:v>
                </c:pt>
                <c:pt idx="160">
                  <c:v>6.9790000000000134</c:v>
                </c:pt>
                <c:pt idx="161">
                  <c:v>7.3569999999999975</c:v>
                </c:pt>
                <c:pt idx="162">
                  <c:v>6.6760000000000002</c:v>
                </c:pt>
                <c:pt idx="163">
                  <c:v>6.5490000000000004</c:v>
                </c:pt>
                <c:pt idx="164">
                  <c:v>6.7030000000000003</c:v>
                </c:pt>
                <c:pt idx="165">
                  <c:v>6.7060000000000004</c:v>
                </c:pt>
                <c:pt idx="166">
                  <c:v>7.1969999999999965</c:v>
                </c:pt>
                <c:pt idx="167">
                  <c:v>6.9320000000000004</c:v>
                </c:pt>
                <c:pt idx="168">
                  <c:v>6.2439999999999998</c:v>
                </c:pt>
                <c:pt idx="169">
                  <c:v>6.0890000000000004</c:v>
                </c:pt>
                <c:pt idx="170">
                  <c:v>6.1369999999999996</c:v>
                </c:pt>
                <c:pt idx="171">
                  <c:v>5.85</c:v>
                </c:pt>
                <c:pt idx="172">
                  <c:v>5.274</c:v>
                </c:pt>
                <c:pt idx="173">
                  <c:v>5.1169999999999956</c:v>
                </c:pt>
                <c:pt idx="174">
                  <c:v>5.1469999999999985</c:v>
                </c:pt>
                <c:pt idx="175">
                  <c:v>5.2610000000000001</c:v>
                </c:pt>
                <c:pt idx="176">
                  <c:v>5.2229999999999945</c:v>
                </c:pt>
                <c:pt idx="177">
                  <c:v>5.1219999999999946</c:v>
                </c:pt>
                <c:pt idx="178">
                  <c:v>5.1579999999999808</c:v>
                </c:pt>
                <c:pt idx="179">
                  <c:v>5.0999999999999996</c:v>
                </c:pt>
                <c:pt idx="180">
                  <c:v>5.1739999999999995</c:v>
                </c:pt>
                <c:pt idx="181">
                  <c:v>5.2639999999999985</c:v>
                </c:pt>
                <c:pt idx="182">
                  <c:v>5.6159999999999846</c:v>
                </c:pt>
                <c:pt idx="183">
                  <c:v>5.7279999999999855</c:v>
                </c:pt>
                <c:pt idx="184">
                  <c:v>5.7969999999999997</c:v>
                </c:pt>
                <c:pt idx="185">
                  <c:v>5.8819999999999997</c:v>
                </c:pt>
                <c:pt idx="186">
                  <c:v>6.1269999999999945</c:v>
                </c:pt>
                <c:pt idx="187">
                  <c:v>5.9660000000000002</c:v>
                </c:pt>
                <c:pt idx="188">
                  <c:v>6.3229999999999809</c:v>
                </c:pt>
                <c:pt idx="189">
                  <c:v>6.0830000000000002</c:v>
                </c:pt>
                <c:pt idx="190">
                  <c:v>6.4249999999999945</c:v>
                </c:pt>
                <c:pt idx="191">
                  <c:v>6.9249999999999945</c:v>
                </c:pt>
                <c:pt idx="192">
                  <c:v>7.1679999999999771</c:v>
                </c:pt>
                <c:pt idx="193">
                  <c:v>7.1609999999999845</c:v>
                </c:pt>
                <c:pt idx="194">
                  <c:v>7.3079999999999945</c:v>
                </c:pt>
                <c:pt idx="195">
                  <c:v>7.4850000000000003</c:v>
                </c:pt>
                <c:pt idx="196">
                  <c:v>7.7229999999999945</c:v>
                </c:pt>
                <c:pt idx="197">
                  <c:v>7.41</c:v>
                </c:pt>
                <c:pt idx="198">
                  <c:v>7.359</c:v>
                </c:pt>
                <c:pt idx="199">
                  <c:v>7.6269999999999945</c:v>
                </c:pt>
                <c:pt idx="200">
                  <c:v>7.6689999999999845</c:v>
                </c:pt>
                <c:pt idx="201">
                  <c:v>7.9390000000000134</c:v>
                </c:pt>
                <c:pt idx="202">
                  <c:v>7.88</c:v>
                </c:pt>
                <c:pt idx="203">
                  <c:v>8.8000000000000007</c:v>
                </c:pt>
                <c:pt idx="204">
                  <c:v>9.1220000000000017</c:v>
                </c:pt>
                <c:pt idx="205">
                  <c:v>9.113999999999999</c:v>
                </c:pt>
                <c:pt idx="206">
                  <c:v>9.3630000000000067</c:v>
                </c:pt>
                <c:pt idx="207">
                  <c:v>9.5010000000000012</c:v>
                </c:pt>
                <c:pt idx="208">
                  <c:v>9.7620000000000005</c:v>
                </c:pt>
                <c:pt idx="209">
                  <c:v>10.125</c:v>
                </c:pt>
                <c:pt idx="210">
                  <c:v>10.333</c:v>
                </c:pt>
                <c:pt idx="211">
                  <c:v>10.078000000000001</c:v>
                </c:pt>
                <c:pt idx="212">
                  <c:v>10.424000000000001</c:v>
                </c:pt>
                <c:pt idx="213">
                  <c:v>10.884</c:v>
                </c:pt>
                <c:pt idx="214">
                  <c:v>11.348000000000001</c:v>
                </c:pt>
                <c:pt idx="215">
                  <c:v>11.6</c:v>
                </c:pt>
                <c:pt idx="216">
                  <c:v>11.54</c:v>
                </c:pt>
                <c:pt idx="217">
                  <c:v>11.505000000000004</c:v>
                </c:pt>
                <c:pt idx="218">
                  <c:v>11.354000000000006</c:v>
                </c:pt>
                <c:pt idx="219">
                  <c:v>11.059000000000006</c:v>
                </c:pt>
                <c:pt idx="220">
                  <c:v>10.827</c:v>
                </c:pt>
                <c:pt idx="221">
                  <c:v>10.364000000000004</c:v>
                </c:pt>
                <c:pt idx="222">
                  <c:v>10.756</c:v>
                </c:pt>
                <c:pt idx="223">
                  <c:v>10.405000000000006</c:v>
                </c:pt>
                <c:pt idx="224">
                  <c:v>10.897</c:v>
                </c:pt>
                <c:pt idx="225">
                  <c:v>11.197000000000001</c:v>
                </c:pt>
                <c:pt idx="226">
                  <c:v>11.384</c:v>
                </c:pt>
                <c:pt idx="227">
                  <c:v>11.521000000000001</c:v>
                </c:pt>
                <c:pt idx="228">
                  <c:v>11.633999999999999</c:v>
                </c:pt>
                <c:pt idx="229">
                  <c:v>11.588000000000001</c:v>
                </c:pt>
                <c:pt idx="230">
                  <c:v>11.673</c:v>
                </c:pt>
                <c:pt idx="231">
                  <c:v>11.851000000000004</c:v>
                </c:pt>
                <c:pt idx="232">
                  <c:v>11.7</c:v>
                </c:pt>
                <c:pt idx="233">
                  <c:v>11.886000000000006</c:v>
                </c:pt>
                <c:pt idx="234">
                  <c:v>11.994</c:v>
                </c:pt>
                <c:pt idx="235">
                  <c:v>12.223000000000001</c:v>
                </c:pt>
                <c:pt idx="236">
                  <c:v>12.218999999999999</c:v>
                </c:pt>
                <c:pt idx="237">
                  <c:v>12.213000000000001</c:v>
                </c:pt>
                <c:pt idx="238">
                  <c:v>12.220999999999998</c:v>
                </c:pt>
                <c:pt idx="239">
                  <c:v>12.302000000000024</c:v>
                </c:pt>
                <c:pt idx="240">
                  <c:v>12.287000000000001</c:v>
                </c:pt>
                <c:pt idx="241">
                  <c:v>12.240999999999998</c:v>
                </c:pt>
                <c:pt idx="242">
                  <c:v>12.2</c:v>
                </c:pt>
                <c:pt idx="243">
                  <c:v>12.117000000000001</c:v>
                </c:pt>
                <c:pt idx="244">
                  <c:v>12.048999999999999</c:v>
                </c:pt>
                <c:pt idx="245">
                  <c:v>11.781000000000001</c:v>
                </c:pt>
                <c:pt idx="246">
                  <c:v>12.086</c:v>
                </c:pt>
              </c:numCache>
            </c:numRef>
          </c:val>
        </c:ser>
        <c:marker val="1"/>
        <c:axId val="78140544"/>
        <c:axId val="78142080"/>
      </c:lineChart>
      <c:dateAx>
        <c:axId val="78140544"/>
        <c:scaling>
          <c:orientation val="minMax"/>
        </c:scaling>
        <c:axPos val="b"/>
        <c:numFmt formatCode="mmm/yy" sourceLinked="1"/>
        <c:majorTickMark val="none"/>
        <c:tickLblPos val="nextTo"/>
        <c:txPr>
          <a:bodyPr/>
          <a:lstStyle/>
          <a:p>
            <a:pPr>
              <a:defRPr b="1"/>
            </a:pPr>
            <a:endParaRPr lang="en-US"/>
          </a:p>
        </c:txPr>
        <c:crossAx val="78142080"/>
        <c:crosses val="autoZero"/>
        <c:auto val="1"/>
        <c:lblOffset val="100"/>
      </c:dateAx>
      <c:valAx>
        <c:axId val="78142080"/>
        <c:scaling>
          <c:orientation val="minMax"/>
          <c:max val="14"/>
          <c:min val="5"/>
        </c:scaling>
        <c:axPos val="l"/>
        <c:numFmt formatCode="0.00" sourceLinked="1"/>
        <c:majorTickMark val="none"/>
        <c:tickLblPos val="nextTo"/>
        <c:txPr>
          <a:bodyPr/>
          <a:lstStyle/>
          <a:p>
            <a:pPr>
              <a:defRPr b="1"/>
            </a:pPr>
            <a:endParaRPr lang="en-US"/>
          </a:p>
        </c:txPr>
        <c:crossAx val="78140544"/>
        <c:crosses val="autoZero"/>
        <c:crossBetween val="between"/>
      </c:valAx>
    </c:plotArea>
    <c:legend>
      <c:legendPos val="b"/>
      <c:layout/>
    </c:legend>
    <c:plotVisOnly val="1"/>
  </c:chart>
  <c:spPr>
    <a:solidFill>
      <a:schemeClr val="lt1"/>
    </a:solidFill>
    <a:ln w="12700" cap="flat" cmpd="sng" algn="ctr">
      <a:solidFill>
        <a:schemeClr val="accent1"/>
      </a:solidFill>
      <a:prstDash val="solid"/>
    </a:ln>
    <a:effectLst/>
  </c:spPr>
  <c:txPr>
    <a:bodyPr/>
    <a:lstStyle/>
    <a:p>
      <a:pPr>
        <a:defRPr>
          <a:solidFill>
            <a:schemeClr val="dk1"/>
          </a:solidFill>
          <a:latin typeface="+mn-lt"/>
          <a:ea typeface="+mn-ea"/>
          <a:cs typeface="+mn-cs"/>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7"/>
  <c:chart>
    <c:autoTitleDeleted val="1"/>
    <c:plotArea>
      <c:layout/>
      <c:lineChart>
        <c:grouping val="standard"/>
        <c:ser>
          <c:idx val="1"/>
          <c:order val="1"/>
          <c:tx>
            <c:strRef>
              <c:f>Sheet4!$R$3</c:f>
              <c:strCache>
                <c:ptCount val="1"/>
                <c:pt idx="0">
                  <c:v>Oil Price</c:v>
                </c:pt>
              </c:strCache>
            </c:strRef>
          </c:tx>
          <c:marker>
            <c:symbol val="none"/>
          </c:marker>
          <c:cat>
            <c:numRef>
              <c:f>Sheet4!$P$4:$P$161</c:f>
              <c:numCache>
                <c:formatCode>mmm/yy</c:formatCode>
                <c:ptCount val="158"/>
                <c:pt idx="0">
                  <c:v>43313</c:v>
                </c:pt>
                <c:pt idx="1">
                  <c:v>43282</c:v>
                </c:pt>
                <c:pt idx="2">
                  <c:v>43252</c:v>
                </c:pt>
                <c:pt idx="3">
                  <c:v>43221</c:v>
                </c:pt>
                <c:pt idx="4">
                  <c:v>43191</c:v>
                </c:pt>
                <c:pt idx="5">
                  <c:v>43160</c:v>
                </c:pt>
                <c:pt idx="6">
                  <c:v>43132</c:v>
                </c:pt>
                <c:pt idx="7">
                  <c:v>43101</c:v>
                </c:pt>
                <c:pt idx="8">
                  <c:v>43070</c:v>
                </c:pt>
                <c:pt idx="9">
                  <c:v>43040</c:v>
                </c:pt>
                <c:pt idx="10">
                  <c:v>43009</c:v>
                </c:pt>
                <c:pt idx="11">
                  <c:v>42979</c:v>
                </c:pt>
                <c:pt idx="12">
                  <c:v>42948</c:v>
                </c:pt>
                <c:pt idx="13">
                  <c:v>42917</c:v>
                </c:pt>
                <c:pt idx="14">
                  <c:v>42887</c:v>
                </c:pt>
                <c:pt idx="15">
                  <c:v>42856</c:v>
                </c:pt>
                <c:pt idx="16">
                  <c:v>42826</c:v>
                </c:pt>
                <c:pt idx="17">
                  <c:v>42795</c:v>
                </c:pt>
                <c:pt idx="18">
                  <c:v>42767</c:v>
                </c:pt>
                <c:pt idx="19">
                  <c:v>42736</c:v>
                </c:pt>
                <c:pt idx="20">
                  <c:v>42705</c:v>
                </c:pt>
                <c:pt idx="21">
                  <c:v>42675</c:v>
                </c:pt>
                <c:pt idx="22">
                  <c:v>42644</c:v>
                </c:pt>
                <c:pt idx="23">
                  <c:v>42614</c:v>
                </c:pt>
                <c:pt idx="24">
                  <c:v>42583</c:v>
                </c:pt>
                <c:pt idx="25">
                  <c:v>42552</c:v>
                </c:pt>
                <c:pt idx="26">
                  <c:v>42522</c:v>
                </c:pt>
                <c:pt idx="27">
                  <c:v>42491</c:v>
                </c:pt>
                <c:pt idx="28">
                  <c:v>42461</c:v>
                </c:pt>
                <c:pt idx="29">
                  <c:v>42430</c:v>
                </c:pt>
                <c:pt idx="30">
                  <c:v>42401</c:v>
                </c:pt>
                <c:pt idx="31">
                  <c:v>42370</c:v>
                </c:pt>
                <c:pt idx="32">
                  <c:v>42339</c:v>
                </c:pt>
                <c:pt idx="33">
                  <c:v>42309</c:v>
                </c:pt>
                <c:pt idx="34">
                  <c:v>42278</c:v>
                </c:pt>
                <c:pt idx="35">
                  <c:v>42248</c:v>
                </c:pt>
                <c:pt idx="36">
                  <c:v>42217</c:v>
                </c:pt>
                <c:pt idx="37">
                  <c:v>42186</c:v>
                </c:pt>
                <c:pt idx="38">
                  <c:v>42156</c:v>
                </c:pt>
                <c:pt idx="39">
                  <c:v>42125</c:v>
                </c:pt>
                <c:pt idx="40">
                  <c:v>42095</c:v>
                </c:pt>
                <c:pt idx="41">
                  <c:v>42064</c:v>
                </c:pt>
                <c:pt idx="42">
                  <c:v>42036</c:v>
                </c:pt>
                <c:pt idx="43">
                  <c:v>42005</c:v>
                </c:pt>
                <c:pt idx="44">
                  <c:v>41974</c:v>
                </c:pt>
                <c:pt idx="45">
                  <c:v>41944</c:v>
                </c:pt>
                <c:pt idx="46">
                  <c:v>41913</c:v>
                </c:pt>
                <c:pt idx="47">
                  <c:v>41883</c:v>
                </c:pt>
                <c:pt idx="48">
                  <c:v>41852</c:v>
                </c:pt>
                <c:pt idx="49">
                  <c:v>41821</c:v>
                </c:pt>
                <c:pt idx="50">
                  <c:v>41791</c:v>
                </c:pt>
                <c:pt idx="51">
                  <c:v>41760</c:v>
                </c:pt>
                <c:pt idx="52">
                  <c:v>41730</c:v>
                </c:pt>
                <c:pt idx="53">
                  <c:v>41699</c:v>
                </c:pt>
                <c:pt idx="54">
                  <c:v>41671</c:v>
                </c:pt>
                <c:pt idx="55">
                  <c:v>41640</c:v>
                </c:pt>
                <c:pt idx="56">
                  <c:v>41609</c:v>
                </c:pt>
                <c:pt idx="57">
                  <c:v>41579</c:v>
                </c:pt>
                <c:pt idx="58">
                  <c:v>41548</c:v>
                </c:pt>
                <c:pt idx="59">
                  <c:v>41518</c:v>
                </c:pt>
                <c:pt idx="60">
                  <c:v>41487</c:v>
                </c:pt>
                <c:pt idx="61">
                  <c:v>41456</c:v>
                </c:pt>
                <c:pt idx="62">
                  <c:v>41426</c:v>
                </c:pt>
                <c:pt idx="63">
                  <c:v>41395</c:v>
                </c:pt>
                <c:pt idx="64">
                  <c:v>41365</c:v>
                </c:pt>
                <c:pt idx="65">
                  <c:v>41334</c:v>
                </c:pt>
                <c:pt idx="66">
                  <c:v>41306</c:v>
                </c:pt>
                <c:pt idx="67">
                  <c:v>41275</c:v>
                </c:pt>
                <c:pt idx="68">
                  <c:v>41244</c:v>
                </c:pt>
                <c:pt idx="69">
                  <c:v>41214</c:v>
                </c:pt>
                <c:pt idx="70">
                  <c:v>41183</c:v>
                </c:pt>
                <c:pt idx="71">
                  <c:v>41153</c:v>
                </c:pt>
                <c:pt idx="72">
                  <c:v>41122</c:v>
                </c:pt>
                <c:pt idx="73">
                  <c:v>41091</c:v>
                </c:pt>
                <c:pt idx="74">
                  <c:v>41061</c:v>
                </c:pt>
                <c:pt idx="75">
                  <c:v>41030</c:v>
                </c:pt>
                <c:pt idx="76">
                  <c:v>41000</c:v>
                </c:pt>
                <c:pt idx="77">
                  <c:v>40969</c:v>
                </c:pt>
                <c:pt idx="78">
                  <c:v>40940</c:v>
                </c:pt>
                <c:pt idx="79">
                  <c:v>40909</c:v>
                </c:pt>
                <c:pt idx="80">
                  <c:v>40878</c:v>
                </c:pt>
                <c:pt idx="81">
                  <c:v>40848</c:v>
                </c:pt>
                <c:pt idx="82">
                  <c:v>40817</c:v>
                </c:pt>
                <c:pt idx="83">
                  <c:v>40787</c:v>
                </c:pt>
                <c:pt idx="84">
                  <c:v>40756</c:v>
                </c:pt>
                <c:pt idx="85">
                  <c:v>40725</c:v>
                </c:pt>
                <c:pt idx="86">
                  <c:v>40695</c:v>
                </c:pt>
                <c:pt idx="87">
                  <c:v>40664</c:v>
                </c:pt>
                <c:pt idx="88">
                  <c:v>40634</c:v>
                </c:pt>
                <c:pt idx="89">
                  <c:v>40603</c:v>
                </c:pt>
                <c:pt idx="90">
                  <c:v>40575</c:v>
                </c:pt>
                <c:pt idx="91">
                  <c:v>40544</c:v>
                </c:pt>
                <c:pt idx="92">
                  <c:v>40513</c:v>
                </c:pt>
                <c:pt idx="93">
                  <c:v>40483</c:v>
                </c:pt>
                <c:pt idx="94">
                  <c:v>40452</c:v>
                </c:pt>
                <c:pt idx="95">
                  <c:v>40422</c:v>
                </c:pt>
                <c:pt idx="96">
                  <c:v>40391</c:v>
                </c:pt>
                <c:pt idx="97">
                  <c:v>40360</c:v>
                </c:pt>
                <c:pt idx="98">
                  <c:v>40330</c:v>
                </c:pt>
                <c:pt idx="99">
                  <c:v>40299</c:v>
                </c:pt>
                <c:pt idx="100">
                  <c:v>40269</c:v>
                </c:pt>
                <c:pt idx="101">
                  <c:v>40238</c:v>
                </c:pt>
                <c:pt idx="102">
                  <c:v>40210</c:v>
                </c:pt>
                <c:pt idx="103">
                  <c:v>40179</c:v>
                </c:pt>
                <c:pt idx="104">
                  <c:v>40148</c:v>
                </c:pt>
                <c:pt idx="105">
                  <c:v>40118</c:v>
                </c:pt>
                <c:pt idx="106">
                  <c:v>40087</c:v>
                </c:pt>
                <c:pt idx="107">
                  <c:v>40057</c:v>
                </c:pt>
                <c:pt idx="108">
                  <c:v>40026</c:v>
                </c:pt>
                <c:pt idx="109">
                  <c:v>39995</c:v>
                </c:pt>
                <c:pt idx="110">
                  <c:v>39965</c:v>
                </c:pt>
                <c:pt idx="111">
                  <c:v>39934</c:v>
                </c:pt>
                <c:pt idx="112">
                  <c:v>39904</c:v>
                </c:pt>
                <c:pt idx="113">
                  <c:v>39873</c:v>
                </c:pt>
                <c:pt idx="114">
                  <c:v>39845</c:v>
                </c:pt>
                <c:pt idx="115">
                  <c:v>39814</c:v>
                </c:pt>
                <c:pt idx="116">
                  <c:v>39783</c:v>
                </c:pt>
                <c:pt idx="117">
                  <c:v>39753</c:v>
                </c:pt>
                <c:pt idx="118">
                  <c:v>39722</c:v>
                </c:pt>
                <c:pt idx="119">
                  <c:v>39692</c:v>
                </c:pt>
                <c:pt idx="120">
                  <c:v>39661</c:v>
                </c:pt>
                <c:pt idx="121">
                  <c:v>39630</c:v>
                </c:pt>
                <c:pt idx="122">
                  <c:v>39600</c:v>
                </c:pt>
                <c:pt idx="123">
                  <c:v>39569</c:v>
                </c:pt>
                <c:pt idx="124">
                  <c:v>39539</c:v>
                </c:pt>
                <c:pt idx="125">
                  <c:v>39508</c:v>
                </c:pt>
                <c:pt idx="126">
                  <c:v>39479</c:v>
                </c:pt>
                <c:pt idx="127">
                  <c:v>39448</c:v>
                </c:pt>
                <c:pt idx="128">
                  <c:v>39417</c:v>
                </c:pt>
                <c:pt idx="129">
                  <c:v>39387</c:v>
                </c:pt>
                <c:pt idx="130">
                  <c:v>39356</c:v>
                </c:pt>
                <c:pt idx="131">
                  <c:v>39326</c:v>
                </c:pt>
                <c:pt idx="132">
                  <c:v>39295</c:v>
                </c:pt>
                <c:pt idx="133">
                  <c:v>39264</c:v>
                </c:pt>
                <c:pt idx="134">
                  <c:v>39234</c:v>
                </c:pt>
                <c:pt idx="135">
                  <c:v>39203</c:v>
                </c:pt>
                <c:pt idx="136">
                  <c:v>39173</c:v>
                </c:pt>
                <c:pt idx="137">
                  <c:v>39142</c:v>
                </c:pt>
                <c:pt idx="138">
                  <c:v>39114</c:v>
                </c:pt>
                <c:pt idx="139">
                  <c:v>39083</c:v>
                </c:pt>
                <c:pt idx="140">
                  <c:v>39052</c:v>
                </c:pt>
                <c:pt idx="141">
                  <c:v>39022</c:v>
                </c:pt>
                <c:pt idx="142">
                  <c:v>38991</c:v>
                </c:pt>
                <c:pt idx="143">
                  <c:v>38961</c:v>
                </c:pt>
                <c:pt idx="144">
                  <c:v>38930</c:v>
                </c:pt>
                <c:pt idx="145">
                  <c:v>38899</c:v>
                </c:pt>
                <c:pt idx="146">
                  <c:v>38869</c:v>
                </c:pt>
                <c:pt idx="147">
                  <c:v>38838</c:v>
                </c:pt>
                <c:pt idx="148">
                  <c:v>38808</c:v>
                </c:pt>
                <c:pt idx="149">
                  <c:v>38777</c:v>
                </c:pt>
                <c:pt idx="150">
                  <c:v>38749</c:v>
                </c:pt>
                <c:pt idx="151">
                  <c:v>38718</c:v>
                </c:pt>
                <c:pt idx="152">
                  <c:v>38687</c:v>
                </c:pt>
                <c:pt idx="153">
                  <c:v>38657</c:v>
                </c:pt>
                <c:pt idx="154">
                  <c:v>38626</c:v>
                </c:pt>
                <c:pt idx="155">
                  <c:v>38596</c:v>
                </c:pt>
                <c:pt idx="156">
                  <c:v>38565</c:v>
                </c:pt>
                <c:pt idx="157">
                  <c:v>38534</c:v>
                </c:pt>
              </c:numCache>
            </c:numRef>
          </c:cat>
          <c:val>
            <c:numRef>
              <c:f>Sheet4!$R$4:$R$161</c:f>
              <c:numCache>
                <c:formatCode>General</c:formatCode>
                <c:ptCount val="158"/>
                <c:pt idx="0">
                  <c:v>77.42</c:v>
                </c:pt>
                <c:pt idx="1">
                  <c:v>74.25</c:v>
                </c:pt>
                <c:pt idx="2">
                  <c:v>79.440000000000026</c:v>
                </c:pt>
                <c:pt idx="3">
                  <c:v>67.040000000000006</c:v>
                </c:pt>
                <c:pt idx="4">
                  <c:v>68.569999999999993</c:v>
                </c:pt>
                <c:pt idx="5">
                  <c:v>64.940000000000026</c:v>
                </c:pt>
                <c:pt idx="6">
                  <c:v>61.64</c:v>
                </c:pt>
                <c:pt idx="7">
                  <c:v>64.73</c:v>
                </c:pt>
                <c:pt idx="8">
                  <c:v>60.42</c:v>
                </c:pt>
                <c:pt idx="9">
                  <c:v>57.4</c:v>
                </c:pt>
                <c:pt idx="10">
                  <c:v>54.379999999999995</c:v>
                </c:pt>
                <c:pt idx="11">
                  <c:v>51.67</c:v>
                </c:pt>
                <c:pt idx="12">
                  <c:v>47.230000000000011</c:v>
                </c:pt>
                <c:pt idx="13">
                  <c:v>50.17</c:v>
                </c:pt>
                <c:pt idx="14">
                  <c:v>46.04</c:v>
                </c:pt>
                <c:pt idx="15">
                  <c:v>48.32</c:v>
                </c:pt>
                <c:pt idx="16">
                  <c:v>49.33</c:v>
                </c:pt>
                <c:pt idx="17">
                  <c:v>50.6</c:v>
                </c:pt>
                <c:pt idx="18">
                  <c:v>54.01</c:v>
                </c:pt>
                <c:pt idx="19">
                  <c:v>52.809999999999995</c:v>
                </c:pt>
                <c:pt idx="20">
                  <c:v>53.720000000000013</c:v>
                </c:pt>
                <c:pt idx="21">
                  <c:v>49.44</c:v>
                </c:pt>
                <c:pt idx="22">
                  <c:v>46.86</c:v>
                </c:pt>
                <c:pt idx="23">
                  <c:v>48.24</c:v>
                </c:pt>
                <c:pt idx="24">
                  <c:v>44.7</c:v>
                </c:pt>
                <c:pt idx="25">
                  <c:v>41.6</c:v>
                </c:pt>
                <c:pt idx="26">
                  <c:v>48.33</c:v>
                </c:pt>
                <c:pt idx="27">
                  <c:v>49.1</c:v>
                </c:pt>
                <c:pt idx="28">
                  <c:v>45.92</c:v>
                </c:pt>
                <c:pt idx="29">
                  <c:v>38.339999999999996</c:v>
                </c:pt>
                <c:pt idx="30">
                  <c:v>33.75</c:v>
                </c:pt>
                <c:pt idx="31">
                  <c:v>33.620000000000012</c:v>
                </c:pt>
                <c:pt idx="32">
                  <c:v>37.04</c:v>
                </c:pt>
                <c:pt idx="33">
                  <c:v>41.65</c:v>
                </c:pt>
                <c:pt idx="34">
                  <c:v>46.59</c:v>
                </c:pt>
                <c:pt idx="35">
                  <c:v>45.09</c:v>
                </c:pt>
                <c:pt idx="36">
                  <c:v>49.2</c:v>
                </c:pt>
                <c:pt idx="37">
                  <c:v>47.120000000000012</c:v>
                </c:pt>
                <c:pt idx="38">
                  <c:v>59.47</c:v>
                </c:pt>
                <c:pt idx="39">
                  <c:v>60.3</c:v>
                </c:pt>
                <c:pt idx="40">
                  <c:v>59.63</c:v>
                </c:pt>
                <c:pt idx="41">
                  <c:v>47.6</c:v>
                </c:pt>
                <c:pt idx="42">
                  <c:v>49.760000000000012</c:v>
                </c:pt>
                <c:pt idx="43">
                  <c:v>48.24</c:v>
                </c:pt>
                <c:pt idx="44">
                  <c:v>53.27</c:v>
                </c:pt>
                <c:pt idx="45">
                  <c:v>66.149999999999991</c:v>
                </c:pt>
                <c:pt idx="46">
                  <c:v>80.540000000000006</c:v>
                </c:pt>
                <c:pt idx="47">
                  <c:v>91.16</c:v>
                </c:pt>
                <c:pt idx="48">
                  <c:v>95.960000000000022</c:v>
                </c:pt>
                <c:pt idx="49">
                  <c:v>98.169999999999987</c:v>
                </c:pt>
                <c:pt idx="50">
                  <c:v>105.36999999999999</c:v>
                </c:pt>
                <c:pt idx="51">
                  <c:v>102.71000000000002</c:v>
                </c:pt>
                <c:pt idx="52">
                  <c:v>99.740000000000023</c:v>
                </c:pt>
                <c:pt idx="53">
                  <c:v>101.58</c:v>
                </c:pt>
                <c:pt idx="54">
                  <c:v>102.59</c:v>
                </c:pt>
                <c:pt idx="55">
                  <c:v>97.490000000000023</c:v>
                </c:pt>
                <c:pt idx="56">
                  <c:v>98.42</c:v>
                </c:pt>
                <c:pt idx="57">
                  <c:v>92.72</c:v>
                </c:pt>
                <c:pt idx="58">
                  <c:v>96.38</c:v>
                </c:pt>
                <c:pt idx="59">
                  <c:v>102.33</c:v>
                </c:pt>
                <c:pt idx="60">
                  <c:v>107.64999999999999</c:v>
                </c:pt>
                <c:pt idx="61">
                  <c:v>105.03</c:v>
                </c:pt>
                <c:pt idx="62">
                  <c:v>96.56</c:v>
                </c:pt>
                <c:pt idx="63">
                  <c:v>91.97</c:v>
                </c:pt>
                <c:pt idx="64">
                  <c:v>93.460000000000022</c:v>
                </c:pt>
                <c:pt idx="65">
                  <c:v>97.23</c:v>
                </c:pt>
                <c:pt idx="66">
                  <c:v>92.05</c:v>
                </c:pt>
                <c:pt idx="67">
                  <c:v>97.490000000000023</c:v>
                </c:pt>
                <c:pt idx="68">
                  <c:v>91.82</c:v>
                </c:pt>
                <c:pt idx="69">
                  <c:v>88.910000000000025</c:v>
                </c:pt>
                <c:pt idx="70">
                  <c:v>86.240000000000023</c:v>
                </c:pt>
                <c:pt idx="71">
                  <c:v>92.19</c:v>
                </c:pt>
                <c:pt idx="72">
                  <c:v>96.47</c:v>
                </c:pt>
                <c:pt idx="73">
                  <c:v>88.06</c:v>
                </c:pt>
                <c:pt idx="74">
                  <c:v>84.960000000000022</c:v>
                </c:pt>
                <c:pt idx="75">
                  <c:v>86.53</c:v>
                </c:pt>
                <c:pt idx="76">
                  <c:v>104.86999999999999</c:v>
                </c:pt>
                <c:pt idx="77">
                  <c:v>103.02</c:v>
                </c:pt>
                <c:pt idx="78">
                  <c:v>107.07</c:v>
                </c:pt>
                <c:pt idx="79">
                  <c:v>98.48</c:v>
                </c:pt>
                <c:pt idx="80">
                  <c:v>98.83</c:v>
                </c:pt>
                <c:pt idx="81">
                  <c:v>100.36</c:v>
                </c:pt>
                <c:pt idx="82">
                  <c:v>93.19</c:v>
                </c:pt>
                <c:pt idx="83">
                  <c:v>79.2</c:v>
                </c:pt>
                <c:pt idx="84">
                  <c:v>88.81</c:v>
                </c:pt>
                <c:pt idx="85">
                  <c:v>95.7</c:v>
                </c:pt>
                <c:pt idx="86">
                  <c:v>95.42</c:v>
                </c:pt>
                <c:pt idx="87">
                  <c:v>102.7</c:v>
                </c:pt>
                <c:pt idx="88">
                  <c:v>113.93</c:v>
                </c:pt>
                <c:pt idx="89">
                  <c:v>106.72</c:v>
                </c:pt>
                <c:pt idx="90">
                  <c:v>96.97</c:v>
                </c:pt>
                <c:pt idx="91">
                  <c:v>92.19</c:v>
                </c:pt>
                <c:pt idx="92">
                  <c:v>91.38</c:v>
                </c:pt>
                <c:pt idx="93">
                  <c:v>84.11</c:v>
                </c:pt>
                <c:pt idx="94">
                  <c:v>81.430000000000007</c:v>
                </c:pt>
                <c:pt idx="95">
                  <c:v>79.97</c:v>
                </c:pt>
                <c:pt idx="96">
                  <c:v>71.92</c:v>
                </c:pt>
                <c:pt idx="97">
                  <c:v>78.95</c:v>
                </c:pt>
                <c:pt idx="98">
                  <c:v>75.63</c:v>
                </c:pt>
                <c:pt idx="99">
                  <c:v>73.97</c:v>
                </c:pt>
                <c:pt idx="100">
                  <c:v>86.149999999999991</c:v>
                </c:pt>
                <c:pt idx="101">
                  <c:v>83.76</c:v>
                </c:pt>
                <c:pt idx="102">
                  <c:v>79.66</c:v>
                </c:pt>
                <c:pt idx="103">
                  <c:v>72.89</c:v>
                </c:pt>
                <c:pt idx="104">
                  <c:v>79.36</c:v>
                </c:pt>
                <c:pt idx="105">
                  <c:v>77.28</c:v>
                </c:pt>
                <c:pt idx="106">
                  <c:v>77</c:v>
                </c:pt>
                <c:pt idx="107">
                  <c:v>70.61</c:v>
                </c:pt>
                <c:pt idx="108">
                  <c:v>69.959999999999994</c:v>
                </c:pt>
                <c:pt idx="109">
                  <c:v>69.45</c:v>
                </c:pt>
                <c:pt idx="110">
                  <c:v>69.89</c:v>
                </c:pt>
                <c:pt idx="111">
                  <c:v>66.31</c:v>
                </c:pt>
                <c:pt idx="112">
                  <c:v>51.120000000000012</c:v>
                </c:pt>
                <c:pt idx="113">
                  <c:v>49.660000000000011</c:v>
                </c:pt>
                <c:pt idx="114">
                  <c:v>44.760000000000012</c:v>
                </c:pt>
                <c:pt idx="115">
                  <c:v>41.68</c:v>
                </c:pt>
                <c:pt idx="116">
                  <c:v>44.6</c:v>
                </c:pt>
                <c:pt idx="117">
                  <c:v>54.43</c:v>
                </c:pt>
                <c:pt idx="118">
                  <c:v>67.81</c:v>
                </c:pt>
                <c:pt idx="119">
                  <c:v>100.64</c:v>
                </c:pt>
                <c:pt idx="120">
                  <c:v>115.46000000000002</c:v>
                </c:pt>
                <c:pt idx="121">
                  <c:v>124.08</c:v>
                </c:pt>
                <c:pt idx="122">
                  <c:v>140</c:v>
                </c:pt>
                <c:pt idx="123">
                  <c:v>127.35</c:v>
                </c:pt>
                <c:pt idx="124">
                  <c:v>113.46000000000002</c:v>
                </c:pt>
                <c:pt idx="125">
                  <c:v>101.58</c:v>
                </c:pt>
                <c:pt idx="126">
                  <c:v>101.84</c:v>
                </c:pt>
                <c:pt idx="127">
                  <c:v>91.75</c:v>
                </c:pt>
                <c:pt idx="128">
                  <c:v>95.98</c:v>
                </c:pt>
                <c:pt idx="129">
                  <c:v>88.710000000000022</c:v>
                </c:pt>
                <c:pt idx="130">
                  <c:v>94.53</c:v>
                </c:pt>
                <c:pt idx="131">
                  <c:v>81.66</c:v>
                </c:pt>
                <c:pt idx="132">
                  <c:v>74.040000000000006</c:v>
                </c:pt>
                <c:pt idx="133">
                  <c:v>78.209999999999994</c:v>
                </c:pt>
                <c:pt idx="134">
                  <c:v>70.679999999999978</c:v>
                </c:pt>
                <c:pt idx="135">
                  <c:v>64.010000000000005</c:v>
                </c:pt>
                <c:pt idx="136">
                  <c:v>65.709999999999994</c:v>
                </c:pt>
                <c:pt idx="137">
                  <c:v>65.86999999999999</c:v>
                </c:pt>
                <c:pt idx="138">
                  <c:v>61.790000000000013</c:v>
                </c:pt>
                <c:pt idx="139">
                  <c:v>58.14</c:v>
                </c:pt>
                <c:pt idx="140">
                  <c:v>61.05</c:v>
                </c:pt>
                <c:pt idx="141">
                  <c:v>63.13</c:v>
                </c:pt>
                <c:pt idx="142">
                  <c:v>58.730000000000011</c:v>
                </c:pt>
                <c:pt idx="143">
                  <c:v>62.91</c:v>
                </c:pt>
                <c:pt idx="144">
                  <c:v>70.260000000000005</c:v>
                </c:pt>
                <c:pt idx="145">
                  <c:v>74.400000000000006</c:v>
                </c:pt>
                <c:pt idx="146">
                  <c:v>73.930000000000007</c:v>
                </c:pt>
                <c:pt idx="147">
                  <c:v>71.290000000000006</c:v>
                </c:pt>
                <c:pt idx="148">
                  <c:v>71.88</c:v>
                </c:pt>
                <c:pt idx="149">
                  <c:v>66.63</c:v>
                </c:pt>
                <c:pt idx="150">
                  <c:v>61.41</c:v>
                </c:pt>
                <c:pt idx="151">
                  <c:v>67.92</c:v>
                </c:pt>
                <c:pt idx="152">
                  <c:v>61.04</c:v>
                </c:pt>
                <c:pt idx="153">
                  <c:v>57.32</c:v>
                </c:pt>
                <c:pt idx="154">
                  <c:v>59.760000000000012</c:v>
                </c:pt>
                <c:pt idx="155">
                  <c:v>66.239999999999995</c:v>
                </c:pt>
                <c:pt idx="156">
                  <c:v>68.940000000000026</c:v>
                </c:pt>
                <c:pt idx="157">
                  <c:v>60.57</c:v>
                </c:pt>
              </c:numCache>
            </c:numRef>
          </c:val>
        </c:ser>
        <c:marker val="1"/>
        <c:axId val="78158848"/>
        <c:axId val="77599488"/>
      </c:lineChart>
      <c:lineChart>
        <c:grouping val="standard"/>
        <c:ser>
          <c:idx val="0"/>
          <c:order val="0"/>
          <c:tx>
            <c:strRef>
              <c:f>Sheet4!$Q$3</c:f>
              <c:strCache>
                <c:ptCount val="1"/>
                <c:pt idx="0">
                  <c:v>Yield</c:v>
                </c:pt>
              </c:strCache>
            </c:strRef>
          </c:tx>
          <c:marker>
            <c:symbol val="none"/>
          </c:marker>
          <c:cat>
            <c:numRef>
              <c:f>Sheet4!$P$4:$P$161</c:f>
              <c:numCache>
                <c:formatCode>mmm/yy</c:formatCode>
                <c:ptCount val="158"/>
                <c:pt idx="0">
                  <c:v>43313</c:v>
                </c:pt>
                <c:pt idx="1">
                  <c:v>43282</c:v>
                </c:pt>
                <c:pt idx="2">
                  <c:v>43252</c:v>
                </c:pt>
                <c:pt idx="3">
                  <c:v>43221</c:v>
                </c:pt>
                <c:pt idx="4">
                  <c:v>43191</c:v>
                </c:pt>
                <c:pt idx="5">
                  <c:v>43160</c:v>
                </c:pt>
                <c:pt idx="6">
                  <c:v>43132</c:v>
                </c:pt>
                <c:pt idx="7">
                  <c:v>43101</c:v>
                </c:pt>
                <c:pt idx="8">
                  <c:v>43070</c:v>
                </c:pt>
                <c:pt idx="9">
                  <c:v>43040</c:v>
                </c:pt>
                <c:pt idx="10">
                  <c:v>43009</c:v>
                </c:pt>
                <c:pt idx="11">
                  <c:v>42979</c:v>
                </c:pt>
                <c:pt idx="12">
                  <c:v>42948</c:v>
                </c:pt>
                <c:pt idx="13">
                  <c:v>42917</c:v>
                </c:pt>
                <c:pt idx="14">
                  <c:v>42887</c:v>
                </c:pt>
                <c:pt idx="15">
                  <c:v>42856</c:v>
                </c:pt>
                <c:pt idx="16">
                  <c:v>42826</c:v>
                </c:pt>
                <c:pt idx="17">
                  <c:v>42795</c:v>
                </c:pt>
                <c:pt idx="18">
                  <c:v>42767</c:v>
                </c:pt>
                <c:pt idx="19">
                  <c:v>42736</c:v>
                </c:pt>
                <c:pt idx="20">
                  <c:v>42705</c:v>
                </c:pt>
                <c:pt idx="21">
                  <c:v>42675</c:v>
                </c:pt>
                <c:pt idx="22">
                  <c:v>42644</c:v>
                </c:pt>
                <c:pt idx="23">
                  <c:v>42614</c:v>
                </c:pt>
                <c:pt idx="24">
                  <c:v>42583</c:v>
                </c:pt>
                <c:pt idx="25">
                  <c:v>42552</c:v>
                </c:pt>
                <c:pt idx="26">
                  <c:v>42522</c:v>
                </c:pt>
                <c:pt idx="27">
                  <c:v>42491</c:v>
                </c:pt>
                <c:pt idx="28">
                  <c:v>42461</c:v>
                </c:pt>
                <c:pt idx="29">
                  <c:v>42430</c:v>
                </c:pt>
                <c:pt idx="30">
                  <c:v>42401</c:v>
                </c:pt>
                <c:pt idx="31">
                  <c:v>42370</c:v>
                </c:pt>
                <c:pt idx="32">
                  <c:v>42339</c:v>
                </c:pt>
                <c:pt idx="33">
                  <c:v>42309</c:v>
                </c:pt>
                <c:pt idx="34">
                  <c:v>42278</c:v>
                </c:pt>
                <c:pt idx="35">
                  <c:v>42248</c:v>
                </c:pt>
                <c:pt idx="36">
                  <c:v>42217</c:v>
                </c:pt>
                <c:pt idx="37">
                  <c:v>42186</c:v>
                </c:pt>
                <c:pt idx="38">
                  <c:v>42156</c:v>
                </c:pt>
                <c:pt idx="39">
                  <c:v>42125</c:v>
                </c:pt>
                <c:pt idx="40">
                  <c:v>42095</c:v>
                </c:pt>
                <c:pt idx="41">
                  <c:v>42064</c:v>
                </c:pt>
                <c:pt idx="42">
                  <c:v>42036</c:v>
                </c:pt>
                <c:pt idx="43">
                  <c:v>42005</c:v>
                </c:pt>
                <c:pt idx="44">
                  <c:v>41974</c:v>
                </c:pt>
                <c:pt idx="45">
                  <c:v>41944</c:v>
                </c:pt>
                <c:pt idx="46">
                  <c:v>41913</c:v>
                </c:pt>
                <c:pt idx="47">
                  <c:v>41883</c:v>
                </c:pt>
                <c:pt idx="48">
                  <c:v>41852</c:v>
                </c:pt>
                <c:pt idx="49">
                  <c:v>41821</c:v>
                </c:pt>
                <c:pt idx="50">
                  <c:v>41791</c:v>
                </c:pt>
                <c:pt idx="51">
                  <c:v>41760</c:v>
                </c:pt>
                <c:pt idx="52">
                  <c:v>41730</c:v>
                </c:pt>
                <c:pt idx="53">
                  <c:v>41699</c:v>
                </c:pt>
                <c:pt idx="54">
                  <c:v>41671</c:v>
                </c:pt>
                <c:pt idx="55">
                  <c:v>41640</c:v>
                </c:pt>
                <c:pt idx="56">
                  <c:v>41609</c:v>
                </c:pt>
                <c:pt idx="57">
                  <c:v>41579</c:v>
                </c:pt>
                <c:pt idx="58">
                  <c:v>41548</c:v>
                </c:pt>
                <c:pt idx="59">
                  <c:v>41518</c:v>
                </c:pt>
                <c:pt idx="60">
                  <c:v>41487</c:v>
                </c:pt>
                <c:pt idx="61">
                  <c:v>41456</c:v>
                </c:pt>
                <c:pt idx="62">
                  <c:v>41426</c:v>
                </c:pt>
                <c:pt idx="63">
                  <c:v>41395</c:v>
                </c:pt>
                <c:pt idx="64">
                  <c:v>41365</c:v>
                </c:pt>
                <c:pt idx="65">
                  <c:v>41334</c:v>
                </c:pt>
                <c:pt idx="66">
                  <c:v>41306</c:v>
                </c:pt>
                <c:pt idx="67">
                  <c:v>41275</c:v>
                </c:pt>
                <c:pt idx="68">
                  <c:v>41244</c:v>
                </c:pt>
                <c:pt idx="69">
                  <c:v>41214</c:v>
                </c:pt>
                <c:pt idx="70">
                  <c:v>41183</c:v>
                </c:pt>
                <c:pt idx="71">
                  <c:v>41153</c:v>
                </c:pt>
                <c:pt idx="72">
                  <c:v>41122</c:v>
                </c:pt>
                <c:pt idx="73">
                  <c:v>41091</c:v>
                </c:pt>
                <c:pt idx="74">
                  <c:v>41061</c:v>
                </c:pt>
                <c:pt idx="75">
                  <c:v>41030</c:v>
                </c:pt>
                <c:pt idx="76">
                  <c:v>41000</c:v>
                </c:pt>
                <c:pt idx="77">
                  <c:v>40969</c:v>
                </c:pt>
                <c:pt idx="78">
                  <c:v>40940</c:v>
                </c:pt>
                <c:pt idx="79">
                  <c:v>40909</c:v>
                </c:pt>
                <c:pt idx="80">
                  <c:v>40878</c:v>
                </c:pt>
                <c:pt idx="81">
                  <c:v>40848</c:v>
                </c:pt>
                <c:pt idx="82">
                  <c:v>40817</c:v>
                </c:pt>
                <c:pt idx="83">
                  <c:v>40787</c:v>
                </c:pt>
                <c:pt idx="84">
                  <c:v>40756</c:v>
                </c:pt>
                <c:pt idx="85">
                  <c:v>40725</c:v>
                </c:pt>
                <c:pt idx="86">
                  <c:v>40695</c:v>
                </c:pt>
                <c:pt idx="87">
                  <c:v>40664</c:v>
                </c:pt>
                <c:pt idx="88">
                  <c:v>40634</c:v>
                </c:pt>
                <c:pt idx="89">
                  <c:v>40603</c:v>
                </c:pt>
                <c:pt idx="90">
                  <c:v>40575</c:v>
                </c:pt>
                <c:pt idx="91">
                  <c:v>40544</c:v>
                </c:pt>
                <c:pt idx="92">
                  <c:v>40513</c:v>
                </c:pt>
                <c:pt idx="93">
                  <c:v>40483</c:v>
                </c:pt>
                <c:pt idx="94">
                  <c:v>40452</c:v>
                </c:pt>
                <c:pt idx="95">
                  <c:v>40422</c:v>
                </c:pt>
                <c:pt idx="96">
                  <c:v>40391</c:v>
                </c:pt>
                <c:pt idx="97">
                  <c:v>40360</c:v>
                </c:pt>
                <c:pt idx="98">
                  <c:v>40330</c:v>
                </c:pt>
                <c:pt idx="99">
                  <c:v>40299</c:v>
                </c:pt>
                <c:pt idx="100">
                  <c:v>40269</c:v>
                </c:pt>
                <c:pt idx="101">
                  <c:v>40238</c:v>
                </c:pt>
                <c:pt idx="102">
                  <c:v>40210</c:v>
                </c:pt>
                <c:pt idx="103">
                  <c:v>40179</c:v>
                </c:pt>
                <c:pt idx="104">
                  <c:v>40148</c:v>
                </c:pt>
                <c:pt idx="105">
                  <c:v>40118</c:v>
                </c:pt>
                <c:pt idx="106">
                  <c:v>40087</c:v>
                </c:pt>
                <c:pt idx="107">
                  <c:v>40057</c:v>
                </c:pt>
                <c:pt idx="108">
                  <c:v>40026</c:v>
                </c:pt>
                <c:pt idx="109">
                  <c:v>39995</c:v>
                </c:pt>
                <c:pt idx="110">
                  <c:v>39965</c:v>
                </c:pt>
                <c:pt idx="111">
                  <c:v>39934</c:v>
                </c:pt>
                <c:pt idx="112">
                  <c:v>39904</c:v>
                </c:pt>
                <c:pt idx="113">
                  <c:v>39873</c:v>
                </c:pt>
                <c:pt idx="114">
                  <c:v>39845</c:v>
                </c:pt>
                <c:pt idx="115">
                  <c:v>39814</c:v>
                </c:pt>
                <c:pt idx="116">
                  <c:v>39783</c:v>
                </c:pt>
                <c:pt idx="117">
                  <c:v>39753</c:v>
                </c:pt>
                <c:pt idx="118">
                  <c:v>39722</c:v>
                </c:pt>
                <c:pt idx="119">
                  <c:v>39692</c:v>
                </c:pt>
                <c:pt idx="120">
                  <c:v>39661</c:v>
                </c:pt>
                <c:pt idx="121">
                  <c:v>39630</c:v>
                </c:pt>
                <c:pt idx="122">
                  <c:v>39600</c:v>
                </c:pt>
                <c:pt idx="123">
                  <c:v>39569</c:v>
                </c:pt>
                <c:pt idx="124">
                  <c:v>39539</c:v>
                </c:pt>
                <c:pt idx="125">
                  <c:v>39508</c:v>
                </c:pt>
                <c:pt idx="126">
                  <c:v>39479</c:v>
                </c:pt>
                <c:pt idx="127">
                  <c:v>39448</c:v>
                </c:pt>
                <c:pt idx="128">
                  <c:v>39417</c:v>
                </c:pt>
                <c:pt idx="129">
                  <c:v>39387</c:v>
                </c:pt>
                <c:pt idx="130">
                  <c:v>39356</c:v>
                </c:pt>
                <c:pt idx="131">
                  <c:v>39326</c:v>
                </c:pt>
                <c:pt idx="132">
                  <c:v>39295</c:v>
                </c:pt>
                <c:pt idx="133">
                  <c:v>39264</c:v>
                </c:pt>
                <c:pt idx="134">
                  <c:v>39234</c:v>
                </c:pt>
                <c:pt idx="135">
                  <c:v>39203</c:v>
                </c:pt>
                <c:pt idx="136">
                  <c:v>39173</c:v>
                </c:pt>
                <c:pt idx="137">
                  <c:v>39142</c:v>
                </c:pt>
                <c:pt idx="138">
                  <c:v>39114</c:v>
                </c:pt>
                <c:pt idx="139">
                  <c:v>39083</c:v>
                </c:pt>
                <c:pt idx="140">
                  <c:v>39052</c:v>
                </c:pt>
                <c:pt idx="141">
                  <c:v>39022</c:v>
                </c:pt>
                <c:pt idx="142">
                  <c:v>38991</c:v>
                </c:pt>
                <c:pt idx="143">
                  <c:v>38961</c:v>
                </c:pt>
                <c:pt idx="144">
                  <c:v>38930</c:v>
                </c:pt>
                <c:pt idx="145">
                  <c:v>38899</c:v>
                </c:pt>
                <c:pt idx="146">
                  <c:v>38869</c:v>
                </c:pt>
                <c:pt idx="147">
                  <c:v>38838</c:v>
                </c:pt>
                <c:pt idx="148">
                  <c:v>38808</c:v>
                </c:pt>
                <c:pt idx="149">
                  <c:v>38777</c:v>
                </c:pt>
                <c:pt idx="150">
                  <c:v>38749</c:v>
                </c:pt>
                <c:pt idx="151">
                  <c:v>38718</c:v>
                </c:pt>
                <c:pt idx="152">
                  <c:v>38687</c:v>
                </c:pt>
                <c:pt idx="153">
                  <c:v>38657</c:v>
                </c:pt>
                <c:pt idx="154">
                  <c:v>38626</c:v>
                </c:pt>
                <c:pt idx="155">
                  <c:v>38596</c:v>
                </c:pt>
                <c:pt idx="156">
                  <c:v>38565</c:v>
                </c:pt>
                <c:pt idx="157">
                  <c:v>38534</c:v>
                </c:pt>
              </c:numCache>
            </c:numRef>
          </c:cat>
          <c:val>
            <c:numRef>
              <c:f>Sheet4!$Q$4:$Q$161</c:f>
              <c:numCache>
                <c:formatCode>0.00%</c:formatCode>
                <c:ptCount val="158"/>
                <c:pt idx="0">
                  <c:v>7.9500000000000084E-2</c:v>
                </c:pt>
                <c:pt idx="1">
                  <c:v>7.7200000000000019E-2</c:v>
                </c:pt>
                <c:pt idx="2">
                  <c:v>7.9000000000000237E-2</c:v>
                </c:pt>
                <c:pt idx="3">
                  <c:v>7.8259999999999996E-2</c:v>
                </c:pt>
                <c:pt idx="4">
                  <c:v>7.7670000000000003E-2</c:v>
                </c:pt>
                <c:pt idx="5">
                  <c:v>7.397999999999999E-2</c:v>
                </c:pt>
                <c:pt idx="6">
                  <c:v>7.7259999999999995E-2</c:v>
                </c:pt>
                <c:pt idx="7">
                  <c:v>7.4299999999999991E-2</c:v>
                </c:pt>
                <c:pt idx="8">
                  <c:v>7.3179999999999995E-2</c:v>
                </c:pt>
                <c:pt idx="9">
                  <c:v>7.0620000000000002E-2</c:v>
                </c:pt>
                <c:pt idx="10">
                  <c:v>6.862E-2</c:v>
                </c:pt>
                <c:pt idx="11">
                  <c:v>6.6669999999999993E-2</c:v>
                </c:pt>
                <c:pt idx="12">
                  <c:v>6.5259999999999999E-2</c:v>
                </c:pt>
                <c:pt idx="13">
                  <c:v>6.4659999999999995E-2</c:v>
                </c:pt>
                <c:pt idx="14">
                  <c:v>6.5110000000000029E-2</c:v>
                </c:pt>
                <c:pt idx="15">
                  <c:v>6.6639999999999991E-2</c:v>
                </c:pt>
                <c:pt idx="16">
                  <c:v>6.9640000000000007E-2</c:v>
                </c:pt>
                <c:pt idx="17">
                  <c:v>6.694E-2</c:v>
                </c:pt>
                <c:pt idx="18">
                  <c:v>6.8710000000000104E-2</c:v>
                </c:pt>
                <c:pt idx="19">
                  <c:v>6.4089999999999994E-2</c:v>
                </c:pt>
                <c:pt idx="20">
                  <c:v>6.5159999999999996E-2</c:v>
                </c:pt>
                <c:pt idx="21">
                  <c:v>6.2460000000000133E-2</c:v>
                </c:pt>
                <c:pt idx="22">
                  <c:v>6.8860000000000032E-2</c:v>
                </c:pt>
                <c:pt idx="23">
                  <c:v>6.9620000000000001E-2</c:v>
                </c:pt>
                <c:pt idx="24">
                  <c:v>7.1099999999999997E-2</c:v>
                </c:pt>
                <c:pt idx="25">
                  <c:v>7.1639999999999995E-2</c:v>
                </c:pt>
                <c:pt idx="26">
                  <c:v>7.4500000000000094E-2</c:v>
                </c:pt>
                <c:pt idx="27">
                  <c:v>7.4710000000000332E-2</c:v>
                </c:pt>
                <c:pt idx="28">
                  <c:v>7.4370000000000033E-2</c:v>
                </c:pt>
                <c:pt idx="29">
                  <c:v>7.463000000000003E-2</c:v>
                </c:pt>
                <c:pt idx="30">
                  <c:v>7.6260000000000008E-2</c:v>
                </c:pt>
                <c:pt idx="31">
                  <c:v>7.7830000000000024E-2</c:v>
                </c:pt>
                <c:pt idx="32">
                  <c:v>7.7579999999999996E-2</c:v>
                </c:pt>
                <c:pt idx="33">
                  <c:v>7.7859999999999999E-2</c:v>
                </c:pt>
                <c:pt idx="34">
                  <c:v>7.641000000000002E-2</c:v>
                </c:pt>
                <c:pt idx="35">
                  <c:v>7.5410000000000033E-2</c:v>
                </c:pt>
                <c:pt idx="36">
                  <c:v>7.7870000000000023E-2</c:v>
                </c:pt>
                <c:pt idx="37">
                  <c:v>7.8079999999999997E-2</c:v>
                </c:pt>
                <c:pt idx="38">
                  <c:v>7.8600000000000003E-2</c:v>
                </c:pt>
                <c:pt idx="39">
                  <c:v>7.8159999999999993E-2</c:v>
                </c:pt>
                <c:pt idx="40">
                  <c:v>7.8600000000000003E-2</c:v>
                </c:pt>
                <c:pt idx="41">
                  <c:v>7.7360000000000248E-2</c:v>
                </c:pt>
                <c:pt idx="42">
                  <c:v>7.7280000000000001E-2</c:v>
                </c:pt>
                <c:pt idx="43">
                  <c:v>7.6929999999999998E-2</c:v>
                </c:pt>
                <c:pt idx="44">
                  <c:v>7.8570000000000001E-2</c:v>
                </c:pt>
                <c:pt idx="45">
                  <c:v>8.0870000000000025E-2</c:v>
                </c:pt>
                <c:pt idx="46">
                  <c:v>8.2770000000000024E-2</c:v>
                </c:pt>
                <c:pt idx="47">
                  <c:v>8.5160000000000027E-2</c:v>
                </c:pt>
                <c:pt idx="48">
                  <c:v>8.5650000000000268E-2</c:v>
                </c:pt>
                <c:pt idx="49">
                  <c:v>8.7220000000000006E-2</c:v>
                </c:pt>
                <c:pt idx="50">
                  <c:v>8.7470000000000006E-2</c:v>
                </c:pt>
                <c:pt idx="51">
                  <c:v>8.6460000000000023E-2</c:v>
                </c:pt>
                <c:pt idx="52">
                  <c:v>8.8300000000000045E-2</c:v>
                </c:pt>
                <c:pt idx="53">
                  <c:v>8.8100000000000067E-2</c:v>
                </c:pt>
                <c:pt idx="54">
                  <c:v>8.8610000000000064E-2</c:v>
                </c:pt>
                <c:pt idx="55">
                  <c:v>8.788E-2</c:v>
                </c:pt>
                <c:pt idx="56">
                  <c:v>8.8250000000000245E-2</c:v>
                </c:pt>
                <c:pt idx="57">
                  <c:v>9.0600000000000028E-2</c:v>
                </c:pt>
                <c:pt idx="58">
                  <c:v>8.6300000000000002E-2</c:v>
                </c:pt>
                <c:pt idx="59">
                  <c:v>8.7610000000000021E-2</c:v>
                </c:pt>
                <c:pt idx="60">
                  <c:v>8.6020000000000027E-2</c:v>
                </c:pt>
                <c:pt idx="61">
                  <c:v>8.1700000000000023E-2</c:v>
                </c:pt>
                <c:pt idx="62">
                  <c:v>7.449000000000025E-2</c:v>
                </c:pt>
                <c:pt idx="63">
                  <c:v>7.449000000000025E-2</c:v>
                </c:pt>
                <c:pt idx="64">
                  <c:v>7.7310000000000267E-2</c:v>
                </c:pt>
                <c:pt idx="65">
                  <c:v>7.9600000000000004E-2</c:v>
                </c:pt>
                <c:pt idx="66">
                  <c:v>7.8730000000000022E-2</c:v>
                </c:pt>
                <c:pt idx="67">
                  <c:v>7.9120000000000024E-2</c:v>
                </c:pt>
                <c:pt idx="68">
                  <c:v>8.0490000000000006E-2</c:v>
                </c:pt>
                <c:pt idx="69">
                  <c:v>8.1770000000000023E-2</c:v>
                </c:pt>
                <c:pt idx="70">
                  <c:v>8.2170000000000021E-2</c:v>
                </c:pt>
                <c:pt idx="71">
                  <c:v>8.1520000000000245E-2</c:v>
                </c:pt>
                <c:pt idx="72">
                  <c:v>8.2410000000000011E-2</c:v>
                </c:pt>
                <c:pt idx="73">
                  <c:v>8.2469999999999988E-2</c:v>
                </c:pt>
                <c:pt idx="74">
                  <c:v>8.3900000000000044E-2</c:v>
                </c:pt>
                <c:pt idx="75">
                  <c:v>8.3770000000000067E-2</c:v>
                </c:pt>
                <c:pt idx="76">
                  <c:v>8.6750000000000063E-2</c:v>
                </c:pt>
                <c:pt idx="77">
                  <c:v>8.5880000000000026E-2</c:v>
                </c:pt>
                <c:pt idx="78">
                  <c:v>8.203000000000002E-2</c:v>
                </c:pt>
                <c:pt idx="79">
                  <c:v>8.2690000000000027E-2</c:v>
                </c:pt>
                <c:pt idx="80">
                  <c:v>8.5720000000000227E-2</c:v>
                </c:pt>
                <c:pt idx="81">
                  <c:v>8.7380000000000027E-2</c:v>
                </c:pt>
                <c:pt idx="82">
                  <c:v>8.8790000000000383E-2</c:v>
                </c:pt>
                <c:pt idx="83">
                  <c:v>8.4420000000000023E-2</c:v>
                </c:pt>
                <c:pt idx="84">
                  <c:v>8.3190000000000208E-2</c:v>
                </c:pt>
                <c:pt idx="85">
                  <c:v>8.4540000000000046E-2</c:v>
                </c:pt>
                <c:pt idx="86">
                  <c:v>8.3260000000000028E-2</c:v>
                </c:pt>
                <c:pt idx="87">
                  <c:v>8.4110000000000018E-2</c:v>
                </c:pt>
                <c:pt idx="88">
                  <c:v>8.1350000000000006E-2</c:v>
                </c:pt>
                <c:pt idx="89">
                  <c:v>7.9850000000000032E-2</c:v>
                </c:pt>
                <c:pt idx="90">
                  <c:v>7.9920000000000033E-2</c:v>
                </c:pt>
                <c:pt idx="91">
                  <c:v>8.1480000000000011E-2</c:v>
                </c:pt>
                <c:pt idx="92">
                  <c:v>7.9130000000000034E-2</c:v>
                </c:pt>
                <c:pt idx="93">
                  <c:v>8.0660000000000065E-2</c:v>
                </c:pt>
                <c:pt idx="94">
                  <c:v>8.1210000000000018E-2</c:v>
                </c:pt>
                <c:pt idx="95">
                  <c:v>7.8520000000000006E-2</c:v>
                </c:pt>
                <c:pt idx="96">
                  <c:v>7.9360000000000278E-2</c:v>
                </c:pt>
                <c:pt idx="97">
                  <c:v>7.8030000000000002E-2</c:v>
                </c:pt>
                <c:pt idx="98">
                  <c:v>7.5609999999999997E-2</c:v>
                </c:pt>
                <c:pt idx="99">
                  <c:v>7.5639999999999999E-2</c:v>
                </c:pt>
                <c:pt idx="100">
                  <c:v>8.0610000000000043E-2</c:v>
                </c:pt>
                <c:pt idx="101">
                  <c:v>7.85E-2</c:v>
                </c:pt>
                <c:pt idx="102">
                  <c:v>7.8640000000000002E-2</c:v>
                </c:pt>
                <c:pt idx="103">
                  <c:v>7.5910000000000033E-2</c:v>
                </c:pt>
                <c:pt idx="104">
                  <c:v>7.6789999999999997E-2</c:v>
                </c:pt>
                <c:pt idx="105">
                  <c:v>7.2570000000000009E-2</c:v>
                </c:pt>
                <c:pt idx="106">
                  <c:v>7.3060000000000014E-2</c:v>
                </c:pt>
                <c:pt idx="107">
                  <c:v>7.2149999999999992E-2</c:v>
                </c:pt>
                <c:pt idx="108">
                  <c:v>7.4340000000000003E-2</c:v>
                </c:pt>
                <c:pt idx="109">
                  <c:v>6.9980000000000014E-2</c:v>
                </c:pt>
                <c:pt idx="110">
                  <c:v>7.0129999999999998E-2</c:v>
                </c:pt>
                <c:pt idx="111">
                  <c:v>6.7099999999999993E-2</c:v>
                </c:pt>
                <c:pt idx="112">
                  <c:v>6.2420000000000024E-2</c:v>
                </c:pt>
                <c:pt idx="113">
                  <c:v>7.0140000000000008E-2</c:v>
                </c:pt>
                <c:pt idx="114">
                  <c:v>6.3280000000000003E-2</c:v>
                </c:pt>
                <c:pt idx="115">
                  <c:v>6.1870000000000001E-2</c:v>
                </c:pt>
                <c:pt idx="116">
                  <c:v>5.2600000000000001E-2</c:v>
                </c:pt>
                <c:pt idx="117">
                  <c:v>7.0800000000000002E-2</c:v>
                </c:pt>
                <c:pt idx="118">
                  <c:v>7.4779999999999999E-2</c:v>
                </c:pt>
                <c:pt idx="119">
                  <c:v>8.6170000000000024E-2</c:v>
                </c:pt>
                <c:pt idx="120">
                  <c:v>8.7000000000000022E-2</c:v>
                </c:pt>
                <c:pt idx="121">
                  <c:v>9.3160000000000048E-2</c:v>
                </c:pt>
                <c:pt idx="122">
                  <c:v>8.7130000000000013E-2</c:v>
                </c:pt>
                <c:pt idx="123">
                  <c:v>8.1010000000000013E-2</c:v>
                </c:pt>
                <c:pt idx="124">
                  <c:v>7.9560000000000033E-2</c:v>
                </c:pt>
                <c:pt idx="125">
                  <c:v>7.9379999999999992E-2</c:v>
                </c:pt>
                <c:pt idx="126">
                  <c:v>7.5679999999999997E-2</c:v>
                </c:pt>
                <c:pt idx="127">
                  <c:v>7.5289999999999996E-2</c:v>
                </c:pt>
                <c:pt idx="128">
                  <c:v>7.7910000000000104E-2</c:v>
                </c:pt>
                <c:pt idx="129">
                  <c:v>7.9050000000000023E-2</c:v>
                </c:pt>
                <c:pt idx="130">
                  <c:v>7.8390000000000237E-2</c:v>
                </c:pt>
                <c:pt idx="131">
                  <c:v>7.9250000000000001E-2</c:v>
                </c:pt>
                <c:pt idx="132">
                  <c:v>7.9300000000000134E-2</c:v>
                </c:pt>
                <c:pt idx="133">
                  <c:v>7.8449999999999992E-2</c:v>
                </c:pt>
                <c:pt idx="134">
                  <c:v>8.1870000000000026E-2</c:v>
                </c:pt>
                <c:pt idx="135">
                  <c:v>8.0800000000000025E-2</c:v>
                </c:pt>
                <c:pt idx="136">
                  <c:v>8.1730000000000025E-2</c:v>
                </c:pt>
                <c:pt idx="137">
                  <c:v>8.0220000000000027E-2</c:v>
                </c:pt>
                <c:pt idx="138">
                  <c:v>8.0000000000000043E-2</c:v>
                </c:pt>
                <c:pt idx="139">
                  <c:v>7.738000000000024E-2</c:v>
                </c:pt>
                <c:pt idx="140">
                  <c:v>7.6189999999999994E-2</c:v>
                </c:pt>
                <c:pt idx="141">
                  <c:v>7.424E-2</c:v>
                </c:pt>
                <c:pt idx="142">
                  <c:v>7.6249999999999971E-2</c:v>
                </c:pt>
                <c:pt idx="143">
                  <c:v>7.6420000000000002E-2</c:v>
                </c:pt>
                <c:pt idx="144">
                  <c:v>7.8909999999999994E-2</c:v>
                </c:pt>
                <c:pt idx="145">
                  <c:v>8.2380000000000009E-2</c:v>
                </c:pt>
                <c:pt idx="146">
                  <c:v>8.1510000000000041E-2</c:v>
                </c:pt>
                <c:pt idx="147">
                  <c:v>7.6589999999999991E-2</c:v>
                </c:pt>
                <c:pt idx="148">
                  <c:v>7.3899999999999993E-2</c:v>
                </c:pt>
                <c:pt idx="149">
                  <c:v>7.5500000000000012E-2</c:v>
                </c:pt>
                <c:pt idx="150">
                  <c:v>7.3929999999999996E-2</c:v>
                </c:pt>
                <c:pt idx="151">
                  <c:v>7.3719999999999994E-2</c:v>
                </c:pt>
                <c:pt idx="152">
                  <c:v>7.1099999999999997E-2</c:v>
                </c:pt>
                <c:pt idx="153">
                  <c:v>7.0830000000000004E-2</c:v>
                </c:pt>
                <c:pt idx="154">
                  <c:v>7.0989999999999998E-2</c:v>
                </c:pt>
                <c:pt idx="155">
                  <c:v>7.1010000000000004E-2</c:v>
                </c:pt>
                <c:pt idx="156">
                  <c:v>7.0940000000000003E-2</c:v>
                </c:pt>
                <c:pt idx="157">
                  <c:v>6.9940000000000002E-2</c:v>
                </c:pt>
              </c:numCache>
            </c:numRef>
          </c:val>
        </c:ser>
        <c:marker val="1"/>
        <c:axId val="77602816"/>
        <c:axId val="77601024"/>
      </c:lineChart>
      <c:dateAx>
        <c:axId val="78158848"/>
        <c:scaling>
          <c:orientation val="minMax"/>
        </c:scaling>
        <c:axPos val="b"/>
        <c:numFmt formatCode="mmm/yy" sourceLinked="1"/>
        <c:majorTickMark val="none"/>
        <c:tickLblPos val="nextTo"/>
        <c:crossAx val="77599488"/>
        <c:crosses val="autoZero"/>
        <c:auto val="1"/>
        <c:lblOffset val="100"/>
      </c:dateAx>
      <c:valAx>
        <c:axId val="77599488"/>
        <c:scaling>
          <c:orientation val="minMax"/>
          <c:min val="30"/>
        </c:scaling>
        <c:axPos val="l"/>
        <c:majorGridlines/>
        <c:numFmt formatCode="General" sourceLinked="1"/>
        <c:majorTickMark val="none"/>
        <c:tickLblPos val="nextTo"/>
        <c:crossAx val="78158848"/>
        <c:crosses val="autoZero"/>
        <c:crossBetween val="between"/>
      </c:valAx>
      <c:valAx>
        <c:axId val="77601024"/>
        <c:scaling>
          <c:orientation val="minMax"/>
          <c:min val="0.05"/>
        </c:scaling>
        <c:axPos val="r"/>
        <c:numFmt formatCode="0.00%" sourceLinked="1"/>
        <c:tickLblPos val="nextTo"/>
        <c:crossAx val="77602816"/>
        <c:crosses val="max"/>
        <c:crossBetween val="between"/>
      </c:valAx>
      <c:dateAx>
        <c:axId val="77602816"/>
        <c:scaling>
          <c:orientation val="minMax"/>
        </c:scaling>
        <c:delete val="1"/>
        <c:axPos val="b"/>
        <c:numFmt formatCode="mmm/yy" sourceLinked="1"/>
        <c:tickLblPos val="none"/>
        <c:crossAx val="77601024"/>
        <c:crosses val="autoZero"/>
        <c:auto val="1"/>
        <c:lblOffset val="100"/>
      </c:dateAx>
    </c:plotArea>
    <c:legend>
      <c:legendPos val="b"/>
      <c:layout/>
    </c:legend>
    <c:plotVisOnly val="1"/>
  </c:chart>
  <c:txPr>
    <a:bodyPr/>
    <a:lstStyle/>
    <a:p>
      <a:pPr>
        <a:defRPr sz="14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7"/>
  <c:chart>
    <c:autoTitleDeleted val="1"/>
    <c:plotArea>
      <c:layout/>
      <c:lineChart>
        <c:grouping val="standard"/>
        <c:ser>
          <c:idx val="1"/>
          <c:order val="1"/>
          <c:tx>
            <c:strRef>
              <c:f>Sheet4!$V$3</c:f>
              <c:strCache>
                <c:ptCount val="1"/>
                <c:pt idx="0">
                  <c:v>Inflation</c:v>
                </c:pt>
              </c:strCache>
            </c:strRef>
          </c:tx>
          <c:marker>
            <c:symbol val="none"/>
          </c:marker>
          <c:cat>
            <c:numRef>
              <c:f>Sheet4!$T$4:$T$161</c:f>
              <c:numCache>
                <c:formatCode>mmm/yy</c:formatCode>
                <c:ptCount val="158"/>
                <c:pt idx="0">
                  <c:v>43313</c:v>
                </c:pt>
                <c:pt idx="1">
                  <c:v>43282</c:v>
                </c:pt>
                <c:pt idx="2">
                  <c:v>43252</c:v>
                </c:pt>
                <c:pt idx="3">
                  <c:v>43221</c:v>
                </c:pt>
                <c:pt idx="4">
                  <c:v>43191</c:v>
                </c:pt>
                <c:pt idx="5">
                  <c:v>43160</c:v>
                </c:pt>
                <c:pt idx="6">
                  <c:v>43132</c:v>
                </c:pt>
                <c:pt idx="7">
                  <c:v>43101</c:v>
                </c:pt>
                <c:pt idx="8">
                  <c:v>43070</c:v>
                </c:pt>
                <c:pt idx="9">
                  <c:v>43040</c:v>
                </c:pt>
                <c:pt idx="10">
                  <c:v>43009</c:v>
                </c:pt>
                <c:pt idx="11">
                  <c:v>42979</c:v>
                </c:pt>
                <c:pt idx="12">
                  <c:v>42948</c:v>
                </c:pt>
                <c:pt idx="13">
                  <c:v>42917</c:v>
                </c:pt>
                <c:pt idx="14">
                  <c:v>42887</c:v>
                </c:pt>
                <c:pt idx="15">
                  <c:v>42856</c:v>
                </c:pt>
                <c:pt idx="16">
                  <c:v>42826</c:v>
                </c:pt>
                <c:pt idx="17">
                  <c:v>42795</c:v>
                </c:pt>
                <c:pt idx="18">
                  <c:v>42767</c:v>
                </c:pt>
                <c:pt idx="19">
                  <c:v>42736</c:v>
                </c:pt>
                <c:pt idx="20">
                  <c:v>42705</c:v>
                </c:pt>
                <c:pt idx="21">
                  <c:v>42675</c:v>
                </c:pt>
                <c:pt idx="22">
                  <c:v>42644</c:v>
                </c:pt>
                <c:pt idx="23">
                  <c:v>42614</c:v>
                </c:pt>
                <c:pt idx="24">
                  <c:v>42583</c:v>
                </c:pt>
                <c:pt idx="25">
                  <c:v>42552</c:v>
                </c:pt>
                <c:pt idx="26">
                  <c:v>42522</c:v>
                </c:pt>
                <c:pt idx="27">
                  <c:v>42491</c:v>
                </c:pt>
                <c:pt idx="28">
                  <c:v>42461</c:v>
                </c:pt>
                <c:pt idx="29">
                  <c:v>42430</c:v>
                </c:pt>
                <c:pt idx="30">
                  <c:v>42401</c:v>
                </c:pt>
                <c:pt idx="31">
                  <c:v>42370</c:v>
                </c:pt>
                <c:pt idx="32">
                  <c:v>42339</c:v>
                </c:pt>
                <c:pt idx="33">
                  <c:v>42309</c:v>
                </c:pt>
                <c:pt idx="34">
                  <c:v>42278</c:v>
                </c:pt>
                <c:pt idx="35">
                  <c:v>42248</c:v>
                </c:pt>
                <c:pt idx="36">
                  <c:v>42217</c:v>
                </c:pt>
                <c:pt idx="37">
                  <c:v>42186</c:v>
                </c:pt>
                <c:pt idx="38">
                  <c:v>42156</c:v>
                </c:pt>
                <c:pt idx="39">
                  <c:v>42125</c:v>
                </c:pt>
                <c:pt idx="40">
                  <c:v>42095</c:v>
                </c:pt>
                <c:pt idx="41">
                  <c:v>42064</c:v>
                </c:pt>
                <c:pt idx="42">
                  <c:v>42036</c:v>
                </c:pt>
                <c:pt idx="43">
                  <c:v>42005</c:v>
                </c:pt>
                <c:pt idx="44">
                  <c:v>41974</c:v>
                </c:pt>
                <c:pt idx="45">
                  <c:v>41944</c:v>
                </c:pt>
                <c:pt idx="46">
                  <c:v>41913</c:v>
                </c:pt>
                <c:pt idx="47">
                  <c:v>41883</c:v>
                </c:pt>
                <c:pt idx="48">
                  <c:v>41852</c:v>
                </c:pt>
                <c:pt idx="49">
                  <c:v>41821</c:v>
                </c:pt>
                <c:pt idx="50">
                  <c:v>41791</c:v>
                </c:pt>
                <c:pt idx="51">
                  <c:v>41760</c:v>
                </c:pt>
                <c:pt idx="52">
                  <c:v>41730</c:v>
                </c:pt>
                <c:pt idx="53">
                  <c:v>41699</c:v>
                </c:pt>
                <c:pt idx="54">
                  <c:v>41671</c:v>
                </c:pt>
                <c:pt idx="55">
                  <c:v>41640</c:v>
                </c:pt>
                <c:pt idx="56">
                  <c:v>41609</c:v>
                </c:pt>
                <c:pt idx="57">
                  <c:v>41579</c:v>
                </c:pt>
                <c:pt idx="58">
                  <c:v>41548</c:v>
                </c:pt>
                <c:pt idx="59">
                  <c:v>41518</c:v>
                </c:pt>
                <c:pt idx="60">
                  <c:v>41487</c:v>
                </c:pt>
                <c:pt idx="61">
                  <c:v>41456</c:v>
                </c:pt>
                <c:pt idx="62">
                  <c:v>41426</c:v>
                </c:pt>
                <c:pt idx="63">
                  <c:v>41395</c:v>
                </c:pt>
                <c:pt idx="64">
                  <c:v>41365</c:v>
                </c:pt>
                <c:pt idx="65">
                  <c:v>41334</c:v>
                </c:pt>
                <c:pt idx="66">
                  <c:v>41306</c:v>
                </c:pt>
                <c:pt idx="67">
                  <c:v>41275</c:v>
                </c:pt>
                <c:pt idx="68">
                  <c:v>41244</c:v>
                </c:pt>
                <c:pt idx="69">
                  <c:v>41214</c:v>
                </c:pt>
                <c:pt idx="70">
                  <c:v>41183</c:v>
                </c:pt>
                <c:pt idx="71">
                  <c:v>41153</c:v>
                </c:pt>
                <c:pt idx="72">
                  <c:v>41122</c:v>
                </c:pt>
                <c:pt idx="73">
                  <c:v>41091</c:v>
                </c:pt>
                <c:pt idx="74">
                  <c:v>41061</c:v>
                </c:pt>
                <c:pt idx="75">
                  <c:v>41030</c:v>
                </c:pt>
                <c:pt idx="76">
                  <c:v>41000</c:v>
                </c:pt>
                <c:pt idx="77">
                  <c:v>40969</c:v>
                </c:pt>
                <c:pt idx="78">
                  <c:v>40940</c:v>
                </c:pt>
                <c:pt idx="79">
                  <c:v>40909</c:v>
                </c:pt>
                <c:pt idx="80">
                  <c:v>40878</c:v>
                </c:pt>
                <c:pt idx="81">
                  <c:v>40848</c:v>
                </c:pt>
                <c:pt idx="82">
                  <c:v>40817</c:v>
                </c:pt>
                <c:pt idx="83">
                  <c:v>40787</c:v>
                </c:pt>
                <c:pt idx="84">
                  <c:v>40756</c:v>
                </c:pt>
                <c:pt idx="85">
                  <c:v>40725</c:v>
                </c:pt>
                <c:pt idx="86">
                  <c:v>40695</c:v>
                </c:pt>
                <c:pt idx="87">
                  <c:v>40664</c:v>
                </c:pt>
                <c:pt idx="88">
                  <c:v>40634</c:v>
                </c:pt>
                <c:pt idx="89">
                  <c:v>40603</c:v>
                </c:pt>
                <c:pt idx="90">
                  <c:v>40575</c:v>
                </c:pt>
                <c:pt idx="91">
                  <c:v>40544</c:v>
                </c:pt>
                <c:pt idx="92">
                  <c:v>40513</c:v>
                </c:pt>
                <c:pt idx="93">
                  <c:v>40483</c:v>
                </c:pt>
                <c:pt idx="94">
                  <c:v>40452</c:v>
                </c:pt>
                <c:pt idx="95">
                  <c:v>40422</c:v>
                </c:pt>
                <c:pt idx="96">
                  <c:v>40391</c:v>
                </c:pt>
                <c:pt idx="97">
                  <c:v>40360</c:v>
                </c:pt>
                <c:pt idx="98">
                  <c:v>40330</c:v>
                </c:pt>
                <c:pt idx="99">
                  <c:v>40299</c:v>
                </c:pt>
                <c:pt idx="100">
                  <c:v>40269</c:v>
                </c:pt>
                <c:pt idx="101">
                  <c:v>40238</c:v>
                </c:pt>
                <c:pt idx="102">
                  <c:v>40210</c:v>
                </c:pt>
                <c:pt idx="103">
                  <c:v>40179</c:v>
                </c:pt>
                <c:pt idx="104">
                  <c:v>40148</c:v>
                </c:pt>
                <c:pt idx="105">
                  <c:v>40118</c:v>
                </c:pt>
                <c:pt idx="106">
                  <c:v>40087</c:v>
                </c:pt>
                <c:pt idx="107">
                  <c:v>40057</c:v>
                </c:pt>
                <c:pt idx="108">
                  <c:v>40026</c:v>
                </c:pt>
                <c:pt idx="109">
                  <c:v>39995</c:v>
                </c:pt>
                <c:pt idx="110">
                  <c:v>39965</c:v>
                </c:pt>
                <c:pt idx="111">
                  <c:v>39934</c:v>
                </c:pt>
                <c:pt idx="112">
                  <c:v>39904</c:v>
                </c:pt>
                <c:pt idx="113">
                  <c:v>39873</c:v>
                </c:pt>
                <c:pt idx="114">
                  <c:v>39845</c:v>
                </c:pt>
                <c:pt idx="115">
                  <c:v>39814</c:v>
                </c:pt>
                <c:pt idx="116">
                  <c:v>39783</c:v>
                </c:pt>
                <c:pt idx="117">
                  <c:v>39753</c:v>
                </c:pt>
                <c:pt idx="118">
                  <c:v>39722</c:v>
                </c:pt>
                <c:pt idx="119">
                  <c:v>39692</c:v>
                </c:pt>
                <c:pt idx="120">
                  <c:v>39661</c:v>
                </c:pt>
                <c:pt idx="121">
                  <c:v>39630</c:v>
                </c:pt>
                <c:pt idx="122">
                  <c:v>39600</c:v>
                </c:pt>
                <c:pt idx="123">
                  <c:v>39569</c:v>
                </c:pt>
                <c:pt idx="124">
                  <c:v>39539</c:v>
                </c:pt>
                <c:pt idx="125">
                  <c:v>39508</c:v>
                </c:pt>
                <c:pt idx="126">
                  <c:v>39479</c:v>
                </c:pt>
                <c:pt idx="127">
                  <c:v>39448</c:v>
                </c:pt>
                <c:pt idx="128">
                  <c:v>39417</c:v>
                </c:pt>
                <c:pt idx="129">
                  <c:v>39387</c:v>
                </c:pt>
                <c:pt idx="130">
                  <c:v>39356</c:v>
                </c:pt>
                <c:pt idx="131">
                  <c:v>39326</c:v>
                </c:pt>
                <c:pt idx="132">
                  <c:v>39295</c:v>
                </c:pt>
                <c:pt idx="133">
                  <c:v>39264</c:v>
                </c:pt>
                <c:pt idx="134">
                  <c:v>39234</c:v>
                </c:pt>
                <c:pt idx="135">
                  <c:v>39203</c:v>
                </c:pt>
                <c:pt idx="136">
                  <c:v>39173</c:v>
                </c:pt>
                <c:pt idx="137">
                  <c:v>39142</c:v>
                </c:pt>
                <c:pt idx="138">
                  <c:v>39114</c:v>
                </c:pt>
                <c:pt idx="139">
                  <c:v>39083</c:v>
                </c:pt>
                <c:pt idx="140">
                  <c:v>39052</c:v>
                </c:pt>
                <c:pt idx="141">
                  <c:v>39022</c:v>
                </c:pt>
                <c:pt idx="142">
                  <c:v>38991</c:v>
                </c:pt>
                <c:pt idx="143">
                  <c:v>38961</c:v>
                </c:pt>
                <c:pt idx="144">
                  <c:v>38930</c:v>
                </c:pt>
                <c:pt idx="145">
                  <c:v>38899</c:v>
                </c:pt>
                <c:pt idx="146">
                  <c:v>38869</c:v>
                </c:pt>
                <c:pt idx="147">
                  <c:v>38838</c:v>
                </c:pt>
                <c:pt idx="148">
                  <c:v>38808</c:v>
                </c:pt>
                <c:pt idx="149">
                  <c:v>38777</c:v>
                </c:pt>
                <c:pt idx="150">
                  <c:v>38749</c:v>
                </c:pt>
                <c:pt idx="151">
                  <c:v>38718</c:v>
                </c:pt>
                <c:pt idx="152">
                  <c:v>38687</c:v>
                </c:pt>
                <c:pt idx="153">
                  <c:v>38657</c:v>
                </c:pt>
                <c:pt idx="154">
                  <c:v>38626</c:v>
                </c:pt>
                <c:pt idx="155">
                  <c:v>38596</c:v>
                </c:pt>
                <c:pt idx="156">
                  <c:v>38565</c:v>
                </c:pt>
                <c:pt idx="157">
                  <c:v>38534</c:v>
                </c:pt>
              </c:numCache>
            </c:numRef>
          </c:cat>
          <c:val>
            <c:numRef>
              <c:f>Sheet4!$V$4:$V$161</c:f>
              <c:numCache>
                <c:formatCode>#,##0.00</c:formatCode>
                <c:ptCount val="158"/>
                <c:pt idx="0">
                  <c:v>3.69</c:v>
                </c:pt>
                <c:pt idx="1">
                  <c:v>4.17</c:v>
                </c:pt>
                <c:pt idx="2">
                  <c:v>4.92</c:v>
                </c:pt>
                <c:pt idx="3">
                  <c:v>4.8706240487062376</c:v>
                </c:pt>
                <c:pt idx="4">
                  <c:v>4.5766590389016191</c:v>
                </c:pt>
                <c:pt idx="5">
                  <c:v>4.2780748663101456</c:v>
                </c:pt>
                <c:pt idx="6">
                  <c:v>4.4410413476263502</c:v>
                </c:pt>
                <c:pt idx="7">
                  <c:v>5.0652340752110465</c:v>
                </c:pt>
                <c:pt idx="8">
                  <c:v>5.2147239263803797</c:v>
                </c:pt>
                <c:pt idx="9">
                  <c:v>4.8780487804878314</c:v>
                </c:pt>
                <c:pt idx="10">
                  <c:v>3.5768645357686322</c:v>
                </c:pt>
                <c:pt idx="11">
                  <c:v>3.2849503437738599</c:v>
                </c:pt>
                <c:pt idx="12">
                  <c:v>3.2799389778794898</c:v>
                </c:pt>
                <c:pt idx="13">
                  <c:v>2.3646071700991587</c:v>
                </c:pt>
                <c:pt idx="14">
                  <c:v>1.4604150653343599</c:v>
                </c:pt>
                <c:pt idx="15">
                  <c:v>2.1772939346811877</c:v>
                </c:pt>
                <c:pt idx="16">
                  <c:v>2.98507462686567</c:v>
                </c:pt>
                <c:pt idx="17">
                  <c:v>3.8888888888888826</c:v>
                </c:pt>
                <c:pt idx="18">
                  <c:v>3.6507936507936498</c:v>
                </c:pt>
                <c:pt idx="19">
                  <c:v>3.1670625494853675</c:v>
                </c:pt>
                <c:pt idx="20">
                  <c:v>3.4099920697858797</c:v>
                </c:pt>
                <c:pt idx="21">
                  <c:v>3.6334913112164213</c:v>
                </c:pt>
                <c:pt idx="22">
                  <c:v>4.2030134813639934</c:v>
                </c:pt>
                <c:pt idx="23">
                  <c:v>4.3859649122806985</c:v>
                </c:pt>
                <c:pt idx="24">
                  <c:v>5.0480769230769145</c:v>
                </c:pt>
                <c:pt idx="25">
                  <c:v>6.0679611650485299</c:v>
                </c:pt>
                <c:pt idx="26">
                  <c:v>5.7723577235772314</c:v>
                </c:pt>
                <c:pt idx="27">
                  <c:v>5.7565789473683955</c:v>
                </c:pt>
                <c:pt idx="28">
                  <c:v>5.4681027340513761</c:v>
                </c:pt>
                <c:pt idx="29">
                  <c:v>4.8252911813644062</c:v>
                </c:pt>
                <c:pt idx="30">
                  <c:v>5.2631578947368398</c:v>
                </c:pt>
                <c:pt idx="31">
                  <c:v>5.6903765690376336</c:v>
                </c:pt>
                <c:pt idx="32">
                  <c:v>5.6113902847571362</c:v>
                </c:pt>
                <c:pt idx="33">
                  <c:v>5.4121565362197979</c:v>
                </c:pt>
                <c:pt idx="34">
                  <c:v>4.9958368026644475</c:v>
                </c:pt>
                <c:pt idx="35">
                  <c:v>4.4129891756869295</c:v>
                </c:pt>
                <c:pt idx="36">
                  <c:v>3.7406483790523701</c:v>
                </c:pt>
                <c:pt idx="37">
                  <c:v>3.6912751677852387</c:v>
                </c:pt>
                <c:pt idx="38">
                  <c:v>5.3984575835475601</c:v>
                </c:pt>
                <c:pt idx="39">
                  <c:v>5.0086355785837675</c:v>
                </c:pt>
                <c:pt idx="40">
                  <c:v>4.8653344917462844</c:v>
                </c:pt>
                <c:pt idx="41">
                  <c:v>5.2539404553415103</c:v>
                </c:pt>
                <c:pt idx="42">
                  <c:v>5.3697183098591497</c:v>
                </c:pt>
                <c:pt idx="43">
                  <c:v>5.1936619718309798</c:v>
                </c:pt>
                <c:pt idx="44">
                  <c:v>4.2794759825327811</c:v>
                </c:pt>
                <c:pt idx="45">
                  <c:v>3.2674118658641613</c:v>
                </c:pt>
                <c:pt idx="46">
                  <c:v>4.616724738675952</c:v>
                </c:pt>
                <c:pt idx="47">
                  <c:v>5.6288478452066855</c:v>
                </c:pt>
                <c:pt idx="48">
                  <c:v>7.0284697508896734</c:v>
                </c:pt>
                <c:pt idx="49">
                  <c:v>7.3873873873873865</c:v>
                </c:pt>
                <c:pt idx="50">
                  <c:v>6.7703568161024785</c:v>
                </c:pt>
                <c:pt idx="51">
                  <c:v>8.3255378858746809</c:v>
                </c:pt>
                <c:pt idx="52">
                  <c:v>8.4825636192271805</c:v>
                </c:pt>
                <c:pt idx="53">
                  <c:v>8.2464454976303259</c:v>
                </c:pt>
                <c:pt idx="54">
                  <c:v>7.88224121557458</c:v>
                </c:pt>
                <c:pt idx="55">
                  <c:v>8.6042065009560194</c:v>
                </c:pt>
                <c:pt idx="56">
                  <c:v>6.3981042654028375</c:v>
                </c:pt>
                <c:pt idx="57">
                  <c:v>7.5236966824644504</c:v>
                </c:pt>
                <c:pt idx="58">
                  <c:v>7.2403560830860503</c:v>
                </c:pt>
                <c:pt idx="59">
                  <c:v>7.0497630331753829</c:v>
                </c:pt>
                <c:pt idx="60">
                  <c:v>6.9934249850567802</c:v>
                </c:pt>
                <c:pt idx="61">
                  <c:v>5.850422195416181</c:v>
                </c:pt>
                <c:pt idx="62">
                  <c:v>5.1608986035215496</c:v>
                </c:pt>
                <c:pt idx="63">
                  <c:v>4.57596095179988</c:v>
                </c:pt>
                <c:pt idx="64">
                  <c:v>4.7706422018348933</c:v>
                </c:pt>
                <c:pt idx="65">
                  <c:v>5.6521739130434785</c:v>
                </c:pt>
                <c:pt idx="66">
                  <c:v>7.2818581293157596</c:v>
                </c:pt>
                <c:pt idx="67">
                  <c:v>7.3093887838689424</c:v>
                </c:pt>
                <c:pt idx="68">
                  <c:v>7.3108709472345765</c:v>
                </c:pt>
                <c:pt idx="69">
                  <c:v>7.2426937738246817</c:v>
                </c:pt>
                <c:pt idx="70">
                  <c:v>7.3248407643312055</c:v>
                </c:pt>
                <c:pt idx="71">
                  <c:v>8.0665813060179659</c:v>
                </c:pt>
                <c:pt idx="72">
                  <c:v>8.0051646223369897</c:v>
                </c:pt>
                <c:pt idx="73">
                  <c:v>7.5226977950713581</c:v>
                </c:pt>
                <c:pt idx="74">
                  <c:v>7.5767472240365814</c:v>
                </c:pt>
                <c:pt idx="75">
                  <c:v>7.5459317585301795</c:v>
                </c:pt>
                <c:pt idx="76">
                  <c:v>7.4950690335305881</c:v>
                </c:pt>
                <c:pt idx="77">
                  <c:v>7.6923076923076898</c:v>
                </c:pt>
                <c:pt idx="78">
                  <c:v>7.5624577987845996</c:v>
                </c:pt>
                <c:pt idx="79">
                  <c:v>7.2297297297297334</c:v>
                </c:pt>
                <c:pt idx="80">
                  <c:v>7.7397260273972597</c:v>
                </c:pt>
                <c:pt idx="81">
                  <c:v>9.4575799721835896</c:v>
                </c:pt>
                <c:pt idx="82">
                  <c:v>9.8670398880336272</c:v>
                </c:pt>
                <c:pt idx="83">
                  <c:v>10</c:v>
                </c:pt>
                <c:pt idx="84">
                  <c:v>9.7802976612331314</c:v>
                </c:pt>
                <c:pt idx="85">
                  <c:v>9.3617021276595693</c:v>
                </c:pt>
                <c:pt idx="86">
                  <c:v>9.5135908440629748</c:v>
                </c:pt>
                <c:pt idx="87">
                  <c:v>9.5614665708123727</c:v>
                </c:pt>
                <c:pt idx="88">
                  <c:v>9.7402597402596989</c:v>
                </c:pt>
                <c:pt idx="89">
                  <c:v>9.684519442406458</c:v>
                </c:pt>
                <c:pt idx="90">
                  <c:v>9.5414201183432006</c:v>
                </c:pt>
                <c:pt idx="91">
                  <c:v>9.4674556213017826</c:v>
                </c:pt>
                <c:pt idx="92">
                  <c:v>9.4452773613193379</c:v>
                </c:pt>
                <c:pt idx="93">
                  <c:v>8.2016553799849508</c:v>
                </c:pt>
                <c:pt idx="94">
                  <c:v>9.083969465648849</c:v>
                </c:pt>
                <c:pt idx="95">
                  <c:v>8.9792785878741359</c:v>
                </c:pt>
                <c:pt idx="96">
                  <c:v>8.8734567901234946</c:v>
                </c:pt>
                <c:pt idx="97">
                  <c:v>9.9843993759750393</c:v>
                </c:pt>
                <c:pt idx="98">
                  <c:v>10.252365930599399</c:v>
                </c:pt>
                <c:pt idx="99">
                  <c:v>10.484511517077006</c:v>
                </c:pt>
                <c:pt idx="100">
                  <c:v>10.88</c:v>
                </c:pt>
                <c:pt idx="101">
                  <c:v>10.364372469635567</c:v>
                </c:pt>
                <c:pt idx="102">
                  <c:v>9.6512570965125679</c:v>
                </c:pt>
                <c:pt idx="103">
                  <c:v>8.6816720257234685</c:v>
                </c:pt>
                <c:pt idx="104">
                  <c:v>7.1485943775100216</c:v>
                </c:pt>
                <c:pt idx="105">
                  <c:v>4.72813238770686</c:v>
                </c:pt>
                <c:pt idx="106">
                  <c:v>1.7871017871017898</c:v>
                </c:pt>
                <c:pt idx="107">
                  <c:v>1.4007782101167299</c:v>
                </c:pt>
                <c:pt idx="108">
                  <c:v>0.5430566330488783</c:v>
                </c:pt>
                <c:pt idx="109">
                  <c:v>-0.31104199066874094</c:v>
                </c:pt>
                <c:pt idx="110">
                  <c:v>-0.39277297721916976</c:v>
                </c:pt>
                <c:pt idx="111">
                  <c:v>1.4504431909750199</c:v>
                </c:pt>
                <c:pt idx="112">
                  <c:v>1.2145748987854257</c:v>
                </c:pt>
                <c:pt idx="113">
                  <c:v>1.6460905349794221</c:v>
                </c:pt>
                <c:pt idx="114">
                  <c:v>3.6134453781512597</c:v>
                </c:pt>
                <c:pt idx="115">
                  <c:v>5.8723404255319114</c:v>
                </c:pt>
                <c:pt idx="116">
                  <c:v>6.6838046272493417</c:v>
                </c:pt>
                <c:pt idx="117">
                  <c:v>8.6472602739725541</c:v>
                </c:pt>
                <c:pt idx="118">
                  <c:v>10.662080825451406</c:v>
                </c:pt>
                <c:pt idx="119">
                  <c:v>10.7758620689655</c:v>
                </c:pt>
                <c:pt idx="120">
                  <c:v>11.1206896551724</c:v>
                </c:pt>
                <c:pt idx="121">
                  <c:v>11.149524632670699</c:v>
                </c:pt>
                <c:pt idx="122">
                  <c:v>10.888501742160299</c:v>
                </c:pt>
                <c:pt idx="123">
                  <c:v>8.1952920662598103</c:v>
                </c:pt>
                <c:pt idx="124">
                  <c:v>7.860262008733641</c:v>
                </c:pt>
                <c:pt idx="125">
                  <c:v>7.7127659574468055</c:v>
                </c:pt>
                <c:pt idx="126">
                  <c:v>5.6838365896980445</c:v>
                </c:pt>
                <c:pt idx="127">
                  <c:v>4.5373665480426997</c:v>
                </c:pt>
                <c:pt idx="128">
                  <c:v>4.0106951871657799</c:v>
                </c:pt>
                <c:pt idx="129">
                  <c:v>3.7300177619893518</c:v>
                </c:pt>
                <c:pt idx="130">
                  <c:v>3.1943212067435813</c:v>
                </c:pt>
                <c:pt idx="131">
                  <c:v>3.3868092691622067</c:v>
                </c:pt>
                <c:pt idx="132">
                  <c:v>4.03587443946188</c:v>
                </c:pt>
                <c:pt idx="133">
                  <c:v>4.4223826714801397</c:v>
                </c:pt>
                <c:pt idx="134">
                  <c:v>4.4585987261146514</c:v>
                </c:pt>
                <c:pt idx="135">
                  <c:v>5.5197792088316504</c:v>
                </c:pt>
                <c:pt idx="136">
                  <c:v>6.2152133580704945</c:v>
                </c:pt>
                <c:pt idx="137">
                  <c:v>6.7171239356669785</c:v>
                </c:pt>
                <c:pt idx="138">
                  <c:v>6.6287878787878531</c:v>
                </c:pt>
                <c:pt idx="139">
                  <c:v>6.6413662239089204</c:v>
                </c:pt>
                <c:pt idx="140">
                  <c:v>6.9590085795996197</c:v>
                </c:pt>
                <c:pt idx="141">
                  <c:v>6.7298578199051935</c:v>
                </c:pt>
                <c:pt idx="142">
                  <c:v>6.9259962049335897</c:v>
                </c:pt>
                <c:pt idx="143">
                  <c:v>6.9590085795996197</c:v>
                </c:pt>
                <c:pt idx="144">
                  <c:v>7.1085494716618598</c:v>
                </c:pt>
                <c:pt idx="145">
                  <c:v>6.5384615384615401</c:v>
                </c:pt>
                <c:pt idx="146">
                  <c:v>6.8027210884353702</c:v>
                </c:pt>
                <c:pt idx="147">
                  <c:v>6.0487804878048834</c:v>
                </c:pt>
                <c:pt idx="148">
                  <c:v>4.9659201557935724</c:v>
                </c:pt>
                <c:pt idx="149">
                  <c:v>4.2406311637080902</c:v>
                </c:pt>
                <c:pt idx="150">
                  <c:v>4.4510385756676598</c:v>
                </c:pt>
                <c:pt idx="151">
                  <c:v>4.3564356435643603</c:v>
                </c:pt>
                <c:pt idx="152">
                  <c:v>4.3781094527363198</c:v>
                </c:pt>
                <c:pt idx="153">
                  <c:v>3.9408866995073901</c:v>
                </c:pt>
                <c:pt idx="154">
                  <c:v>4.6673286991062444</c:v>
                </c:pt>
                <c:pt idx="155">
                  <c:v>4.3781094527363198</c:v>
                </c:pt>
                <c:pt idx="156">
                  <c:v>3.4791252485089594</c:v>
                </c:pt>
                <c:pt idx="157">
                  <c:v>4.8387096774193497</c:v>
                </c:pt>
              </c:numCache>
            </c:numRef>
          </c:val>
        </c:ser>
        <c:marker val="1"/>
        <c:axId val="77638272"/>
        <c:axId val="77648256"/>
      </c:lineChart>
      <c:lineChart>
        <c:grouping val="standard"/>
        <c:ser>
          <c:idx val="0"/>
          <c:order val="0"/>
          <c:tx>
            <c:strRef>
              <c:f>Sheet4!$U$3</c:f>
              <c:strCache>
                <c:ptCount val="1"/>
                <c:pt idx="0">
                  <c:v>Yield</c:v>
                </c:pt>
              </c:strCache>
            </c:strRef>
          </c:tx>
          <c:marker>
            <c:symbol val="none"/>
          </c:marker>
          <c:cat>
            <c:numRef>
              <c:f>Sheet4!$T$4:$T$161</c:f>
              <c:numCache>
                <c:formatCode>mmm/yy</c:formatCode>
                <c:ptCount val="158"/>
                <c:pt idx="0">
                  <c:v>43313</c:v>
                </c:pt>
                <c:pt idx="1">
                  <c:v>43282</c:v>
                </c:pt>
                <c:pt idx="2">
                  <c:v>43252</c:v>
                </c:pt>
                <c:pt idx="3">
                  <c:v>43221</c:v>
                </c:pt>
                <c:pt idx="4">
                  <c:v>43191</c:v>
                </c:pt>
                <c:pt idx="5">
                  <c:v>43160</c:v>
                </c:pt>
                <c:pt idx="6">
                  <c:v>43132</c:v>
                </c:pt>
                <c:pt idx="7">
                  <c:v>43101</c:v>
                </c:pt>
                <c:pt idx="8">
                  <c:v>43070</c:v>
                </c:pt>
                <c:pt idx="9">
                  <c:v>43040</c:v>
                </c:pt>
                <c:pt idx="10">
                  <c:v>43009</c:v>
                </c:pt>
                <c:pt idx="11">
                  <c:v>42979</c:v>
                </c:pt>
                <c:pt idx="12">
                  <c:v>42948</c:v>
                </c:pt>
                <c:pt idx="13">
                  <c:v>42917</c:v>
                </c:pt>
                <c:pt idx="14">
                  <c:v>42887</c:v>
                </c:pt>
                <c:pt idx="15">
                  <c:v>42856</c:v>
                </c:pt>
                <c:pt idx="16">
                  <c:v>42826</c:v>
                </c:pt>
                <c:pt idx="17">
                  <c:v>42795</c:v>
                </c:pt>
                <c:pt idx="18">
                  <c:v>42767</c:v>
                </c:pt>
                <c:pt idx="19">
                  <c:v>42736</c:v>
                </c:pt>
                <c:pt idx="20">
                  <c:v>42705</c:v>
                </c:pt>
                <c:pt idx="21">
                  <c:v>42675</c:v>
                </c:pt>
                <c:pt idx="22">
                  <c:v>42644</c:v>
                </c:pt>
                <c:pt idx="23">
                  <c:v>42614</c:v>
                </c:pt>
                <c:pt idx="24">
                  <c:v>42583</c:v>
                </c:pt>
                <c:pt idx="25">
                  <c:v>42552</c:v>
                </c:pt>
                <c:pt idx="26">
                  <c:v>42522</c:v>
                </c:pt>
                <c:pt idx="27">
                  <c:v>42491</c:v>
                </c:pt>
                <c:pt idx="28">
                  <c:v>42461</c:v>
                </c:pt>
                <c:pt idx="29">
                  <c:v>42430</c:v>
                </c:pt>
                <c:pt idx="30">
                  <c:v>42401</c:v>
                </c:pt>
                <c:pt idx="31">
                  <c:v>42370</c:v>
                </c:pt>
                <c:pt idx="32">
                  <c:v>42339</c:v>
                </c:pt>
                <c:pt idx="33">
                  <c:v>42309</c:v>
                </c:pt>
                <c:pt idx="34">
                  <c:v>42278</c:v>
                </c:pt>
                <c:pt idx="35">
                  <c:v>42248</c:v>
                </c:pt>
                <c:pt idx="36">
                  <c:v>42217</c:v>
                </c:pt>
                <c:pt idx="37">
                  <c:v>42186</c:v>
                </c:pt>
                <c:pt idx="38">
                  <c:v>42156</c:v>
                </c:pt>
                <c:pt idx="39">
                  <c:v>42125</c:v>
                </c:pt>
                <c:pt idx="40">
                  <c:v>42095</c:v>
                </c:pt>
                <c:pt idx="41">
                  <c:v>42064</c:v>
                </c:pt>
                <c:pt idx="42">
                  <c:v>42036</c:v>
                </c:pt>
                <c:pt idx="43">
                  <c:v>42005</c:v>
                </c:pt>
                <c:pt idx="44">
                  <c:v>41974</c:v>
                </c:pt>
                <c:pt idx="45">
                  <c:v>41944</c:v>
                </c:pt>
                <c:pt idx="46">
                  <c:v>41913</c:v>
                </c:pt>
                <c:pt idx="47">
                  <c:v>41883</c:v>
                </c:pt>
                <c:pt idx="48">
                  <c:v>41852</c:v>
                </c:pt>
                <c:pt idx="49">
                  <c:v>41821</c:v>
                </c:pt>
                <c:pt idx="50">
                  <c:v>41791</c:v>
                </c:pt>
                <c:pt idx="51">
                  <c:v>41760</c:v>
                </c:pt>
                <c:pt idx="52">
                  <c:v>41730</c:v>
                </c:pt>
                <c:pt idx="53">
                  <c:v>41699</c:v>
                </c:pt>
                <c:pt idx="54">
                  <c:v>41671</c:v>
                </c:pt>
                <c:pt idx="55">
                  <c:v>41640</c:v>
                </c:pt>
                <c:pt idx="56">
                  <c:v>41609</c:v>
                </c:pt>
                <c:pt idx="57">
                  <c:v>41579</c:v>
                </c:pt>
                <c:pt idx="58">
                  <c:v>41548</c:v>
                </c:pt>
                <c:pt idx="59">
                  <c:v>41518</c:v>
                </c:pt>
                <c:pt idx="60">
                  <c:v>41487</c:v>
                </c:pt>
                <c:pt idx="61">
                  <c:v>41456</c:v>
                </c:pt>
                <c:pt idx="62">
                  <c:v>41426</c:v>
                </c:pt>
                <c:pt idx="63">
                  <c:v>41395</c:v>
                </c:pt>
                <c:pt idx="64">
                  <c:v>41365</c:v>
                </c:pt>
                <c:pt idx="65">
                  <c:v>41334</c:v>
                </c:pt>
                <c:pt idx="66">
                  <c:v>41306</c:v>
                </c:pt>
                <c:pt idx="67">
                  <c:v>41275</c:v>
                </c:pt>
                <c:pt idx="68">
                  <c:v>41244</c:v>
                </c:pt>
                <c:pt idx="69">
                  <c:v>41214</c:v>
                </c:pt>
                <c:pt idx="70">
                  <c:v>41183</c:v>
                </c:pt>
                <c:pt idx="71">
                  <c:v>41153</c:v>
                </c:pt>
                <c:pt idx="72">
                  <c:v>41122</c:v>
                </c:pt>
                <c:pt idx="73">
                  <c:v>41091</c:v>
                </c:pt>
                <c:pt idx="74">
                  <c:v>41061</c:v>
                </c:pt>
                <c:pt idx="75">
                  <c:v>41030</c:v>
                </c:pt>
                <c:pt idx="76">
                  <c:v>41000</c:v>
                </c:pt>
                <c:pt idx="77">
                  <c:v>40969</c:v>
                </c:pt>
                <c:pt idx="78">
                  <c:v>40940</c:v>
                </c:pt>
                <c:pt idx="79">
                  <c:v>40909</c:v>
                </c:pt>
                <c:pt idx="80">
                  <c:v>40878</c:v>
                </c:pt>
                <c:pt idx="81">
                  <c:v>40848</c:v>
                </c:pt>
                <c:pt idx="82">
                  <c:v>40817</c:v>
                </c:pt>
                <c:pt idx="83">
                  <c:v>40787</c:v>
                </c:pt>
                <c:pt idx="84">
                  <c:v>40756</c:v>
                </c:pt>
                <c:pt idx="85">
                  <c:v>40725</c:v>
                </c:pt>
                <c:pt idx="86">
                  <c:v>40695</c:v>
                </c:pt>
                <c:pt idx="87">
                  <c:v>40664</c:v>
                </c:pt>
                <c:pt idx="88">
                  <c:v>40634</c:v>
                </c:pt>
                <c:pt idx="89">
                  <c:v>40603</c:v>
                </c:pt>
                <c:pt idx="90">
                  <c:v>40575</c:v>
                </c:pt>
                <c:pt idx="91">
                  <c:v>40544</c:v>
                </c:pt>
                <c:pt idx="92">
                  <c:v>40513</c:v>
                </c:pt>
                <c:pt idx="93">
                  <c:v>40483</c:v>
                </c:pt>
                <c:pt idx="94">
                  <c:v>40452</c:v>
                </c:pt>
                <c:pt idx="95">
                  <c:v>40422</c:v>
                </c:pt>
                <c:pt idx="96">
                  <c:v>40391</c:v>
                </c:pt>
                <c:pt idx="97">
                  <c:v>40360</c:v>
                </c:pt>
                <c:pt idx="98">
                  <c:v>40330</c:v>
                </c:pt>
                <c:pt idx="99">
                  <c:v>40299</c:v>
                </c:pt>
                <c:pt idx="100">
                  <c:v>40269</c:v>
                </c:pt>
                <c:pt idx="101">
                  <c:v>40238</c:v>
                </c:pt>
                <c:pt idx="102">
                  <c:v>40210</c:v>
                </c:pt>
                <c:pt idx="103">
                  <c:v>40179</c:v>
                </c:pt>
                <c:pt idx="104">
                  <c:v>40148</c:v>
                </c:pt>
                <c:pt idx="105">
                  <c:v>40118</c:v>
                </c:pt>
                <c:pt idx="106">
                  <c:v>40087</c:v>
                </c:pt>
                <c:pt idx="107">
                  <c:v>40057</c:v>
                </c:pt>
                <c:pt idx="108">
                  <c:v>40026</c:v>
                </c:pt>
                <c:pt idx="109">
                  <c:v>39995</c:v>
                </c:pt>
                <c:pt idx="110">
                  <c:v>39965</c:v>
                </c:pt>
                <c:pt idx="111">
                  <c:v>39934</c:v>
                </c:pt>
                <c:pt idx="112">
                  <c:v>39904</c:v>
                </c:pt>
                <c:pt idx="113">
                  <c:v>39873</c:v>
                </c:pt>
                <c:pt idx="114">
                  <c:v>39845</c:v>
                </c:pt>
                <c:pt idx="115">
                  <c:v>39814</c:v>
                </c:pt>
                <c:pt idx="116">
                  <c:v>39783</c:v>
                </c:pt>
                <c:pt idx="117">
                  <c:v>39753</c:v>
                </c:pt>
                <c:pt idx="118">
                  <c:v>39722</c:v>
                </c:pt>
                <c:pt idx="119">
                  <c:v>39692</c:v>
                </c:pt>
                <c:pt idx="120">
                  <c:v>39661</c:v>
                </c:pt>
                <c:pt idx="121">
                  <c:v>39630</c:v>
                </c:pt>
                <c:pt idx="122">
                  <c:v>39600</c:v>
                </c:pt>
                <c:pt idx="123">
                  <c:v>39569</c:v>
                </c:pt>
                <c:pt idx="124">
                  <c:v>39539</c:v>
                </c:pt>
                <c:pt idx="125">
                  <c:v>39508</c:v>
                </c:pt>
                <c:pt idx="126">
                  <c:v>39479</c:v>
                </c:pt>
                <c:pt idx="127">
                  <c:v>39448</c:v>
                </c:pt>
                <c:pt idx="128">
                  <c:v>39417</c:v>
                </c:pt>
                <c:pt idx="129">
                  <c:v>39387</c:v>
                </c:pt>
                <c:pt idx="130">
                  <c:v>39356</c:v>
                </c:pt>
                <c:pt idx="131">
                  <c:v>39326</c:v>
                </c:pt>
                <c:pt idx="132">
                  <c:v>39295</c:v>
                </c:pt>
                <c:pt idx="133">
                  <c:v>39264</c:v>
                </c:pt>
                <c:pt idx="134">
                  <c:v>39234</c:v>
                </c:pt>
                <c:pt idx="135">
                  <c:v>39203</c:v>
                </c:pt>
                <c:pt idx="136">
                  <c:v>39173</c:v>
                </c:pt>
                <c:pt idx="137">
                  <c:v>39142</c:v>
                </c:pt>
                <c:pt idx="138">
                  <c:v>39114</c:v>
                </c:pt>
                <c:pt idx="139">
                  <c:v>39083</c:v>
                </c:pt>
                <c:pt idx="140">
                  <c:v>39052</c:v>
                </c:pt>
                <c:pt idx="141">
                  <c:v>39022</c:v>
                </c:pt>
                <c:pt idx="142">
                  <c:v>38991</c:v>
                </c:pt>
                <c:pt idx="143">
                  <c:v>38961</c:v>
                </c:pt>
                <c:pt idx="144">
                  <c:v>38930</c:v>
                </c:pt>
                <c:pt idx="145">
                  <c:v>38899</c:v>
                </c:pt>
                <c:pt idx="146">
                  <c:v>38869</c:v>
                </c:pt>
                <c:pt idx="147">
                  <c:v>38838</c:v>
                </c:pt>
                <c:pt idx="148">
                  <c:v>38808</c:v>
                </c:pt>
                <c:pt idx="149">
                  <c:v>38777</c:v>
                </c:pt>
                <c:pt idx="150">
                  <c:v>38749</c:v>
                </c:pt>
                <c:pt idx="151">
                  <c:v>38718</c:v>
                </c:pt>
                <c:pt idx="152">
                  <c:v>38687</c:v>
                </c:pt>
                <c:pt idx="153">
                  <c:v>38657</c:v>
                </c:pt>
                <c:pt idx="154">
                  <c:v>38626</c:v>
                </c:pt>
                <c:pt idx="155">
                  <c:v>38596</c:v>
                </c:pt>
                <c:pt idx="156">
                  <c:v>38565</c:v>
                </c:pt>
                <c:pt idx="157">
                  <c:v>38534</c:v>
                </c:pt>
              </c:numCache>
            </c:numRef>
          </c:cat>
          <c:val>
            <c:numRef>
              <c:f>Sheet4!$U$4:$U$161</c:f>
              <c:numCache>
                <c:formatCode>0.00%</c:formatCode>
                <c:ptCount val="158"/>
                <c:pt idx="0">
                  <c:v>7.9500000000000084E-2</c:v>
                </c:pt>
                <c:pt idx="1">
                  <c:v>7.7200000000000019E-2</c:v>
                </c:pt>
                <c:pt idx="2">
                  <c:v>7.9000000000000237E-2</c:v>
                </c:pt>
                <c:pt idx="3">
                  <c:v>7.8259999999999996E-2</c:v>
                </c:pt>
                <c:pt idx="4">
                  <c:v>7.7670000000000003E-2</c:v>
                </c:pt>
                <c:pt idx="5">
                  <c:v>7.397999999999999E-2</c:v>
                </c:pt>
                <c:pt idx="6">
                  <c:v>7.7259999999999995E-2</c:v>
                </c:pt>
                <c:pt idx="7">
                  <c:v>7.4299999999999991E-2</c:v>
                </c:pt>
                <c:pt idx="8">
                  <c:v>7.3179999999999995E-2</c:v>
                </c:pt>
                <c:pt idx="9">
                  <c:v>7.0620000000000002E-2</c:v>
                </c:pt>
                <c:pt idx="10">
                  <c:v>6.862E-2</c:v>
                </c:pt>
                <c:pt idx="11">
                  <c:v>6.6669999999999993E-2</c:v>
                </c:pt>
                <c:pt idx="12">
                  <c:v>6.5259999999999999E-2</c:v>
                </c:pt>
                <c:pt idx="13">
                  <c:v>6.4659999999999995E-2</c:v>
                </c:pt>
                <c:pt idx="14">
                  <c:v>6.5110000000000029E-2</c:v>
                </c:pt>
                <c:pt idx="15">
                  <c:v>6.6639999999999991E-2</c:v>
                </c:pt>
                <c:pt idx="16">
                  <c:v>6.9640000000000007E-2</c:v>
                </c:pt>
                <c:pt idx="17">
                  <c:v>6.694E-2</c:v>
                </c:pt>
                <c:pt idx="18">
                  <c:v>6.8710000000000104E-2</c:v>
                </c:pt>
                <c:pt idx="19">
                  <c:v>6.4089999999999994E-2</c:v>
                </c:pt>
                <c:pt idx="20">
                  <c:v>6.5159999999999996E-2</c:v>
                </c:pt>
                <c:pt idx="21">
                  <c:v>6.2460000000000133E-2</c:v>
                </c:pt>
                <c:pt idx="22">
                  <c:v>6.8860000000000032E-2</c:v>
                </c:pt>
                <c:pt idx="23">
                  <c:v>6.9620000000000001E-2</c:v>
                </c:pt>
                <c:pt idx="24">
                  <c:v>7.1099999999999997E-2</c:v>
                </c:pt>
                <c:pt idx="25">
                  <c:v>7.1639999999999995E-2</c:v>
                </c:pt>
                <c:pt idx="26">
                  <c:v>7.4500000000000094E-2</c:v>
                </c:pt>
                <c:pt idx="27">
                  <c:v>7.4710000000000332E-2</c:v>
                </c:pt>
                <c:pt idx="28">
                  <c:v>7.4370000000000033E-2</c:v>
                </c:pt>
                <c:pt idx="29">
                  <c:v>7.463000000000003E-2</c:v>
                </c:pt>
                <c:pt idx="30">
                  <c:v>7.6260000000000008E-2</c:v>
                </c:pt>
                <c:pt idx="31">
                  <c:v>7.7830000000000024E-2</c:v>
                </c:pt>
                <c:pt idx="32">
                  <c:v>7.7579999999999996E-2</c:v>
                </c:pt>
                <c:pt idx="33">
                  <c:v>7.7859999999999999E-2</c:v>
                </c:pt>
                <c:pt idx="34">
                  <c:v>7.641000000000002E-2</c:v>
                </c:pt>
                <c:pt idx="35">
                  <c:v>7.5410000000000033E-2</c:v>
                </c:pt>
                <c:pt idx="36">
                  <c:v>7.7870000000000023E-2</c:v>
                </c:pt>
                <c:pt idx="37">
                  <c:v>7.8079999999999997E-2</c:v>
                </c:pt>
                <c:pt idx="38">
                  <c:v>7.8600000000000003E-2</c:v>
                </c:pt>
                <c:pt idx="39">
                  <c:v>7.8159999999999993E-2</c:v>
                </c:pt>
                <c:pt idx="40">
                  <c:v>7.8600000000000003E-2</c:v>
                </c:pt>
                <c:pt idx="41">
                  <c:v>7.7360000000000248E-2</c:v>
                </c:pt>
                <c:pt idx="42">
                  <c:v>7.7280000000000001E-2</c:v>
                </c:pt>
                <c:pt idx="43">
                  <c:v>7.6929999999999998E-2</c:v>
                </c:pt>
                <c:pt idx="44">
                  <c:v>7.8570000000000001E-2</c:v>
                </c:pt>
                <c:pt idx="45">
                  <c:v>8.0870000000000025E-2</c:v>
                </c:pt>
                <c:pt idx="46">
                  <c:v>8.2770000000000024E-2</c:v>
                </c:pt>
                <c:pt idx="47">
                  <c:v>8.5160000000000027E-2</c:v>
                </c:pt>
                <c:pt idx="48">
                  <c:v>8.5650000000000268E-2</c:v>
                </c:pt>
                <c:pt idx="49">
                  <c:v>8.7220000000000006E-2</c:v>
                </c:pt>
                <c:pt idx="50">
                  <c:v>8.7470000000000006E-2</c:v>
                </c:pt>
                <c:pt idx="51">
                  <c:v>8.6460000000000023E-2</c:v>
                </c:pt>
                <c:pt idx="52">
                  <c:v>8.8300000000000045E-2</c:v>
                </c:pt>
                <c:pt idx="53">
                  <c:v>8.8100000000000067E-2</c:v>
                </c:pt>
                <c:pt idx="54">
                  <c:v>8.8610000000000064E-2</c:v>
                </c:pt>
                <c:pt idx="55">
                  <c:v>8.788E-2</c:v>
                </c:pt>
                <c:pt idx="56">
                  <c:v>8.8250000000000245E-2</c:v>
                </c:pt>
                <c:pt idx="57">
                  <c:v>9.0600000000000028E-2</c:v>
                </c:pt>
                <c:pt idx="58">
                  <c:v>8.6300000000000002E-2</c:v>
                </c:pt>
                <c:pt idx="59">
                  <c:v>8.7610000000000021E-2</c:v>
                </c:pt>
                <c:pt idx="60">
                  <c:v>8.6020000000000027E-2</c:v>
                </c:pt>
                <c:pt idx="61">
                  <c:v>8.1700000000000023E-2</c:v>
                </c:pt>
                <c:pt idx="62">
                  <c:v>7.449000000000025E-2</c:v>
                </c:pt>
                <c:pt idx="63">
                  <c:v>7.449000000000025E-2</c:v>
                </c:pt>
                <c:pt idx="64">
                  <c:v>7.7310000000000267E-2</c:v>
                </c:pt>
                <c:pt idx="65">
                  <c:v>7.9600000000000004E-2</c:v>
                </c:pt>
                <c:pt idx="66">
                  <c:v>7.8730000000000022E-2</c:v>
                </c:pt>
                <c:pt idx="67">
                  <c:v>7.9120000000000024E-2</c:v>
                </c:pt>
                <c:pt idx="68">
                  <c:v>8.0490000000000006E-2</c:v>
                </c:pt>
                <c:pt idx="69">
                  <c:v>8.1770000000000023E-2</c:v>
                </c:pt>
                <c:pt idx="70">
                  <c:v>8.2170000000000021E-2</c:v>
                </c:pt>
                <c:pt idx="71">
                  <c:v>8.1520000000000245E-2</c:v>
                </c:pt>
                <c:pt idx="72">
                  <c:v>8.2410000000000011E-2</c:v>
                </c:pt>
                <c:pt idx="73">
                  <c:v>8.2469999999999988E-2</c:v>
                </c:pt>
                <c:pt idx="74">
                  <c:v>8.3900000000000044E-2</c:v>
                </c:pt>
                <c:pt idx="75">
                  <c:v>8.3770000000000067E-2</c:v>
                </c:pt>
                <c:pt idx="76">
                  <c:v>8.6750000000000063E-2</c:v>
                </c:pt>
                <c:pt idx="77">
                  <c:v>8.5880000000000026E-2</c:v>
                </c:pt>
                <c:pt idx="78">
                  <c:v>8.203000000000002E-2</c:v>
                </c:pt>
                <c:pt idx="79">
                  <c:v>8.2690000000000027E-2</c:v>
                </c:pt>
                <c:pt idx="80">
                  <c:v>8.5720000000000227E-2</c:v>
                </c:pt>
                <c:pt idx="81">
                  <c:v>8.7380000000000027E-2</c:v>
                </c:pt>
                <c:pt idx="82">
                  <c:v>8.8790000000000383E-2</c:v>
                </c:pt>
                <c:pt idx="83">
                  <c:v>8.4420000000000023E-2</c:v>
                </c:pt>
                <c:pt idx="84">
                  <c:v>8.3190000000000208E-2</c:v>
                </c:pt>
                <c:pt idx="85">
                  <c:v>8.4540000000000046E-2</c:v>
                </c:pt>
                <c:pt idx="86">
                  <c:v>8.3260000000000028E-2</c:v>
                </c:pt>
                <c:pt idx="87">
                  <c:v>8.4110000000000018E-2</c:v>
                </c:pt>
                <c:pt idx="88">
                  <c:v>8.1350000000000006E-2</c:v>
                </c:pt>
                <c:pt idx="89">
                  <c:v>7.9850000000000032E-2</c:v>
                </c:pt>
                <c:pt idx="90">
                  <c:v>7.9920000000000033E-2</c:v>
                </c:pt>
                <c:pt idx="91">
                  <c:v>8.1480000000000011E-2</c:v>
                </c:pt>
                <c:pt idx="92">
                  <c:v>7.9130000000000034E-2</c:v>
                </c:pt>
                <c:pt idx="93">
                  <c:v>8.0660000000000065E-2</c:v>
                </c:pt>
                <c:pt idx="94">
                  <c:v>8.1210000000000018E-2</c:v>
                </c:pt>
                <c:pt idx="95">
                  <c:v>7.8520000000000006E-2</c:v>
                </c:pt>
                <c:pt idx="96">
                  <c:v>7.9360000000000278E-2</c:v>
                </c:pt>
                <c:pt idx="97">
                  <c:v>7.8030000000000002E-2</c:v>
                </c:pt>
                <c:pt idx="98">
                  <c:v>7.5609999999999997E-2</c:v>
                </c:pt>
                <c:pt idx="99">
                  <c:v>7.5639999999999999E-2</c:v>
                </c:pt>
                <c:pt idx="100">
                  <c:v>8.0610000000000043E-2</c:v>
                </c:pt>
                <c:pt idx="101">
                  <c:v>7.85E-2</c:v>
                </c:pt>
                <c:pt idx="102">
                  <c:v>7.8640000000000002E-2</c:v>
                </c:pt>
                <c:pt idx="103">
                  <c:v>7.5910000000000033E-2</c:v>
                </c:pt>
                <c:pt idx="104">
                  <c:v>7.6789999999999997E-2</c:v>
                </c:pt>
                <c:pt idx="105">
                  <c:v>7.2570000000000009E-2</c:v>
                </c:pt>
                <c:pt idx="106">
                  <c:v>7.3060000000000014E-2</c:v>
                </c:pt>
                <c:pt idx="107">
                  <c:v>7.2149999999999992E-2</c:v>
                </c:pt>
                <c:pt idx="108">
                  <c:v>7.4340000000000003E-2</c:v>
                </c:pt>
                <c:pt idx="109">
                  <c:v>6.9980000000000014E-2</c:v>
                </c:pt>
                <c:pt idx="110">
                  <c:v>7.0129999999999998E-2</c:v>
                </c:pt>
                <c:pt idx="111">
                  <c:v>6.7099999999999993E-2</c:v>
                </c:pt>
                <c:pt idx="112">
                  <c:v>6.2420000000000024E-2</c:v>
                </c:pt>
                <c:pt idx="113">
                  <c:v>7.0140000000000008E-2</c:v>
                </c:pt>
                <c:pt idx="114">
                  <c:v>6.3280000000000003E-2</c:v>
                </c:pt>
                <c:pt idx="115">
                  <c:v>6.1870000000000001E-2</c:v>
                </c:pt>
                <c:pt idx="116">
                  <c:v>5.2600000000000001E-2</c:v>
                </c:pt>
                <c:pt idx="117">
                  <c:v>7.0800000000000002E-2</c:v>
                </c:pt>
                <c:pt idx="118">
                  <c:v>7.4779999999999999E-2</c:v>
                </c:pt>
                <c:pt idx="119">
                  <c:v>8.6170000000000024E-2</c:v>
                </c:pt>
                <c:pt idx="120">
                  <c:v>8.7000000000000022E-2</c:v>
                </c:pt>
                <c:pt idx="121">
                  <c:v>9.3160000000000048E-2</c:v>
                </c:pt>
                <c:pt idx="122">
                  <c:v>8.7130000000000013E-2</c:v>
                </c:pt>
                <c:pt idx="123">
                  <c:v>8.1010000000000013E-2</c:v>
                </c:pt>
                <c:pt idx="124">
                  <c:v>7.9560000000000033E-2</c:v>
                </c:pt>
                <c:pt idx="125">
                  <c:v>7.9379999999999992E-2</c:v>
                </c:pt>
                <c:pt idx="126">
                  <c:v>7.5679999999999997E-2</c:v>
                </c:pt>
                <c:pt idx="127">
                  <c:v>7.5289999999999996E-2</c:v>
                </c:pt>
                <c:pt idx="128">
                  <c:v>7.7910000000000104E-2</c:v>
                </c:pt>
                <c:pt idx="129">
                  <c:v>7.9050000000000023E-2</c:v>
                </c:pt>
                <c:pt idx="130">
                  <c:v>7.8390000000000237E-2</c:v>
                </c:pt>
                <c:pt idx="131">
                  <c:v>7.9250000000000001E-2</c:v>
                </c:pt>
                <c:pt idx="132">
                  <c:v>7.9300000000000134E-2</c:v>
                </c:pt>
                <c:pt idx="133">
                  <c:v>7.8449999999999992E-2</c:v>
                </c:pt>
                <c:pt idx="134">
                  <c:v>8.1870000000000026E-2</c:v>
                </c:pt>
                <c:pt idx="135">
                  <c:v>8.0800000000000025E-2</c:v>
                </c:pt>
                <c:pt idx="136">
                  <c:v>8.1730000000000025E-2</c:v>
                </c:pt>
                <c:pt idx="137">
                  <c:v>8.0220000000000027E-2</c:v>
                </c:pt>
                <c:pt idx="138">
                  <c:v>8.0000000000000043E-2</c:v>
                </c:pt>
                <c:pt idx="139">
                  <c:v>7.738000000000024E-2</c:v>
                </c:pt>
                <c:pt idx="140">
                  <c:v>7.6189999999999994E-2</c:v>
                </c:pt>
                <c:pt idx="141">
                  <c:v>7.424E-2</c:v>
                </c:pt>
                <c:pt idx="142">
                  <c:v>7.6249999999999971E-2</c:v>
                </c:pt>
                <c:pt idx="143">
                  <c:v>7.6420000000000002E-2</c:v>
                </c:pt>
                <c:pt idx="144">
                  <c:v>7.8909999999999994E-2</c:v>
                </c:pt>
                <c:pt idx="145">
                  <c:v>8.2380000000000009E-2</c:v>
                </c:pt>
                <c:pt idx="146">
                  <c:v>8.1510000000000041E-2</c:v>
                </c:pt>
                <c:pt idx="147">
                  <c:v>7.6589999999999991E-2</c:v>
                </c:pt>
                <c:pt idx="148">
                  <c:v>7.3899999999999993E-2</c:v>
                </c:pt>
                <c:pt idx="149">
                  <c:v>7.5500000000000012E-2</c:v>
                </c:pt>
                <c:pt idx="150">
                  <c:v>7.3929999999999996E-2</c:v>
                </c:pt>
                <c:pt idx="151">
                  <c:v>7.3719999999999994E-2</c:v>
                </c:pt>
                <c:pt idx="152">
                  <c:v>7.1099999999999997E-2</c:v>
                </c:pt>
                <c:pt idx="153">
                  <c:v>7.0830000000000004E-2</c:v>
                </c:pt>
                <c:pt idx="154">
                  <c:v>7.0989999999999998E-2</c:v>
                </c:pt>
                <c:pt idx="155">
                  <c:v>7.1010000000000004E-2</c:v>
                </c:pt>
                <c:pt idx="156">
                  <c:v>7.0940000000000003E-2</c:v>
                </c:pt>
                <c:pt idx="157">
                  <c:v>6.9940000000000002E-2</c:v>
                </c:pt>
              </c:numCache>
            </c:numRef>
          </c:val>
        </c:ser>
        <c:marker val="1"/>
        <c:axId val="77651328"/>
        <c:axId val="77649792"/>
      </c:lineChart>
      <c:dateAx>
        <c:axId val="77638272"/>
        <c:scaling>
          <c:orientation val="minMax"/>
        </c:scaling>
        <c:axPos val="b"/>
        <c:numFmt formatCode="mmm/yy" sourceLinked="1"/>
        <c:majorTickMark val="none"/>
        <c:tickLblPos val="low"/>
        <c:crossAx val="77648256"/>
        <c:crosses val="autoZero"/>
        <c:auto val="1"/>
        <c:lblOffset val="100"/>
      </c:dateAx>
      <c:valAx>
        <c:axId val="77648256"/>
        <c:scaling>
          <c:orientation val="minMax"/>
        </c:scaling>
        <c:axPos val="l"/>
        <c:majorGridlines/>
        <c:numFmt formatCode="#,##0.00" sourceLinked="1"/>
        <c:majorTickMark val="none"/>
        <c:tickLblPos val="nextTo"/>
        <c:crossAx val="77638272"/>
        <c:crosses val="autoZero"/>
        <c:crossBetween val="between"/>
      </c:valAx>
      <c:valAx>
        <c:axId val="77649792"/>
        <c:scaling>
          <c:orientation val="minMax"/>
          <c:min val="0.05"/>
        </c:scaling>
        <c:axPos val="r"/>
        <c:numFmt formatCode="0.00%" sourceLinked="1"/>
        <c:tickLblPos val="nextTo"/>
        <c:crossAx val="77651328"/>
        <c:crosses val="max"/>
        <c:crossBetween val="between"/>
      </c:valAx>
      <c:dateAx>
        <c:axId val="77651328"/>
        <c:scaling>
          <c:orientation val="minMax"/>
        </c:scaling>
        <c:delete val="1"/>
        <c:axPos val="b"/>
        <c:numFmt formatCode="mmm/yy" sourceLinked="1"/>
        <c:tickLblPos val="none"/>
        <c:crossAx val="77649792"/>
        <c:crosses val="autoZero"/>
        <c:auto val="1"/>
        <c:lblOffset val="100"/>
      </c:dateAx>
    </c:plotArea>
    <c:legend>
      <c:legendPos val="b"/>
      <c:layout/>
    </c:legend>
    <c:plotVisOnly val="1"/>
  </c:chart>
  <c:txPr>
    <a:bodyPr/>
    <a:lstStyle/>
    <a:p>
      <a:pPr>
        <a:defRPr sz="12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7"/>
  <c:chart>
    <c:autoTitleDeleted val="1"/>
    <c:plotArea>
      <c:layout/>
      <c:lineChart>
        <c:grouping val="standard"/>
        <c:ser>
          <c:idx val="1"/>
          <c:order val="1"/>
          <c:tx>
            <c:strRef>
              <c:f>Sheet4!$AI$3</c:f>
              <c:strCache>
                <c:ptCount val="1"/>
                <c:pt idx="0">
                  <c:v>USD INR</c:v>
                </c:pt>
              </c:strCache>
            </c:strRef>
          </c:tx>
          <c:marker>
            <c:symbol val="none"/>
          </c:marker>
          <c:cat>
            <c:numRef>
              <c:f>Sheet4!$AG$4:$AG$171</c:f>
              <c:numCache>
                <c:formatCode>mmm/yy</c:formatCode>
                <c:ptCount val="168"/>
                <c:pt idx="0">
                  <c:v>43313</c:v>
                </c:pt>
                <c:pt idx="1">
                  <c:v>43282</c:v>
                </c:pt>
                <c:pt idx="2">
                  <c:v>43252</c:v>
                </c:pt>
                <c:pt idx="3">
                  <c:v>43221</c:v>
                </c:pt>
                <c:pt idx="4">
                  <c:v>43191</c:v>
                </c:pt>
                <c:pt idx="5">
                  <c:v>43160</c:v>
                </c:pt>
                <c:pt idx="6">
                  <c:v>43132</c:v>
                </c:pt>
                <c:pt idx="7">
                  <c:v>43101</c:v>
                </c:pt>
                <c:pt idx="8">
                  <c:v>43070</c:v>
                </c:pt>
                <c:pt idx="9">
                  <c:v>43040</c:v>
                </c:pt>
                <c:pt idx="10">
                  <c:v>43009</c:v>
                </c:pt>
                <c:pt idx="11">
                  <c:v>42979</c:v>
                </c:pt>
                <c:pt idx="12">
                  <c:v>42948</c:v>
                </c:pt>
                <c:pt idx="13">
                  <c:v>42917</c:v>
                </c:pt>
                <c:pt idx="14">
                  <c:v>42887</c:v>
                </c:pt>
                <c:pt idx="15">
                  <c:v>42856</c:v>
                </c:pt>
                <c:pt idx="16">
                  <c:v>42826</c:v>
                </c:pt>
                <c:pt idx="17">
                  <c:v>42795</c:v>
                </c:pt>
                <c:pt idx="18">
                  <c:v>42767</c:v>
                </c:pt>
                <c:pt idx="19">
                  <c:v>42736</c:v>
                </c:pt>
                <c:pt idx="20">
                  <c:v>42705</c:v>
                </c:pt>
                <c:pt idx="21">
                  <c:v>42675</c:v>
                </c:pt>
                <c:pt idx="22">
                  <c:v>42644</c:v>
                </c:pt>
                <c:pt idx="23">
                  <c:v>42614</c:v>
                </c:pt>
                <c:pt idx="24">
                  <c:v>42583</c:v>
                </c:pt>
                <c:pt idx="25">
                  <c:v>42552</c:v>
                </c:pt>
                <c:pt idx="26">
                  <c:v>42522</c:v>
                </c:pt>
                <c:pt idx="27">
                  <c:v>42491</c:v>
                </c:pt>
                <c:pt idx="28">
                  <c:v>42461</c:v>
                </c:pt>
                <c:pt idx="29">
                  <c:v>42430</c:v>
                </c:pt>
                <c:pt idx="30">
                  <c:v>42401</c:v>
                </c:pt>
                <c:pt idx="31">
                  <c:v>42370</c:v>
                </c:pt>
                <c:pt idx="32">
                  <c:v>42339</c:v>
                </c:pt>
                <c:pt idx="33">
                  <c:v>42309</c:v>
                </c:pt>
                <c:pt idx="34">
                  <c:v>42278</c:v>
                </c:pt>
                <c:pt idx="35">
                  <c:v>42248</c:v>
                </c:pt>
                <c:pt idx="36">
                  <c:v>42217</c:v>
                </c:pt>
                <c:pt idx="37">
                  <c:v>42186</c:v>
                </c:pt>
                <c:pt idx="38">
                  <c:v>42156</c:v>
                </c:pt>
                <c:pt idx="39">
                  <c:v>42125</c:v>
                </c:pt>
                <c:pt idx="40">
                  <c:v>42095</c:v>
                </c:pt>
                <c:pt idx="41">
                  <c:v>42064</c:v>
                </c:pt>
                <c:pt idx="42">
                  <c:v>42036</c:v>
                </c:pt>
                <c:pt idx="43">
                  <c:v>42005</c:v>
                </c:pt>
                <c:pt idx="44">
                  <c:v>41974</c:v>
                </c:pt>
                <c:pt idx="45">
                  <c:v>41944</c:v>
                </c:pt>
                <c:pt idx="46">
                  <c:v>41913</c:v>
                </c:pt>
                <c:pt idx="47">
                  <c:v>41883</c:v>
                </c:pt>
                <c:pt idx="48">
                  <c:v>41852</c:v>
                </c:pt>
                <c:pt idx="49">
                  <c:v>41821</c:v>
                </c:pt>
                <c:pt idx="50">
                  <c:v>41791</c:v>
                </c:pt>
                <c:pt idx="51">
                  <c:v>41760</c:v>
                </c:pt>
                <c:pt idx="52">
                  <c:v>41730</c:v>
                </c:pt>
                <c:pt idx="53">
                  <c:v>41699</c:v>
                </c:pt>
                <c:pt idx="54">
                  <c:v>41671</c:v>
                </c:pt>
                <c:pt idx="55">
                  <c:v>41640</c:v>
                </c:pt>
                <c:pt idx="56">
                  <c:v>41609</c:v>
                </c:pt>
                <c:pt idx="57">
                  <c:v>41579</c:v>
                </c:pt>
                <c:pt idx="58">
                  <c:v>41548</c:v>
                </c:pt>
                <c:pt idx="59">
                  <c:v>41518</c:v>
                </c:pt>
                <c:pt idx="60">
                  <c:v>41487</c:v>
                </c:pt>
                <c:pt idx="61">
                  <c:v>41456</c:v>
                </c:pt>
                <c:pt idx="62">
                  <c:v>41426</c:v>
                </c:pt>
                <c:pt idx="63">
                  <c:v>41395</c:v>
                </c:pt>
                <c:pt idx="64">
                  <c:v>41365</c:v>
                </c:pt>
                <c:pt idx="65">
                  <c:v>41334</c:v>
                </c:pt>
                <c:pt idx="66">
                  <c:v>41306</c:v>
                </c:pt>
                <c:pt idx="67">
                  <c:v>41275</c:v>
                </c:pt>
                <c:pt idx="68">
                  <c:v>41244</c:v>
                </c:pt>
                <c:pt idx="69">
                  <c:v>41214</c:v>
                </c:pt>
                <c:pt idx="70">
                  <c:v>41183</c:v>
                </c:pt>
                <c:pt idx="71">
                  <c:v>41153</c:v>
                </c:pt>
                <c:pt idx="72">
                  <c:v>41122</c:v>
                </c:pt>
                <c:pt idx="73">
                  <c:v>41091</c:v>
                </c:pt>
                <c:pt idx="74">
                  <c:v>41061</c:v>
                </c:pt>
                <c:pt idx="75">
                  <c:v>41030</c:v>
                </c:pt>
                <c:pt idx="76">
                  <c:v>41000</c:v>
                </c:pt>
                <c:pt idx="77">
                  <c:v>40969</c:v>
                </c:pt>
                <c:pt idx="78">
                  <c:v>40940</c:v>
                </c:pt>
                <c:pt idx="79">
                  <c:v>40909</c:v>
                </c:pt>
                <c:pt idx="80">
                  <c:v>40878</c:v>
                </c:pt>
                <c:pt idx="81">
                  <c:v>40848</c:v>
                </c:pt>
                <c:pt idx="82">
                  <c:v>40817</c:v>
                </c:pt>
                <c:pt idx="83">
                  <c:v>40787</c:v>
                </c:pt>
                <c:pt idx="84">
                  <c:v>40756</c:v>
                </c:pt>
                <c:pt idx="85">
                  <c:v>40725</c:v>
                </c:pt>
                <c:pt idx="86">
                  <c:v>40695</c:v>
                </c:pt>
                <c:pt idx="87">
                  <c:v>40664</c:v>
                </c:pt>
                <c:pt idx="88">
                  <c:v>40634</c:v>
                </c:pt>
                <c:pt idx="89">
                  <c:v>40603</c:v>
                </c:pt>
                <c:pt idx="90">
                  <c:v>40575</c:v>
                </c:pt>
                <c:pt idx="91">
                  <c:v>40544</c:v>
                </c:pt>
                <c:pt idx="92">
                  <c:v>40513</c:v>
                </c:pt>
                <c:pt idx="93">
                  <c:v>40483</c:v>
                </c:pt>
                <c:pt idx="94">
                  <c:v>40452</c:v>
                </c:pt>
                <c:pt idx="95">
                  <c:v>40422</c:v>
                </c:pt>
                <c:pt idx="96">
                  <c:v>40391</c:v>
                </c:pt>
                <c:pt idx="97">
                  <c:v>40360</c:v>
                </c:pt>
                <c:pt idx="98">
                  <c:v>40330</c:v>
                </c:pt>
                <c:pt idx="99">
                  <c:v>40299</c:v>
                </c:pt>
                <c:pt idx="100">
                  <c:v>40269</c:v>
                </c:pt>
                <c:pt idx="101">
                  <c:v>40238</c:v>
                </c:pt>
                <c:pt idx="102">
                  <c:v>40210</c:v>
                </c:pt>
                <c:pt idx="103">
                  <c:v>40179</c:v>
                </c:pt>
                <c:pt idx="104">
                  <c:v>40148</c:v>
                </c:pt>
                <c:pt idx="105">
                  <c:v>40118</c:v>
                </c:pt>
                <c:pt idx="106">
                  <c:v>40087</c:v>
                </c:pt>
                <c:pt idx="107">
                  <c:v>40057</c:v>
                </c:pt>
                <c:pt idx="108">
                  <c:v>40026</c:v>
                </c:pt>
                <c:pt idx="109">
                  <c:v>39995</c:v>
                </c:pt>
                <c:pt idx="110">
                  <c:v>39965</c:v>
                </c:pt>
                <c:pt idx="111">
                  <c:v>39934</c:v>
                </c:pt>
                <c:pt idx="112">
                  <c:v>39904</c:v>
                </c:pt>
                <c:pt idx="113">
                  <c:v>39873</c:v>
                </c:pt>
                <c:pt idx="114">
                  <c:v>39845</c:v>
                </c:pt>
                <c:pt idx="115">
                  <c:v>39814</c:v>
                </c:pt>
                <c:pt idx="116">
                  <c:v>39783</c:v>
                </c:pt>
                <c:pt idx="117">
                  <c:v>39753</c:v>
                </c:pt>
                <c:pt idx="118">
                  <c:v>39722</c:v>
                </c:pt>
                <c:pt idx="119">
                  <c:v>39692</c:v>
                </c:pt>
                <c:pt idx="120">
                  <c:v>39661</c:v>
                </c:pt>
                <c:pt idx="121">
                  <c:v>39630</c:v>
                </c:pt>
                <c:pt idx="122">
                  <c:v>39600</c:v>
                </c:pt>
                <c:pt idx="123">
                  <c:v>39569</c:v>
                </c:pt>
                <c:pt idx="124">
                  <c:v>39539</c:v>
                </c:pt>
                <c:pt idx="125">
                  <c:v>39508</c:v>
                </c:pt>
                <c:pt idx="126">
                  <c:v>39479</c:v>
                </c:pt>
                <c:pt idx="127">
                  <c:v>39448</c:v>
                </c:pt>
                <c:pt idx="128">
                  <c:v>39417</c:v>
                </c:pt>
                <c:pt idx="129">
                  <c:v>39387</c:v>
                </c:pt>
                <c:pt idx="130">
                  <c:v>39356</c:v>
                </c:pt>
                <c:pt idx="131">
                  <c:v>39326</c:v>
                </c:pt>
                <c:pt idx="132">
                  <c:v>39295</c:v>
                </c:pt>
                <c:pt idx="133">
                  <c:v>39264</c:v>
                </c:pt>
                <c:pt idx="134">
                  <c:v>39234</c:v>
                </c:pt>
                <c:pt idx="135">
                  <c:v>39203</c:v>
                </c:pt>
                <c:pt idx="136">
                  <c:v>39173</c:v>
                </c:pt>
                <c:pt idx="137">
                  <c:v>39142</c:v>
                </c:pt>
                <c:pt idx="138">
                  <c:v>39114</c:v>
                </c:pt>
                <c:pt idx="139">
                  <c:v>39083</c:v>
                </c:pt>
                <c:pt idx="140">
                  <c:v>39052</c:v>
                </c:pt>
                <c:pt idx="141">
                  <c:v>39022</c:v>
                </c:pt>
                <c:pt idx="142">
                  <c:v>38991</c:v>
                </c:pt>
                <c:pt idx="143">
                  <c:v>38961</c:v>
                </c:pt>
                <c:pt idx="144">
                  <c:v>38930</c:v>
                </c:pt>
                <c:pt idx="145">
                  <c:v>38899</c:v>
                </c:pt>
                <c:pt idx="146">
                  <c:v>38869</c:v>
                </c:pt>
                <c:pt idx="147">
                  <c:v>38838</c:v>
                </c:pt>
                <c:pt idx="148">
                  <c:v>38808</c:v>
                </c:pt>
                <c:pt idx="149">
                  <c:v>38777</c:v>
                </c:pt>
                <c:pt idx="150">
                  <c:v>38749</c:v>
                </c:pt>
                <c:pt idx="151">
                  <c:v>38718</c:v>
                </c:pt>
                <c:pt idx="152">
                  <c:v>38687</c:v>
                </c:pt>
                <c:pt idx="153">
                  <c:v>38657</c:v>
                </c:pt>
                <c:pt idx="154">
                  <c:v>38626</c:v>
                </c:pt>
                <c:pt idx="155">
                  <c:v>38596</c:v>
                </c:pt>
                <c:pt idx="156">
                  <c:v>38565</c:v>
                </c:pt>
                <c:pt idx="157">
                  <c:v>38534</c:v>
                </c:pt>
                <c:pt idx="158">
                  <c:v>38504</c:v>
                </c:pt>
                <c:pt idx="159">
                  <c:v>38473</c:v>
                </c:pt>
                <c:pt idx="160">
                  <c:v>38443</c:v>
                </c:pt>
              </c:numCache>
            </c:numRef>
          </c:cat>
          <c:val>
            <c:numRef>
              <c:f>Sheet4!$AI$4:$AI$171</c:f>
              <c:numCache>
                <c:formatCode>General</c:formatCode>
                <c:ptCount val="168"/>
                <c:pt idx="0">
                  <c:v>71.004999999999995</c:v>
                </c:pt>
                <c:pt idx="1">
                  <c:v>68.459999999999994</c:v>
                </c:pt>
                <c:pt idx="2">
                  <c:v>68.459999999999994</c:v>
                </c:pt>
                <c:pt idx="3" formatCode="#,##0.00">
                  <c:v>67.539360000000002</c:v>
                </c:pt>
                <c:pt idx="4" formatCode="#,##0.00">
                  <c:v>65.636349999999979</c:v>
                </c:pt>
                <c:pt idx="5" formatCode="#,##0.00">
                  <c:v>65.021329999999992</c:v>
                </c:pt>
                <c:pt idx="6" formatCode="#,##0.00">
                  <c:v>64.373839999999959</c:v>
                </c:pt>
                <c:pt idx="7" formatCode="#,##0.00">
                  <c:v>63.636900000000011</c:v>
                </c:pt>
                <c:pt idx="8" formatCode="#,##0.00">
                  <c:v>64.242320000000007</c:v>
                </c:pt>
                <c:pt idx="9" formatCode="#,##0.00">
                  <c:v>64.862610000000004</c:v>
                </c:pt>
                <c:pt idx="10" formatCode="#,##0.00">
                  <c:v>65.081280000000007</c:v>
                </c:pt>
                <c:pt idx="11" formatCode="#,##0.00">
                  <c:v>64.440950000000257</c:v>
                </c:pt>
                <c:pt idx="12" formatCode="#,##0.00">
                  <c:v>63.968390000000063</c:v>
                </c:pt>
                <c:pt idx="13" formatCode="#,##0.00">
                  <c:v>64.455879999999979</c:v>
                </c:pt>
                <c:pt idx="14" formatCode="#,##0.00">
                  <c:v>64.442989999999995</c:v>
                </c:pt>
                <c:pt idx="15" formatCode="#,##0.00">
                  <c:v>64.424840000000003</c:v>
                </c:pt>
                <c:pt idx="16" formatCode="#,##0.00">
                  <c:v>64.507090000000005</c:v>
                </c:pt>
                <c:pt idx="17" formatCode="#,##0.00">
                  <c:v>65.876660000000001</c:v>
                </c:pt>
                <c:pt idx="18" formatCode="#,##0.00">
                  <c:v>67.075449999999989</c:v>
                </c:pt>
                <c:pt idx="19" formatCode="#,##0.00">
                  <c:v>68.080369999999988</c:v>
                </c:pt>
                <c:pt idx="20" formatCode="#,##0.00">
                  <c:v>67.90043</c:v>
                </c:pt>
                <c:pt idx="21" formatCode="#,##0.00">
                  <c:v>67.625659999999982</c:v>
                </c:pt>
                <c:pt idx="22" formatCode="#,##0.00">
                  <c:v>66.747690000000304</c:v>
                </c:pt>
                <c:pt idx="23" formatCode="#,##0.00">
                  <c:v>66.737730000000013</c:v>
                </c:pt>
                <c:pt idx="24" formatCode="#,##0.00">
                  <c:v>66.939639999999997</c:v>
                </c:pt>
                <c:pt idx="25" formatCode="#,##0.00">
                  <c:v>67.207630000000023</c:v>
                </c:pt>
                <c:pt idx="26" formatCode="#,##0.00">
                  <c:v>67.296859999999995</c:v>
                </c:pt>
                <c:pt idx="27" formatCode="#,##0.00">
                  <c:v>66.906729999999996</c:v>
                </c:pt>
                <c:pt idx="28" formatCode="#,##0.00">
                  <c:v>66.469530000000006</c:v>
                </c:pt>
                <c:pt idx="29" formatCode="#,##0.00">
                  <c:v>67.021850000000001</c:v>
                </c:pt>
                <c:pt idx="30" formatCode="#,##0.00">
                  <c:v>68.237670000000023</c:v>
                </c:pt>
                <c:pt idx="31" formatCode="#,##0.00">
                  <c:v>67.252329999999986</c:v>
                </c:pt>
                <c:pt idx="32" formatCode="#,##0.00">
                  <c:v>66.595510000000004</c:v>
                </c:pt>
                <c:pt idx="33" formatCode="#,##0.00">
                  <c:v>66.117090000000005</c:v>
                </c:pt>
                <c:pt idx="34" formatCode="#,##0.00">
                  <c:v>65.075479999999757</c:v>
                </c:pt>
                <c:pt idx="35" formatCode="#,##0.00">
                  <c:v>66.186089999999979</c:v>
                </c:pt>
                <c:pt idx="36" formatCode="#,##0.00">
                  <c:v>65.07232999999998</c:v>
                </c:pt>
                <c:pt idx="37" formatCode="#,##0.00">
                  <c:v>63.634980000000006</c:v>
                </c:pt>
                <c:pt idx="38" formatCode="#,##0.00">
                  <c:v>63.86074</c:v>
                </c:pt>
                <c:pt idx="39" formatCode="#,##0.00">
                  <c:v>63.800330000000002</c:v>
                </c:pt>
                <c:pt idx="40" formatCode="#,##0.00">
                  <c:v>62.72184</c:v>
                </c:pt>
                <c:pt idx="41" formatCode="#,##0.00">
                  <c:v>62.449839999999995</c:v>
                </c:pt>
                <c:pt idx="42" formatCode="#,##0.00">
                  <c:v>62.037610000000001</c:v>
                </c:pt>
                <c:pt idx="43" formatCode="#,##0.00">
                  <c:v>62.225930000000204</c:v>
                </c:pt>
                <c:pt idx="44" formatCode="#,##0.00">
                  <c:v>62.752950000000013</c:v>
                </c:pt>
                <c:pt idx="45" formatCode="#,##0.00">
                  <c:v>61.704180000000001</c:v>
                </c:pt>
                <c:pt idx="46" formatCode="#,##0.00">
                  <c:v>61.341989999999996</c:v>
                </c:pt>
                <c:pt idx="47" formatCode="#,##0.00">
                  <c:v>60.864920000000005</c:v>
                </c:pt>
                <c:pt idx="48" formatCode="#,##0.00">
                  <c:v>60.895170000000121</c:v>
                </c:pt>
                <c:pt idx="49" formatCode="#,##0.00">
                  <c:v>60.058570000000003</c:v>
                </c:pt>
                <c:pt idx="50" formatCode="#,##0.00">
                  <c:v>59.730700000000013</c:v>
                </c:pt>
                <c:pt idx="51" formatCode="#,##0.00">
                  <c:v>59.305020000000006</c:v>
                </c:pt>
                <c:pt idx="52" formatCode="#,##0.00">
                  <c:v>60.356619999999999</c:v>
                </c:pt>
                <c:pt idx="53" formatCode="#,##0.00">
                  <c:v>61.01399</c:v>
                </c:pt>
                <c:pt idx="54" formatCode="#,##0.00">
                  <c:v>62.254010000000001</c:v>
                </c:pt>
                <c:pt idx="55" formatCode="#,##0.00">
                  <c:v>62.075970000000012</c:v>
                </c:pt>
                <c:pt idx="56" formatCode="#,##0.00">
                  <c:v>61.910310000000003</c:v>
                </c:pt>
                <c:pt idx="57" formatCode="#,##0.00">
                  <c:v>62.632960000000011</c:v>
                </c:pt>
                <c:pt idx="58" formatCode="#,##0.00">
                  <c:v>61.615560000000002</c:v>
                </c:pt>
                <c:pt idx="59" formatCode="#,##0.00">
                  <c:v>63.752140000000011</c:v>
                </c:pt>
                <c:pt idx="60" formatCode="#,##0.00">
                  <c:v>63.208800000000011</c:v>
                </c:pt>
                <c:pt idx="61" formatCode="#,##0.00">
                  <c:v>59.775400000000012</c:v>
                </c:pt>
                <c:pt idx="62" formatCode="#,##0.00">
                  <c:v>58.397300000000001</c:v>
                </c:pt>
                <c:pt idx="63" formatCode="#,##0.00">
                  <c:v>55.010809999999999</c:v>
                </c:pt>
                <c:pt idx="64" formatCode="#,##0.00">
                  <c:v>54.375710000000012</c:v>
                </c:pt>
                <c:pt idx="65" formatCode="#,##0.00">
                  <c:v>54.404619999999994</c:v>
                </c:pt>
                <c:pt idx="66" formatCode="#,##0.00">
                  <c:v>53.773720000000012</c:v>
                </c:pt>
                <c:pt idx="67" formatCode="#,##0.00">
                  <c:v>54.316799999999994</c:v>
                </c:pt>
                <c:pt idx="68" formatCode="#,##0.00">
                  <c:v>54.647800000000004</c:v>
                </c:pt>
                <c:pt idx="69" formatCode="#,##0.00">
                  <c:v>54.775810000000121</c:v>
                </c:pt>
                <c:pt idx="70" formatCode="#,##0.00">
                  <c:v>53.023930000000121</c:v>
                </c:pt>
                <c:pt idx="71" formatCode="#,##0.00">
                  <c:v>54.605520000000013</c:v>
                </c:pt>
                <c:pt idx="72" formatCode="#,##0.00">
                  <c:v>55.55979</c:v>
                </c:pt>
                <c:pt idx="73" formatCode="#,##0.00">
                  <c:v>55.494750000000003</c:v>
                </c:pt>
                <c:pt idx="74" formatCode="#,##0.00">
                  <c:v>56.030210000000011</c:v>
                </c:pt>
                <c:pt idx="75" formatCode="#,##0.00">
                  <c:v>54.473530000000011</c:v>
                </c:pt>
                <c:pt idx="76" formatCode="#,##0.00">
                  <c:v>51.812100000000001</c:v>
                </c:pt>
                <c:pt idx="77" formatCode="#,##0.00">
                  <c:v>50.321300000000001</c:v>
                </c:pt>
                <c:pt idx="78" formatCode="#,##0.00">
                  <c:v>49.167100000000012</c:v>
                </c:pt>
                <c:pt idx="79" formatCode="#,##0.00">
                  <c:v>51.339200000000005</c:v>
                </c:pt>
                <c:pt idx="80" formatCode="#,##0.00">
                  <c:v>52.676900000000003</c:v>
                </c:pt>
                <c:pt idx="81" formatCode="#,##0.00">
                  <c:v>50.856439999999999</c:v>
                </c:pt>
                <c:pt idx="82" formatCode="#,##0.00">
                  <c:v>49.257920000000006</c:v>
                </c:pt>
                <c:pt idx="83" formatCode="#,##0.00">
                  <c:v>47.632000000000012</c:v>
                </c:pt>
                <c:pt idx="84" formatCode="#,##0.00">
                  <c:v>45.278800000000011</c:v>
                </c:pt>
                <c:pt idx="85" formatCode="#,##0.00">
                  <c:v>44.417399999999994</c:v>
                </c:pt>
                <c:pt idx="86" formatCode="#,##0.00">
                  <c:v>44.853639999999999</c:v>
                </c:pt>
                <c:pt idx="87" formatCode="#,##0.00">
                  <c:v>44.904520000000005</c:v>
                </c:pt>
                <c:pt idx="88" formatCode="#,##0.00">
                  <c:v>44.37</c:v>
                </c:pt>
                <c:pt idx="89" formatCode="#,##0.00">
                  <c:v>44.99136</c:v>
                </c:pt>
                <c:pt idx="90" formatCode="#,##0.00">
                  <c:v>45.435790000000011</c:v>
                </c:pt>
                <c:pt idx="91" formatCode="#,##0.00">
                  <c:v>45.393380000000001</c:v>
                </c:pt>
                <c:pt idx="92" formatCode="#,##0.00">
                  <c:v>45.156800000000004</c:v>
                </c:pt>
                <c:pt idx="93" formatCode="#,##0.00">
                  <c:v>45.018250000000002</c:v>
                </c:pt>
                <c:pt idx="94" formatCode="#,##0.00">
                  <c:v>44.410699999999999</c:v>
                </c:pt>
                <c:pt idx="95" formatCode="#,##0.00">
                  <c:v>46.059000000000005</c:v>
                </c:pt>
                <c:pt idx="96" formatCode="#,##0.00">
                  <c:v>46.567140000000002</c:v>
                </c:pt>
                <c:pt idx="97" formatCode="#,##0.00">
                  <c:v>46.836360000000006</c:v>
                </c:pt>
                <c:pt idx="98" formatCode="#,##0.00">
                  <c:v>46.564550000000011</c:v>
                </c:pt>
                <c:pt idx="99" formatCode="#,##0.00">
                  <c:v>45.804499999999997</c:v>
                </c:pt>
                <c:pt idx="100" formatCode="#,##0.00">
                  <c:v>44.498950000000121</c:v>
                </c:pt>
                <c:pt idx="101" formatCode="#,##0.00">
                  <c:v>45.498000000000012</c:v>
                </c:pt>
                <c:pt idx="102" formatCode="#,##0.00">
                  <c:v>46.325790000000012</c:v>
                </c:pt>
                <c:pt idx="103" formatCode="#,##0.00">
                  <c:v>45.963000000000001</c:v>
                </c:pt>
                <c:pt idx="104" formatCode="#,##0.00">
                  <c:v>46.63</c:v>
                </c:pt>
                <c:pt idx="105" formatCode="#,##0.00">
                  <c:v>46.569000000000003</c:v>
                </c:pt>
                <c:pt idx="106" formatCode="#,##0.00">
                  <c:v>46.721050000000012</c:v>
                </c:pt>
                <c:pt idx="107" formatCode="#,##0.00">
                  <c:v>48.438950000000013</c:v>
                </c:pt>
                <c:pt idx="108" formatCode="#,##0.00">
                  <c:v>48.336999999999996</c:v>
                </c:pt>
                <c:pt idx="109" formatCode="#,##0.00">
                  <c:v>48.476520000000001</c:v>
                </c:pt>
                <c:pt idx="110" formatCode="#,##0.00">
                  <c:v>47.77364</c:v>
                </c:pt>
                <c:pt idx="111" formatCode="#,##0.00">
                  <c:v>48.534000000000006</c:v>
                </c:pt>
                <c:pt idx="112" formatCode="#,##0.00">
                  <c:v>50.061879999999995</c:v>
                </c:pt>
                <c:pt idx="113" formatCode="#,##0.00">
                  <c:v>51.231580000000001</c:v>
                </c:pt>
                <c:pt idx="114" formatCode="#,##0.00">
                  <c:v>49.222220000000121</c:v>
                </c:pt>
                <c:pt idx="115" formatCode="#,##0.00">
                  <c:v>48.834499999999998</c:v>
                </c:pt>
                <c:pt idx="116" formatCode="#,##0.00">
                  <c:v>48.6419</c:v>
                </c:pt>
                <c:pt idx="117" formatCode="#,##0.00">
                  <c:v>49.003330000000012</c:v>
                </c:pt>
                <c:pt idx="118" formatCode="#,##0.00">
                  <c:v>48.642220000000002</c:v>
                </c:pt>
                <c:pt idx="119" formatCode="#,##0.00">
                  <c:v>45.564</c:v>
                </c:pt>
                <c:pt idx="120" formatCode="#,##0.00">
                  <c:v>42.938950000000013</c:v>
                </c:pt>
                <c:pt idx="121" formatCode="#,##0.00">
                  <c:v>42.83652</c:v>
                </c:pt>
                <c:pt idx="122" formatCode="#,##0.00">
                  <c:v>42.82</c:v>
                </c:pt>
                <c:pt idx="123" formatCode="#,##0.00">
                  <c:v>42.125500000000144</c:v>
                </c:pt>
                <c:pt idx="124" formatCode="#,##0.00">
                  <c:v>40.02778</c:v>
                </c:pt>
                <c:pt idx="125" formatCode="#,##0.00">
                  <c:v>40.356669999999994</c:v>
                </c:pt>
                <c:pt idx="126" formatCode="#,##0.00">
                  <c:v>39.729520000000122</c:v>
                </c:pt>
                <c:pt idx="127" formatCode="#,##0.00">
                  <c:v>39.374779999999994</c:v>
                </c:pt>
                <c:pt idx="128" formatCode="#,##0.00">
                  <c:v>39.44</c:v>
                </c:pt>
                <c:pt idx="129" formatCode="#,##0.00">
                  <c:v>39.44</c:v>
                </c:pt>
                <c:pt idx="130" formatCode="#,##0.00">
                  <c:v>39.513180000000006</c:v>
                </c:pt>
                <c:pt idx="131" formatCode="#,##0.00">
                  <c:v>40.339999999999996</c:v>
                </c:pt>
                <c:pt idx="132" formatCode="#,##0.00">
                  <c:v>40.817619999999998</c:v>
                </c:pt>
                <c:pt idx="133" formatCode="#,##0.00">
                  <c:v>40.416360000000005</c:v>
                </c:pt>
                <c:pt idx="134" formatCode="#,##0.00">
                  <c:v>40.771900000000002</c:v>
                </c:pt>
                <c:pt idx="135" formatCode="#,##0.00">
                  <c:v>40.779520000000012</c:v>
                </c:pt>
                <c:pt idx="136" formatCode="#,##0.00">
                  <c:v>42.151049999999998</c:v>
                </c:pt>
                <c:pt idx="137" formatCode="#,##0.00">
                  <c:v>44.025500000000129</c:v>
                </c:pt>
                <c:pt idx="138" formatCode="#,##0.00">
                  <c:v>44.160560000000011</c:v>
                </c:pt>
                <c:pt idx="139" formatCode="#,##0.00">
                  <c:v>44.333000000000006</c:v>
                </c:pt>
                <c:pt idx="140" formatCode="#,##0.00">
                  <c:v>44.634500000000003</c:v>
                </c:pt>
                <c:pt idx="141" formatCode="#,##0.00">
                  <c:v>44.850449999999995</c:v>
                </c:pt>
                <c:pt idx="142" formatCode="#,##0.00">
                  <c:v>45.468420000000002</c:v>
                </c:pt>
                <c:pt idx="143" formatCode="#,##0.00">
                  <c:v>46.120950000000121</c:v>
                </c:pt>
                <c:pt idx="144" formatCode="#,##0.00">
                  <c:v>46.539090000000002</c:v>
                </c:pt>
                <c:pt idx="145" formatCode="#,##0.00">
                  <c:v>46.456189999999999</c:v>
                </c:pt>
                <c:pt idx="146" formatCode="#,##0.00">
                  <c:v>46.05545</c:v>
                </c:pt>
                <c:pt idx="147" formatCode="#,##0.00">
                  <c:v>45.409089999999999</c:v>
                </c:pt>
                <c:pt idx="148" formatCode="#,##0.00">
                  <c:v>44.94941</c:v>
                </c:pt>
                <c:pt idx="149" formatCode="#,##0.00">
                  <c:v>44.481899999999996</c:v>
                </c:pt>
                <c:pt idx="150" formatCode="#,##0.00">
                  <c:v>44.331049999999998</c:v>
                </c:pt>
                <c:pt idx="151" formatCode="#,##0.00">
                  <c:v>44.398500000000013</c:v>
                </c:pt>
                <c:pt idx="152" formatCode="#,##0.00">
                  <c:v>45.645450000000011</c:v>
                </c:pt>
                <c:pt idx="153" formatCode="#,##0.00">
                  <c:v>45.728500000000167</c:v>
                </c:pt>
                <c:pt idx="154" formatCode="#,##0.00">
                  <c:v>44.822500000000012</c:v>
                </c:pt>
                <c:pt idx="155" formatCode="#,##0.00">
                  <c:v>43.916499999999999</c:v>
                </c:pt>
                <c:pt idx="156" formatCode="#,##0.00">
                  <c:v>43.625910000000196</c:v>
                </c:pt>
                <c:pt idx="157" formatCode="#,##0.00">
                  <c:v>43.537370000000003</c:v>
                </c:pt>
                <c:pt idx="158" formatCode="#,##0.00">
                  <c:v>43.585910000000013</c:v>
                </c:pt>
                <c:pt idx="159" formatCode="#,##0.00">
                  <c:v>43.491430000000001</c:v>
                </c:pt>
                <c:pt idx="160" formatCode="#,##0.00">
                  <c:v>43.74118</c:v>
                </c:pt>
              </c:numCache>
            </c:numRef>
          </c:val>
        </c:ser>
        <c:marker val="1"/>
        <c:axId val="78475264"/>
        <c:axId val="78476800"/>
      </c:lineChart>
      <c:lineChart>
        <c:grouping val="standard"/>
        <c:ser>
          <c:idx val="0"/>
          <c:order val="0"/>
          <c:tx>
            <c:strRef>
              <c:f>Sheet4!$AH$3</c:f>
              <c:strCache>
                <c:ptCount val="1"/>
                <c:pt idx="0">
                  <c:v>Yield</c:v>
                </c:pt>
              </c:strCache>
            </c:strRef>
          </c:tx>
          <c:marker>
            <c:symbol val="none"/>
          </c:marker>
          <c:cat>
            <c:numRef>
              <c:f>Sheet4!$AG$4:$AG$171</c:f>
              <c:numCache>
                <c:formatCode>mmm/yy</c:formatCode>
                <c:ptCount val="168"/>
                <c:pt idx="0">
                  <c:v>43313</c:v>
                </c:pt>
                <c:pt idx="1">
                  <c:v>43282</c:v>
                </c:pt>
                <c:pt idx="2">
                  <c:v>43252</c:v>
                </c:pt>
                <c:pt idx="3">
                  <c:v>43221</c:v>
                </c:pt>
                <c:pt idx="4">
                  <c:v>43191</c:v>
                </c:pt>
                <c:pt idx="5">
                  <c:v>43160</c:v>
                </c:pt>
                <c:pt idx="6">
                  <c:v>43132</c:v>
                </c:pt>
                <c:pt idx="7">
                  <c:v>43101</c:v>
                </c:pt>
                <c:pt idx="8">
                  <c:v>43070</c:v>
                </c:pt>
                <c:pt idx="9">
                  <c:v>43040</c:v>
                </c:pt>
                <c:pt idx="10">
                  <c:v>43009</c:v>
                </c:pt>
                <c:pt idx="11">
                  <c:v>42979</c:v>
                </c:pt>
                <c:pt idx="12">
                  <c:v>42948</c:v>
                </c:pt>
                <c:pt idx="13">
                  <c:v>42917</c:v>
                </c:pt>
                <c:pt idx="14">
                  <c:v>42887</c:v>
                </c:pt>
                <c:pt idx="15">
                  <c:v>42856</c:v>
                </c:pt>
                <c:pt idx="16">
                  <c:v>42826</c:v>
                </c:pt>
                <c:pt idx="17">
                  <c:v>42795</c:v>
                </c:pt>
                <c:pt idx="18">
                  <c:v>42767</c:v>
                </c:pt>
                <c:pt idx="19">
                  <c:v>42736</c:v>
                </c:pt>
                <c:pt idx="20">
                  <c:v>42705</c:v>
                </c:pt>
                <c:pt idx="21">
                  <c:v>42675</c:v>
                </c:pt>
                <c:pt idx="22">
                  <c:v>42644</c:v>
                </c:pt>
                <c:pt idx="23">
                  <c:v>42614</c:v>
                </c:pt>
                <c:pt idx="24">
                  <c:v>42583</c:v>
                </c:pt>
                <c:pt idx="25">
                  <c:v>42552</c:v>
                </c:pt>
                <c:pt idx="26">
                  <c:v>42522</c:v>
                </c:pt>
                <c:pt idx="27">
                  <c:v>42491</c:v>
                </c:pt>
                <c:pt idx="28">
                  <c:v>42461</c:v>
                </c:pt>
                <c:pt idx="29">
                  <c:v>42430</c:v>
                </c:pt>
                <c:pt idx="30">
                  <c:v>42401</c:v>
                </c:pt>
                <c:pt idx="31">
                  <c:v>42370</c:v>
                </c:pt>
                <c:pt idx="32">
                  <c:v>42339</c:v>
                </c:pt>
                <c:pt idx="33">
                  <c:v>42309</c:v>
                </c:pt>
                <c:pt idx="34">
                  <c:v>42278</c:v>
                </c:pt>
                <c:pt idx="35">
                  <c:v>42248</c:v>
                </c:pt>
                <c:pt idx="36">
                  <c:v>42217</c:v>
                </c:pt>
                <c:pt idx="37">
                  <c:v>42186</c:v>
                </c:pt>
                <c:pt idx="38">
                  <c:v>42156</c:v>
                </c:pt>
                <c:pt idx="39">
                  <c:v>42125</c:v>
                </c:pt>
                <c:pt idx="40">
                  <c:v>42095</c:v>
                </c:pt>
                <c:pt idx="41">
                  <c:v>42064</c:v>
                </c:pt>
                <c:pt idx="42">
                  <c:v>42036</c:v>
                </c:pt>
                <c:pt idx="43">
                  <c:v>42005</c:v>
                </c:pt>
                <c:pt idx="44">
                  <c:v>41974</c:v>
                </c:pt>
                <c:pt idx="45">
                  <c:v>41944</c:v>
                </c:pt>
                <c:pt idx="46">
                  <c:v>41913</c:v>
                </c:pt>
                <c:pt idx="47">
                  <c:v>41883</c:v>
                </c:pt>
                <c:pt idx="48">
                  <c:v>41852</c:v>
                </c:pt>
                <c:pt idx="49">
                  <c:v>41821</c:v>
                </c:pt>
                <c:pt idx="50">
                  <c:v>41791</c:v>
                </c:pt>
                <c:pt idx="51">
                  <c:v>41760</c:v>
                </c:pt>
                <c:pt idx="52">
                  <c:v>41730</c:v>
                </c:pt>
                <c:pt idx="53">
                  <c:v>41699</c:v>
                </c:pt>
                <c:pt idx="54">
                  <c:v>41671</c:v>
                </c:pt>
                <c:pt idx="55">
                  <c:v>41640</c:v>
                </c:pt>
                <c:pt idx="56">
                  <c:v>41609</c:v>
                </c:pt>
                <c:pt idx="57">
                  <c:v>41579</c:v>
                </c:pt>
                <c:pt idx="58">
                  <c:v>41548</c:v>
                </c:pt>
                <c:pt idx="59">
                  <c:v>41518</c:v>
                </c:pt>
                <c:pt idx="60">
                  <c:v>41487</c:v>
                </c:pt>
                <c:pt idx="61">
                  <c:v>41456</c:v>
                </c:pt>
                <c:pt idx="62">
                  <c:v>41426</c:v>
                </c:pt>
                <c:pt idx="63">
                  <c:v>41395</c:v>
                </c:pt>
                <c:pt idx="64">
                  <c:v>41365</c:v>
                </c:pt>
                <c:pt idx="65">
                  <c:v>41334</c:v>
                </c:pt>
                <c:pt idx="66">
                  <c:v>41306</c:v>
                </c:pt>
                <c:pt idx="67">
                  <c:v>41275</c:v>
                </c:pt>
                <c:pt idx="68">
                  <c:v>41244</c:v>
                </c:pt>
                <c:pt idx="69">
                  <c:v>41214</c:v>
                </c:pt>
                <c:pt idx="70">
                  <c:v>41183</c:v>
                </c:pt>
                <c:pt idx="71">
                  <c:v>41153</c:v>
                </c:pt>
                <c:pt idx="72">
                  <c:v>41122</c:v>
                </c:pt>
                <c:pt idx="73">
                  <c:v>41091</c:v>
                </c:pt>
                <c:pt idx="74">
                  <c:v>41061</c:v>
                </c:pt>
                <c:pt idx="75">
                  <c:v>41030</c:v>
                </c:pt>
                <c:pt idx="76">
                  <c:v>41000</c:v>
                </c:pt>
                <c:pt idx="77">
                  <c:v>40969</c:v>
                </c:pt>
                <c:pt idx="78">
                  <c:v>40940</c:v>
                </c:pt>
                <c:pt idx="79">
                  <c:v>40909</c:v>
                </c:pt>
                <c:pt idx="80">
                  <c:v>40878</c:v>
                </c:pt>
                <c:pt idx="81">
                  <c:v>40848</c:v>
                </c:pt>
                <c:pt idx="82">
                  <c:v>40817</c:v>
                </c:pt>
                <c:pt idx="83">
                  <c:v>40787</c:v>
                </c:pt>
                <c:pt idx="84">
                  <c:v>40756</c:v>
                </c:pt>
                <c:pt idx="85">
                  <c:v>40725</c:v>
                </c:pt>
                <c:pt idx="86">
                  <c:v>40695</c:v>
                </c:pt>
                <c:pt idx="87">
                  <c:v>40664</c:v>
                </c:pt>
                <c:pt idx="88">
                  <c:v>40634</c:v>
                </c:pt>
                <c:pt idx="89">
                  <c:v>40603</c:v>
                </c:pt>
                <c:pt idx="90">
                  <c:v>40575</c:v>
                </c:pt>
                <c:pt idx="91">
                  <c:v>40544</c:v>
                </c:pt>
                <c:pt idx="92">
                  <c:v>40513</c:v>
                </c:pt>
                <c:pt idx="93">
                  <c:v>40483</c:v>
                </c:pt>
                <c:pt idx="94">
                  <c:v>40452</c:v>
                </c:pt>
                <c:pt idx="95">
                  <c:v>40422</c:v>
                </c:pt>
                <c:pt idx="96">
                  <c:v>40391</c:v>
                </c:pt>
                <c:pt idx="97">
                  <c:v>40360</c:v>
                </c:pt>
                <c:pt idx="98">
                  <c:v>40330</c:v>
                </c:pt>
                <c:pt idx="99">
                  <c:v>40299</c:v>
                </c:pt>
                <c:pt idx="100">
                  <c:v>40269</c:v>
                </c:pt>
                <c:pt idx="101">
                  <c:v>40238</c:v>
                </c:pt>
                <c:pt idx="102">
                  <c:v>40210</c:v>
                </c:pt>
                <c:pt idx="103">
                  <c:v>40179</c:v>
                </c:pt>
                <c:pt idx="104">
                  <c:v>40148</c:v>
                </c:pt>
                <c:pt idx="105">
                  <c:v>40118</c:v>
                </c:pt>
                <c:pt idx="106">
                  <c:v>40087</c:v>
                </c:pt>
                <c:pt idx="107">
                  <c:v>40057</c:v>
                </c:pt>
                <c:pt idx="108">
                  <c:v>40026</c:v>
                </c:pt>
                <c:pt idx="109">
                  <c:v>39995</c:v>
                </c:pt>
                <c:pt idx="110">
                  <c:v>39965</c:v>
                </c:pt>
                <c:pt idx="111">
                  <c:v>39934</c:v>
                </c:pt>
                <c:pt idx="112">
                  <c:v>39904</c:v>
                </c:pt>
                <c:pt idx="113">
                  <c:v>39873</c:v>
                </c:pt>
                <c:pt idx="114">
                  <c:v>39845</c:v>
                </c:pt>
                <c:pt idx="115">
                  <c:v>39814</c:v>
                </c:pt>
                <c:pt idx="116">
                  <c:v>39783</c:v>
                </c:pt>
                <c:pt idx="117">
                  <c:v>39753</c:v>
                </c:pt>
                <c:pt idx="118">
                  <c:v>39722</c:v>
                </c:pt>
                <c:pt idx="119">
                  <c:v>39692</c:v>
                </c:pt>
                <c:pt idx="120">
                  <c:v>39661</c:v>
                </c:pt>
                <c:pt idx="121">
                  <c:v>39630</c:v>
                </c:pt>
                <c:pt idx="122">
                  <c:v>39600</c:v>
                </c:pt>
                <c:pt idx="123">
                  <c:v>39569</c:v>
                </c:pt>
                <c:pt idx="124">
                  <c:v>39539</c:v>
                </c:pt>
                <c:pt idx="125">
                  <c:v>39508</c:v>
                </c:pt>
                <c:pt idx="126">
                  <c:v>39479</c:v>
                </c:pt>
                <c:pt idx="127">
                  <c:v>39448</c:v>
                </c:pt>
                <c:pt idx="128">
                  <c:v>39417</c:v>
                </c:pt>
                <c:pt idx="129">
                  <c:v>39387</c:v>
                </c:pt>
                <c:pt idx="130">
                  <c:v>39356</c:v>
                </c:pt>
                <c:pt idx="131">
                  <c:v>39326</c:v>
                </c:pt>
                <c:pt idx="132">
                  <c:v>39295</c:v>
                </c:pt>
                <c:pt idx="133">
                  <c:v>39264</c:v>
                </c:pt>
                <c:pt idx="134">
                  <c:v>39234</c:v>
                </c:pt>
                <c:pt idx="135">
                  <c:v>39203</c:v>
                </c:pt>
                <c:pt idx="136">
                  <c:v>39173</c:v>
                </c:pt>
                <c:pt idx="137">
                  <c:v>39142</c:v>
                </c:pt>
                <c:pt idx="138">
                  <c:v>39114</c:v>
                </c:pt>
                <c:pt idx="139">
                  <c:v>39083</c:v>
                </c:pt>
                <c:pt idx="140">
                  <c:v>39052</c:v>
                </c:pt>
                <c:pt idx="141">
                  <c:v>39022</c:v>
                </c:pt>
                <c:pt idx="142">
                  <c:v>38991</c:v>
                </c:pt>
                <c:pt idx="143">
                  <c:v>38961</c:v>
                </c:pt>
                <c:pt idx="144">
                  <c:v>38930</c:v>
                </c:pt>
                <c:pt idx="145">
                  <c:v>38899</c:v>
                </c:pt>
                <c:pt idx="146">
                  <c:v>38869</c:v>
                </c:pt>
                <c:pt idx="147">
                  <c:v>38838</c:v>
                </c:pt>
                <c:pt idx="148">
                  <c:v>38808</c:v>
                </c:pt>
                <c:pt idx="149">
                  <c:v>38777</c:v>
                </c:pt>
                <c:pt idx="150">
                  <c:v>38749</c:v>
                </c:pt>
                <c:pt idx="151">
                  <c:v>38718</c:v>
                </c:pt>
                <c:pt idx="152">
                  <c:v>38687</c:v>
                </c:pt>
                <c:pt idx="153">
                  <c:v>38657</c:v>
                </c:pt>
                <c:pt idx="154">
                  <c:v>38626</c:v>
                </c:pt>
                <c:pt idx="155">
                  <c:v>38596</c:v>
                </c:pt>
                <c:pt idx="156">
                  <c:v>38565</c:v>
                </c:pt>
                <c:pt idx="157">
                  <c:v>38534</c:v>
                </c:pt>
                <c:pt idx="158">
                  <c:v>38504</c:v>
                </c:pt>
                <c:pt idx="159">
                  <c:v>38473</c:v>
                </c:pt>
                <c:pt idx="160">
                  <c:v>38443</c:v>
                </c:pt>
              </c:numCache>
            </c:numRef>
          </c:cat>
          <c:val>
            <c:numRef>
              <c:f>Sheet4!$AH$4:$AH$171</c:f>
              <c:numCache>
                <c:formatCode>0.00%</c:formatCode>
                <c:ptCount val="168"/>
                <c:pt idx="0">
                  <c:v>7.9500000000000084E-2</c:v>
                </c:pt>
                <c:pt idx="1">
                  <c:v>7.7200000000000019E-2</c:v>
                </c:pt>
                <c:pt idx="2">
                  <c:v>7.9000000000000237E-2</c:v>
                </c:pt>
                <c:pt idx="3">
                  <c:v>7.8259999999999996E-2</c:v>
                </c:pt>
                <c:pt idx="4">
                  <c:v>7.7670000000000003E-2</c:v>
                </c:pt>
                <c:pt idx="5">
                  <c:v>7.397999999999999E-2</c:v>
                </c:pt>
                <c:pt idx="6">
                  <c:v>7.7259999999999995E-2</c:v>
                </c:pt>
                <c:pt idx="7">
                  <c:v>7.4299999999999991E-2</c:v>
                </c:pt>
                <c:pt idx="8">
                  <c:v>7.3179999999999995E-2</c:v>
                </c:pt>
                <c:pt idx="9">
                  <c:v>7.0620000000000002E-2</c:v>
                </c:pt>
                <c:pt idx="10">
                  <c:v>6.862E-2</c:v>
                </c:pt>
                <c:pt idx="11">
                  <c:v>6.6669999999999993E-2</c:v>
                </c:pt>
                <c:pt idx="12">
                  <c:v>6.5259999999999999E-2</c:v>
                </c:pt>
                <c:pt idx="13">
                  <c:v>6.4659999999999995E-2</c:v>
                </c:pt>
                <c:pt idx="14">
                  <c:v>6.5110000000000029E-2</c:v>
                </c:pt>
                <c:pt idx="15">
                  <c:v>6.6639999999999991E-2</c:v>
                </c:pt>
                <c:pt idx="16">
                  <c:v>6.9640000000000007E-2</c:v>
                </c:pt>
                <c:pt idx="17">
                  <c:v>6.694E-2</c:v>
                </c:pt>
                <c:pt idx="18">
                  <c:v>6.8710000000000104E-2</c:v>
                </c:pt>
                <c:pt idx="19">
                  <c:v>6.4089999999999994E-2</c:v>
                </c:pt>
                <c:pt idx="20">
                  <c:v>6.5159999999999996E-2</c:v>
                </c:pt>
                <c:pt idx="21">
                  <c:v>6.2460000000000133E-2</c:v>
                </c:pt>
                <c:pt idx="22">
                  <c:v>6.8860000000000032E-2</c:v>
                </c:pt>
                <c:pt idx="23">
                  <c:v>6.9620000000000001E-2</c:v>
                </c:pt>
                <c:pt idx="24">
                  <c:v>7.1099999999999997E-2</c:v>
                </c:pt>
                <c:pt idx="25">
                  <c:v>7.1639999999999995E-2</c:v>
                </c:pt>
                <c:pt idx="26">
                  <c:v>7.4500000000000094E-2</c:v>
                </c:pt>
                <c:pt idx="27">
                  <c:v>7.4710000000000332E-2</c:v>
                </c:pt>
                <c:pt idx="28">
                  <c:v>7.4370000000000033E-2</c:v>
                </c:pt>
                <c:pt idx="29">
                  <c:v>7.463000000000003E-2</c:v>
                </c:pt>
                <c:pt idx="30">
                  <c:v>7.6260000000000008E-2</c:v>
                </c:pt>
                <c:pt idx="31">
                  <c:v>7.7830000000000024E-2</c:v>
                </c:pt>
                <c:pt idx="32">
                  <c:v>7.7579999999999996E-2</c:v>
                </c:pt>
                <c:pt idx="33">
                  <c:v>7.7859999999999999E-2</c:v>
                </c:pt>
                <c:pt idx="34">
                  <c:v>7.641000000000002E-2</c:v>
                </c:pt>
                <c:pt idx="35">
                  <c:v>7.5410000000000033E-2</c:v>
                </c:pt>
                <c:pt idx="36">
                  <c:v>7.7870000000000023E-2</c:v>
                </c:pt>
                <c:pt idx="37">
                  <c:v>7.8079999999999997E-2</c:v>
                </c:pt>
                <c:pt idx="38">
                  <c:v>7.8600000000000003E-2</c:v>
                </c:pt>
                <c:pt idx="39">
                  <c:v>7.8159999999999993E-2</c:v>
                </c:pt>
                <c:pt idx="40">
                  <c:v>7.8600000000000003E-2</c:v>
                </c:pt>
                <c:pt idx="41">
                  <c:v>7.7360000000000248E-2</c:v>
                </c:pt>
                <c:pt idx="42">
                  <c:v>7.7280000000000001E-2</c:v>
                </c:pt>
                <c:pt idx="43">
                  <c:v>7.6929999999999998E-2</c:v>
                </c:pt>
                <c:pt idx="44">
                  <c:v>7.8570000000000001E-2</c:v>
                </c:pt>
                <c:pt idx="45">
                  <c:v>8.0870000000000025E-2</c:v>
                </c:pt>
                <c:pt idx="46">
                  <c:v>8.2770000000000024E-2</c:v>
                </c:pt>
                <c:pt idx="47">
                  <c:v>8.5160000000000027E-2</c:v>
                </c:pt>
                <c:pt idx="48">
                  <c:v>8.5650000000000268E-2</c:v>
                </c:pt>
                <c:pt idx="49">
                  <c:v>8.7220000000000006E-2</c:v>
                </c:pt>
                <c:pt idx="50">
                  <c:v>8.7470000000000006E-2</c:v>
                </c:pt>
                <c:pt idx="51">
                  <c:v>8.6460000000000023E-2</c:v>
                </c:pt>
                <c:pt idx="52">
                  <c:v>8.8300000000000045E-2</c:v>
                </c:pt>
                <c:pt idx="53">
                  <c:v>8.8100000000000067E-2</c:v>
                </c:pt>
                <c:pt idx="54">
                  <c:v>8.8610000000000064E-2</c:v>
                </c:pt>
                <c:pt idx="55">
                  <c:v>8.788E-2</c:v>
                </c:pt>
                <c:pt idx="56">
                  <c:v>8.8250000000000245E-2</c:v>
                </c:pt>
                <c:pt idx="57">
                  <c:v>9.0600000000000028E-2</c:v>
                </c:pt>
                <c:pt idx="58">
                  <c:v>8.6300000000000002E-2</c:v>
                </c:pt>
                <c:pt idx="59">
                  <c:v>8.7610000000000021E-2</c:v>
                </c:pt>
                <c:pt idx="60">
                  <c:v>8.6020000000000027E-2</c:v>
                </c:pt>
                <c:pt idx="61">
                  <c:v>8.1700000000000023E-2</c:v>
                </c:pt>
                <c:pt idx="62">
                  <c:v>7.449000000000025E-2</c:v>
                </c:pt>
                <c:pt idx="63">
                  <c:v>7.449000000000025E-2</c:v>
                </c:pt>
                <c:pt idx="64">
                  <c:v>7.7310000000000267E-2</c:v>
                </c:pt>
                <c:pt idx="65">
                  <c:v>7.9600000000000004E-2</c:v>
                </c:pt>
                <c:pt idx="66">
                  <c:v>7.8730000000000022E-2</c:v>
                </c:pt>
                <c:pt idx="67">
                  <c:v>7.9120000000000024E-2</c:v>
                </c:pt>
                <c:pt idx="68">
                  <c:v>8.0490000000000006E-2</c:v>
                </c:pt>
                <c:pt idx="69">
                  <c:v>8.1770000000000023E-2</c:v>
                </c:pt>
                <c:pt idx="70">
                  <c:v>8.2170000000000021E-2</c:v>
                </c:pt>
                <c:pt idx="71">
                  <c:v>8.1520000000000245E-2</c:v>
                </c:pt>
                <c:pt idx="72">
                  <c:v>8.2410000000000011E-2</c:v>
                </c:pt>
                <c:pt idx="73">
                  <c:v>8.2469999999999988E-2</c:v>
                </c:pt>
                <c:pt idx="74">
                  <c:v>8.3900000000000044E-2</c:v>
                </c:pt>
                <c:pt idx="75">
                  <c:v>8.3770000000000067E-2</c:v>
                </c:pt>
                <c:pt idx="76">
                  <c:v>8.6750000000000063E-2</c:v>
                </c:pt>
                <c:pt idx="77">
                  <c:v>8.5880000000000026E-2</c:v>
                </c:pt>
                <c:pt idx="78">
                  <c:v>8.203000000000002E-2</c:v>
                </c:pt>
                <c:pt idx="79">
                  <c:v>8.2690000000000027E-2</c:v>
                </c:pt>
                <c:pt idx="80">
                  <c:v>8.5720000000000227E-2</c:v>
                </c:pt>
                <c:pt idx="81">
                  <c:v>8.7380000000000027E-2</c:v>
                </c:pt>
                <c:pt idx="82">
                  <c:v>8.8790000000000383E-2</c:v>
                </c:pt>
                <c:pt idx="83">
                  <c:v>8.4420000000000023E-2</c:v>
                </c:pt>
                <c:pt idx="84">
                  <c:v>8.3190000000000208E-2</c:v>
                </c:pt>
                <c:pt idx="85">
                  <c:v>8.4540000000000046E-2</c:v>
                </c:pt>
                <c:pt idx="86">
                  <c:v>8.3260000000000028E-2</c:v>
                </c:pt>
                <c:pt idx="87">
                  <c:v>8.4110000000000018E-2</c:v>
                </c:pt>
                <c:pt idx="88">
                  <c:v>8.1350000000000006E-2</c:v>
                </c:pt>
                <c:pt idx="89">
                  <c:v>7.9850000000000032E-2</c:v>
                </c:pt>
                <c:pt idx="90">
                  <c:v>7.9920000000000033E-2</c:v>
                </c:pt>
                <c:pt idx="91">
                  <c:v>8.1480000000000011E-2</c:v>
                </c:pt>
                <c:pt idx="92">
                  <c:v>7.9130000000000034E-2</c:v>
                </c:pt>
                <c:pt idx="93">
                  <c:v>8.0660000000000065E-2</c:v>
                </c:pt>
                <c:pt idx="94">
                  <c:v>8.1210000000000018E-2</c:v>
                </c:pt>
                <c:pt idx="95">
                  <c:v>7.8520000000000006E-2</c:v>
                </c:pt>
                <c:pt idx="96">
                  <c:v>7.9360000000000278E-2</c:v>
                </c:pt>
                <c:pt idx="97">
                  <c:v>7.8030000000000002E-2</c:v>
                </c:pt>
                <c:pt idx="98">
                  <c:v>7.5609999999999997E-2</c:v>
                </c:pt>
                <c:pt idx="99">
                  <c:v>7.5639999999999999E-2</c:v>
                </c:pt>
                <c:pt idx="100">
                  <c:v>8.0610000000000043E-2</c:v>
                </c:pt>
                <c:pt idx="101">
                  <c:v>7.85E-2</c:v>
                </c:pt>
                <c:pt idx="102">
                  <c:v>7.8640000000000002E-2</c:v>
                </c:pt>
                <c:pt idx="103">
                  <c:v>7.5910000000000033E-2</c:v>
                </c:pt>
                <c:pt idx="104">
                  <c:v>7.6789999999999997E-2</c:v>
                </c:pt>
                <c:pt idx="105">
                  <c:v>7.2570000000000009E-2</c:v>
                </c:pt>
                <c:pt idx="106">
                  <c:v>7.3060000000000014E-2</c:v>
                </c:pt>
                <c:pt idx="107">
                  <c:v>7.2149999999999992E-2</c:v>
                </c:pt>
                <c:pt idx="108">
                  <c:v>7.4340000000000003E-2</c:v>
                </c:pt>
                <c:pt idx="109">
                  <c:v>6.9980000000000014E-2</c:v>
                </c:pt>
                <c:pt idx="110">
                  <c:v>7.0129999999999998E-2</c:v>
                </c:pt>
                <c:pt idx="111">
                  <c:v>6.7099999999999993E-2</c:v>
                </c:pt>
                <c:pt idx="112">
                  <c:v>6.2420000000000024E-2</c:v>
                </c:pt>
                <c:pt idx="113">
                  <c:v>7.0140000000000008E-2</c:v>
                </c:pt>
                <c:pt idx="114">
                  <c:v>6.3280000000000003E-2</c:v>
                </c:pt>
                <c:pt idx="115">
                  <c:v>6.1870000000000001E-2</c:v>
                </c:pt>
                <c:pt idx="116">
                  <c:v>5.2600000000000001E-2</c:v>
                </c:pt>
                <c:pt idx="117">
                  <c:v>7.0800000000000002E-2</c:v>
                </c:pt>
                <c:pt idx="118">
                  <c:v>7.4779999999999999E-2</c:v>
                </c:pt>
                <c:pt idx="119">
                  <c:v>8.6170000000000024E-2</c:v>
                </c:pt>
                <c:pt idx="120">
                  <c:v>8.7000000000000022E-2</c:v>
                </c:pt>
                <c:pt idx="121">
                  <c:v>9.3160000000000048E-2</c:v>
                </c:pt>
                <c:pt idx="122">
                  <c:v>8.7130000000000013E-2</c:v>
                </c:pt>
                <c:pt idx="123">
                  <c:v>8.1010000000000013E-2</c:v>
                </c:pt>
                <c:pt idx="124">
                  <c:v>7.9560000000000033E-2</c:v>
                </c:pt>
                <c:pt idx="125">
                  <c:v>7.9379999999999992E-2</c:v>
                </c:pt>
                <c:pt idx="126">
                  <c:v>7.5679999999999997E-2</c:v>
                </c:pt>
                <c:pt idx="127">
                  <c:v>7.5289999999999996E-2</c:v>
                </c:pt>
                <c:pt idx="128">
                  <c:v>7.7910000000000104E-2</c:v>
                </c:pt>
                <c:pt idx="129">
                  <c:v>7.9050000000000023E-2</c:v>
                </c:pt>
                <c:pt idx="130">
                  <c:v>7.8390000000000237E-2</c:v>
                </c:pt>
                <c:pt idx="131">
                  <c:v>7.9250000000000001E-2</c:v>
                </c:pt>
                <c:pt idx="132">
                  <c:v>7.9300000000000134E-2</c:v>
                </c:pt>
                <c:pt idx="133">
                  <c:v>7.8449999999999992E-2</c:v>
                </c:pt>
                <c:pt idx="134">
                  <c:v>8.1870000000000026E-2</c:v>
                </c:pt>
                <c:pt idx="135">
                  <c:v>8.0800000000000025E-2</c:v>
                </c:pt>
                <c:pt idx="136">
                  <c:v>8.1730000000000025E-2</c:v>
                </c:pt>
                <c:pt idx="137">
                  <c:v>8.0220000000000027E-2</c:v>
                </c:pt>
                <c:pt idx="138">
                  <c:v>8.0000000000000043E-2</c:v>
                </c:pt>
                <c:pt idx="139">
                  <c:v>7.738000000000024E-2</c:v>
                </c:pt>
                <c:pt idx="140">
                  <c:v>7.6189999999999994E-2</c:v>
                </c:pt>
                <c:pt idx="141">
                  <c:v>7.424E-2</c:v>
                </c:pt>
                <c:pt idx="142">
                  <c:v>7.6249999999999971E-2</c:v>
                </c:pt>
                <c:pt idx="143">
                  <c:v>7.6420000000000002E-2</c:v>
                </c:pt>
                <c:pt idx="144">
                  <c:v>7.8909999999999994E-2</c:v>
                </c:pt>
                <c:pt idx="145">
                  <c:v>8.2380000000000009E-2</c:v>
                </c:pt>
                <c:pt idx="146">
                  <c:v>8.1510000000000041E-2</c:v>
                </c:pt>
                <c:pt idx="147">
                  <c:v>7.6589999999999991E-2</c:v>
                </c:pt>
                <c:pt idx="148">
                  <c:v>7.3899999999999993E-2</c:v>
                </c:pt>
                <c:pt idx="149">
                  <c:v>7.5500000000000012E-2</c:v>
                </c:pt>
                <c:pt idx="150">
                  <c:v>7.3929999999999996E-2</c:v>
                </c:pt>
                <c:pt idx="151">
                  <c:v>7.3719999999999994E-2</c:v>
                </c:pt>
                <c:pt idx="152">
                  <c:v>7.1099999999999997E-2</c:v>
                </c:pt>
                <c:pt idx="153">
                  <c:v>7.0830000000000004E-2</c:v>
                </c:pt>
                <c:pt idx="154">
                  <c:v>7.0989999999999998E-2</c:v>
                </c:pt>
                <c:pt idx="155">
                  <c:v>7.1010000000000004E-2</c:v>
                </c:pt>
                <c:pt idx="156">
                  <c:v>7.0940000000000003E-2</c:v>
                </c:pt>
                <c:pt idx="157">
                  <c:v>6.9940000000000002E-2</c:v>
                </c:pt>
                <c:pt idx="158">
                  <c:v>6.907000000000002E-2</c:v>
                </c:pt>
                <c:pt idx="159">
                  <c:v>6.9790000000000296E-2</c:v>
                </c:pt>
                <c:pt idx="160">
                  <c:v>7.3569999999999997E-2</c:v>
                </c:pt>
              </c:numCache>
            </c:numRef>
          </c:val>
        </c:ser>
        <c:marker val="1"/>
        <c:axId val="78488320"/>
        <c:axId val="78478336"/>
      </c:lineChart>
      <c:dateAx>
        <c:axId val="78475264"/>
        <c:scaling>
          <c:orientation val="minMax"/>
        </c:scaling>
        <c:axPos val="b"/>
        <c:numFmt formatCode="mmm/yy" sourceLinked="1"/>
        <c:majorTickMark val="none"/>
        <c:tickLblPos val="nextTo"/>
        <c:crossAx val="78476800"/>
        <c:crosses val="autoZero"/>
        <c:auto val="1"/>
        <c:lblOffset val="100"/>
        <c:majorUnit val="4"/>
        <c:majorTimeUnit val="months"/>
      </c:dateAx>
      <c:valAx>
        <c:axId val="78476800"/>
        <c:scaling>
          <c:orientation val="minMax"/>
          <c:min val="30"/>
        </c:scaling>
        <c:axPos val="l"/>
        <c:majorGridlines/>
        <c:numFmt formatCode="General" sourceLinked="1"/>
        <c:majorTickMark val="none"/>
        <c:tickLblPos val="nextTo"/>
        <c:crossAx val="78475264"/>
        <c:crosses val="autoZero"/>
        <c:crossBetween val="between"/>
      </c:valAx>
      <c:valAx>
        <c:axId val="78478336"/>
        <c:scaling>
          <c:orientation val="minMax"/>
          <c:min val="3.0000000000000002E-2"/>
        </c:scaling>
        <c:axPos val="r"/>
        <c:numFmt formatCode="0.00%" sourceLinked="1"/>
        <c:tickLblPos val="nextTo"/>
        <c:crossAx val="78488320"/>
        <c:crosses val="max"/>
        <c:crossBetween val="between"/>
      </c:valAx>
      <c:dateAx>
        <c:axId val="78488320"/>
        <c:scaling>
          <c:orientation val="minMax"/>
        </c:scaling>
        <c:delete val="1"/>
        <c:axPos val="b"/>
        <c:numFmt formatCode="mmm/yy" sourceLinked="1"/>
        <c:tickLblPos val="none"/>
        <c:crossAx val="78478336"/>
        <c:crosses val="autoZero"/>
        <c:auto val="1"/>
        <c:lblOffset val="100"/>
      </c:dateAx>
    </c:plotArea>
    <c:legend>
      <c:legendPos val="b"/>
      <c:layout/>
    </c:legend>
    <c:plotVisOnly val="1"/>
  </c:chart>
  <c:txPr>
    <a:bodyPr/>
    <a:lstStyle/>
    <a:p>
      <a:pPr>
        <a:defRPr sz="14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3FD5D-CC09-4603-9602-BB59A7257B78}" type="doc">
      <dgm:prSet loTypeId="urn:microsoft.com/office/officeart/2005/8/layout/hProcess7" loCatId="process" qsTypeId="urn:microsoft.com/office/officeart/2005/8/quickstyle/3d4" qsCatId="3D" csTypeId="urn:microsoft.com/office/officeart/2005/8/colors/accent1_2" csCatId="accent1" phldr="1"/>
      <dgm:spPr/>
      <dgm:t>
        <a:bodyPr/>
        <a:lstStyle/>
        <a:p>
          <a:endParaRPr lang="en-US"/>
        </a:p>
      </dgm:t>
    </dgm:pt>
    <dgm:pt modelId="{331B0091-D228-4CD7-9139-13DD8405DD88}">
      <dgm:prSet phldrT="[Text]"/>
      <dgm:spPr/>
      <dgm:t>
        <a:bodyPr anchor="ctr"/>
        <a:lstStyle/>
        <a:p>
          <a:pPr algn="just"/>
          <a:r>
            <a:rPr lang="en-US" dirty="0" smtClean="0">
              <a:solidFill>
                <a:schemeClr val="tx1"/>
              </a:solidFill>
            </a:rPr>
            <a:t>Credit Rating Agencies            </a:t>
          </a:r>
          <a:endParaRPr lang="en-US" dirty="0">
            <a:solidFill>
              <a:schemeClr val="tx1"/>
            </a:solidFill>
          </a:endParaRPr>
        </a:p>
      </dgm:t>
    </dgm:pt>
    <dgm:pt modelId="{BB0DC363-EDB3-4C4B-A4A0-33DBF2121E5A}" type="parTrans" cxnId="{E436A122-F96D-4B69-A378-3B5934E05D0C}">
      <dgm:prSet/>
      <dgm:spPr/>
      <dgm:t>
        <a:bodyPr/>
        <a:lstStyle/>
        <a:p>
          <a:endParaRPr lang="en-US"/>
        </a:p>
      </dgm:t>
    </dgm:pt>
    <dgm:pt modelId="{4F7F16D5-35F5-42CE-9F34-9D4DC34B7B56}" type="sibTrans" cxnId="{E436A122-F96D-4B69-A378-3B5934E05D0C}">
      <dgm:prSet/>
      <dgm:spPr/>
      <dgm:t>
        <a:bodyPr/>
        <a:lstStyle/>
        <a:p>
          <a:endParaRPr lang="en-US"/>
        </a:p>
      </dgm:t>
    </dgm:pt>
    <dgm:pt modelId="{F4E6CA39-3995-42F7-A3F9-2D090D3BCABD}">
      <dgm:prSet phldrT="[Text]" custT="1"/>
      <dgm:spPr/>
      <dgm:t>
        <a:bodyPr/>
        <a:lstStyle/>
        <a:p>
          <a:r>
            <a:rPr lang="en-US" sz="2400" b="1" i="0" dirty="0" smtClean="0"/>
            <a:t>CRISIL</a:t>
          </a:r>
          <a:endParaRPr lang="en-US" sz="2400" b="1" dirty="0"/>
        </a:p>
      </dgm:t>
    </dgm:pt>
    <dgm:pt modelId="{5AEE19CE-0CC7-4552-BC85-CECC44B77B3A}" type="parTrans" cxnId="{E2EF86C4-2C21-4CD8-8ECE-7D68303026C4}">
      <dgm:prSet/>
      <dgm:spPr/>
      <dgm:t>
        <a:bodyPr/>
        <a:lstStyle/>
        <a:p>
          <a:endParaRPr lang="en-US"/>
        </a:p>
      </dgm:t>
    </dgm:pt>
    <dgm:pt modelId="{C09B94E8-56F9-4C46-AED1-76AEDD685045}" type="sibTrans" cxnId="{E2EF86C4-2C21-4CD8-8ECE-7D68303026C4}">
      <dgm:prSet/>
      <dgm:spPr/>
      <dgm:t>
        <a:bodyPr/>
        <a:lstStyle/>
        <a:p>
          <a:endParaRPr lang="en-US"/>
        </a:p>
      </dgm:t>
    </dgm:pt>
    <dgm:pt modelId="{C1F9F729-2E39-415F-8E57-586BDD35EF3D}">
      <dgm:prSet phldrT="[Text]" custT="1"/>
      <dgm:spPr/>
      <dgm:t>
        <a:bodyPr/>
        <a:lstStyle/>
        <a:p>
          <a:r>
            <a:rPr lang="en-US" sz="2400" b="1" i="0" dirty="0" smtClean="0"/>
            <a:t>ICRA</a:t>
          </a:r>
          <a:endParaRPr lang="en-US" sz="2400" b="1" dirty="0"/>
        </a:p>
      </dgm:t>
    </dgm:pt>
    <dgm:pt modelId="{F809F96A-2CB8-4ABE-B5DE-8B8E3AC7B7CB}" type="parTrans" cxnId="{4F3925E3-3116-41A8-B568-8685D2F3953C}">
      <dgm:prSet/>
      <dgm:spPr/>
      <dgm:t>
        <a:bodyPr/>
        <a:lstStyle/>
        <a:p>
          <a:endParaRPr lang="en-US"/>
        </a:p>
      </dgm:t>
    </dgm:pt>
    <dgm:pt modelId="{E2D21846-FBCC-4521-9118-C40EDCC04988}" type="sibTrans" cxnId="{4F3925E3-3116-41A8-B568-8685D2F3953C}">
      <dgm:prSet/>
      <dgm:spPr/>
      <dgm:t>
        <a:bodyPr/>
        <a:lstStyle/>
        <a:p>
          <a:endParaRPr lang="en-US"/>
        </a:p>
      </dgm:t>
    </dgm:pt>
    <dgm:pt modelId="{F780BE67-F175-415B-8854-57D547CE9660}">
      <dgm:prSet phldrT="[Text]" custT="1"/>
      <dgm:spPr/>
      <dgm:t>
        <a:bodyPr/>
        <a:lstStyle/>
        <a:p>
          <a:r>
            <a:rPr lang="en-US" sz="2400" b="1" i="0" dirty="0" smtClean="0"/>
            <a:t>CARE </a:t>
          </a:r>
          <a:endParaRPr lang="en-US" sz="2400" b="1" dirty="0"/>
        </a:p>
      </dgm:t>
    </dgm:pt>
    <dgm:pt modelId="{541AEA09-D1EE-4006-8018-A41078296892}" type="parTrans" cxnId="{BC19B41F-C890-4FF3-9754-FE4513E5B275}">
      <dgm:prSet/>
      <dgm:spPr/>
      <dgm:t>
        <a:bodyPr/>
        <a:lstStyle/>
        <a:p>
          <a:endParaRPr lang="en-US"/>
        </a:p>
      </dgm:t>
    </dgm:pt>
    <dgm:pt modelId="{EA8E2695-4F88-4BD5-BD28-FF0A983B381A}" type="sibTrans" cxnId="{BC19B41F-C890-4FF3-9754-FE4513E5B275}">
      <dgm:prSet/>
      <dgm:spPr/>
      <dgm:t>
        <a:bodyPr/>
        <a:lstStyle/>
        <a:p>
          <a:endParaRPr lang="en-US"/>
        </a:p>
      </dgm:t>
    </dgm:pt>
    <dgm:pt modelId="{02EDE790-F63B-4E9E-BF7C-5529EB0F279E}">
      <dgm:prSet phldrT="[Text]" custT="1"/>
      <dgm:spPr/>
      <dgm:t>
        <a:bodyPr/>
        <a:lstStyle/>
        <a:p>
          <a:r>
            <a:rPr lang="en-US" sz="2400" b="1" i="0" dirty="0" smtClean="0"/>
            <a:t>SMERA </a:t>
          </a:r>
          <a:endParaRPr lang="en-US" sz="2400" b="1" dirty="0"/>
        </a:p>
      </dgm:t>
    </dgm:pt>
    <dgm:pt modelId="{5F192476-B063-4EF8-B1AB-B26D5FDE1FAA}" type="parTrans" cxnId="{1C0E32DA-BE7C-44D9-8466-A1DF1B9A2B6F}">
      <dgm:prSet/>
      <dgm:spPr/>
      <dgm:t>
        <a:bodyPr/>
        <a:lstStyle/>
        <a:p>
          <a:endParaRPr lang="en-US"/>
        </a:p>
      </dgm:t>
    </dgm:pt>
    <dgm:pt modelId="{7B2ADF1C-B693-4604-A353-39DDAC679E2C}" type="sibTrans" cxnId="{1C0E32DA-BE7C-44D9-8466-A1DF1B9A2B6F}">
      <dgm:prSet/>
      <dgm:spPr/>
      <dgm:t>
        <a:bodyPr/>
        <a:lstStyle/>
        <a:p>
          <a:endParaRPr lang="en-US"/>
        </a:p>
      </dgm:t>
    </dgm:pt>
    <dgm:pt modelId="{6A2B90F1-D6D1-4507-9869-B20532EF406C}">
      <dgm:prSet phldrT="[Text]" custT="1"/>
      <dgm:spPr/>
      <dgm:t>
        <a:bodyPr/>
        <a:lstStyle/>
        <a:p>
          <a:r>
            <a:rPr lang="en-US" sz="2400" b="1" i="0" dirty="0" smtClean="0"/>
            <a:t>Fitch India </a:t>
          </a:r>
          <a:endParaRPr lang="en-US" sz="2400" b="1" dirty="0"/>
        </a:p>
      </dgm:t>
    </dgm:pt>
    <dgm:pt modelId="{D6A9EF3C-0DAE-4C4E-9CC8-72B1FD9947E7}" type="parTrans" cxnId="{1CD7756B-A633-4B09-B0CA-B8E11912D454}">
      <dgm:prSet/>
      <dgm:spPr/>
      <dgm:t>
        <a:bodyPr/>
        <a:lstStyle/>
        <a:p>
          <a:endParaRPr lang="en-US"/>
        </a:p>
      </dgm:t>
    </dgm:pt>
    <dgm:pt modelId="{E2191F79-BADC-409E-96DB-53B502B9FA10}" type="sibTrans" cxnId="{1CD7756B-A633-4B09-B0CA-B8E11912D454}">
      <dgm:prSet/>
      <dgm:spPr/>
      <dgm:t>
        <a:bodyPr/>
        <a:lstStyle/>
        <a:p>
          <a:endParaRPr lang="en-US"/>
        </a:p>
      </dgm:t>
    </dgm:pt>
    <dgm:pt modelId="{73322810-62B4-4242-8EA8-5687F517EBC4}">
      <dgm:prSet phldrT="[Text]" custT="1"/>
      <dgm:spPr/>
      <dgm:t>
        <a:bodyPr/>
        <a:lstStyle/>
        <a:p>
          <a:r>
            <a:rPr lang="en-US" sz="2400" b="1" i="0" dirty="0" smtClean="0"/>
            <a:t>Brickwork Ratings</a:t>
          </a:r>
        </a:p>
        <a:p>
          <a:r>
            <a:rPr lang="en-US" sz="2400" b="1" dirty="0" smtClean="0"/>
            <a:t>India Ratings</a:t>
          </a:r>
          <a:endParaRPr lang="en-US" sz="2400" b="1" dirty="0"/>
        </a:p>
      </dgm:t>
    </dgm:pt>
    <dgm:pt modelId="{C574F1B4-CAFC-4C86-B4B7-598D5F530E72}" type="parTrans" cxnId="{18C5FFBB-B6F6-4E0A-B40A-03D5EBA41A5F}">
      <dgm:prSet/>
      <dgm:spPr/>
      <dgm:t>
        <a:bodyPr/>
        <a:lstStyle/>
        <a:p>
          <a:endParaRPr lang="en-US"/>
        </a:p>
      </dgm:t>
    </dgm:pt>
    <dgm:pt modelId="{2FB70D31-02AD-428C-A979-5EC0C3E50185}" type="sibTrans" cxnId="{18C5FFBB-B6F6-4E0A-B40A-03D5EBA41A5F}">
      <dgm:prSet/>
      <dgm:spPr/>
      <dgm:t>
        <a:bodyPr/>
        <a:lstStyle/>
        <a:p>
          <a:endParaRPr lang="en-US"/>
        </a:p>
      </dgm:t>
    </dgm:pt>
    <dgm:pt modelId="{B069E9F2-C880-4C58-9664-4DD11B160275}" type="pres">
      <dgm:prSet presAssocID="{4BF3FD5D-CC09-4603-9602-BB59A7257B78}" presName="Name0" presStyleCnt="0">
        <dgm:presLayoutVars>
          <dgm:dir/>
          <dgm:animLvl val="lvl"/>
          <dgm:resizeHandles val="exact"/>
        </dgm:presLayoutVars>
      </dgm:prSet>
      <dgm:spPr/>
      <dgm:t>
        <a:bodyPr/>
        <a:lstStyle/>
        <a:p>
          <a:endParaRPr lang="en-US"/>
        </a:p>
      </dgm:t>
    </dgm:pt>
    <dgm:pt modelId="{11248388-816B-45A1-8EED-2696CAAB83F6}" type="pres">
      <dgm:prSet presAssocID="{331B0091-D228-4CD7-9139-13DD8405DD88}" presName="compositeNode" presStyleCnt="0">
        <dgm:presLayoutVars>
          <dgm:bulletEnabled val="1"/>
        </dgm:presLayoutVars>
      </dgm:prSet>
      <dgm:spPr/>
    </dgm:pt>
    <dgm:pt modelId="{9C64940E-B31F-43B3-AC88-6F2D9B5ADD95}" type="pres">
      <dgm:prSet presAssocID="{331B0091-D228-4CD7-9139-13DD8405DD88}" presName="bgRect" presStyleLbl="node1" presStyleIdx="0" presStyleCnt="1" custScaleY="126389" custLinFactNeighborX="-1063" custLinFactNeighborY="-7414"/>
      <dgm:spPr/>
      <dgm:t>
        <a:bodyPr/>
        <a:lstStyle/>
        <a:p>
          <a:endParaRPr lang="en-US"/>
        </a:p>
      </dgm:t>
    </dgm:pt>
    <dgm:pt modelId="{CEC27B5F-FC1D-444F-8FF4-D042D3E37C73}" type="pres">
      <dgm:prSet presAssocID="{331B0091-D228-4CD7-9139-13DD8405DD88}" presName="parentNode" presStyleLbl="node1" presStyleIdx="0" presStyleCnt="1">
        <dgm:presLayoutVars>
          <dgm:chMax val="0"/>
          <dgm:bulletEnabled val="1"/>
        </dgm:presLayoutVars>
      </dgm:prSet>
      <dgm:spPr/>
      <dgm:t>
        <a:bodyPr/>
        <a:lstStyle/>
        <a:p>
          <a:endParaRPr lang="en-US"/>
        </a:p>
      </dgm:t>
    </dgm:pt>
    <dgm:pt modelId="{E887E7CA-686E-4781-8FE0-7071DB20431F}" type="pres">
      <dgm:prSet presAssocID="{331B0091-D228-4CD7-9139-13DD8405DD88}" presName="childNode" presStyleLbl="node1" presStyleIdx="0" presStyleCnt="1">
        <dgm:presLayoutVars>
          <dgm:bulletEnabled val="1"/>
        </dgm:presLayoutVars>
      </dgm:prSet>
      <dgm:spPr/>
      <dgm:t>
        <a:bodyPr/>
        <a:lstStyle/>
        <a:p>
          <a:endParaRPr lang="en-US"/>
        </a:p>
      </dgm:t>
    </dgm:pt>
  </dgm:ptLst>
  <dgm:cxnLst>
    <dgm:cxn modelId="{934E2A21-1123-4530-81D4-E525DD5B4C93}" type="presOf" srcId="{F780BE67-F175-415B-8854-57D547CE9660}" destId="{E887E7CA-686E-4781-8FE0-7071DB20431F}" srcOrd="0" destOrd="2" presId="urn:microsoft.com/office/officeart/2005/8/layout/hProcess7"/>
    <dgm:cxn modelId="{E436A122-F96D-4B69-A378-3B5934E05D0C}" srcId="{4BF3FD5D-CC09-4603-9602-BB59A7257B78}" destId="{331B0091-D228-4CD7-9139-13DD8405DD88}" srcOrd="0" destOrd="0" parTransId="{BB0DC363-EDB3-4C4B-A4A0-33DBF2121E5A}" sibTransId="{4F7F16D5-35F5-42CE-9F34-9D4DC34B7B56}"/>
    <dgm:cxn modelId="{BC19B41F-C890-4FF3-9754-FE4513E5B275}" srcId="{331B0091-D228-4CD7-9139-13DD8405DD88}" destId="{F780BE67-F175-415B-8854-57D547CE9660}" srcOrd="2" destOrd="0" parTransId="{541AEA09-D1EE-4006-8018-A41078296892}" sibTransId="{EA8E2695-4F88-4BD5-BD28-FF0A983B381A}"/>
    <dgm:cxn modelId="{1C0E32DA-BE7C-44D9-8466-A1DF1B9A2B6F}" srcId="{331B0091-D228-4CD7-9139-13DD8405DD88}" destId="{02EDE790-F63B-4E9E-BF7C-5529EB0F279E}" srcOrd="3" destOrd="0" parTransId="{5F192476-B063-4EF8-B1AB-B26D5FDE1FAA}" sibTransId="{7B2ADF1C-B693-4604-A353-39DDAC679E2C}"/>
    <dgm:cxn modelId="{67EF20B2-8A12-49C5-8332-0FA681CAF7F7}" type="presOf" srcId="{F4E6CA39-3995-42F7-A3F9-2D090D3BCABD}" destId="{E887E7CA-686E-4781-8FE0-7071DB20431F}" srcOrd="0" destOrd="0" presId="urn:microsoft.com/office/officeart/2005/8/layout/hProcess7"/>
    <dgm:cxn modelId="{58B4A93F-E68D-4B9E-9351-B46F1C55386D}" type="presOf" srcId="{6A2B90F1-D6D1-4507-9869-B20532EF406C}" destId="{E887E7CA-686E-4781-8FE0-7071DB20431F}" srcOrd="0" destOrd="4" presId="urn:microsoft.com/office/officeart/2005/8/layout/hProcess7"/>
    <dgm:cxn modelId="{68AB9576-F03B-4A96-A8DE-0223B50BC9CC}" type="presOf" srcId="{73322810-62B4-4242-8EA8-5687F517EBC4}" destId="{E887E7CA-686E-4781-8FE0-7071DB20431F}" srcOrd="0" destOrd="5" presId="urn:microsoft.com/office/officeart/2005/8/layout/hProcess7"/>
    <dgm:cxn modelId="{18C5FFBB-B6F6-4E0A-B40A-03D5EBA41A5F}" srcId="{331B0091-D228-4CD7-9139-13DD8405DD88}" destId="{73322810-62B4-4242-8EA8-5687F517EBC4}" srcOrd="5" destOrd="0" parTransId="{C574F1B4-CAFC-4C86-B4B7-598D5F530E72}" sibTransId="{2FB70D31-02AD-428C-A979-5EC0C3E50185}"/>
    <dgm:cxn modelId="{95DB5F9A-B7EE-4B97-867A-1A60D8A70D40}" type="presOf" srcId="{02EDE790-F63B-4E9E-BF7C-5529EB0F279E}" destId="{E887E7CA-686E-4781-8FE0-7071DB20431F}" srcOrd="0" destOrd="3" presId="urn:microsoft.com/office/officeart/2005/8/layout/hProcess7"/>
    <dgm:cxn modelId="{4F3925E3-3116-41A8-B568-8685D2F3953C}" srcId="{331B0091-D228-4CD7-9139-13DD8405DD88}" destId="{C1F9F729-2E39-415F-8E57-586BDD35EF3D}" srcOrd="1" destOrd="0" parTransId="{F809F96A-2CB8-4ABE-B5DE-8B8E3AC7B7CB}" sibTransId="{E2D21846-FBCC-4521-9118-C40EDCC04988}"/>
    <dgm:cxn modelId="{0A10FAA4-6F23-4328-BFD2-84437167F6D7}" type="presOf" srcId="{331B0091-D228-4CD7-9139-13DD8405DD88}" destId="{CEC27B5F-FC1D-444F-8FF4-D042D3E37C73}" srcOrd="1" destOrd="0" presId="urn:microsoft.com/office/officeart/2005/8/layout/hProcess7"/>
    <dgm:cxn modelId="{ED98F89A-772F-4811-9CF6-6D7F28FDDE84}" type="presOf" srcId="{C1F9F729-2E39-415F-8E57-586BDD35EF3D}" destId="{E887E7CA-686E-4781-8FE0-7071DB20431F}" srcOrd="0" destOrd="1" presId="urn:microsoft.com/office/officeart/2005/8/layout/hProcess7"/>
    <dgm:cxn modelId="{E2EF86C4-2C21-4CD8-8ECE-7D68303026C4}" srcId="{331B0091-D228-4CD7-9139-13DD8405DD88}" destId="{F4E6CA39-3995-42F7-A3F9-2D090D3BCABD}" srcOrd="0" destOrd="0" parTransId="{5AEE19CE-0CC7-4552-BC85-CECC44B77B3A}" sibTransId="{C09B94E8-56F9-4C46-AED1-76AEDD685045}"/>
    <dgm:cxn modelId="{7B39AB9D-8C5D-4DC9-A7D4-29CE9C4AEA34}" type="presOf" srcId="{331B0091-D228-4CD7-9139-13DD8405DD88}" destId="{9C64940E-B31F-43B3-AC88-6F2D9B5ADD95}" srcOrd="0" destOrd="0" presId="urn:microsoft.com/office/officeart/2005/8/layout/hProcess7"/>
    <dgm:cxn modelId="{1CD7756B-A633-4B09-B0CA-B8E11912D454}" srcId="{331B0091-D228-4CD7-9139-13DD8405DD88}" destId="{6A2B90F1-D6D1-4507-9869-B20532EF406C}" srcOrd="4" destOrd="0" parTransId="{D6A9EF3C-0DAE-4C4E-9CC8-72B1FD9947E7}" sibTransId="{E2191F79-BADC-409E-96DB-53B502B9FA10}"/>
    <dgm:cxn modelId="{BD264DBC-B32D-4880-BFB5-22AE1EF37E38}" type="presOf" srcId="{4BF3FD5D-CC09-4603-9602-BB59A7257B78}" destId="{B069E9F2-C880-4C58-9664-4DD11B160275}" srcOrd="0" destOrd="0" presId="urn:microsoft.com/office/officeart/2005/8/layout/hProcess7"/>
    <dgm:cxn modelId="{C433A925-0228-496F-93B7-B5BF9E99078E}" type="presParOf" srcId="{B069E9F2-C880-4C58-9664-4DD11B160275}" destId="{11248388-816B-45A1-8EED-2696CAAB83F6}" srcOrd="0" destOrd="0" presId="urn:microsoft.com/office/officeart/2005/8/layout/hProcess7"/>
    <dgm:cxn modelId="{30F76A47-257A-4C3B-B5ED-656621CE49C6}" type="presParOf" srcId="{11248388-816B-45A1-8EED-2696CAAB83F6}" destId="{9C64940E-B31F-43B3-AC88-6F2D9B5ADD95}" srcOrd="0" destOrd="0" presId="urn:microsoft.com/office/officeart/2005/8/layout/hProcess7"/>
    <dgm:cxn modelId="{6F3B0B55-2F86-4856-BD6C-F40D2E6CCC3F}" type="presParOf" srcId="{11248388-816B-45A1-8EED-2696CAAB83F6}" destId="{CEC27B5F-FC1D-444F-8FF4-D042D3E37C73}" srcOrd="1" destOrd="0" presId="urn:microsoft.com/office/officeart/2005/8/layout/hProcess7"/>
    <dgm:cxn modelId="{35FFD798-648E-4255-ABB3-0E1201456AC1}" type="presParOf" srcId="{11248388-816B-45A1-8EED-2696CAAB83F6}" destId="{E887E7CA-686E-4781-8FE0-7071DB20431F}" srcOrd="2" destOrd="0" presId="urn:microsoft.com/office/officeart/2005/8/layout/hProcess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BA4BAF-5F18-4FFD-9025-481F58024F1B}" type="doc">
      <dgm:prSet loTypeId="urn:microsoft.com/office/officeart/2005/8/layout/hList1" loCatId="list" qsTypeId="urn:microsoft.com/office/officeart/2005/8/quickstyle/3d3" qsCatId="3D" csTypeId="urn:microsoft.com/office/officeart/2005/8/colors/accent3_2" csCatId="accent3" phldr="1"/>
      <dgm:spPr/>
      <dgm:t>
        <a:bodyPr/>
        <a:lstStyle/>
        <a:p>
          <a:endParaRPr lang="en-US"/>
        </a:p>
      </dgm:t>
    </dgm:pt>
    <dgm:pt modelId="{C0044809-2AE0-4475-BAF3-1C7D065394DC}">
      <dgm:prSet phldrT="[Text]" custT="1"/>
      <dgm:spPr/>
      <dgm:t>
        <a:bodyPr/>
        <a:lstStyle/>
        <a:p>
          <a:pPr>
            <a:lnSpc>
              <a:spcPct val="150000"/>
            </a:lnSpc>
          </a:pPr>
          <a:r>
            <a:rPr lang="en-US" sz="2000" b="1" i="0" u="none" strike="noStrike" smtClean="0">
              <a:latin typeface="+mn-lt"/>
            </a:rPr>
            <a:t>Long Term Rating</a:t>
          </a:r>
          <a:endParaRPr lang="en-US" sz="2000" dirty="0">
            <a:latin typeface="+mn-lt"/>
          </a:endParaRPr>
        </a:p>
      </dgm:t>
    </dgm:pt>
    <dgm:pt modelId="{48628B24-3FF8-4668-AA49-5AC6C7779171}" type="parTrans" cxnId="{92F0FE8A-2AC3-4480-B2EB-A17EC96A39D4}">
      <dgm:prSet/>
      <dgm:spPr/>
      <dgm:t>
        <a:bodyPr/>
        <a:lstStyle/>
        <a:p>
          <a:pPr>
            <a:lnSpc>
              <a:spcPct val="150000"/>
            </a:lnSpc>
          </a:pPr>
          <a:endParaRPr lang="en-US" sz="2000">
            <a:latin typeface="+mn-lt"/>
          </a:endParaRPr>
        </a:p>
      </dgm:t>
    </dgm:pt>
    <dgm:pt modelId="{FC22FEF2-7058-481B-89BA-360E5915B4A5}" type="sibTrans" cxnId="{92F0FE8A-2AC3-4480-B2EB-A17EC96A39D4}">
      <dgm:prSet/>
      <dgm:spPr/>
      <dgm:t>
        <a:bodyPr/>
        <a:lstStyle/>
        <a:p>
          <a:pPr>
            <a:lnSpc>
              <a:spcPct val="150000"/>
            </a:lnSpc>
          </a:pPr>
          <a:endParaRPr lang="en-US" sz="2000">
            <a:latin typeface="+mn-lt"/>
          </a:endParaRPr>
        </a:p>
      </dgm:t>
    </dgm:pt>
    <dgm:pt modelId="{E0355A51-FFAE-4FA4-B407-20116E68FB19}">
      <dgm:prSet phldrT="[Text]" custT="1"/>
      <dgm:spPr/>
      <dgm:t>
        <a:bodyPr/>
        <a:lstStyle/>
        <a:p>
          <a:pPr>
            <a:lnSpc>
              <a:spcPct val="150000"/>
            </a:lnSpc>
          </a:pPr>
          <a:r>
            <a:rPr lang="en-US" sz="2000" b="0" i="0" u="none" strike="noStrike" smtClean="0">
              <a:latin typeface="+mn-lt"/>
            </a:rPr>
            <a:t>CRISIL AAA (Highest Safety)</a:t>
          </a:r>
          <a:endParaRPr lang="en-US" sz="2000" dirty="0">
            <a:latin typeface="+mn-lt"/>
          </a:endParaRPr>
        </a:p>
      </dgm:t>
    </dgm:pt>
    <dgm:pt modelId="{29C07D19-90CF-43FA-97AA-6BAAABE16220}" type="parTrans" cxnId="{2DDA2219-988F-417E-BDB7-B42E38611CA4}">
      <dgm:prSet/>
      <dgm:spPr/>
      <dgm:t>
        <a:bodyPr/>
        <a:lstStyle/>
        <a:p>
          <a:pPr>
            <a:lnSpc>
              <a:spcPct val="150000"/>
            </a:lnSpc>
          </a:pPr>
          <a:endParaRPr lang="en-US" sz="2000">
            <a:latin typeface="+mn-lt"/>
          </a:endParaRPr>
        </a:p>
      </dgm:t>
    </dgm:pt>
    <dgm:pt modelId="{5F62FC38-DE74-4C0E-AA24-724477FE1E30}" type="sibTrans" cxnId="{2DDA2219-988F-417E-BDB7-B42E38611CA4}">
      <dgm:prSet/>
      <dgm:spPr/>
      <dgm:t>
        <a:bodyPr/>
        <a:lstStyle/>
        <a:p>
          <a:pPr>
            <a:lnSpc>
              <a:spcPct val="150000"/>
            </a:lnSpc>
          </a:pPr>
          <a:endParaRPr lang="en-US" sz="2000">
            <a:latin typeface="+mn-lt"/>
          </a:endParaRPr>
        </a:p>
      </dgm:t>
    </dgm:pt>
    <dgm:pt modelId="{D8E80634-DAA1-4596-AE86-903CB7256BF8}">
      <dgm:prSet phldrT="[Text]" custT="1"/>
      <dgm:spPr/>
      <dgm:t>
        <a:bodyPr/>
        <a:lstStyle/>
        <a:p>
          <a:pPr>
            <a:lnSpc>
              <a:spcPct val="150000"/>
            </a:lnSpc>
          </a:pPr>
          <a:r>
            <a:rPr lang="en-US" sz="2000" b="0" i="0" u="none" strike="noStrike" smtClean="0">
              <a:latin typeface="+mn-lt"/>
            </a:rPr>
            <a:t>CRISIL AA (High Safety)</a:t>
          </a:r>
          <a:endParaRPr lang="en-US" sz="2000" dirty="0">
            <a:latin typeface="+mn-lt"/>
          </a:endParaRPr>
        </a:p>
      </dgm:t>
    </dgm:pt>
    <dgm:pt modelId="{1743C5B3-6B26-4303-A55B-F18AC9C82C46}" type="parTrans" cxnId="{D9429E27-7EDE-45E2-BB95-0BDF4E04FACF}">
      <dgm:prSet/>
      <dgm:spPr/>
      <dgm:t>
        <a:bodyPr/>
        <a:lstStyle/>
        <a:p>
          <a:pPr>
            <a:lnSpc>
              <a:spcPct val="150000"/>
            </a:lnSpc>
          </a:pPr>
          <a:endParaRPr lang="en-US" sz="2000">
            <a:latin typeface="+mn-lt"/>
          </a:endParaRPr>
        </a:p>
      </dgm:t>
    </dgm:pt>
    <dgm:pt modelId="{E5A862F5-D197-4836-9272-C0B4807D8697}" type="sibTrans" cxnId="{D9429E27-7EDE-45E2-BB95-0BDF4E04FACF}">
      <dgm:prSet/>
      <dgm:spPr/>
      <dgm:t>
        <a:bodyPr/>
        <a:lstStyle/>
        <a:p>
          <a:pPr>
            <a:lnSpc>
              <a:spcPct val="150000"/>
            </a:lnSpc>
          </a:pPr>
          <a:endParaRPr lang="en-US" sz="2000">
            <a:latin typeface="+mn-lt"/>
          </a:endParaRPr>
        </a:p>
      </dgm:t>
    </dgm:pt>
    <dgm:pt modelId="{A8DED5D5-0DB8-4773-B37D-903ADD20AEDE}">
      <dgm:prSet phldrT="[Text]" custT="1"/>
      <dgm:spPr/>
      <dgm:t>
        <a:bodyPr/>
        <a:lstStyle/>
        <a:p>
          <a:pPr>
            <a:lnSpc>
              <a:spcPct val="150000"/>
            </a:lnSpc>
          </a:pPr>
          <a:r>
            <a:rPr lang="en-US" sz="2000" b="1" smtClean="0">
              <a:latin typeface="+mn-lt"/>
            </a:rPr>
            <a:t>Short Term Rating</a:t>
          </a:r>
          <a:endParaRPr lang="en-US" sz="2000" b="1" dirty="0" smtClean="0">
            <a:latin typeface="+mn-lt"/>
          </a:endParaRPr>
        </a:p>
      </dgm:t>
    </dgm:pt>
    <dgm:pt modelId="{075DE5D7-C425-4CD4-9B57-46C3032E712D}" type="parTrans" cxnId="{C5EC6E96-E25C-46A9-8772-31C1AF58882E}">
      <dgm:prSet/>
      <dgm:spPr/>
      <dgm:t>
        <a:bodyPr/>
        <a:lstStyle/>
        <a:p>
          <a:pPr>
            <a:lnSpc>
              <a:spcPct val="150000"/>
            </a:lnSpc>
          </a:pPr>
          <a:endParaRPr lang="en-US" sz="2000">
            <a:latin typeface="+mn-lt"/>
          </a:endParaRPr>
        </a:p>
      </dgm:t>
    </dgm:pt>
    <dgm:pt modelId="{319A3B40-5F2C-4996-A890-ED95F9B205CE}" type="sibTrans" cxnId="{C5EC6E96-E25C-46A9-8772-31C1AF58882E}">
      <dgm:prSet/>
      <dgm:spPr/>
      <dgm:t>
        <a:bodyPr/>
        <a:lstStyle/>
        <a:p>
          <a:pPr>
            <a:lnSpc>
              <a:spcPct val="150000"/>
            </a:lnSpc>
          </a:pPr>
          <a:endParaRPr lang="en-US" sz="2000">
            <a:latin typeface="+mn-lt"/>
          </a:endParaRPr>
        </a:p>
      </dgm:t>
    </dgm:pt>
    <dgm:pt modelId="{C8AFF963-D66D-4F86-A883-41C59A9B2CDA}">
      <dgm:prSet phldrT="[Text]" custT="1"/>
      <dgm:spPr/>
      <dgm:t>
        <a:bodyPr/>
        <a:lstStyle/>
        <a:p>
          <a:pPr rtl="0">
            <a:lnSpc>
              <a:spcPct val="150000"/>
            </a:lnSpc>
          </a:pPr>
          <a:r>
            <a:rPr lang="en-US" sz="2000" b="0" i="0" u="none" dirty="0" smtClean="0">
              <a:latin typeface="+mn-lt"/>
            </a:rPr>
            <a:t>CRISIL A1 (Highest Safety)</a:t>
          </a:r>
          <a:endParaRPr lang="en-US" sz="2000" dirty="0">
            <a:latin typeface="+mn-lt"/>
          </a:endParaRPr>
        </a:p>
      </dgm:t>
    </dgm:pt>
    <dgm:pt modelId="{9A072B85-40DA-4E1D-9B7B-88E3C112151F}" type="parTrans" cxnId="{FBDD897D-59A3-4199-A443-661019062E21}">
      <dgm:prSet/>
      <dgm:spPr/>
      <dgm:t>
        <a:bodyPr/>
        <a:lstStyle/>
        <a:p>
          <a:pPr>
            <a:lnSpc>
              <a:spcPct val="150000"/>
            </a:lnSpc>
          </a:pPr>
          <a:endParaRPr lang="en-US" sz="2000">
            <a:latin typeface="+mn-lt"/>
          </a:endParaRPr>
        </a:p>
      </dgm:t>
    </dgm:pt>
    <dgm:pt modelId="{5BBE65C3-74DD-4950-B4F0-A2F0BA201DF7}" type="sibTrans" cxnId="{FBDD897D-59A3-4199-A443-661019062E21}">
      <dgm:prSet/>
      <dgm:spPr/>
      <dgm:t>
        <a:bodyPr/>
        <a:lstStyle/>
        <a:p>
          <a:pPr>
            <a:lnSpc>
              <a:spcPct val="150000"/>
            </a:lnSpc>
          </a:pPr>
          <a:endParaRPr lang="en-US" sz="2000">
            <a:latin typeface="+mn-lt"/>
          </a:endParaRPr>
        </a:p>
      </dgm:t>
    </dgm:pt>
    <dgm:pt modelId="{DE3517AF-7F86-4ED3-A1B2-FCC810264220}">
      <dgm:prSet phldrT="[Text]" custT="1"/>
      <dgm:spPr/>
      <dgm:t>
        <a:bodyPr/>
        <a:lstStyle/>
        <a:p>
          <a:pPr>
            <a:lnSpc>
              <a:spcPct val="150000"/>
            </a:lnSpc>
          </a:pPr>
          <a:r>
            <a:rPr lang="en-US" sz="2000" b="0" i="0" u="none" strike="noStrike" smtClean="0">
              <a:latin typeface="+mn-lt"/>
            </a:rPr>
            <a:t>CRISIL A (Adequate Safety)</a:t>
          </a:r>
          <a:endParaRPr lang="en-US" sz="2000" dirty="0">
            <a:latin typeface="+mn-lt"/>
          </a:endParaRPr>
        </a:p>
      </dgm:t>
    </dgm:pt>
    <dgm:pt modelId="{BFB813BC-6D80-49F9-85CB-C781C0D20365}" type="parTrans" cxnId="{5BB34D68-CF80-4C9B-A9D3-D7290EB9B46C}">
      <dgm:prSet/>
      <dgm:spPr/>
      <dgm:t>
        <a:bodyPr/>
        <a:lstStyle/>
        <a:p>
          <a:pPr>
            <a:lnSpc>
              <a:spcPct val="150000"/>
            </a:lnSpc>
          </a:pPr>
          <a:endParaRPr lang="en-US" sz="2000">
            <a:latin typeface="+mn-lt"/>
          </a:endParaRPr>
        </a:p>
      </dgm:t>
    </dgm:pt>
    <dgm:pt modelId="{D9BE2C74-B6FE-407F-BDE6-14CC0CABEED6}" type="sibTrans" cxnId="{5BB34D68-CF80-4C9B-A9D3-D7290EB9B46C}">
      <dgm:prSet/>
      <dgm:spPr/>
      <dgm:t>
        <a:bodyPr/>
        <a:lstStyle/>
        <a:p>
          <a:pPr>
            <a:lnSpc>
              <a:spcPct val="150000"/>
            </a:lnSpc>
          </a:pPr>
          <a:endParaRPr lang="en-US" sz="2000">
            <a:latin typeface="+mn-lt"/>
          </a:endParaRPr>
        </a:p>
      </dgm:t>
    </dgm:pt>
    <dgm:pt modelId="{41CF61B7-0DAB-41E1-A496-87D6B7109A9E}">
      <dgm:prSet phldrT="[Text]" custT="1"/>
      <dgm:spPr/>
      <dgm:t>
        <a:bodyPr/>
        <a:lstStyle/>
        <a:p>
          <a:pPr>
            <a:lnSpc>
              <a:spcPct val="150000"/>
            </a:lnSpc>
          </a:pPr>
          <a:r>
            <a:rPr lang="en-US" sz="2000" b="0" i="0" u="none" strike="noStrike" smtClean="0">
              <a:latin typeface="+mn-lt"/>
            </a:rPr>
            <a:t>CRISIL BBB (Moderate Safety</a:t>
          </a:r>
          <a:endParaRPr lang="en-US" sz="2000" dirty="0">
            <a:latin typeface="+mn-lt"/>
          </a:endParaRPr>
        </a:p>
      </dgm:t>
    </dgm:pt>
    <dgm:pt modelId="{96689B21-839D-4808-84E1-A5BE44AC6560}" type="parTrans" cxnId="{BBC5EAAB-0329-4049-BC58-4982618138E3}">
      <dgm:prSet/>
      <dgm:spPr/>
      <dgm:t>
        <a:bodyPr/>
        <a:lstStyle/>
        <a:p>
          <a:pPr>
            <a:lnSpc>
              <a:spcPct val="150000"/>
            </a:lnSpc>
          </a:pPr>
          <a:endParaRPr lang="en-US" sz="2000">
            <a:latin typeface="+mn-lt"/>
          </a:endParaRPr>
        </a:p>
      </dgm:t>
    </dgm:pt>
    <dgm:pt modelId="{0A5B1FB6-7F35-4891-B4AC-425FD34A1EF3}" type="sibTrans" cxnId="{BBC5EAAB-0329-4049-BC58-4982618138E3}">
      <dgm:prSet/>
      <dgm:spPr/>
      <dgm:t>
        <a:bodyPr/>
        <a:lstStyle/>
        <a:p>
          <a:pPr>
            <a:lnSpc>
              <a:spcPct val="150000"/>
            </a:lnSpc>
          </a:pPr>
          <a:endParaRPr lang="en-US" sz="2000">
            <a:latin typeface="+mn-lt"/>
          </a:endParaRPr>
        </a:p>
      </dgm:t>
    </dgm:pt>
    <dgm:pt modelId="{84CEE55C-67BA-4C8C-A777-4A0CD8014EEC}">
      <dgm:prSet custT="1"/>
      <dgm:spPr/>
      <dgm:t>
        <a:bodyPr/>
        <a:lstStyle/>
        <a:p>
          <a:pPr rtl="0">
            <a:lnSpc>
              <a:spcPct val="150000"/>
            </a:lnSpc>
          </a:pPr>
          <a:r>
            <a:rPr lang="en-US" sz="2000" b="0" i="0" u="none" dirty="0" smtClean="0">
              <a:latin typeface="+mn-lt"/>
            </a:rPr>
            <a:t>CRISIL B (High Risk)</a:t>
          </a:r>
          <a:endParaRPr lang="en-US" sz="2000" b="0" i="0" u="none" dirty="0">
            <a:latin typeface="+mn-lt"/>
          </a:endParaRPr>
        </a:p>
      </dgm:t>
    </dgm:pt>
    <dgm:pt modelId="{C1FF4AA5-5302-4E93-96A6-3663B06F8FE1}" type="parTrans" cxnId="{ACFC5112-1128-4657-996E-E92DE75B3D0F}">
      <dgm:prSet/>
      <dgm:spPr/>
      <dgm:t>
        <a:bodyPr/>
        <a:lstStyle/>
        <a:p>
          <a:pPr>
            <a:lnSpc>
              <a:spcPct val="150000"/>
            </a:lnSpc>
          </a:pPr>
          <a:endParaRPr lang="en-US" sz="2000">
            <a:latin typeface="+mn-lt"/>
          </a:endParaRPr>
        </a:p>
      </dgm:t>
    </dgm:pt>
    <dgm:pt modelId="{5ED9CF9E-82E6-42C4-A634-7BF92943FF98}" type="sibTrans" cxnId="{ACFC5112-1128-4657-996E-E92DE75B3D0F}">
      <dgm:prSet/>
      <dgm:spPr/>
      <dgm:t>
        <a:bodyPr/>
        <a:lstStyle/>
        <a:p>
          <a:pPr>
            <a:lnSpc>
              <a:spcPct val="150000"/>
            </a:lnSpc>
          </a:pPr>
          <a:endParaRPr lang="en-US" sz="2000">
            <a:latin typeface="+mn-lt"/>
          </a:endParaRPr>
        </a:p>
      </dgm:t>
    </dgm:pt>
    <dgm:pt modelId="{660F1CCB-3AD3-4230-9E6A-1AE5E8AD4298}">
      <dgm:prSet phldrT="[Text]" custT="1"/>
      <dgm:spPr/>
      <dgm:t>
        <a:bodyPr/>
        <a:lstStyle/>
        <a:p>
          <a:pPr>
            <a:lnSpc>
              <a:spcPct val="150000"/>
            </a:lnSpc>
          </a:pPr>
          <a:r>
            <a:rPr lang="en-US" sz="2000" b="0" i="0" u="none" dirty="0" smtClean="0">
              <a:latin typeface="+mn-lt"/>
            </a:rPr>
            <a:t>CRISIL BB (Moderate Risk)</a:t>
          </a:r>
          <a:endParaRPr lang="en-US" sz="2000" dirty="0">
            <a:latin typeface="+mn-lt"/>
          </a:endParaRPr>
        </a:p>
      </dgm:t>
    </dgm:pt>
    <dgm:pt modelId="{7B85FAF2-EB02-48FE-B8BE-DCC819DF4F03}" type="parTrans" cxnId="{EE4C4CEF-0722-49F3-A5F0-3874B9F23924}">
      <dgm:prSet/>
      <dgm:spPr/>
      <dgm:t>
        <a:bodyPr/>
        <a:lstStyle/>
        <a:p>
          <a:pPr>
            <a:lnSpc>
              <a:spcPct val="150000"/>
            </a:lnSpc>
          </a:pPr>
          <a:endParaRPr lang="en-US" sz="2000">
            <a:latin typeface="+mn-lt"/>
          </a:endParaRPr>
        </a:p>
      </dgm:t>
    </dgm:pt>
    <dgm:pt modelId="{98378F7D-F442-4251-97E5-A0AD51AB3350}" type="sibTrans" cxnId="{EE4C4CEF-0722-49F3-A5F0-3874B9F23924}">
      <dgm:prSet/>
      <dgm:spPr/>
      <dgm:t>
        <a:bodyPr/>
        <a:lstStyle/>
        <a:p>
          <a:pPr>
            <a:lnSpc>
              <a:spcPct val="150000"/>
            </a:lnSpc>
          </a:pPr>
          <a:endParaRPr lang="en-US" sz="2000">
            <a:latin typeface="+mn-lt"/>
          </a:endParaRPr>
        </a:p>
      </dgm:t>
    </dgm:pt>
    <dgm:pt modelId="{0263CD7A-20CD-40DD-AA5A-E0ABEB29AFF2}">
      <dgm:prSet custT="1"/>
      <dgm:spPr/>
      <dgm:t>
        <a:bodyPr/>
        <a:lstStyle/>
        <a:p>
          <a:pPr rtl="0">
            <a:lnSpc>
              <a:spcPct val="150000"/>
            </a:lnSpc>
          </a:pPr>
          <a:r>
            <a:rPr lang="en-US" sz="2000" b="0" i="0" u="none" strike="noStrike" smtClean="0">
              <a:latin typeface="+mn-lt"/>
            </a:rPr>
            <a:t>CRISIL D Default</a:t>
          </a:r>
          <a:endParaRPr lang="en-US" sz="2000" b="0" i="0" u="none" dirty="0">
            <a:latin typeface="+mn-lt"/>
          </a:endParaRPr>
        </a:p>
      </dgm:t>
    </dgm:pt>
    <dgm:pt modelId="{924BE1C0-E6D7-4CD1-9E7B-19A4EFCE2D18}" type="parTrans" cxnId="{77C6FE4F-50A1-4964-A606-4E3985AC1CFB}">
      <dgm:prSet/>
      <dgm:spPr/>
      <dgm:t>
        <a:bodyPr/>
        <a:lstStyle/>
        <a:p>
          <a:pPr>
            <a:lnSpc>
              <a:spcPct val="150000"/>
            </a:lnSpc>
          </a:pPr>
          <a:endParaRPr lang="en-US" sz="2000">
            <a:latin typeface="+mn-lt"/>
          </a:endParaRPr>
        </a:p>
      </dgm:t>
    </dgm:pt>
    <dgm:pt modelId="{14378F2E-E678-4669-B758-1E55920F8AD2}" type="sibTrans" cxnId="{77C6FE4F-50A1-4964-A606-4E3985AC1CFB}">
      <dgm:prSet/>
      <dgm:spPr/>
      <dgm:t>
        <a:bodyPr/>
        <a:lstStyle/>
        <a:p>
          <a:pPr>
            <a:lnSpc>
              <a:spcPct val="150000"/>
            </a:lnSpc>
          </a:pPr>
          <a:endParaRPr lang="en-US" sz="2000">
            <a:latin typeface="+mn-lt"/>
          </a:endParaRPr>
        </a:p>
      </dgm:t>
    </dgm:pt>
    <dgm:pt modelId="{D9138A8B-A409-4C02-B7D4-7227B17E0A25}">
      <dgm:prSet custT="1"/>
      <dgm:spPr/>
      <dgm:t>
        <a:bodyPr/>
        <a:lstStyle/>
        <a:p>
          <a:pPr rtl="0">
            <a:lnSpc>
              <a:spcPct val="150000"/>
            </a:lnSpc>
          </a:pPr>
          <a:r>
            <a:rPr lang="en-US" sz="2000" b="0" i="0" u="none" dirty="0" smtClean="0">
              <a:latin typeface="+mn-lt"/>
            </a:rPr>
            <a:t>CRISIL A2 (High Safety)</a:t>
          </a:r>
          <a:endParaRPr lang="en-US" sz="2000" b="0" i="0" u="none" dirty="0">
            <a:latin typeface="+mn-lt"/>
          </a:endParaRPr>
        </a:p>
      </dgm:t>
    </dgm:pt>
    <dgm:pt modelId="{D477DE86-3C56-45F8-A543-6ED2547F869A}" type="parTrans" cxnId="{BF8F373A-5D70-4F36-AA83-041384B019EC}">
      <dgm:prSet/>
      <dgm:spPr/>
      <dgm:t>
        <a:bodyPr/>
        <a:lstStyle/>
        <a:p>
          <a:pPr>
            <a:lnSpc>
              <a:spcPct val="150000"/>
            </a:lnSpc>
          </a:pPr>
          <a:endParaRPr lang="en-US" sz="2000">
            <a:latin typeface="+mn-lt"/>
          </a:endParaRPr>
        </a:p>
      </dgm:t>
    </dgm:pt>
    <dgm:pt modelId="{79070BD0-276B-4CE0-923D-268C31D78772}" type="sibTrans" cxnId="{BF8F373A-5D70-4F36-AA83-041384B019EC}">
      <dgm:prSet/>
      <dgm:spPr/>
      <dgm:t>
        <a:bodyPr/>
        <a:lstStyle/>
        <a:p>
          <a:pPr>
            <a:lnSpc>
              <a:spcPct val="150000"/>
            </a:lnSpc>
          </a:pPr>
          <a:endParaRPr lang="en-US" sz="2000">
            <a:latin typeface="+mn-lt"/>
          </a:endParaRPr>
        </a:p>
      </dgm:t>
    </dgm:pt>
    <dgm:pt modelId="{A29DD295-BAF9-4A48-952C-D43427437AF6}">
      <dgm:prSet custT="1"/>
      <dgm:spPr/>
      <dgm:t>
        <a:bodyPr/>
        <a:lstStyle/>
        <a:p>
          <a:pPr rtl="0">
            <a:lnSpc>
              <a:spcPct val="150000"/>
            </a:lnSpc>
          </a:pPr>
          <a:r>
            <a:rPr lang="en-US" sz="2000" b="0" i="0" u="none" dirty="0" smtClean="0">
              <a:latin typeface="+mn-lt"/>
            </a:rPr>
            <a:t>CRISIL A3 Moderate Safety)</a:t>
          </a:r>
          <a:endParaRPr lang="en-US" sz="2000" b="0" i="0" u="none" dirty="0">
            <a:latin typeface="+mn-lt"/>
          </a:endParaRPr>
        </a:p>
      </dgm:t>
    </dgm:pt>
    <dgm:pt modelId="{FB0F310D-97E2-459C-A815-101EBB75A577}" type="parTrans" cxnId="{AFC37847-018A-4696-A6D7-F4AC1C69C459}">
      <dgm:prSet/>
      <dgm:spPr/>
      <dgm:t>
        <a:bodyPr/>
        <a:lstStyle/>
        <a:p>
          <a:pPr>
            <a:lnSpc>
              <a:spcPct val="150000"/>
            </a:lnSpc>
          </a:pPr>
          <a:endParaRPr lang="en-US" sz="2000">
            <a:latin typeface="+mn-lt"/>
          </a:endParaRPr>
        </a:p>
      </dgm:t>
    </dgm:pt>
    <dgm:pt modelId="{9C8D56C0-8F12-49F4-A09B-08152AF9A090}" type="sibTrans" cxnId="{AFC37847-018A-4696-A6D7-F4AC1C69C459}">
      <dgm:prSet/>
      <dgm:spPr/>
      <dgm:t>
        <a:bodyPr/>
        <a:lstStyle/>
        <a:p>
          <a:pPr>
            <a:lnSpc>
              <a:spcPct val="150000"/>
            </a:lnSpc>
          </a:pPr>
          <a:endParaRPr lang="en-US" sz="2000">
            <a:latin typeface="+mn-lt"/>
          </a:endParaRPr>
        </a:p>
      </dgm:t>
    </dgm:pt>
    <dgm:pt modelId="{E2E83A0C-5166-4215-8D38-73A3D1F6418A}">
      <dgm:prSet custT="1"/>
      <dgm:spPr/>
      <dgm:t>
        <a:bodyPr/>
        <a:lstStyle/>
        <a:p>
          <a:pPr rtl="0">
            <a:lnSpc>
              <a:spcPct val="150000"/>
            </a:lnSpc>
          </a:pPr>
          <a:r>
            <a:rPr lang="en-US" sz="2000" b="0" i="0" u="none" dirty="0" smtClean="0">
              <a:latin typeface="+mn-lt"/>
            </a:rPr>
            <a:t>CRISIL A4 Very High Risk)</a:t>
          </a:r>
          <a:endParaRPr lang="en-US" sz="2000" b="0" i="0" u="none" dirty="0">
            <a:latin typeface="+mn-lt"/>
          </a:endParaRPr>
        </a:p>
      </dgm:t>
    </dgm:pt>
    <dgm:pt modelId="{D2B8669D-B755-4CDB-974E-55A4BDE83519}" type="parTrans" cxnId="{60DA4EE4-E80D-4E63-89EF-D7B9694620B0}">
      <dgm:prSet/>
      <dgm:spPr/>
      <dgm:t>
        <a:bodyPr/>
        <a:lstStyle/>
        <a:p>
          <a:pPr>
            <a:lnSpc>
              <a:spcPct val="150000"/>
            </a:lnSpc>
          </a:pPr>
          <a:endParaRPr lang="en-US" sz="2000">
            <a:latin typeface="+mn-lt"/>
          </a:endParaRPr>
        </a:p>
      </dgm:t>
    </dgm:pt>
    <dgm:pt modelId="{9B249D77-918B-4FB3-9226-CF6879BE2183}" type="sibTrans" cxnId="{60DA4EE4-E80D-4E63-89EF-D7B9694620B0}">
      <dgm:prSet/>
      <dgm:spPr/>
      <dgm:t>
        <a:bodyPr/>
        <a:lstStyle/>
        <a:p>
          <a:pPr>
            <a:lnSpc>
              <a:spcPct val="150000"/>
            </a:lnSpc>
          </a:pPr>
          <a:endParaRPr lang="en-US" sz="2000">
            <a:latin typeface="+mn-lt"/>
          </a:endParaRPr>
        </a:p>
      </dgm:t>
    </dgm:pt>
    <dgm:pt modelId="{D96DCE36-338D-404F-8AD9-3555BCFC3708}" type="pres">
      <dgm:prSet presAssocID="{5CBA4BAF-5F18-4FFD-9025-481F58024F1B}" presName="Name0" presStyleCnt="0">
        <dgm:presLayoutVars>
          <dgm:dir/>
          <dgm:animLvl val="lvl"/>
          <dgm:resizeHandles val="exact"/>
        </dgm:presLayoutVars>
      </dgm:prSet>
      <dgm:spPr/>
      <dgm:t>
        <a:bodyPr/>
        <a:lstStyle/>
        <a:p>
          <a:endParaRPr lang="en-US"/>
        </a:p>
      </dgm:t>
    </dgm:pt>
    <dgm:pt modelId="{BC62E149-ED79-415F-AFB1-715F500DF73D}" type="pres">
      <dgm:prSet presAssocID="{C0044809-2AE0-4475-BAF3-1C7D065394DC}" presName="composite" presStyleCnt="0"/>
      <dgm:spPr/>
      <dgm:t>
        <a:bodyPr/>
        <a:lstStyle/>
        <a:p>
          <a:endParaRPr lang="en-US"/>
        </a:p>
      </dgm:t>
    </dgm:pt>
    <dgm:pt modelId="{3A0A3934-DD8C-4CE3-A686-949C8B3A15FF}" type="pres">
      <dgm:prSet presAssocID="{C0044809-2AE0-4475-BAF3-1C7D065394DC}" presName="parTx" presStyleLbl="alignNode1" presStyleIdx="0" presStyleCnt="2">
        <dgm:presLayoutVars>
          <dgm:chMax val="0"/>
          <dgm:chPref val="0"/>
          <dgm:bulletEnabled val="1"/>
        </dgm:presLayoutVars>
      </dgm:prSet>
      <dgm:spPr/>
      <dgm:t>
        <a:bodyPr/>
        <a:lstStyle/>
        <a:p>
          <a:endParaRPr lang="en-US"/>
        </a:p>
      </dgm:t>
    </dgm:pt>
    <dgm:pt modelId="{8916BF86-4867-4700-826D-494E91CAD17A}" type="pres">
      <dgm:prSet presAssocID="{C0044809-2AE0-4475-BAF3-1C7D065394DC}" presName="desTx" presStyleLbl="alignAccFollowNode1" presStyleIdx="0" presStyleCnt="2">
        <dgm:presLayoutVars>
          <dgm:bulletEnabled val="1"/>
        </dgm:presLayoutVars>
      </dgm:prSet>
      <dgm:spPr/>
      <dgm:t>
        <a:bodyPr/>
        <a:lstStyle/>
        <a:p>
          <a:endParaRPr lang="en-US"/>
        </a:p>
      </dgm:t>
    </dgm:pt>
    <dgm:pt modelId="{DCB8A5C4-D1AE-422A-BE82-6F9AF3840341}" type="pres">
      <dgm:prSet presAssocID="{FC22FEF2-7058-481B-89BA-360E5915B4A5}" presName="space" presStyleCnt="0"/>
      <dgm:spPr/>
      <dgm:t>
        <a:bodyPr/>
        <a:lstStyle/>
        <a:p>
          <a:endParaRPr lang="en-US"/>
        </a:p>
      </dgm:t>
    </dgm:pt>
    <dgm:pt modelId="{8BD598C6-4E9E-4A41-9D98-567B1D79F5CE}" type="pres">
      <dgm:prSet presAssocID="{A8DED5D5-0DB8-4773-B37D-903ADD20AEDE}" presName="composite" presStyleCnt="0"/>
      <dgm:spPr/>
      <dgm:t>
        <a:bodyPr/>
        <a:lstStyle/>
        <a:p>
          <a:endParaRPr lang="en-US"/>
        </a:p>
      </dgm:t>
    </dgm:pt>
    <dgm:pt modelId="{F9BB5CD1-3600-4001-B7AD-6FF4069B6BD9}" type="pres">
      <dgm:prSet presAssocID="{A8DED5D5-0DB8-4773-B37D-903ADD20AEDE}" presName="parTx" presStyleLbl="alignNode1" presStyleIdx="1" presStyleCnt="2">
        <dgm:presLayoutVars>
          <dgm:chMax val="0"/>
          <dgm:chPref val="0"/>
          <dgm:bulletEnabled val="1"/>
        </dgm:presLayoutVars>
      </dgm:prSet>
      <dgm:spPr/>
      <dgm:t>
        <a:bodyPr/>
        <a:lstStyle/>
        <a:p>
          <a:endParaRPr lang="en-US"/>
        </a:p>
      </dgm:t>
    </dgm:pt>
    <dgm:pt modelId="{9FC16970-8BF3-43B0-B248-69D9CB8B430D}" type="pres">
      <dgm:prSet presAssocID="{A8DED5D5-0DB8-4773-B37D-903ADD20AEDE}" presName="desTx" presStyleLbl="alignAccFollowNode1" presStyleIdx="1" presStyleCnt="2">
        <dgm:presLayoutVars>
          <dgm:bulletEnabled val="1"/>
        </dgm:presLayoutVars>
      </dgm:prSet>
      <dgm:spPr/>
      <dgm:t>
        <a:bodyPr/>
        <a:lstStyle/>
        <a:p>
          <a:endParaRPr lang="en-US"/>
        </a:p>
      </dgm:t>
    </dgm:pt>
  </dgm:ptLst>
  <dgm:cxnLst>
    <dgm:cxn modelId="{E31C224B-FA9B-4FCD-A6F0-6C6F2C7DE073}" type="presOf" srcId="{C0044809-2AE0-4475-BAF3-1C7D065394DC}" destId="{3A0A3934-DD8C-4CE3-A686-949C8B3A15FF}" srcOrd="0" destOrd="0" presId="urn:microsoft.com/office/officeart/2005/8/layout/hList1"/>
    <dgm:cxn modelId="{49481ABC-1466-4D10-9AC6-68988DBC2275}" type="presOf" srcId="{E2E83A0C-5166-4215-8D38-73A3D1F6418A}" destId="{9FC16970-8BF3-43B0-B248-69D9CB8B430D}" srcOrd="0" destOrd="3" presId="urn:microsoft.com/office/officeart/2005/8/layout/hList1"/>
    <dgm:cxn modelId="{358EF1D8-BE76-456F-B7C9-EAA0550E8E94}" type="presOf" srcId="{E0355A51-FFAE-4FA4-B407-20116E68FB19}" destId="{8916BF86-4867-4700-826D-494E91CAD17A}" srcOrd="0" destOrd="0" presId="urn:microsoft.com/office/officeart/2005/8/layout/hList1"/>
    <dgm:cxn modelId="{7D2D7E4C-41B9-41F0-A112-6F9401002AD5}" type="presOf" srcId="{C8AFF963-D66D-4F86-A883-41C59A9B2CDA}" destId="{9FC16970-8BF3-43B0-B248-69D9CB8B430D}" srcOrd="0" destOrd="0" presId="urn:microsoft.com/office/officeart/2005/8/layout/hList1"/>
    <dgm:cxn modelId="{3F0FF0DF-FCA9-4692-9AB7-D4E7722425B2}" type="presOf" srcId="{84CEE55C-67BA-4C8C-A777-4A0CD8014EEC}" destId="{8916BF86-4867-4700-826D-494E91CAD17A}" srcOrd="0" destOrd="5" presId="urn:microsoft.com/office/officeart/2005/8/layout/hList1"/>
    <dgm:cxn modelId="{BF8F373A-5D70-4F36-AA83-041384B019EC}" srcId="{A8DED5D5-0DB8-4773-B37D-903ADD20AEDE}" destId="{D9138A8B-A409-4C02-B7D4-7227B17E0A25}" srcOrd="1" destOrd="0" parTransId="{D477DE86-3C56-45F8-A543-6ED2547F869A}" sibTransId="{79070BD0-276B-4CE0-923D-268C31D78772}"/>
    <dgm:cxn modelId="{D9429E27-7EDE-45E2-BB95-0BDF4E04FACF}" srcId="{C0044809-2AE0-4475-BAF3-1C7D065394DC}" destId="{D8E80634-DAA1-4596-AE86-903CB7256BF8}" srcOrd="1" destOrd="0" parTransId="{1743C5B3-6B26-4303-A55B-F18AC9C82C46}" sibTransId="{E5A862F5-D197-4836-9272-C0B4807D8697}"/>
    <dgm:cxn modelId="{2DDA2219-988F-417E-BDB7-B42E38611CA4}" srcId="{C0044809-2AE0-4475-BAF3-1C7D065394DC}" destId="{E0355A51-FFAE-4FA4-B407-20116E68FB19}" srcOrd="0" destOrd="0" parTransId="{29C07D19-90CF-43FA-97AA-6BAAABE16220}" sibTransId="{5F62FC38-DE74-4C0E-AA24-724477FE1E30}"/>
    <dgm:cxn modelId="{77C6FE4F-50A1-4964-A606-4E3985AC1CFB}" srcId="{C0044809-2AE0-4475-BAF3-1C7D065394DC}" destId="{0263CD7A-20CD-40DD-AA5A-E0ABEB29AFF2}" srcOrd="6" destOrd="0" parTransId="{924BE1C0-E6D7-4CD1-9E7B-19A4EFCE2D18}" sibTransId="{14378F2E-E678-4669-B758-1E55920F8AD2}"/>
    <dgm:cxn modelId="{4059FE0F-EC5A-447B-9AE1-2C475CC27F50}" type="presOf" srcId="{D8E80634-DAA1-4596-AE86-903CB7256BF8}" destId="{8916BF86-4867-4700-826D-494E91CAD17A}" srcOrd="0" destOrd="1" presId="urn:microsoft.com/office/officeart/2005/8/layout/hList1"/>
    <dgm:cxn modelId="{3ABEFEDE-2847-4AA4-B95F-002302ECE942}" type="presOf" srcId="{0263CD7A-20CD-40DD-AA5A-E0ABEB29AFF2}" destId="{8916BF86-4867-4700-826D-494E91CAD17A}" srcOrd="0" destOrd="6" presId="urn:microsoft.com/office/officeart/2005/8/layout/hList1"/>
    <dgm:cxn modelId="{5BB34D68-CF80-4C9B-A9D3-D7290EB9B46C}" srcId="{C0044809-2AE0-4475-BAF3-1C7D065394DC}" destId="{DE3517AF-7F86-4ED3-A1B2-FCC810264220}" srcOrd="2" destOrd="0" parTransId="{BFB813BC-6D80-49F9-85CB-C781C0D20365}" sibTransId="{D9BE2C74-B6FE-407F-BDE6-14CC0CABEED6}"/>
    <dgm:cxn modelId="{FBDD897D-59A3-4199-A443-661019062E21}" srcId="{A8DED5D5-0DB8-4773-B37D-903ADD20AEDE}" destId="{C8AFF963-D66D-4F86-A883-41C59A9B2CDA}" srcOrd="0" destOrd="0" parTransId="{9A072B85-40DA-4E1D-9B7B-88E3C112151F}" sibTransId="{5BBE65C3-74DD-4950-B4F0-A2F0BA201DF7}"/>
    <dgm:cxn modelId="{8394A744-02ED-40FA-A529-27F2250CA9DD}" type="presOf" srcId="{DE3517AF-7F86-4ED3-A1B2-FCC810264220}" destId="{8916BF86-4867-4700-826D-494E91CAD17A}" srcOrd="0" destOrd="2" presId="urn:microsoft.com/office/officeart/2005/8/layout/hList1"/>
    <dgm:cxn modelId="{AE2C46D8-ED11-407A-8452-5F02075B74ED}" type="presOf" srcId="{A8DED5D5-0DB8-4773-B37D-903ADD20AEDE}" destId="{F9BB5CD1-3600-4001-B7AD-6FF4069B6BD9}" srcOrd="0" destOrd="0" presId="urn:microsoft.com/office/officeart/2005/8/layout/hList1"/>
    <dgm:cxn modelId="{C6EC7E29-3451-4517-BD68-F81F76C71F29}" type="presOf" srcId="{660F1CCB-3AD3-4230-9E6A-1AE5E8AD4298}" destId="{8916BF86-4867-4700-826D-494E91CAD17A}" srcOrd="0" destOrd="4" presId="urn:microsoft.com/office/officeart/2005/8/layout/hList1"/>
    <dgm:cxn modelId="{EE4C4CEF-0722-49F3-A5F0-3874B9F23924}" srcId="{C0044809-2AE0-4475-BAF3-1C7D065394DC}" destId="{660F1CCB-3AD3-4230-9E6A-1AE5E8AD4298}" srcOrd="4" destOrd="0" parTransId="{7B85FAF2-EB02-48FE-B8BE-DCC819DF4F03}" sibTransId="{98378F7D-F442-4251-97E5-A0AD51AB3350}"/>
    <dgm:cxn modelId="{0098F9AA-5991-420A-8615-3B838F61BACC}" type="presOf" srcId="{41CF61B7-0DAB-41E1-A496-87D6B7109A9E}" destId="{8916BF86-4867-4700-826D-494E91CAD17A}" srcOrd="0" destOrd="3" presId="urn:microsoft.com/office/officeart/2005/8/layout/hList1"/>
    <dgm:cxn modelId="{2E5A5FF7-4EB2-429C-AAC5-C5518A25053A}" type="presOf" srcId="{A29DD295-BAF9-4A48-952C-D43427437AF6}" destId="{9FC16970-8BF3-43B0-B248-69D9CB8B430D}" srcOrd="0" destOrd="2" presId="urn:microsoft.com/office/officeart/2005/8/layout/hList1"/>
    <dgm:cxn modelId="{92F0FE8A-2AC3-4480-B2EB-A17EC96A39D4}" srcId="{5CBA4BAF-5F18-4FFD-9025-481F58024F1B}" destId="{C0044809-2AE0-4475-BAF3-1C7D065394DC}" srcOrd="0" destOrd="0" parTransId="{48628B24-3FF8-4668-AA49-5AC6C7779171}" sibTransId="{FC22FEF2-7058-481B-89BA-360E5915B4A5}"/>
    <dgm:cxn modelId="{BBC5EAAB-0329-4049-BC58-4982618138E3}" srcId="{C0044809-2AE0-4475-BAF3-1C7D065394DC}" destId="{41CF61B7-0DAB-41E1-A496-87D6B7109A9E}" srcOrd="3" destOrd="0" parTransId="{96689B21-839D-4808-84E1-A5BE44AC6560}" sibTransId="{0A5B1FB6-7F35-4891-B4AC-425FD34A1EF3}"/>
    <dgm:cxn modelId="{60DA4EE4-E80D-4E63-89EF-D7B9694620B0}" srcId="{A8DED5D5-0DB8-4773-B37D-903ADD20AEDE}" destId="{E2E83A0C-5166-4215-8D38-73A3D1F6418A}" srcOrd="3" destOrd="0" parTransId="{D2B8669D-B755-4CDB-974E-55A4BDE83519}" sibTransId="{9B249D77-918B-4FB3-9226-CF6879BE2183}"/>
    <dgm:cxn modelId="{5E23CE40-5FBC-438A-9E50-76BE82A032C8}" type="presOf" srcId="{5CBA4BAF-5F18-4FFD-9025-481F58024F1B}" destId="{D96DCE36-338D-404F-8AD9-3555BCFC3708}" srcOrd="0" destOrd="0" presId="urn:microsoft.com/office/officeart/2005/8/layout/hList1"/>
    <dgm:cxn modelId="{AFC37847-018A-4696-A6D7-F4AC1C69C459}" srcId="{A8DED5D5-0DB8-4773-B37D-903ADD20AEDE}" destId="{A29DD295-BAF9-4A48-952C-D43427437AF6}" srcOrd="2" destOrd="0" parTransId="{FB0F310D-97E2-459C-A815-101EBB75A577}" sibTransId="{9C8D56C0-8F12-49F4-A09B-08152AF9A090}"/>
    <dgm:cxn modelId="{5A552A84-BE97-4891-9DBC-F4C77B08B17B}" type="presOf" srcId="{D9138A8B-A409-4C02-B7D4-7227B17E0A25}" destId="{9FC16970-8BF3-43B0-B248-69D9CB8B430D}" srcOrd="0" destOrd="1" presId="urn:microsoft.com/office/officeart/2005/8/layout/hList1"/>
    <dgm:cxn modelId="{ACFC5112-1128-4657-996E-E92DE75B3D0F}" srcId="{C0044809-2AE0-4475-BAF3-1C7D065394DC}" destId="{84CEE55C-67BA-4C8C-A777-4A0CD8014EEC}" srcOrd="5" destOrd="0" parTransId="{C1FF4AA5-5302-4E93-96A6-3663B06F8FE1}" sibTransId="{5ED9CF9E-82E6-42C4-A634-7BF92943FF98}"/>
    <dgm:cxn modelId="{C5EC6E96-E25C-46A9-8772-31C1AF58882E}" srcId="{5CBA4BAF-5F18-4FFD-9025-481F58024F1B}" destId="{A8DED5D5-0DB8-4773-B37D-903ADD20AEDE}" srcOrd="1" destOrd="0" parTransId="{075DE5D7-C425-4CD4-9B57-46C3032E712D}" sibTransId="{319A3B40-5F2C-4996-A890-ED95F9B205CE}"/>
    <dgm:cxn modelId="{539D0233-9698-4500-8C3B-FB5B5D0B6852}" type="presParOf" srcId="{D96DCE36-338D-404F-8AD9-3555BCFC3708}" destId="{BC62E149-ED79-415F-AFB1-715F500DF73D}" srcOrd="0" destOrd="0" presId="urn:microsoft.com/office/officeart/2005/8/layout/hList1"/>
    <dgm:cxn modelId="{A9C4C8CA-0DCC-41E6-B130-90E8809D9286}" type="presParOf" srcId="{BC62E149-ED79-415F-AFB1-715F500DF73D}" destId="{3A0A3934-DD8C-4CE3-A686-949C8B3A15FF}" srcOrd="0" destOrd="0" presId="urn:microsoft.com/office/officeart/2005/8/layout/hList1"/>
    <dgm:cxn modelId="{1EF8B322-DFB1-4DB7-9869-85E049ACF466}" type="presParOf" srcId="{BC62E149-ED79-415F-AFB1-715F500DF73D}" destId="{8916BF86-4867-4700-826D-494E91CAD17A}" srcOrd="1" destOrd="0" presId="urn:microsoft.com/office/officeart/2005/8/layout/hList1"/>
    <dgm:cxn modelId="{95FF0F05-36C4-4DA4-B3E2-8C33EEAF5304}" type="presParOf" srcId="{D96DCE36-338D-404F-8AD9-3555BCFC3708}" destId="{DCB8A5C4-D1AE-422A-BE82-6F9AF3840341}" srcOrd="1" destOrd="0" presId="urn:microsoft.com/office/officeart/2005/8/layout/hList1"/>
    <dgm:cxn modelId="{A8F30DB7-546B-4DBD-A432-6A155A3DB7BC}" type="presParOf" srcId="{D96DCE36-338D-404F-8AD9-3555BCFC3708}" destId="{8BD598C6-4E9E-4A41-9D98-567B1D79F5CE}" srcOrd="2" destOrd="0" presId="urn:microsoft.com/office/officeart/2005/8/layout/hList1"/>
    <dgm:cxn modelId="{B3CAF16C-002A-450C-82C2-CE9508F1CAAD}" type="presParOf" srcId="{8BD598C6-4E9E-4A41-9D98-567B1D79F5CE}" destId="{F9BB5CD1-3600-4001-B7AD-6FF4069B6BD9}" srcOrd="0" destOrd="0" presId="urn:microsoft.com/office/officeart/2005/8/layout/hList1"/>
    <dgm:cxn modelId="{AB23F38A-C377-4E4D-A2D6-971366679D44}" type="presParOf" srcId="{8BD598C6-4E9E-4A41-9D98-567B1D79F5CE}" destId="{9FC16970-8BF3-43B0-B248-69D9CB8B430D}"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60E674-E98B-4BD7-A83B-F236A3CF7249}" type="doc">
      <dgm:prSet loTypeId="urn:microsoft.com/office/officeart/2005/8/layout/chevron2" loCatId="list" qsTypeId="urn:microsoft.com/office/officeart/2005/8/quickstyle/3d1" qsCatId="3D" csTypeId="urn:microsoft.com/office/officeart/2005/8/colors/colorful2" csCatId="colorful" phldr="1"/>
      <dgm:spPr/>
      <dgm:t>
        <a:bodyPr/>
        <a:lstStyle/>
        <a:p>
          <a:endParaRPr lang="en-US"/>
        </a:p>
      </dgm:t>
    </dgm:pt>
    <dgm:pt modelId="{CEDC2E06-4322-49CA-A9FF-CD7226AE1CF5}">
      <dgm:prSet phldrT="[Text]" custT="1"/>
      <dgm:spPr/>
      <dgm:t>
        <a:bodyPr/>
        <a:lstStyle/>
        <a:p>
          <a:r>
            <a:rPr kumimoji="0" lang="en-US" sz="1800" b="1" i="0" u="sng" strike="noStrike" cap="none" normalizeH="0" baseline="0" dirty="0" smtClean="0">
              <a:ln/>
              <a:effectLst/>
              <a:ea typeface="Calibri" pitchFamily="34" charset="0"/>
              <a:cs typeface="Times New Roman" pitchFamily="18" charset="0"/>
            </a:rPr>
            <a:t>Coupon Rate: </a:t>
          </a:r>
          <a:endParaRPr lang="en-US" sz="1800" dirty="0"/>
        </a:p>
      </dgm:t>
    </dgm:pt>
    <dgm:pt modelId="{167D5781-F5C3-4AAD-B778-41EC88949DCC}" type="parTrans" cxnId="{B0FE90E9-B252-48E7-9ACC-F8460ACD9E5B}">
      <dgm:prSet/>
      <dgm:spPr/>
      <dgm:t>
        <a:bodyPr/>
        <a:lstStyle/>
        <a:p>
          <a:endParaRPr lang="en-US" sz="1800"/>
        </a:p>
      </dgm:t>
    </dgm:pt>
    <dgm:pt modelId="{01E2133F-7391-4907-9938-F2BC92E57433}" type="sibTrans" cxnId="{B0FE90E9-B252-48E7-9ACC-F8460ACD9E5B}">
      <dgm:prSet/>
      <dgm:spPr/>
      <dgm:t>
        <a:bodyPr/>
        <a:lstStyle/>
        <a:p>
          <a:endParaRPr lang="en-US" sz="1800"/>
        </a:p>
      </dgm:t>
    </dgm:pt>
    <dgm:pt modelId="{729DF4C8-A981-46A1-8316-A7855C128C99}">
      <dgm:prSet phldrT="[Text]" custT="1"/>
      <dgm:spPr/>
      <dgm:t>
        <a:bodyPr/>
        <a:lstStyle/>
        <a:p>
          <a:r>
            <a:rPr kumimoji="0" lang="en-US" sz="1800" b="0" i="0" u="none" strike="noStrike" cap="none" normalizeH="0" baseline="0" dirty="0" smtClean="0">
              <a:ln/>
              <a:effectLst/>
              <a:ea typeface="Calibri" pitchFamily="34" charset="0"/>
              <a:cs typeface="Times New Roman" pitchFamily="18" charset="0"/>
            </a:rPr>
            <a:t>A bond's coupon rate is the actual amount of interest income earned on the bond each year based on its face value. </a:t>
          </a:r>
          <a:endParaRPr lang="en-US" sz="1800" dirty="0"/>
        </a:p>
      </dgm:t>
    </dgm:pt>
    <dgm:pt modelId="{AF1A21E6-8175-4A59-BDEC-3B8A873DC6B0}" type="parTrans" cxnId="{96DFCDA8-976E-4CBD-B890-EC8870C752A0}">
      <dgm:prSet/>
      <dgm:spPr/>
      <dgm:t>
        <a:bodyPr/>
        <a:lstStyle/>
        <a:p>
          <a:endParaRPr lang="en-US" sz="1800"/>
        </a:p>
      </dgm:t>
    </dgm:pt>
    <dgm:pt modelId="{18F8B658-FD69-4963-99E8-FE9ABAB2650A}" type="sibTrans" cxnId="{96DFCDA8-976E-4CBD-B890-EC8870C752A0}">
      <dgm:prSet/>
      <dgm:spPr/>
      <dgm:t>
        <a:bodyPr/>
        <a:lstStyle/>
        <a:p>
          <a:endParaRPr lang="en-US" sz="1800"/>
        </a:p>
      </dgm:t>
    </dgm:pt>
    <dgm:pt modelId="{EA48DD3E-6A2E-4C0F-8331-1873A3DD35CD}">
      <dgm:prSet phldrT="[Text]" custT="1"/>
      <dgm:spPr/>
      <dgm:t>
        <a:bodyPr/>
        <a:lstStyle/>
        <a:p>
          <a:r>
            <a:rPr lang="en-US" sz="1800" b="1" u="sng" dirty="0" smtClean="0"/>
            <a:t>Current Yield</a:t>
          </a:r>
          <a:r>
            <a:rPr lang="en-US" sz="1800" u="sng" dirty="0" smtClean="0"/>
            <a:t> </a:t>
          </a:r>
          <a:endParaRPr lang="en-US" sz="1800" dirty="0"/>
        </a:p>
      </dgm:t>
    </dgm:pt>
    <dgm:pt modelId="{C837FF3F-84F8-4DB0-BCCC-C63A90720F54}" type="parTrans" cxnId="{BC08F921-843D-46C7-9D66-6005D04F540D}">
      <dgm:prSet/>
      <dgm:spPr/>
      <dgm:t>
        <a:bodyPr/>
        <a:lstStyle/>
        <a:p>
          <a:endParaRPr lang="en-US" sz="1800"/>
        </a:p>
      </dgm:t>
    </dgm:pt>
    <dgm:pt modelId="{9E00536D-B6BB-45DE-A025-EEE275CEF308}" type="sibTrans" cxnId="{BC08F921-843D-46C7-9D66-6005D04F540D}">
      <dgm:prSet/>
      <dgm:spPr/>
      <dgm:t>
        <a:bodyPr/>
        <a:lstStyle/>
        <a:p>
          <a:endParaRPr lang="en-US" sz="1800"/>
        </a:p>
      </dgm:t>
    </dgm:pt>
    <dgm:pt modelId="{C4A8A7F9-B385-41A0-9494-11ABE17950FE}">
      <dgm:prSet phldrT="[Text]" custT="1"/>
      <dgm:spPr/>
      <dgm:t>
        <a:bodyPr/>
        <a:lstStyle/>
        <a:p>
          <a:r>
            <a:rPr lang="en-US" sz="1800" dirty="0" smtClean="0"/>
            <a:t>This is the annual return earned on the price paid for a bond. It is calculated by dividing the bond's coupon rate by its purchase price. </a:t>
          </a:r>
          <a:endParaRPr lang="en-US" sz="1800" dirty="0"/>
        </a:p>
      </dgm:t>
    </dgm:pt>
    <dgm:pt modelId="{99D1A059-523A-499C-B659-B7E69C20D7E8}" type="parTrans" cxnId="{1FEFE4A9-4FF9-41B1-A6E1-2FA3A0C8A6AD}">
      <dgm:prSet/>
      <dgm:spPr/>
      <dgm:t>
        <a:bodyPr/>
        <a:lstStyle/>
        <a:p>
          <a:endParaRPr lang="en-US" sz="1800"/>
        </a:p>
      </dgm:t>
    </dgm:pt>
    <dgm:pt modelId="{7A94D069-7165-4056-8868-6164B89DF09F}" type="sibTrans" cxnId="{1FEFE4A9-4FF9-41B1-A6E1-2FA3A0C8A6AD}">
      <dgm:prSet/>
      <dgm:spPr/>
      <dgm:t>
        <a:bodyPr/>
        <a:lstStyle/>
        <a:p>
          <a:endParaRPr lang="en-US" sz="1800"/>
        </a:p>
      </dgm:t>
    </dgm:pt>
    <dgm:pt modelId="{2C26B266-C21A-44B7-BC22-58C6089B381A}">
      <dgm:prSet phldrT="[Text]" custT="1"/>
      <dgm:spPr/>
      <dgm:t>
        <a:bodyPr/>
        <a:lstStyle/>
        <a:p>
          <a:r>
            <a:rPr lang="en-US" sz="1800" b="1" u="sng" dirty="0" smtClean="0"/>
            <a:t>Yield to Maturity</a:t>
          </a:r>
          <a:r>
            <a:rPr lang="en-US" sz="1800" u="sng" dirty="0" smtClean="0"/>
            <a:t> </a:t>
          </a:r>
          <a:endParaRPr lang="en-US" sz="1800" dirty="0"/>
        </a:p>
      </dgm:t>
    </dgm:pt>
    <dgm:pt modelId="{8677EA07-88B1-4A9B-BCE0-6C62591B44C3}" type="parTrans" cxnId="{2F9B944E-31E4-4343-BB1D-4780166D6670}">
      <dgm:prSet/>
      <dgm:spPr/>
      <dgm:t>
        <a:bodyPr/>
        <a:lstStyle/>
        <a:p>
          <a:endParaRPr lang="en-US" sz="1800"/>
        </a:p>
      </dgm:t>
    </dgm:pt>
    <dgm:pt modelId="{A178F626-672F-45EA-B0FE-E681555FA2E5}" type="sibTrans" cxnId="{2F9B944E-31E4-4343-BB1D-4780166D6670}">
      <dgm:prSet/>
      <dgm:spPr/>
      <dgm:t>
        <a:bodyPr/>
        <a:lstStyle/>
        <a:p>
          <a:endParaRPr lang="en-US" sz="1800"/>
        </a:p>
      </dgm:t>
    </dgm:pt>
    <dgm:pt modelId="{13E042B6-745E-431A-AB31-618616C34897}">
      <dgm:prSet phldrT="[Text]" custT="1"/>
      <dgm:spPr/>
      <dgm:t>
        <a:bodyPr/>
        <a:lstStyle/>
        <a:p>
          <a:r>
            <a:rPr lang="en-US" sz="1800" dirty="0" smtClean="0"/>
            <a:t>This reflects the total return an investor receives by holding the bond until it matures. A bond’s yield to maturity, or YTM, reflects all of the interest payments from the time of purchase until maturity, including interest earned on interest. </a:t>
          </a:r>
          <a:endParaRPr lang="en-US" sz="1800" dirty="0"/>
        </a:p>
      </dgm:t>
    </dgm:pt>
    <dgm:pt modelId="{2F0B2B1D-90D2-4A60-BC62-C6CA1F64DF83}" type="parTrans" cxnId="{092A8A0D-2C0E-4CF2-9EFE-CD84EB226AD7}">
      <dgm:prSet/>
      <dgm:spPr/>
      <dgm:t>
        <a:bodyPr/>
        <a:lstStyle/>
        <a:p>
          <a:endParaRPr lang="en-US" sz="1800"/>
        </a:p>
      </dgm:t>
    </dgm:pt>
    <dgm:pt modelId="{40B12673-CA3F-45AD-9E36-482248A470AD}" type="sibTrans" cxnId="{092A8A0D-2C0E-4CF2-9EFE-CD84EB226AD7}">
      <dgm:prSet/>
      <dgm:spPr/>
      <dgm:t>
        <a:bodyPr/>
        <a:lstStyle/>
        <a:p>
          <a:endParaRPr lang="en-US" sz="1800"/>
        </a:p>
      </dgm:t>
    </dgm:pt>
    <dgm:pt modelId="{A5E025D3-E40E-49B2-AB06-679BFCCE332A}">
      <dgm:prSet phldrT="[Text]" custT="1"/>
      <dgm:spPr/>
      <dgm:t>
        <a:bodyPr/>
        <a:lstStyle/>
        <a:p>
          <a:r>
            <a:rPr lang="en-US" sz="1800" dirty="0" smtClean="0"/>
            <a:t>When a bond is purchased at face value, the current yield is the same as the coupon rate. But let’s say the bond was purchased at a discount to face value – Rs 900. The current yield would be 6.6% (Rs 60/ Rs 900). </a:t>
          </a:r>
          <a:endParaRPr lang="en-US" sz="1800" dirty="0"/>
        </a:p>
      </dgm:t>
    </dgm:pt>
    <dgm:pt modelId="{991C8B90-9299-470A-9C8C-28317897D949}" type="parTrans" cxnId="{198AC73B-8598-4B5F-9CAD-B4BA15E5A148}">
      <dgm:prSet/>
      <dgm:spPr/>
      <dgm:t>
        <a:bodyPr/>
        <a:lstStyle/>
        <a:p>
          <a:endParaRPr lang="en-US" sz="1800"/>
        </a:p>
      </dgm:t>
    </dgm:pt>
    <dgm:pt modelId="{E63F179D-5751-4FCB-A796-45F94DE4A81E}" type="sibTrans" cxnId="{198AC73B-8598-4B5F-9CAD-B4BA15E5A148}">
      <dgm:prSet/>
      <dgm:spPr/>
      <dgm:t>
        <a:bodyPr/>
        <a:lstStyle/>
        <a:p>
          <a:endParaRPr lang="en-US" sz="1800"/>
        </a:p>
      </dgm:t>
    </dgm:pt>
    <dgm:pt modelId="{0AF202B7-838B-425F-BDAF-A1EFC30444EE}" type="pres">
      <dgm:prSet presAssocID="{0560E674-E98B-4BD7-A83B-F236A3CF7249}" presName="linearFlow" presStyleCnt="0">
        <dgm:presLayoutVars>
          <dgm:dir/>
          <dgm:animLvl val="lvl"/>
          <dgm:resizeHandles val="exact"/>
        </dgm:presLayoutVars>
      </dgm:prSet>
      <dgm:spPr/>
      <dgm:t>
        <a:bodyPr/>
        <a:lstStyle/>
        <a:p>
          <a:endParaRPr lang="en-US"/>
        </a:p>
      </dgm:t>
    </dgm:pt>
    <dgm:pt modelId="{C67B301C-0443-48EC-93F3-D9D9E057976C}" type="pres">
      <dgm:prSet presAssocID="{CEDC2E06-4322-49CA-A9FF-CD7226AE1CF5}" presName="composite" presStyleCnt="0"/>
      <dgm:spPr/>
      <dgm:t>
        <a:bodyPr/>
        <a:lstStyle/>
        <a:p>
          <a:endParaRPr lang="en-US"/>
        </a:p>
      </dgm:t>
    </dgm:pt>
    <dgm:pt modelId="{0443665A-6F11-4984-94F5-E943A5D1374A}" type="pres">
      <dgm:prSet presAssocID="{CEDC2E06-4322-49CA-A9FF-CD7226AE1CF5}" presName="parentText" presStyleLbl="alignNode1" presStyleIdx="0" presStyleCnt="3">
        <dgm:presLayoutVars>
          <dgm:chMax val="1"/>
          <dgm:bulletEnabled val="1"/>
        </dgm:presLayoutVars>
      </dgm:prSet>
      <dgm:spPr/>
      <dgm:t>
        <a:bodyPr/>
        <a:lstStyle/>
        <a:p>
          <a:endParaRPr lang="en-US"/>
        </a:p>
      </dgm:t>
    </dgm:pt>
    <dgm:pt modelId="{1B2B81A8-A0EB-4C3F-847F-86907B417DDB}" type="pres">
      <dgm:prSet presAssocID="{CEDC2E06-4322-49CA-A9FF-CD7226AE1CF5}" presName="descendantText" presStyleLbl="alignAcc1" presStyleIdx="0" presStyleCnt="3" custAng="0" custScaleX="99102" custScaleY="101664" custLinFactNeighborX="-77" custLinFactNeighborY="-7829">
        <dgm:presLayoutVars>
          <dgm:bulletEnabled val="1"/>
        </dgm:presLayoutVars>
      </dgm:prSet>
      <dgm:spPr/>
      <dgm:t>
        <a:bodyPr/>
        <a:lstStyle/>
        <a:p>
          <a:endParaRPr lang="en-US"/>
        </a:p>
      </dgm:t>
    </dgm:pt>
    <dgm:pt modelId="{2F713525-7D32-4B43-B56A-F51495E5BCCF}" type="pres">
      <dgm:prSet presAssocID="{01E2133F-7391-4907-9938-F2BC92E57433}" presName="sp" presStyleCnt="0"/>
      <dgm:spPr/>
      <dgm:t>
        <a:bodyPr/>
        <a:lstStyle/>
        <a:p>
          <a:endParaRPr lang="en-US"/>
        </a:p>
      </dgm:t>
    </dgm:pt>
    <dgm:pt modelId="{F39776DC-7F8E-4538-94DB-46F5A5A4E852}" type="pres">
      <dgm:prSet presAssocID="{EA48DD3E-6A2E-4C0F-8331-1873A3DD35CD}" presName="composite" presStyleCnt="0"/>
      <dgm:spPr/>
      <dgm:t>
        <a:bodyPr/>
        <a:lstStyle/>
        <a:p>
          <a:endParaRPr lang="en-US"/>
        </a:p>
      </dgm:t>
    </dgm:pt>
    <dgm:pt modelId="{EDAFC276-277D-467B-8B54-2BA9A14364B3}" type="pres">
      <dgm:prSet presAssocID="{EA48DD3E-6A2E-4C0F-8331-1873A3DD35CD}" presName="parentText" presStyleLbl="alignNode1" presStyleIdx="1" presStyleCnt="3" custScaleY="116623">
        <dgm:presLayoutVars>
          <dgm:chMax val="1"/>
          <dgm:bulletEnabled val="1"/>
        </dgm:presLayoutVars>
      </dgm:prSet>
      <dgm:spPr/>
      <dgm:t>
        <a:bodyPr/>
        <a:lstStyle/>
        <a:p>
          <a:endParaRPr lang="en-US"/>
        </a:p>
      </dgm:t>
    </dgm:pt>
    <dgm:pt modelId="{CE7C6DCE-FE94-4E6B-8712-8B45C0DC7F6D}" type="pres">
      <dgm:prSet presAssocID="{EA48DD3E-6A2E-4C0F-8331-1873A3DD35CD}" presName="descendantText" presStyleLbl="alignAcc1" presStyleIdx="1" presStyleCnt="3" custScaleY="128500">
        <dgm:presLayoutVars>
          <dgm:bulletEnabled val="1"/>
        </dgm:presLayoutVars>
      </dgm:prSet>
      <dgm:spPr/>
      <dgm:t>
        <a:bodyPr/>
        <a:lstStyle/>
        <a:p>
          <a:endParaRPr lang="en-US"/>
        </a:p>
      </dgm:t>
    </dgm:pt>
    <dgm:pt modelId="{246E14A9-3E9E-4E06-83A0-AB4EC485DD85}" type="pres">
      <dgm:prSet presAssocID="{9E00536D-B6BB-45DE-A025-EEE275CEF308}" presName="sp" presStyleCnt="0"/>
      <dgm:spPr/>
      <dgm:t>
        <a:bodyPr/>
        <a:lstStyle/>
        <a:p>
          <a:endParaRPr lang="en-US"/>
        </a:p>
      </dgm:t>
    </dgm:pt>
    <dgm:pt modelId="{04683498-8E21-4D21-A109-DD069BF292BE}" type="pres">
      <dgm:prSet presAssocID="{2C26B266-C21A-44B7-BC22-58C6089B381A}" presName="composite" presStyleCnt="0"/>
      <dgm:spPr/>
      <dgm:t>
        <a:bodyPr/>
        <a:lstStyle/>
        <a:p>
          <a:endParaRPr lang="en-US"/>
        </a:p>
      </dgm:t>
    </dgm:pt>
    <dgm:pt modelId="{1A3F9DED-94CD-490F-BDF0-16D957ACEFD9}" type="pres">
      <dgm:prSet presAssocID="{2C26B266-C21A-44B7-BC22-58C6089B381A}" presName="parentText" presStyleLbl="alignNode1" presStyleIdx="2" presStyleCnt="3">
        <dgm:presLayoutVars>
          <dgm:chMax val="1"/>
          <dgm:bulletEnabled val="1"/>
        </dgm:presLayoutVars>
      </dgm:prSet>
      <dgm:spPr/>
      <dgm:t>
        <a:bodyPr/>
        <a:lstStyle/>
        <a:p>
          <a:endParaRPr lang="en-US"/>
        </a:p>
      </dgm:t>
    </dgm:pt>
    <dgm:pt modelId="{B569B801-D639-4345-BF23-D1F2E1CCCD92}" type="pres">
      <dgm:prSet presAssocID="{2C26B266-C21A-44B7-BC22-58C6089B381A}" presName="descendantText" presStyleLbl="alignAcc1" presStyleIdx="2" presStyleCnt="3">
        <dgm:presLayoutVars>
          <dgm:bulletEnabled val="1"/>
        </dgm:presLayoutVars>
      </dgm:prSet>
      <dgm:spPr/>
      <dgm:t>
        <a:bodyPr/>
        <a:lstStyle/>
        <a:p>
          <a:endParaRPr lang="en-US"/>
        </a:p>
      </dgm:t>
    </dgm:pt>
  </dgm:ptLst>
  <dgm:cxnLst>
    <dgm:cxn modelId="{1FEFE4A9-4FF9-41B1-A6E1-2FA3A0C8A6AD}" srcId="{EA48DD3E-6A2E-4C0F-8331-1873A3DD35CD}" destId="{C4A8A7F9-B385-41A0-9494-11ABE17950FE}" srcOrd="0" destOrd="0" parTransId="{99D1A059-523A-499C-B659-B7E69C20D7E8}" sibTransId="{7A94D069-7165-4056-8868-6164B89DF09F}"/>
    <dgm:cxn modelId="{31471EB4-D6A8-441D-99DA-819E6135B2A8}" type="presOf" srcId="{13E042B6-745E-431A-AB31-618616C34897}" destId="{B569B801-D639-4345-BF23-D1F2E1CCCD92}" srcOrd="0" destOrd="0" presId="urn:microsoft.com/office/officeart/2005/8/layout/chevron2"/>
    <dgm:cxn modelId="{4E392F77-D70B-4B31-8054-A86F2939BCFE}" type="presOf" srcId="{729DF4C8-A981-46A1-8316-A7855C128C99}" destId="{1B2B81A8-A0EB-4C3F-847F-86907B417DDB}" srcOrd="0" destOrd="0" presId="urn:microsoft.com/office/officeart/2005/8/layout/chevron2"/>
    <dgm:cxn modelId="{96DFCDA8-976E-4CBD-B890-EC8870C752A0}" srcId="{CEDC2E06-4322-49CA-A9FF-CD7226AE1CF5}" destId="{729DF4C8-A981-46A1-8316-A7855C128C99}" srcOrd="0" destOrd="0" parTransId="{AF1A21E6-8175-4A59-BDEC-3B8A873DC6B0}" sibTransId="{18F8B658-FD69-4963-99E8-FE9ABAB2650A}"/>
    <dgm:cxn modelId="{2F9B944E-31E4-4343-BB1D-4780166D6670}" srcId="{0560E674-E98B-4BD7-A83B-F236A3CF7249}" destId="{2C26B266-C21A-44B7-BC22-58C6089B381A}" srcOrd="2" destOrd="0" parTransId="{8677EA07-88B1-4A9B-BCE0-6C62591B44C3}" sibTransId="{A178F626-672F-45EA-B0FE-E681555FA2E5}"/>
    <dgm:cxn modelId="{092A8A0D-2C0E-4CF2-9EFE-CD84EB226AD7}" srcId="{2C26B266-C21A-44B7-BC22-58C6089B381A}" destId="{13E042B6-745E-431A-AB31-618616C34897}" srcOrd="0" destOrd="0" parTransId="{2F0B2B1D-90D2-4A60-BC62-C6CA1F64DF83}" sibTransId="{40B12673-CA3F-45AD-9E36-482248A470AD}"/>
    <dgm:cxn modelId="{6DBEF158-78CC-4137-BFCB-04E26A7B2680}" type="presOf" srcId="{C4A8A7F9-B385-41A0-9494-11ABE17950FE}" destId="{CE7C6DCE-FE94-4E6B-8712-8B45C0DC7F6D}" srcOrd="0" destOrd="0" presId="urn:microsoft.com/office/officeart/2005/8/layout/chevron2"/>
    <dgm:cxn modelId="{BC08F921-843D-46C7-9D66-6005D04F540D}" srcId="{0560E674-E98B-4BD7-A83B-F236A3CF7249}" destId="{EA48DD3E-6A2E-4C0F-8331-1873A3DD35CD}" srcOrd="1" destOrd="0" parTransId="{C837FF3F-84F8-4DB0-BCCC-C63A90720F54}" sibTransId="{9E00536D-B6BB-45DE-A025-EEE275CEF308}"/>
    <dgm:cxn modelId="{09C10AEE-D095-4B85-A733-8BCD47480234}" type="presOf" srcId="{2C26B266-C21A-44B7-BC22-58C6089B381A}" destId="{1A3F9DED-94CD-490F-BDF0-16D957ACEFD9}" srcOrd="0" destOrd="0" presId="urn:microsoft.com/office/officeart/2005/8/layout/chevron2"/>
    <dgm:cxn modelId="{03BB8C6E-73E3-432A-AFA2-E44A77BECFA8}" type="presOf" srcId="{0560E674-E98B-4BD7-A83B-F236A3CF7249}" destId="{0AF202B7-838B-425F-BDAF-A1EFC30444EE}" srcOrd="0" destOrd="0" presId="urn:microsoft.com/office/officeart/2005/8/layout/chevron2"/>
    <dgm:cxn modelId="{8AE234DD-AE91-44FE-9E53-06B2807CE5D2}" type="presOf" srcId="{A5E025D3-E40E-49B2-AB06-679BFCCE332A}" destId="{CE7C6DCE-FE94-4E6B-8712-8B45C0DC7F6D}" srcOrd="0" destOrd="1" presId="urn:microsoft.com/office/officeart/2005/8/layout/chevron2"/>
    <dgm:cxn modelId="{198AC73B-8598-4B5F-9CAD-B4BA15E5A148}" srcId="{EA48DD3E-6A2E-4C0F-8331-1873A3DD35CD}" destId="{A5E025D3-E40E-49B2-AB06-679BFCCE332A}" srcOrd="1" destOrd="0" parTransId="{991C8B90-9299-470A-9C8C-28317897D949}" sibTransId="{E63F179D-5751-4FCB-A796-45F94DE4A81E}"/>
    <dgm:cxn modelId="{111FA956-D92D-4F3A-9618-F9A80299FADA}" type="presOf" srcId="{EA48DD3E-6A2E-4C0F-8331-1873A3DD35CD}" destId="{EDAFC276-277D-467B-8B54-2BA9A14364B3}" srcOrd="0" destOrd="0" presId="urn:microsoft.com/office/officeart/2005/8/layout/chevron2"/>
    <dgm:cxn modelId="{B0FE90E9-B252-48E7-9ACC-F8460ACD9E5B}" srcId="{0560E674-E98B-4BD7-A83B-F236A3CF7249}" destId="{CEDC2E06-4322-49CA-A9FF-CD7226AE1CF5}" srcOrd="0" destOrd="0" parTransId="{167D5781-F5C3-4AAD-B778-41EC88949DCC}" sibTransId="{01E2133F-7391-4907-9938-F2BC92E57433}"/>
    <dgm:cxn modelId="{167651C0-0CCA-4D2D-A163-A86824707BB5}" type="presOf" srcId="{CEDC2E06-4322-49CA-A9FF-CD7226AE1CF5}" destId="{0443665A-6F11-4984-94F5-E943A5D1374A}" srcOrd="0" destOrd="0" presId="urn:microsoft.com/office/officeart/2005/8/layout/chevron2"/>
    <dgm:cxn modelId="{97258E7D-D9E7-4956-ACDB-A4A249183AE7}" type="presParOf" srcId="{0AF202B7-838B-425F-BDAF-A1EFC30444EE}" destId="{C67B301C-0443-48EC-93F3-D9D9E057976C}" srcOrd="0" destOrd="0" presId="urn:microsoft.com/office/officeart/2005/8/layout/chevron2"/>
    <dgm:cxn modelId="{C39A4E0E-940D-469A-859A-6FB5CD0608DE}" type="presParOf" srcId="{C67B301C-0443-48EC-93F3-D9D9E057976C}" destId="{0443665A-6F11-4984-94F5-E943A5D1374A}" srcOrd="0" destOrd="0" presId="urn:microsoft.com/office/officeart/2005/8/layout/chevron2"/>
    <dgm:cxn modelId="{A84C0797-45A3-46CC-BA3F-634834D020AC}" type="presParOf" srcId="{C67B301C-0443-48EC-93F3-D9D9E057976C}" destId="{1B2B81A8-A0EB-4C3F-847F-86907B417DDB}" srcOrd="1" destOrd="0" presId="urn:microsoft.com/office/officeart/2005/8/layout/chevron2"/>
    <dgm:cxn modelId="{58E849B5-8949-4775-8524-93A7988EB85F}" type="presParOf" srcId="{0AF202B7-838B-425F-BDAF-A1EFC30444EE}" destId="{2F713525-7D32-4B43-B56A-F51495E5BCCF}" srcOrd="1" destOrd="0" presId="urn:microsoft.com/office/officeart/2005/8/layout/chevron2"/>
    <dgm:cxn modelId="{2EB5CB91-38D1-47E8-BD76-833509248A6D}" type="presParOf" srcId="{0AF202B7-838B-425F-BDAF-A1EFC30444EE}" destId="{F39776DC-7F8E-4538-94DB-46F5A5A4E852}" srcOrd="2" destOrd="0" presId="urn:microsoft.com/office/officeart/2005/8/layout/chevron2"/>
    <dgm:cxn modelId="{DEE2543C-E87A-433E-9453-DD89238A134E}" type="presParOf" srcId="{F39776DC-7F8E-4538-94DB-46F5A5A4E852}" destId="{EDAFC276-277D-467B-8B54-2BA9A14364B3}" srcOrd="0" destOrd="0" presId="urn:microsoft.com/office/officeart/2005/8/layout/chevron2"/>
    <dgm:cxn modelId="{B1B1B750-B906-4D1A-926F-52EDD1B5C28C}" type="presParOf" srcId="{F39776DC-7F8E-4538-94DB-46F5A5A4E852}" destId="{CE7C6DCE-FE94-4E6B-8712-8B45C0DC7F6D}" srcOrd="1" destOrd="0" presId="urn:microsoft.com/office/officeart/2005/8/layout/chevron2"/>
    <dgm:cxn modelId="{CCB21723-B2C8-46B5-BCC1-A4EF32A79200}" type="presParOf" srcId="{0AF202B7-838B-425F-BDAF-A1EFC30444EE}" destId="{246E14A9-3E9E-4E06-83A0-AB4EC485DD85}" srcOrd="3" destOrd="0" presId="urn:microsoft.com/office/officeart/2005/8/layout/chevron2"/>
    <dgm:cxn modelId="{8E57ED0D-D760-43D2-9537-BD45560FA84C}" type="presParOf" srcId="{0AF202B7-838B-425F-BDAF-A1EFC30444EE}" destId="{04683498-8E21-4D21-A109-DD069BF292BE}" srcOrd="4" destOrd="0" presId="urn:microsoft.com/office/officeart/2005/8/layout/chevron2"/>
    <dgm:cxn modelId="{2F7CD323-A3FC-4566-8DD3-3C84FAC0D634}" type="presParOf" srcId="{04683498-8E21-4D21-A109-DD069BF292BE}" destId="{1A3F9DED-94CD-490F-BDF0-16D957ACEFD9}" srcOrd="0" destOrd="0" presId="urn:microsoft.com/office/officeart/2005/8/layout/chevron2"/>
    <dgm:cxn modelId="{DD9750A4-62A3-4756-8EB1-CF23B11B8DDB}" type="presParOf" srcId="{04683498-8E21-4D21-A109-DD069BF292BE}" destId="{B569B801-D639-4345-BF23-D1F2E1CCCD92}"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FA7B82-7A13-4F67-8881-761A4E327FC0}" type="doc">
      <dgm:prSet loTypeId="urn:microsoft.com/office/officeart/2005/8/layout/hList1" loCatId="list" qsTypeId="urn:microsoft.com/office/officeart/2005/8/quickstyle/simple5" qsCatId="simple" csTypeId="urn:microsoft.com/office/officeart/2005/8/colors/colorful1" csCatId="colorful" phldr="1"/>
      <dgm:spPr/>
      <dgm:t>
        <a:bodyPr/>
        <a:lstStyle/>
        <a:p>
          <a:endParaRPr lang="en-US"/>
        </a:p>
      </dgm:t>
    </dgm:pt>
    <dgm:pt modelId="{6D6CC75C-4A16-490A-9DC6-95B12BE7D00D}">
      <dgm:prSet phldrT="[Text]"/>
      <dgm:spPr/>
      <dgm:t>
        <a:bodyPr/>
        <a:lstStyle/>
        <a:p>
          <a:r>
            <a:rPr lang="en-US" b="1" dirty="0" smtClean="0"/>
            <a:t>Duration:</a:t>
          </a:r>
          <a:endParaRPr lang="en-US" dirty="0"/>
        </a:p>
      </dgm:t>
    </dgm:pt>
    <dgm:pt modelId="{DEB4A10D-D676-4F70-9F4B-5CDE1E4BFE90}" type="parTrans" cxnId="{253124A6-623E-4E1C-A40D-D8C6EB0A519C}">
      <dgm:prSet/>
      <dgm:spPr/>
      <dgm:t>
        <a:bodyPr/>
        <a:lstStyle/>
        <a:p>
          <a:endParaRPr lang="en-US"/>
        </a:p>
      </dgm:t>
    </dgm:pt>
    <dgm:pt modelId="{AB19C216-13C6-4613-B4CF-9431B0FB52DC}" type="sibTrans" cxnId="{253124A6-623E-4E1C-A40D-D8C6EB0A519C}">
      <dgm:prSet/>
      <dgm:spPr/>
      <dgm:t>
        <a:bodyPr/>
        <a:lstStyle/>
        <a:p>
          <a:endParaRPr lang="en-US"/>
        </a:p>
      </dgm:t>
    </dgm:pt>
    <dgm:pt modelId="{23ADC2A7-602A-4EC0-9645-21CBF3283608}">
      <dgm:prSet phldrT="[Text]" custT="1"/>
      <dgm:spPr/>
      <dgm:t>
        <a:bodyPr/>
        <a:lstStyle/>
        <a:p>
          <a:pPr>
            <a:lnSpc>
              <a:spcPct val="100000"/>
            </a:lnSpc>
          </a:pPr>
          <a:r>
            <a:rPr lang="en-US" sz="2000" dirty="0" smtClean="0"/>
            <a:t>It</a:t>
          </a:r>
          <a:r>
            <a:rPr lang="fr-FR" sz="2000" dirty="0" smtClean="0"/>
            <a:t>’</a:t>
          </a:r>
          <a:r>
            <a:rPr lang="en-US" sz="2000" dirty="0" smtClean="0"/>
            <a:t>s the risk of a Debt portfolio</a:t>
          </a:r>
          <a:endParaRPr lang="en-US" sz="2000" dirty="0"/>
        </a:p>
      </dgm:t>
    </dgm:pt>
    <dgm:pt modelId="{E802EA9F-88DF-4932-BFBB-2C043E0D1CEF}" type="parTrans" cxnId="{E7FD09AA-11C8-4E69-A8FD-C3E7CA26C08B}">
      <dgm:prSet/>
      <dgm:spPr/>
      <dgm:t>
        <a:bodyPr/>
        <a:lstStyle/>
        <a:p>
          <a:endParaRPr lang="en-US"/>
        </a:p>
      </dgm:t>
    </dgm:pt>
    <dgm:pt modelId="{573412E1-1D25-46E8-92A7-2481E63248FB}" type="sibTrans" cxnId="{E7FD09AA-11C8-4E69-A8FD-C3E7CA26C08B}">
      <dgm:prSet/>
      <dgm:spPr/>
      <dgm:t>
        <a:bodyPr/>
        <a:lstStyle/>
        <a:p>
          <a:endParaRPr lang="en-US"/>
        </a:p>
      </dgm:t>
    </dgm:pt>
    <dgm:pt modelId="{FAFA260D-78EC-425C-B4D5-FE5FD4E347A5}">
      <dgm:prSet phldrT="[Text]"/>
      <dgm:spPr/>
      <dgm:t>
        <a:bodyPr/>
        <a:lstStyle/>
        <a:p>
          <a:r>
            <a:rPr lang="en-US" b="1" dirty="0" smtClean="0"/>
            <a:t>Mod Duration:</a:t>
          </a:r>
          <a:endParaRPr lang="en-US" dirty="0"/>
        </a:p>
      </dgm:t>
    </dgm:pt>
    <dgm:pt modelId="{7483F967-EEB4-4EF4-8F9F-16ECB09DCD93}" type="parTrans" cxnId="{14FD6D3C-3E24-44E3-919D-F3A77E5DAA4B}">
      <dgm:prSet/>
      <dgm:spPr/>
      <dgm:t>
        <a:bodyPr/>
        <a:lstStyle/>
        <a:p>
          <a:endParaRPr lang="en-US"/>
        </a:p>
      </dgm:t>
    </dgm:pt>
    <dgm:pt modelId="{B42F2502-D9F6-4D8E-8B3D-6C2787958D88}" type="sibTrans" cxnId="{14FD6D3C-3E24-44E3-919D-F3A77E5DAA4B}">
      <dgm:prSet/>
      <dgm:spPr/>
      <dgm:t>
        <a:bodyPr/>
        <a:lstStyle/>
        <a:p>
          <a:endParaRPr lang="en-US"/>
        </a:p>
      </dgm:t>
    </dgm:pt>
    <dgm:pt modelId="{EEEB145F-111C-4906-BF7D-FF9AAB425E42}">
      <dgm:prSet phldrT="[Text]"/>
      <dgm:spPr/>
      <dgm:t>
        <a:bodyPr/>
        <a:lstStyle/>
        <a:p>
          <a:r>
            <a:rPr lang="en-US" dirty="0" smtClean="0"/>
            <a:t>Its the sensitivity of the Bond Portfolio to the change in market yield</a:t>
          </a:r>
          <a:endParaRPr lang="en-US" dirty="0"/>
        </a:p>
      </dgm:t>
    </dgm:pt>
    <dgm:pt modelId="{F6DCFB43-A6C1-48D1-8678-16DE0087C6C9}" type="parTrans" cxnId="{C0EAE524-CE34-44B3-BF1E-AE8A24FC0D0A}">
      <dgm:prSet/>
      <dgm:spPr/>
      <dgm:t>
        <a:bodyPr/>
        <a:lstStyle/>
        <a:p>
          <a:endParaRPr lang="en-US"/>
        </a:p>
      </dgm:t>
    </dgm:pt>
    <dgm:pt modelId="{942182E4-064D-4160-B0F3-34A168F62392}" type="sibTrans" cxnId="{C0EAE524-CE34-44B3-BF1E-AE8A24FC0D0A}">
      <dgm:prSet/>
      <dgm:spPr/>
      <dgm:t>
        <a:bodyPr/>
        <a:lstStyle/>
        <a:p>
          <a:endParaRPr lang="en-US"/>
        </a:p>
      </dgm:t>
    </dgm:pt>
    <dgm:pt modelId="{1354F497-E160-41F0-83AF-8A28517716B0}">
      <dgm:prSet custT="1"/>
      <dgm:spPr/>
      <dgm:t>
        <a:bodyPr/>
        <a:lstStyle/>
        <a:p>
          <a:pPr>
            <a:lnSpc>
              <a:spcPct val="100000"/>
            </a:lnSpc>
          </a:pPr>
          <a:r>
            <a:rPr lang="en-US" sz="2000" dirty="0" smtClean="0"/>
            <a:t>Duration helps determine the break even point of a debt investment</a:t>
          </a:r>
          <a:endParaRPr lang="en-US" sz="2000" dirty="0"/>
        </a:p>
      </dgm:t>
    </dgm:pt>
    <dgm:pt modelId="{632C41DA-FCF9-4F41-9A83-B88CCBCD9663}" type="parTrans" cxnId="{A38A6FAA-B466-490E-B379-4B7688FCA41F}">
      <dgm:prSet/>
      <dgm:spPr/>
      <dgm:t>
        <a:bodyPr/>
        <a:lstStyle/>
        <a:p>
          <a:endParaRPr lang="en-US"/>
        </a:p>
      </dgm:t>
    </dgm:pt>
    <dgm:pt modelId="{263C2D08-C9A5-46E3-9CC4-90E88A522D6B}" type="sibTrans" cxnId="{A38A6FAA-B466-490E-B379-4B7688FCA41F}">
      <dgm:prSet/>
      <dgm:spPr/>
      <dgm:t>
        <a:bodyPr/>
        <a:lstStyle/>
        <a:p>
          <a:endParaRPr lang="en-US"/>
        </a:p>
      </dgm:t>
    </dgm:pt>
    <dgm:pt modelId="{801F290E-1909-4B1A-BCD9-BA723768B8B1}">
      <dgm:prSet custT="1"/>
      <dgm:spPr/>
      <dgm:t>
        <a:bodyPr/>
        <a:lstStyle/>
        <a:p>
          <a:pPr>
            <a:lnSpc>
              <a:spcPct val="100000"/>
            </a:lnSpc>
          </a:pPr>
          <a:r>
            <a:rPr lang="en-US" sz="2000" dirty="0" smtClean="0"/>
            <a:t>Higher the Duration, Higher the time to break even and hence more volatile would be the debt. If interest rates are suppose to fall, fund managers invest in higher duration bonds and vice versa</a:t>
          </a:r>
          <a:endParaRPr lang="en-US" sz="2000" dirty="0"/>
        </a:p>
      </dgm:t>
    </dgm:pt>
    <dgm:pt modelId="{B2DDB891-8521-45A2-9AF0-A49A543263D8}" type="parTrans" cxnId="{9157DA80-99FC-4A6A-B7D8-F6ED7E29986E}">
      <dgm:prSet/>
      <dgm:spPr/>
      <dgm:t>
        <a:bodyPr/>
        <a:lstStyle/>
        <a:p>
          <a:endParaRPr lang="en-US"/>
        </a:p>
      </dgm:t>
    </dgm:pt>
    <dgm:pt modelId="{433372F2-C84F-409F-9CDD-45D5D9584B3D}" type="sibTrans" cxnId="{9157DA80-99FC-4A6A-B7D8-F6ED7E29986E}">
      <dgm:prSet/>
      <dgm:spPr/>
      <dgm:t>
        <a:bodyPr/>
        <a:lstStyle/>
        <a:p>
          <a:endParaRPr lang="en-US"/>
        </a:p>
      </dgm:t>
    </dgm:pt>
    <dgm:pt modelId="{2C2A0FC5-3ED7-402C-B590-E6049881252C}">
      <dgm:prSet/>
      <dgm:spPr/>
      <dgm:t>
        <a:bodyPr/>
        <a:lstStyle/>
        <a:p>
          <a:endParaRPr lang="en-US" dirty="0" smtClean="0">
            <a:solidFill>
              <a:schemeClr val="tx1">
                <a:lumMod val="85000"/>
                <a:lumOff val="15000"/>
              </a:schemeClr>
            </a:solidFill>
          </a:endParaRPr>
        </a:p>
      </dgm:t>
    </dgm:pt>
    <dgm:pt modelId="{4BFA587B-4CEA-48C5-9C79-D6C4D227937F}" type="parTrans" cxnId="{12050122-B70A-4A55-88B1-B44CC7F24FC5}">
      <dgm:prSet/>
      <dgm:spPr/>
      <dgm:t>
        <a:bodyPr/>
        <a:lstStyle/>
        <a:p>
          <a:endParaRPr lang="en-US"/>
        </a:p>
      </dgm:t>
    </dgm:pt>
    <dgm:pt modelId="{A10AA5A0-E3FE-4D00-B602-97AE8A5FFB68}" type="sibTrans" cxnId="{12050122-B70A-4A55-88B1-B44CC7F24FC5}">
      <dgm:prSet/>
      <dgm:spPr/>
      <dgm:t>
        <a:bodyPr/>
        <a:lstStyle/>
        <a:p>
          <a:endParaRPr lang="en-US"/>
        </a:p>
      </dgm:t>
    </dgm:pt>
    <dgm:pt modelId="{CDEA51CD-BA7C-46E6-832A-8CFB928EAA45}">
      <dgm:prSet/>
      <dgm:spPr/>
      <dgm:t>
        <a:bodyPr/>
        <a:lstStyle/>
        <a:p>
          <a:r>
            <a:rPr lang="en-US" dirty="0" smtClean="0"/>
            <a:t>If the Duration of the Bond Portfolio is 5, it means the portfolio will move 5% for every 1% movement in the market yield </a:t>
          </a:r>
        </a:p>
      </dgm:t>
    </dgm:pt>
    <dgm:pt modelId="{68F037DF-678C-4912-9531-FEF1FB2B517F}" type="parTrans" cxnId="{7CDE467E-3E73-447E-8B60-922C7F14CF45}">
      <dgm:prSet/>
      <dgm:spPr/>
      <dgm:t>
        <a:bodyPr/>
        <a:lstStyle/>
        <a:p>
          <a:endParaRPr lang="en-US"/>
        </a:p>
      </dgm:t>
    </dgm:pt>
    <dgm:pt modelId="{49C4D47B-2831-4CAB-9DAF-6005CBED3606}" type="sibTrans" cxnId="{7CDE467E-3E73-447E-8B60-922C7F14CF45}">
      <dgm:prSet/>
      <dgm:spPr/>
      <dgm:t>
        <a:bodyPr/>
        <a:lstStyle/>
        <a:p>
          <a:endParaRPr lang="en-US"/>
        </a:p>
      </dgm:t>
    </dgm:pt>
    <dgm:pt modelId="{307224E2-065E-4E35-9ADA-9BA36ED93FEA}">
      <dgm:prSet/>
      <dgm:spPr/>
      <dgm:t>
        <a:bodyPr/>
        <a:lstStyle/>
        <a:p>
          <a:endParaRPr lang="en-US" dirty="0" smtClean="0">
            <a:solidFill>
              <a:schemeClr val="tx1">
                <a:lumMod val="85000"/>
                <a:lumOff val="15000"/>
              </a:schemeClr>
            </a:solidFill>
          </a:endParaRPr>
        </a:p>
      </dgm:t>
    </dgm:pt>
    <dgm:pt modelId="{4382065D-4434-4DF0-94C5-C937928CD3F3}" type="parTrans" cxnId="{C5B116D0-19FC-44AE-8320-36677FA4157E}">
      <dgm:prSet/>
      <dgm:spPr/>
      <dgm:t>
        <a:bodyPr/>
        <a:lstStyle/>
        <a:p>
          <a:endParaRPr lang="en-US"/>
        </a:p>
      </dgm:t>
    </dgm:pt>
    <dgm:pt modelId="{6D815FE6-0902-4275-AE60-0F9D20ACCB67}" type="sibTrans" cxnId="{C5B116D0-19FC-44AE-8320-36677FA4157E}">
      <dgm:prSet/>
      <dgm:spPr/>
      <dgm:t>
        <a:bodyPr/>
        <a:lstStyle/>
        <a:p>
          <a:endParaRPr lang="en-US"/>
        </a:p>
      </dgm:t>
    </dgm:pt>
    <dgm:pt modelId="{CA6C49B8-AF25-4A2D-9643-E318A188A126}">
      <dgm:prSet/>
      <dgm:spPr/>
      <dgm:t>
        <a:bodyPr/>
        <a:lstStyle/>
        <a:p>
          <a:r>
            <a:rPr lang="en-US" dirty="0" smtClean="0"/>
            <a:t>If market yield falls by 1%, the bond portfolio should generate 5% positive returns</a:t>
          </a:r>
        </a:p>
      </dgm:t>
    </dgm:pt>
    <dgm:pt modelId="{33EA507A-8D34-4FFD-ABCF-3B78C47428E4}" type="parTrans" cxnId="{1AE0FDA9-2A9B-4B8B-9ED2-6F314AC55EAF}">
      <dgm:prSet/>
      <dgm:spPr/>
      <dgm:t>
        <a:bodyPr/>
        <a:lstStyle/>
        <a:p>
          <a:endParaRPr lang="en-US"/>
        </a:p>
      </dgm:t>
    </dgm:pt>
    <dgm:pt modelId="{CFE88847-E3A6-42F0-9252-B68E8CF8A9BA}" type="sibTrans" cxnId="{1AE0FDA9-2A9B-4B8B-9ED2-6F314AC55EAF}">
      <dgm:prSet/>
      <dgm:spPr/>
      <dgm:t>
        <a:bodyPr/>
        <a:lstStyle/>
        <a:p>
          <a:endParaRPr lang="en-US"/>
        </a:p>
      </dgm:t>
    </dgm:pt>
    <dgm:pt modelId="{A275BA71-EAAE-4D4B-A5CB-7AAD91491838}">
      <dgm:prSet/>
      <dgm:spPr/>
      <dgm:t>
        <a:bodyPr/>
        <a:lstStyle/>
        <a:p>
          <a:endParaRPr lang="en-US" dirty="0" smtClean="0">
            <a:solidFill>
              <a:schemeClr val="tx1">
                <a:lumMod val="85000"/>
                <a:lumOff val="15000"/>
              </a:schemeClr>
            </a:solidFill>
          </a:endParaRPr>
        </a:p>
      </dgm:t>
    </dgm:pt>
    <dgm:pt modelId="{7A409348-DF4B-460B-94FA-BC8A81FBAFAE}" type="parTrans" cxnId="{553E17D2-4E6B-4A8C-90D8-FD56CCBADC14}">
      <dgm:prSet/>
      <dgm:spPr/>
      <dgm:t>
        <a:bodyPr/>
        <a:lstStyle/>
        <a:p>
          <a:endParaRPr lang="en-US"/>
        </a:p>
      </dgm:t>
    </dgm:pt>
    <dgm:pt modelId="{B2801482-B2CF-4AE4-8C8E-F879E8F7B51A}" type="sibTrans" cxnId="{553E17D2-4E6B-4A8C-90D8-FD56CCBADC14}">
      <dgm:prSet/>
      <dgm:spPr/>
      <dgm:t>
        <a:bodyPr/>
        <a:lstStyle/>
        <a:p>
          <a:endParaRPr lang="en-US"/>
        </a:p>
      </dgm:t>
    </dgm:pt>
    <dgm:pt modelId="{DE332E96-DC3A-49CC-A731-B20D9CAFF8F1}">
      <dgm:prSet/>
      <dgm:spPr/>
      <dgm:t>
        <a:bodyPr/>
        <a:lstStyle/>
        <a:p>
          <a:r>
            <a:rPr lang="en-US" dirty="0" smtClean="0"/>
            <a:t>If the market yield rises by 1%, the bond portfolio should generate 5% negative returns</a:t>
          </a:r>
        </a:p>
      </dgm:t>
    </dgm:pt>
    <dgm:pt modelId="{2DE474C5-3A00-41CE-A393-5C204A9B9DD7}" type="parTrans" cxnId="{A758A2CD-170C-47DA-B765-E6DB95992DA0}">
      <dgm:prSet/>
      <dgm:spPr/>
      <dgm:t>
        <a:bodyPr/>
        <a:lstStyle/>
        <a:p>
          <a:endParaRPr lang="en-US"/>
        </a:p>
      </dgm:t>
    </dgm:pt>
    <dgm:pt modelId="{9E254F64-64D2-40D2-9F98-A8E9D9DD4D0D}" type="sibTrans" cxnId="{A758A2CD-170C-47DA-B765-E6DB95992DA0}">
      <dgm:prSet/>
      <dgm:spPr/>
      <dgm:t>
        <a:bodyPr/>
        <a:lstStyle/>
        <a:p>
          <a:endParaRPr lang="en-US"/>
        </a:p>
      </dgm:t>
    </dgm:pt>
    <dgm:pt modelId="{C089FBB9-51A5-4B3E-932A-9526FD163152}">
      <dgm:prSet/>
      <dgm:spPr/>
      <dgm:t>
        <a:bodyPr/>
        <a:lstStyle/>
        <a:p>
          <a:endParaRPr lang="en-US" dirty="0" smtClean="0">
            <a:solidFill>
              <a:schemeClr val="tx1">
                <a:lumMod val="85000"/>
                <a:lumOff val="15000"/>
              </a:schemeClr>
            </a:solidFill>
          </a:endParaRPr>
        </a:p>
      </dgm:t>
    </dgm:pt>
    <dgm:pt modelId="{F005469A-8747-46AB-BCC3-F73E4DEBD2C0}" type="parTrans" cxnId="{2E6976C3-BFBD-44AA-A291-DDFA4E80E58B}">
      <dgm:prSet/>
      <dgm:spPr/>
      <dgm:t>
        <a:bodyPr/>
        <a:lstStyle/>
        <a:p>
          <a:endParaRPr lang="en-US"/>
        </a:p>
      </dgm:t>
    </dgm:pt>
    <dgm:pt modelId="{7B6D0606-9A8D-43A1-B8B2-70F582284C40}" type="sibTrans" cxnId="{2E6976C3-BFBD-44AA-A291-DDFA4E80E58B}">
      <dgm:prSet/>
      <dgm:spPr/>
      <dgm:t>
        <a:bodyPr/>
        <a:lstStyle/>
        <a:p>
          <a:endParaRPr lang="en-US"/>
        </a:p>
      </dgm:t>
    </dgm:pt>
    <dgm:pt modelId="{1326CA96-C311-4B0A-BD82-CC99EF746A4B}">
      <dgm:prSet/>
      <dgm:spPr/>
      <dgm:t>
        <a:bodyPr/>
        <a:lstStyle/>
        <a:p>
          <a:r>
            <a:rPr lang="en-US" dirty="0" smtClean="0"/>
            <a:t>If the yield goes down by 0.5%, the bond portfolio should generate 5% * 0.5 = 2.5% positive returns and vice-versa </a:t>
          </a:r>
          <a:endParaRPr lang="en-US" dirty="0"/>
        </a:p>
      </dgm:t>
    </dgm:pt>
    <dgm:pt modelId="{14259984-9FE4-4870-935A-EFD542FF2173}" type="parTrans" cxnId="{FF742847-AC8F-4D95-B7C8-524BEA674446}">
      <dgm:prSet/>
      <dgm:spPr/>
      <dgm:t>
        <a:bodyPr/>
        <a:lstStyle/>
        <a:p>
          <a:endParaRPr lang="en-US"/>
        </a:p>
      </dgm:t>
    </dgm:pt>
    <dgm:pt modelId="{E132CACE-BC9E-41DD-8432-FEEF7F9735AF}" type="sibTrans" cxnId="{FF742847-AC8F-4D95-B7C8-524BEA674446}">
      <dgm:prSet/>
      <dgm:spPr/>
      <dgm:t>
        <a:bodyPr/>
        <a:lstStyle/>
        <a:p>
          <a:endParaRPr lang="en-US"/>
        </a:p>
      </dgm:t>
    </dgm:pt>
    <dgm:pt modelId="{635DC0E8-5316-43F7-A16F-93D1F638EA58}">
      <dgm:prSet phldrT="[Text]" custT="1"/>
      <dgm:spPr/>
      <dgm:t>
        <a:bodyPr/>
        <a:lstStyle/>
        <a:p>
          <a:pPr>
            <a:lnSpc>
              <a:spcPct val="100000"/>
            </a:lnSpc>
          </a:pPr>
          <a:endParaRPr lang="en-US" sz="2000" dirty="0"/>
        </a:p>
      </dgm:t>
    </dgm:pt>
    <dgm:pt modelId="{ED7667EB-22E1-4D43-97FC-424A343111BF}" type="parTrans" cxnId="{41F6026D-A4DD-4E4D-9E90-0B9B8506F8B5}">
      <dgm:prSet/>
      <dgm:spPr/>
      <dgm:t>
        <a:bodyPr/>
        <a:lstStyle/>
        <a:p>
          <a:endParaRPr lang="en-US"/>
        </a:p>
      </dgm:t>
    </dgm:pt>
    <dgm:pt modelId="{8544BFC0-25F3-4632-A7B4-BEAE2965A047}" type="sibTrans" cxnId="{41F6026D-A4DD-4E4D-9E90-0B9B8506F8B5}">
      <dgm:prSet/>
      <dgm:spPr/>
      <dgm:t>
        <a:bodyPr/>
        <a:lstStyle/>
        <a:p>
          <a:endParaRPr lang="en-US"/>
        </a:p>
      </dgm:t>
    </dgm:pt>
    <dgm:pt modelId="{DBA7886E-DDBC-4A6F-B95F-EB57178B8965}">
      <dgm:prSet custT="1"/>
      <dgm:spPr/>
      <dgm:t>
        <a:bodyPr/>
        <a:lstStyle/>
        <a:p>
          <a:pPr>
            <a:lnSpc>
              <a:spcPct val="100000"/>
            </a:lnSpc>
          </a:pPr>
          <a:endParaRPr lang="en-US" sz="2000" dirty="0">
            <a:solidFill>
              <a:schemeClr val="tx1">
                <a:lumMod val="85000"/>
                <a:lumOff val="15000"/>
              </a:schemeClr>
            </a:solidFill>
          </a:endParaRPr>
        </a:p>
      </dgm:t>
    </dgm:pt>
    <dgm:pt modelId="{54B6EE30-378F-411D-9A9B-9215E0BE4294}" type="parTrans" cxnId="{C8D40296-1423-4E60-8E6C-77A996758344}">
      <dgm:prSet/>
      <dgm:spPr/>
      <dgm:t>
        <a:bodyPr/>
        <a:lstStyle/>
        <a:p>
          <a:endParaRPr lang="en-US"/>
        </a:p>
      </dgm:t>
    </dgm:pt>
    <dgm:pt modelId="{15709FB8-DDFD-46FC-B599-017C90A18CE0}" type="sibTrans" cxnId="{C8D40296-1423-4E60-8E6C-77A996758344}">
      <dgm:prSet/>
      <dgm:spPr/>
      <dgm:t>
        <a:bodyPr/>
        <a:lstStyle/>
        <a:p>
          <a:endParaRPr lang="en-US"/>
        </a:p>
      </dgm:t>
    </dgm:pt>
    <dgm:pt modelId="{FA91045B-E206-42FB-94E7-0F926EE7CFA6}" type="pres">
      <dgm:prSet presAssocID="{27FA7B82-7A13-4F67-8881-761A4E327FC0}" presName="Name0" presStyleCnt="0">
        <dgm:presLayoutVars>
          <dgm:dir/>
          <dgm:animLvl val="lvl"/>
          <dgm:resizeHandles val="exact"/>
        </dgm:presLayoutVars>
      </dgm:prSet>
      <dgm:spPr/>
      <dgm:t>
        <a:bodyPr/>
        <a:lstStyle/>
        <a:p>
          <a:endParaRPr lang="en-US"/>
        </a:p>
      </dgm:t>
    </dgm:pt>
    <dgm:pt modelId="{139B224F-7CCC-483C-BD43-A16FFE4EAB5F}" type="pres">
      <dgm:prSet presAssocID="{6D6CC75C-4A16-490A-9DC6-95B12BE7D00D}" presName="composite" presStyleCnt="0"/>
      <dgm:spPr/>
      <dgm:t>
        <a:bodyPr/>
        <a:lstStyle/>
        <a:p>
          <a:endParaRPr lang="en-US"/>
        </a:p>
      </dgm:t>
    </dgm:pt>
    <dgm:pt modelId="{B55AAC43-5E9F-4E3F-98DD-D9059D5E8763}" type="pres">
      <dgm:prSet presAssocID="{6D6CC75C-4A16-490A-9DC6-95B12BE7D00D}" presName="parTx" presStyleLbl="alignNode1" presStyleIdx="0" presStyleCnt="2">
        <dgm:presLayoutVars>
          <dgm:chMax val="0"/>
          <dgm:chPref val="0"/>
          <dgm:bulletEnabled val="1"/>
        </dgm:presLayoutVars>
      </dgm:prSet>
      <dgm:spPr/>
      <dgm:t>
        <a:bodyPr/>
        <a:lstStyle/>
        <a:p>
          <a:endParaRPr lang="en-US"/>
        </a:p>
      </dgm:t>
    </dgm:pt>
    <dgm:pt modelId="{94938F8A-46C2-4847-9B71-AEBB3D874E20}" type="pres">
      <dgm:prSet presAssocID="{6D6CC75C-4A16-490A-9DC6-95B12BE7D00D}" presName="desTx" presStyleLbl="alignAccFollowNode1" presStyleIdx="0" presStyleCnt="2">
        <dgm:presLayoutVars>
          <dgm:bulletEnabled val="1"/>
        </dgm:presLayoutVars>
      </dgm:prSet>
      <dgm:spPr/>
      <dgm:t>
        <a:bodyPr/>
        <a:lstStyle/>
        <a:p>
          <a:endParaRPr lang="en-US"/>
        </a:p>
      </dgm:t>
    </dgm:pt>
    <dgm:pt modelId="{1286C7F9-3B71-42ED-8526-8F35D3D678AD}" type="pres">
      <dgm:prSet presAssocID="{AB19C216-13C6-4613-B4CF-9431B0FB52DC}" presName="space" presStyleCnt="0"/>
      <dgm:spPr/>
      <dgm:t>
        <a:bodyPr/>
        <a:lstStyle/>
        <a:p>
          <a:endParaRPr lang="en-US"/>
        </a:p>
      </dgm:t>
    </dgm:pt>
    <dgm:pt modelId="{DB18FA22-1A41-4D1C-8B01-7B0EB7579BEA}" type="pres">
      <dgm:prSet presAssocID="{FAFA260D-78EC-425C-B4D5-FE5FD4E347A5}" presName="composite" presStyleCnt="0"/>
      <dgm:spPr/>
      <dgm:t>
        <a:bodyPr/>
        <a:lstStyle/>
        <a:p>
          <a:endParaRPr lang="en-US"/>
        </a:p>
      </dgm:t>
    </dgm:pt>
    <dgm:pt modelId="{5FDF7428-D2F8-41FB-AEDA-0DBF37E2AE3D}" type="pres">
      <dgm:prSet presAssocID="{FAFA260D-78EC-425C-B4D5-FE5FD4E347A5}" presName="parTx" presStyleLbl="alignNode1" presStyleIdx="1" presStyleCnt="2">
        <dgm:presLayoutVars>
          <dgm:chMax val="0"/>
          <dgm:chPref val="0"/>
          <dgm:bulletEnabled val="1"/>
        </dgm:presLayoutVars>
      </dgm:prSet>
      <dgm:spPr/>
      <dgm:t>
        <a:bodyPr/>
        <a:lstStyle/>
        <a:p>
          <a:endParaRPr lang="en-US"/>
        </a:p>
      </dgm:t>
    </dgm:pt>
    <dgm:pt modelId="{C3BD2553-982B-44CE-BDF6-6200C34BB72D}" type="pres">
      <dgm:prSet presAssocID="{FAFA260D-78EC-425C-B4D5-FE5FD4E347A5}" presName="desTx" presStyleLbl="alignAccFollowNode1" presStyleIdx="1" presStyleCnt="2">
        <dgm:presLayoutVars>
          <dgm:bulletEnabled val="1"/>
        </dgm:presLayoutVars>
      </dgm:prSet>
      <dgm:spPr/>
      <dgm:t>
        <a:bodyPr/>
        <a:lstStyle/>
        <a:p>
          <a:endParaRPr lang="en-US"/>
        </a:p>
      </dgm:t>
    </dgm:pt>
  </dgm:ptLst>
  <dgm:cxnLst>
    <dgm:cxn modelId="{7CDE467E-3E73-447E-8B60-922C7F14CF45}" srcId="{FAFA260D-78EC-425C-B4D5-FE5FD4E347A5}" destId="{CDEA51CD-BA7C-46E6-832A-8CFB928EAA45}" srcOrd="2" destOrd="0" parTransId="{68F037DF-678C-4912-9531-FEF1FB2B517F}" sibTransId="{49C4D47B-2831-4CAB-9DAF-6005CBED3606}"/>
    <dgm:cxn modelId="{C8D51A80-7F64-4122-A7A3-1F280B49AC48}" type="presOf" srcId="{FAFA260D-78EC-425C-B4D5-FE5FD4E347A5}" destId="{5FDF7428-D2F8-41FB-AEDA-0DBF37E2AE3D}" srcOrd="0" destOrd="0" presId="urn:microsoft.com/office/officeart/2005/8/layout/hList1"/>
    <dgm:cxn modelId="{C5B116D0-19FC-44AE-8320-36677FA4157E}" srcId="{FAFA260D-78EC-425C-B4D5-FE5FD4E347A5}" destId="{307224E2-065E-4E35-9ADA-9BA36ED93FEA}" srcOrd="3" destOrd="0" parTransId="{4382065D-4434-4DF0-94C5-C937928CD3F3}" sibTransId="{6D815FE6-0902-4275-AE60-0F9D20ACCB67}"/>
    <dgm:cxn modelId="{9157DA80-99FC-4A6A-B7D8-F6ED7E29986E}" srcId="{6D6CC75C-4A16-490A-9DC6-95B12BE7D00D}" destId="{801F290E-1909-4B1A-BCD9-BA723768B8B1}" srcOrd="4" destOrd="0" parTransId="{B2DDB891-8521-45A2-9AF0-A49A543263D8}" sibTransId="{433372F2-C84F-409F-9CDD-45D5D9584B3D}"/>
    <dgm:cxn modelId="{553E17D2-4E6B-4A8C-90D8-FD56CCBADC14}" srcId="{FAFA260D-78EC-425C-B4D5-FE5FD4E347A5}" destId="{A275BA71-EAAE-4D4B-A5CB-7AAD91491838}" srcOrd="5" destOrd="0" parTransId="{7A409348-DF4B-460B-94FA-BC8A81FBAFAE}" sibTransId="{B2801482-B2CF-4AE4-8C8E-F879E8F7B51A}"/>
    <dgm:cxn modelId="{81AEFA3A-A3C8-4545-A2B3-E617BCE8188C}" type="presOf" srcId="{23ADC2A7-602A-4EC0-9645-21CBF3283608}" destId="{94938F8A-46C2-4847-9B71-AEBB3D874E20}" srcOrd="0" destOrd="0" presId="urn:microsoft.com/office/officeart/2005/8/layout/hList1"/>
    <dgm:cxn modelId="{49FF01E2-8BE9-4A7D-91F3-0729E753B854}" type="presOf" srcId="{DBA7886E-DDBC-4A6F-B95F-EB57178B8965}" destId="{94938F8A-46C2-4847-9B71-AEBB3D874E20}" srcOrd="0" destOrd="3" presId="urn:microsoft.com/office/officeart/2005/8/layout/hList1"/>
    <dgm:cxn modelId="{F43E92FD-AF6F-4505-9105-5A5C925A5EED}" type="presOf" srcId="{1326CA96-C311-4B0A-BD82-CC99EF746A4B}" destId="{C3BD2553-982B-44CE-BDF6-6200C34BB72D}" srcOrd="0" destOrd="8" presId="urn:microsoft.com/office/officeart/2005/8/layout/hList1"/>
    <dgm:cxn modelId="{C8D40296-1423-4E60-8E6C-77A996758344}" srcId="{6D6CC75C-4A16-490A-9DC6-95B12BE7D00D}" destId="{DBA7886E-DDBC-4A6F-B95F-EB57178B8965}" srcOrd="3" destOrd="0" parTransId="{54B6EE30-378F-411D-9A9B-9215E0BE4294}" sibTransId="{15709FB8-DDFD-46FC-B599-017C90A18CE0}"/>
    <dgm:cxn modelId="{12050122-B70A-4A55-88B1-B44CC7F24FC5}" srcId="{FAFA260D-78EC-425C-B4D5-FE5FD4E347A5}" destId="{2C2A0FC5-3ED7-402C-B590-E6049881252C}" srcOrd="1" destOrd="0" parTransId="{4BFA587B-4CEA-48C5-9C79-D6C4D227937F}" sibTransId="{A10AA5A0-E3FE-4D00-B602-97AE8A5FFB68}"/>
    <dgm:cxn modelId="{A758A2CD-170C-47DA-B765-E6DB95992DA0}" srcId="{FAFA260D-78EC-425C-B4D5-FE5FD4E347A5}" destId="{DE332E96-DC3A-49CC-A731-B20D9CAFF8F1}" srcOrd="6" destOrd="0" parTransId="{2DE474C5-3A00-41CE-A393-5C204A9B9DD7}" sibTransId="{9E254F64-64D2-40D2-9F98-A8E9D9DD4D0D}"/>
    <dgm:cxn modelId="{1AE0FDA9-2A9B-4B8B-9ED2-6F314AC55EAF}" srcId="{FAFA260D-78EC-425C-B4D5-FE5FD4E347A5}" destId="{CA6C49B8-AF25-4A2D-9643-E318A188A126}" srcOrd="4" destOrd="0" parTransId="{33EA507A-8D34-4FFD-ABCF-3B78C47428E4}" sibTransId="{CFE88847-E3A6-42F0-9252-B68E8CF8A9BA}"/>
    <dgm:cxn modelId="{536065D4-23D7-4652-9752-20941EA62C0D}" type="presOf" srcId="{DE332E96-DC3A-49CC-A731-B20D9CAFF8F1}" destId="{C3BD2553-982B-44CE-BDF6-6200C34BB72D}" srcOrd="0" destOrd="6" presId="urn:microsoft.com/office/officeart/2005/8/layout/hList1"/>
    <dgm:cxn modelId="{E69ECE28-6B51-4ECC-98F0-E6F1D89954B2}" type="presOf" srcId="{2C2A0FC5-3ED7-402C-B590-E6049881252C}" destId="{C3BD2553-982B-44CE-BDF6-6200C34BB72D}" srcOrd="0" destOrd="1" presId="urn:microsoft.com/office/officeart/2005/8/layout/hList1"/>
    <dgm:cxn modelId="{3C6DBAEB-480F-4E80-B192-A488585A0271}" type="presOf" srcId="{27FA7B82-7A13-4F67-8881-761A4E327FC0}" destId="{FA91045B-E206-42FB-94E7-0F926EE7CFA6}" srcOrd="0" destOrd="0" presId="urn:microsoft.com/office/officeart/2005/8/layout/hList1"/>
    <dgm:cxn modelId="{C0EAE524-CE34-44B3-BF1E-AE8A24FC0D0A}" srcId="{FAFA260D-78EC-425C-B4D5-FE5FD4E347A5}" destId="{EEEB145F-111C-4906-BF7D-FF9AAB425E42}" srcOrd="0" destOrd="0" parTransId="{F6DCFB43-A6C1-48D1-8678-16DE0087C6C9}" sibTransId="{942182E4-064D-4160-B0F3-34A168F62392}"/>
    <dgm:cxn modelId="{5386CACA-F966-4C03-9726-3DEE46CBA838}" type="presOf" srcId="{C089FBB9-51A5-4B3E-932A-9526FD163152}" destId="{C3BD2553-982B-44CE-BDF6-6200C34BB72D}" srcOrd="0" destOrd="7" presId="urn:microsoft.com/office/officeart/2005/8/layout/hList1"/>
    <dgm:cxn modelId="{A38A6FAA-B466-490E-B379-4B7688FCA41F}" srcId="{6D6CC75C-4A16-490A-9DC6-95B12BE7D00D}" destId="{1354F497-E160-41F0-83AF-8A28517716B0}" srcOrd="2" destOrd="0" parTransId="{632C41DA-FCF9-4F41-9A83-B88CCBCD9663}" sibTransId="{263C2D08-C9A5-46E3-9CC4-90E88A522D6B}"/>
    <dgm:cxn modelId="{168657C4-C729-46DF-A678-7030B1BC9270}" type="presOf" srcId="{CA6C49B8-AF25-4A2D-9643-E318A188A126}" destId="{C3BD2553-982B-44CE-BDF6-6200C34BB72D}" srcOrd="0" destOrd="4" presId="urn:microsoft.com/office/officeart/2005/8/layout/hList1"/>
    <dgm:cxn modelId="{41F6026D-A4DD-4E4D-9E90-0B9B8506F8B5}" srcId="{6D6CC75C-4A16-490A-9DC6-95B12BE7D00D}" destId="{635DC0E8-5316-43F7-A16F-93D1F638EA58}" srcOrd="1" destOrd="0" parTransId="{ED7667EB-22E1-4D43-97FC-424A343111BF}" sibTransId="{8544BFC0-25F3-4632-A7B4-BEAE2965A047}"/>
    <dgm:cxn modelId="{1413D565-FE9D-42A5-8BB9-E08FC55A1717}" type="presOf" srcId="{6D6CC75C-4A16-490A-9DC6-95B12BE7D00D}" destId="{B55AAC43-5E9F-4E3F-98DD-D9059D5E8763}" srcOrd="0" destOrd="0" presId="urn:microsoft.com/office/officeart/2005/8/layout/hList1"/>
    <dgm:cxn modelId="{E7FD09AA-11C8-4E69-A8FD-C3E7CA26C08B}" srcId="{6D6CC75C-4A16-490A-9DC6-95B12BE7D00D}" destId="{23ADC2A7-602A-4EC0-9645-21CBF3283608}" srcOrd="0" destOrd="0" parTransId="{E802EA9F-88DF-4932-BFBB-2C043E0D1CEF}" sibTransId="{573412E1-1D25-46E8-92A7-2481E63248FB}"/>
    <dgm:cxn modelId="{7B6C4068-EDA2-4F3E-8907-5B9A4A25661E}" type="presOf" srcId="{A275BA71-EAAE-4D4B-A5CB-7AAD91491838}" destId="{C3BD2553-982B-44CE-BDF6-6200C34BB72D}" srcOrd="0" destOrd="5" presId="urn:microsoft.com/office/officeart/2005/8/layout/hList1"/>
    <dgm:cxn modelId="{444E2267-F579-47A4-8503-EC7DBE0E6A59}" type="presOf" srcId="{801F290E-1909-4B1A-BCD9-BA723768B8B1}" destId="{94938F8A-46C2-4847-9B71-AEBB3D874E20}" srcOrd="0" destOrd="4" presId="urn:microsoft.com/office/officeart/2005/8/layout/hList1"/>
    <dgm:cxn modelId="{2E6976C3-BFBD-44AA-A291-DDFA4E80E58B}" srcId="{FAFA260D-78EC-425C-B4D5-FE5FD4E347A5}" destId="{C089FBB9-51A5-4B3E-932A-9526FD163152}" srcOrd="7" destOrd="0" parTransId="{F005469A-8747-46AB-BCC3-F73E4DEBD2C0}" sibTransId="{7B6D0606-9A8D-43A1-B8B2-70F582284C40}"/>
    <dgm:cxn modelId="{8F85F3A9-B3E5-48C1-86E0-B4C506C4ECB9}" type="presOf" srcId="{635DC0E8-5316-43F7-A16F-93D1F638EA58}" destId="{94938F8A-46C2-4847-9B71-AEBB3D874E20}" srcOrd="0" destOrd="1" presId="urn:microsoft.com/office/officeart/2005/8/layout/hList1"/>
    <dgm:cxn modelId="{56CEEDEE-4F1D-47F0-8AB2-3B7F9795A8CB}" type="presOf" srcId="{EEEB145F-111C-4906-BF7D-FF9AAB425E42}" destId="{C3BD2553-982B-44CE-BDF6-6200C34BB72D}" srcOrd="0" destOrd="0" presId="urn:microsoft.com/office/officeart/2005/8/layout/hList1"/>
    <dgm:cxn modelId="{44EB8DE6-53D5-4867-ACB9-FB8C07AAED3F}" type="presOf" srcId="{CDEA51CD-BA7C-46E6-832A-8CFB928EAA45}" destId="{C3BD2553-982B-44CE-BDF6-6200C34BB72D}" srcOrd="0" destOrd="2" presId="urn:microsoft.com/office/officeart/2005/8/layout/hList1"/>
    <dgm:cxn modelId="{253124A6-623E-4E1C-A40D-D8C6EB0A519C}" srcId="{27FA7B82-7A13-4F67-8881-761A4E327FC0}" destId="{6D6CC75C-4A16-490A-9DC6-95B12BE7D00D}" srcOrd="0" destOrd="0" parTransId="{DEB4A10D-D676-4F70-9F4B-5CDE1E4BFE90}" sibTransId="{AB19C216-13C6-4613-B4CF-9431B0FB52DC}"/>
    <dgm:cxn modelId="{22B891B6-5D2C-400D-B592-C7C6159C033E}" type="presOf" srcId="{1354F497-E160-41F0-83AF-8A28517716B0}" destId="{94938F8A-46C2-4847-9B71-AEBB3D874E20}" srcOrd="0" destOrd="2" presId="urn:microsoft.com/office/officeart/2005/8/layout/hList1"/>
    <dgm:cxn modelId="{3FE3BD67-8F11-4CE4-A7F4-E5B395A5F19C}" type="presOf" srcId="{307224E2-065E-4E35-9ADA-9BA36ED93FEA}" destId="{C3BD2553-982B-44CE-BDF6-6200C34BB72D}" srcOrd="0" destOrd="3" presId="urn:microsoft.com/office/officeart/2005/8/layout/hList1"/>
    <dgm:cxn modelId="{FF742847-AC8F-4D95-B7C8-524BEA674446}" srcId="{FAFA260D-78EC-425C-B4D5-FE5FD4E347A5}" destId="{1326CA96-C311-4B0A-BD82-CC99EF746A4B}" srcOrd="8" destOrd="0" parTransId="{14259984-9FE4-4870-935A-EFD542FF2173}" sibTransId="{E132CACE-BC9E-41DD-8432-FEEF7F9735AF}"/>
    <dgm:cxn modelId="{14FD6D3C-3E24-44E3-919D-F3A77E5DAA4B}" srcId="{27FA7B82-7A13-4F67-8881-761A4E327FC0}" destId="{FAFA260D-78EC-425C-B4D5-FE5FD4E347A5}" srcOrd="1" destOrd="0" parTransId="{7483F967-EEB4-4EF4-8F9F-16ECB09DCD93}" sibTransId="{B42F2502-D9F6-4D8E-8B3D-6C2787958D88}"/>
    <dgm:cxn modelId="{49D9E85F-4CCE-43C7-99C3-6FE494504D25}" type="presParOf" srcId="{FA91045B-E206-42FB-94E7-0F926EE7CFA6}" destId="{139B224F-7CCC-483C-BD43-A16FFE4EAB5F}" srcOrd="0" destOrd="0" presId="urn:microsoft.com/office/officeart/2005/8/layout/hList1"/>
    <dgm:cxn modelId="{AEDC9DC5-3940-456C-9D68-BF6771CE18F6}" type="presParOf" srcId="{139B224F-7CCC-483C-BD43-A16FFE4EAB5F}" destId="{B55AAC43-5E9F-4E3F-98DD-D9059D5E8763}" srcOrd="0" destOrd="0" presId="urn:microsoft.com/office/officeart/2005/8/layout/hList1"/>
    <dgm:cxn modelId="{A5B59990-6D83-4E07-8995-704D995CC715}" type="presParOf" srcId="{139B224F-7CCC-483C-BD43-A16FFE4EAB5F}" destId="{94938F8A-46C2-4847-9B71-AEBB3D874E20}" srcOrd="1" destOrd="0" presId="urn:microsoft.com/office/officeart/2005/8/layout/hList1"/>
    <dgm:cxn modelId="{E48558DE-08B1-47CF-8182-1386B875EEBE}" type="presParOf" srcId="{FA91045B-E206-42FB-94E7-0F926EE7CFA6}" destId="{1286C7F9-3B71-42ED-8526-8F35D3D678AD}" srcOrd="1" destOrd="0" presId="urn:microsoft.com/office/officeart/2005/8/layout/hList1"/>
    <dgm:cxn modelId="{2622E9EA-0E83-451C-A859-B000267B5E7D}" type="presParOf" srcId="{FA91045B-E206-42FB-94E7-0F926EE7CFA6}" destId="{DB18FA22-1A41-4D1C-8B01-7B0EB7579BEA}" srcOrd="2" destOrd="0" presId="urn:microsoft.com/office/officeart/2005/8/layout/hList1"/>
    <dgm:cxn modelId="{33A58F47-9EAA-48D6-AC13-80E1E0C4F5A1}" type="presParOf" srcId="{DB18FA22-1A41-4D1C-8B01-7B0EB7579BEA}" destId="{5FDF7428-D2F8-41FB-AEDA-0DBF37E2AE3D}" srcOrd="0" destOrd="0" presId="urn:microsoft.com/office/officeart/2005/8/layout/hList1"/>
    <dgm:cxn modelId="{B1820F48-76F4-4EA4-A81B-C3B8FB5D5392}" type="presParOf" srcId="{DB18FA22-1A41-4D1C-8B01-7B0EB7579BEA}" destId="{C3BD2553-982B-44CE-BDF6-6200C34BB72D}"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64940E-B31F-43B3-AC88-6F2D9B5ADD95}">
      <dsp:nvSpPr>
        <dsp:cNvPr id="0" name=""/>
        <dsp:cNvSpPr/>
      </dsp:nvSpPr>
      <dsp:spPr>
        <a:xfrm>
          <a:off x="0" y="0"/>
          <a:ext cx="2610019" cy="3958533"/>
        </a:xfrm>
        <a:prstGeom prst="roundRect">
          <a:avLst>
            <a:gd name="adj" fmla="val 5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0" tIns="89154" rIns="115570" bIns="0" numCol="1" spcCol="1270" anchor="ctr" anchorCtr="0">
          <a:noAutofit/>
        </a:bodyPr>
        <a:lstStyle/>
        <a:p>
          <a:pPr lvl="0" algn="just" defTabSz="1155700">
            <a:lnSpc>
              <a:spcPct val="90000"/>
            </a:lnSpc>
            <a:spcBef>
              <a:spcPct val="0"/>
            </a:spcBef>
            <a:spcAft>
              <a:spcPct val="35000"/>
            </a:spcAft>
          </a:pPr>
          <a:r>
            <a:rPr lang="en-US" sz="2600" kern="1200" dirty="0" smtClean="0">
              <a:solidFill>
                <a:schemeClr val="tx1"/>
              </a:solidFill>
            </a:rPr>
            <a:t>Credit Rating Agencies            </a:t>
          </a:r>
          <a:endParaRPr lang="en-US" sz="2600" kern="1200" dirty="0">
            <a:solidFill>
              <a:schemeClr val="tx1"/>
            </a:solidFill>
          </a:endParaRPr>
        </a:p>
      </dsp:txBody>
      <dsp:txXfrm rot="16200000">
        <a:off x="-1361996" y="1361996"/>
        <a:ext cx="3245997" cy="522003"/>
      </dsp:txXfrm>
    </dsp:sp>
    <dsp:sp modelId="{E887E7CA-686E-4781-8FE0-7071DB20431F}">
      <dsp:nvSpPr>
        <dsp:cNvPr id="0" name=""/>
        <dsp:cNvSpPr/>
      </dsp:nvSpPr>
      <dsp:spPr>
        <a:xfrm>
          <a:off x="522003" y="0"/>
          <a:ext cx="1944464" cy="3958533"/>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b="1" i="0" kern="1200" dirty="0" smtClean="0"/>
            <a:t>CRISIL</a:t>
          </a:r>
          <a:endParaRPr lang="en-US" sz="2400" b="1" kern="1200" dirty="0"/>
        </a:p>
        <a:p>
          <a:pPr lvl="0" algn="l" defTabSz="1066800">
            <a:lnSpc>
              <a:spcPct val="90000"/>
            </a:lnSpc>
            <a:spcBef>
              <a:spcPct val="0"/>
            </a:spcBef>
            <a:spcAft>
              <a:spcPct val="35000"/>
            </a:spcAft>
          </a:pPr>
          <a:r>
            <a:rPr lang="en-US" sz="2400" b="1" i="0" kern="1200" dirty="0" smtClean="0"/>
            <a:t>ICRA</a:t>
          </a:r>
          <a:endParaRPr lang="en-US" sz="2400" b="1" kern="1200" dirty="0"/>
        </a:p>
        <a:p>
          <a:pPr lvl="0" algn="l" defTabSz="1066800">
            <a:lnSpc>
              <a:spcPct val="90000"/>
            </a:lnSpc>
            <a:spcBef>
              <a:spcPct val="0"/>
            </a:spcBef>
            <a:spcAft>
              <a:spcPct val="35000"/>
            </a:spcAft>
          </a:pPr>
          <a:r>
            <a:rPr lang="en-US" sz="2400" b="1" i="0" kern="1200" dirty="0" smtClean="0"/>
            <a:t>CARE </a:t>
          </a:r>
          <a:endParaRPr lang="en-US" sz="2400" b="1" kern="1200" dirty="0"/>
        </a:p>
        <a:p>
          <a:pPr lvl="0" algn="l" defTabSz="1066800">
            <a:lnSpc>
              <a:spcPct val="90000"/>
            </a:lnSpc>
            <a:spcBef>
              <a:spcPct val="0"/>
            </a:spcBef>
            <a:spcAft>
              <a:spcPct val="35000"/>
            </a:spcAft>
          </a:pPr>
          <a:r>
            <a:rPr lang="en-US" sz="2400" b="1" i="0" kern="1200" dirty="0" smtClean="0"/>
            <a:t>SMERA </a:t>
          </a:r>
          <a:endParaRPr lang="en-US" sz="2400" b="1" kern="1200" dirty="0"/>
        </a:p>
        <a:p>
          <a:pPr lvl="0" algn="l" defTabSz="1066800">
            <a:lnSpc>
              <a:spcPct val="90000"/>
            </a:lnSpc>
            <a:spcBef>
              <a:spcPct val="0"/>
            </a:spcBef>
            <a:spcAft>
              <a:spcPct val="35000"/>
            </a:spcAft>
          </a:pPr>
          <a:r>
            <a:rPr lang="en-US" sz="2400" b="1" i="0" kern="1200" dirty="0" smtClean="0"/>
            <a:t>Fitch India </a:t>
          </a:r>
          <a:endParaRPr lang="en-US" sz="2400" b="1" kern="1200" dirty="0"/>
        </a:p>
        <a:p>
          <a:pPr lvl="0" algn="l" defTabSz="1066800">
            <a:lnSpc>
              <a:spcPct val="90000"/>
            </a:lnSpc>
            <a:spcBef>
              <a:spcPct val="0"/>
            </a:spcBef>
            <a:spcAft>
              <a:spcPct val="35000"/>
            </a:spcAft>
          </a:pPr>
          <a:r>
            <a:rPr lang="en-US" sz="2400" b="1" i="0" kern="1200" dirty="0" smtClean="0"/>
            <a:t>Brickwork Ratings</a:t>
          </a:r>
        </a:p>
        <a:p>
          <a:pPr lvl="0" algn="l" defTabSz="1066800">
            <a:lnSpc>
              <a:spcPct val="90000"/>
            </a:lnSpc>
            <a:spcBef>
              <a:spcPct val="0"/>
            </a:spcBef>
            <a:spcAft>
              <a:spcPct val="35000"/>
            </a:spcAft>
          </a:pPr>
          <a:r>
            <a:rPr lang="en-US" sz="2400" b="1" kern="1200" dirty="0" smtClean="0"/>
            <a:t>India Ratings</a:t>
          </a:r>
          <a:endParaRPr lang="en-US" sz="2400" b="1" kern="1200" dirty="0"/>
        </a:p>
      </dsp:txBody>
      <dsp:txXfrm>
        <a:off x="522003" y="0"/>
        <a:ext cx="1944464" cy="395853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0A3934-DD8C-4CE3-A686-949C8B3A15FF}">
      <dsp:nvSpPr>
        <dsp:cNvPr id="0" name=""/>
        <dsp:cNvSpPr/>
      </dsp:nvSpPr>
      <dsp:spPr>
        <a:xfrm>
          <a:off x="36" y="10009"/>
          <a:ext cx="3479324" cy="748800"/>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150000"/>
            </a:lnSpc>
            <a:spcBef>
              <a:spcPct val="0"/>
            </a:spcBef>
            <a:spcAft>
              <a:spcPct val="35000"/>
            </a:spcAft>
          </a:pPr>
          <a:r>
            <a:rPr lang="en-US" sz="2000" b="1" i="0" u="none" strike="noStrike" kern="1200" smtClean="0">
              <a:latin typeface="+mn-lt"/>
            </a:rPr>
            <a:t>Long Term Rating</a:t>
          </a:r>
          <a:endParaRPr lang="en-US" sz="2000" kern="1200" dirty="0">
            <a:latin typeface="+mn-lt"/>
          </a:endParaRPr>
        </a:p>
      </dsp:txBody>
      <dsp:txXfrm>
        <a:off x="36" y="10009"/>
        <a:ext cx="3479324" cy="748800"/>
      </dsp:txXfrm>
    </dsp:sp>
    <dsp:sp modelId="{8916BF86-4867-4700-826D-494E91CAD17A}">
      <dsp:nvSpPr>
        <dsp:cNvPr id="0" name=""/>
        <dsp:cNvSpPr/>
      </dsp:nvSpPr>
      <dsp:spPr>
        <a:xfrm>
          <a:off x="36" y="758809"/>
          <a:ext cx="3479324" cy="3853980"/>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150000"/>
            </a:lnSpc>
            <a:spcBef>
              <a:spcPct val="0"/>
            </a:spcBef>
            <a:spcAft>
              <a:spcPct val="15000"/>
            </a:spcAft>
            <a:buChar char="••"/>
          </a:pPr>
          <a:r>
            <a:rPr lang="en-US" sz="2000" b="0" i="0" u="none" strike="noStrike" kern="1200" smtClean="0">
              <a:latin typeface="+mn-lt"/>
            </a:rPr>
            <a:t>CRISIL AAA (Highest Safety)</a:t>
          </a:r>
          <a:endParaRPr lang="en-US" sz="2000" kern="1200" dirty="0">
            <a:latin typeface="+mn-lt"/>
          </a:endParaRPr>
        </a:p>
        <a:p>
          <a:pPr marL="228600" lvl="1" indent="-228600" algn="l" defTabSz="889000">
            <a:lnSpc>
              <a:spcPct val="150000"/>
            </a:lnSpc>
            <a:spcBef>
              <a:spcPct val="0"/>
            </a:spcBef>
            <a:spcAft>
              <a:spcPct val="15000"/>
            </a:spcAft>
            <a:buChar char="••"/>
          </a:pPr>
          <a:r>
            <a:rPr lang="en-US" sz="2000" b="0" i="0" u="none" strike="noStrike" kern="1200" smtClean="0">
              <a:latin typeface="+mn-lt"/>
            </a:rPr>
            <a:t>CRISIL AA (High Safety)</a:t>
          </a:r>
          <a:endParaRPr lang="en-US" sz="2000" kern="1200" dirty="0">
            <a:latin typeface="+mn-lt"/>
          </a:endParaRPr>
        </a:p>
        <a:p>
          <a:pPr marL="228600" lvl="1" indent="-228600" algn="l" defTabSz="889000">
            <a:lnSpc>
              <a:spcPct val="150000"/>
            </a:lnSpc>
            <a:spcBef>
              <a:spcPct val="0"/>
            </a:spcBef>
            <a:spcAft>
              <a:spcPct val="15000"/>
            </a:spcAft>
            <a:buChar char="••"/>
          </a:pPr>
          <a:r>
            <a:rPr lang="en-US" sz="2000" b="0" i="0" u="none" strike="noStrike" kern="1200" smtClean="0">
              <a:latin typeface="+mn-lt"/>
            </a:rPr>
            <a:t>CRISIL A (Adequate Safety)</a:t>
          </a:r>
          <a:endParaRPr lang="en-US" sz="2000" kern="1200" dirty="0">
            <a:latin typeface="+mn-lt"/>
          </a:endParaRPr>
        </a:p>
        <a:p>
          <a:pPr marL="228600" lvl="1" indent="-228600" algn="l" defTabSz="889000">
            <a:lnSpc>
              <a:spcPct val="150000"/>
            </a:lnSpc>
            <a:spcBef>
              <a:spcPct val="0"/>
            </a:spcBef>
            <a:spcAft>
              <a:spcPct val="15000"/>
            </a:spcAft>
            <a:buChar char="••"/>
          </a:pPr>
          <a:r>
            <a:rPr lang="en-US" sz="2000" b="0" i="0" u="none" strike="noStrike" kern="1200" smtClean="0">
              <a:latin typeface="+mn-lt"/>
            </a:rPr>
            <a:t>CRISIL BBB (Moderate Safety</a:t>
          </a:r>
          <a:endParaRPr lang="en-US" sz="2000" kern="1200" dirty="0">
            <a:latin typeface="+mn-lt"/>
          </a:endParaRPr>
        </a:p>
        <a:p>
          <a:pPr marL="228600" lvl="1" indent="-228600" algn="l" defTabSz="889000">
            <a:lnSpc>
              <a:spcPct val="150000"/>
            </a:lnSpc>
            <a:spcBef>
              <a:spcPct val="0"/>
            </a:spcBef>
            <a:spcAft>
              <a:spcPct val="15000"/>
            </a:spcAft>
            <a:buChar char="••"/>
          </a:pPr>
          <a:r>
            <a:rPr lang="en-US" sz="2000" b="0" i="0" u="none" kern="1200" dirty="0" smtClean="0">
              <a:latin typeface="+mn-lt"/>
            </a:rPr>
            <a:t>CRISIL BB (Moderate Risk)</a:t>
          </a:r>
          <a:endParaRPr lang="en-US" sz="2000" kern="1200" dirty="0">
            <a:latin typeface="+mn-lt"/>
          </a:endParaRPr>
        </a:p>
        <a:p>
          <a:pPr marL="228600" lvl="1" indent="-228600" algn="l" defTabSz="889000" rtl="0">
            <a:lnSpc>
              <a:spcPct val="150000"/>
            </a:lnSpc>
            <a:spcBef>
              <a:spcPct val="0"/>
            </a:spcBef>
            <a:spcAft>
              <a:spcPct val="15000"/>
            </a:spcAft>
            <a:buChar char="••"/>
          </a:pPr>
          <a:r>
            <a:rPr lang="en-US" sz="2000" b="0" i="0" u="none" kern="1200" dirty="0" smtClean="0">
              <a:latin typeface="+mn-lt"/>
            </a:rPr>
            <a:t>CRISIL B (High Risk)</a:t>
          </a:r>
          <a:endParaRPr lang="en-US" sz="2000" b="0" i="0" u="none" kern="1200" dirty="0">
            <a:latin typeface="+mn-lt"/>
          </a:endParaRPr>
        </a:p>
        <a:p>
          <a:pPr marL="228600" lvl="1" indent="-228600" algn="l" defTabSz="889000" rtl="0">
            <a:lnSpc>
              <a:spcPct val="150000"/>
            </a:lnSpc>
            <a:spcBef>
              <a:spcPct val="0"/>
            </a:spcBef>
            <a:spcAft>
              <a:spcPct val="15000"/>
            </a:spcAft>
            <a:buChar char="••"/>
          </a:pPr>
          <a:r>
            <a:rPr lang="en-US" sz="2000" b="0" i="0" u="none" strike="noStrike" kern="1200" smtClean="0">
              <a:latin typeface="+mn-lt"/>
            </a:rPr>
            <a:t>CRISIL D Default</a:t>
          </a:r>
          <a:endParaRPr lang="en-US" sz="2000" b="0" i="0" u="none" kern="1200" dirty="0">
            <a:latin typeface="+mn-lt"/>
          </a:endParaRPr>
        </a:p>
      </dsp:txBody>
      <dsp:txXfrm>
        <a:off x="36" y="758809"/>
        <a:ext cx="3479324" cy="3853980"/>
      </dsp:txXfrm>
    </dsp:sp>
    <dsp:sp modelId="{F9BB5CD1-3600-4001-B7AD-6FF4069B6BD9}">
      <dsp:nvSpPr>
        <dsp:cNvPr id="0" name=""/>
        <dsp:cNvSpPr/>
      </dsp:nvSpPr>
      <dsp:spPr>
        <a:xfrm>
          <a:off x="3966466" y="10009"/>
          <a:ext cx="3479324" cy="748800"/>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150000"/>
            </a:lnSpc>
            <a:spcBef>
              <a:spcPct val="0"/>
            </a:spcBef>
            <a:spcAft>
              <a:spcPct val="35000"/>
            </a:spcAft>
          </a:pPr>
          <a:r>
            <a:rPr lang="en-US" sz="2000" b="1" kern="1200" smtClean="0">
              <a:latin typeface="+mn-lt"/>
            </a:rPr>
            <a:t>Short Term Rating</a:t>
          </a:r>
          <a:endParaRPr lang="en-US" sz="2000" b="1" kern="1200" dirty="0" smtClean="0">
            <a:latin typeface="+mn-lt"/>
          </a:endParaRPr>
        </a:p>
      </dsp:txBody>
      <dsp:txXfrm>
        <a:off x="3966466" y="10009"/>
        <a:ext cx="3479324" cy="748800"/>
      </dsp:txXfrm>
    </dsp:sp>
    <dsp:sp modelId="{9FC16970-8BF3-43B0-B248-69D9CB8B430D}">
      <dsp:nvSpPr>
        <dsp:cNvPr id="0" name=""/>
        <dsp:cNvSpPr/>
      </dsp:nvSpPr>
      <dsp:spPr>
        <a:xfrm>
          <a:off x="3966466" y="758809"/>
          <a:ext cx="3479324" cy="3853980"/>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150000"/>
            </a:lnSpc>
            <a:spcBef>
              <a:spcPct val="0"/>
            </a:spcBef>
            <a:spcAft>
              <a:spcPct val="15000"/>
            </a:spcAft>
            <a:buChar char="••"/>
          </a:pPr>
          <a:r>
            <a:rPr lang="en-US" sz="2000" b="0" i="0" u="none" kern="1200" dirty="0" smtClean="0">
              <a:latin typeface="+mn-lt"/>
            </a:rPr>
            <a:t>CRISIL A1 (Highest Safety)</a:t>
          </a:r>
          <a:endParaRPr lang="en-US" sz="2000" kern="1200" dirty="0">
            <a:latin typeface="+mn-lt"/>
          </a:endParaRPr>
        </a:p>
        <a:p>
          <a:pPr marL="228600" lvl="1" indent="-228600" algn="l" defTabSz="889000" rtl="0">
            <a:lnSpc>
              <a:spcPct val="150000"/>
            </a:lnSpc>
            <a:spcBef>
              <a:spcPct val="0"/>
            </a:spcBef>
            <a:spcAft>
              <a:spcPct val="15000"/>
            </a:spcAft>
            <a:buChar char="••"/>
          </a:pPr>
          <a:r>
            <a:rPr lang="en-US" sz="2000" b="0" i="0" u="none" kern="1200" dirty="0" smtClean="0">
              <a:latin typeface="+mn-lt"/>
            </a:rPr>
            <a:t>CRISIL A2 (High Safety)</a:t>
          </a:r>
          <a:endParaRPr lang="en-US" sz="2000" b="0" i="0" u="none" kern="1200" dirty="0">
            <a:latin typeface="+mn-lt"/>
          </a:endParaRPr>
        </a:p>
        <a:p>
          <a:pPr marL="228600" lvl="1" indent="-228600" algn="l" defTabSz="889000" rtl="0">
            <a:lnSpc>
              <a:spcPct val="150000"/>
            </a:lnSpc>
            <a:spcBef>
              <a:spcPct val="0"/>
            </a:spcBef>
            <a:spcAft>
              <a:spcPct val="15000"/>
            </a:spcAft>
            <a:buChar char="••"/>
          </a:pPr>
          <a:r>
            <a:rPr lang="en-US" sz="2000" b="0" i="0" u="none" kern="1200" dirty="0" smtClean="0">
              <a:latin typeface="+mn-lt"/>
            </a:rPr>
            <a:t>CRISIL A3 Moderate Safety)</a:t>
          </a:r>
          <a:endParaRPr lang="en-US" sz="2000" b="0" i="0" u="none" kern="1200" dirty="0">
            <a:latin typeface="+mn-lt"/>
          </a:endParaRPr>
        </a:p>
        <a:p>
          <a:pPr marL="228600" lvl="1" indent="-228600" algn="l" defTabSz="889000" rtl="0">
            <a:lnSpc>
              <a:spcPct val="150000"/>
            </a:lnSpc>
            <a:spcBef>
              <a:spcPct val="0"/>
            </a:spcBef>
            <a:spcAft>
              <a:spcPct val="15000"/>
            </a:spcAft>
            <a:buChar char="••"/>
          </a:pPr>
          <a:r>
            <a:rPr lang="en-US" sz="2000" b="0" i="0" u="none" kern="1200" dirty="0" smtClean="0">
              <a:latin typeface="+mn-lt"/>
            </a:rPr>
            <a:t>CRISIL A4 Very High Risk)</a:t>
          </a:r>
          <a:endParaRPr lang="en-US" sz="2000" b="0" i="0" u="none" kern="1200" dirty="0">
            <a:latin typeface="+mn-lt"/>
          </a:endParaRPr>
        </a:p>
      </dsp:txBody>
      <dsp:txXfrm>
        <a:off x="3966466" y="758809"/>
        <a:ext cx="3479324" cy="38539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43665A-6F11-4984-94F5-E943A5D1374A}">
      <dsp:nvSpPr>
        <dsp:cNvPr id="0" name=""/>
        <dsp:cNvSpPr/>
      </dsp:nvSpPr>
      <dsp:spPr>
        <a:xfrm rot="5400000">
          <a:off x="-237660" y="250659"/>
          <a:ext cx="1584401" cy="1109080"/>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kumimoji="0" lang="en-US" sz="1800" b="1" i="0" u="sng" strike="noStrike" kern="1200" cap="none" normalizeH="0" baseline="0" dirty="0" smtClean="0">
              <a:ln/>
              <a:effectLst/>
              <a:ea typeface="Calibri" pitchFamily="34" charset="0"/>
              <a:cs typeface="Times New Roman" pitchFamily="18" charset="0"/>
            </a:rPr>
            <a:t>Coupon Rate: </a:t>
          </a:r>
          <a:endParaRPr lang="en-US" sz="1800" kern="1200" dirty="0"/>
        </a:p>
      </dsp:txBody>
      <dsp:txXfrm rot="5400000">
        <a:off x="-237660" y="250659"/>
        <a:ext cx="1584401" cy="1109080"/>
      </dsp:txXfrm>
    </dsp:sp>
    <dsp:sp modelId="{1B2B81A8-A0EB-4C3F-847F-86907B417DDB}">
      <dsp:nvSpPr>
        <dsp:cNvPr id="0" name=""/>
        <dsp:cNvSpPr/>
      </dsp:nvSpPr>
      <dsp:spPr>
        <a:xfrm rot="5400000">
          <a:off x="5138138" y="-3995134"/>
          <a:ext cx="1046997" cy="9037266"/>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0" lang="en-US" sz="1800" b="0" i="0" u="none" strike="noStrike" kern="1200" cap="none" normalizeH="0" baseline="0" dirty="0" smtClean="0">
              <a:ln/>
              <a:effectLst/>
              <a:ea typeface="Calibri" pitchFamily="34" charset="0"/>
              <a:cs typeface="Times New Roman" pitchFamily="18" charset="0"/>
            </a:rPr>
            <a:t>A bond's coupon rate is the actual amount of interest income earned on the bond each year based on its face value. </a:t>
          </a:r>
          <a:endParaRPr lang="en-US" sz="1800" kern="1200" dirty="0"/>
        </a:p>
      </dsp:txBody>
      <dsp:txXfrm rot="5400000">
        <a:off x="5138138" y="-3995134"/>
        <a:ext cx="1046997" cy="9037266"/>
      </dsp:txXfrm>
    </dsp:sp>
    <dsp:sp modelId="{EDAFC276-277D-467B-8B54-2BA9A14364B3}">
      <dsp:nvSpPr>
        <dsp:cNvPr id="0" name=""/>
        <dsp:cNvSpPr/>
      </dsp:nvSpPr>
      <dsp:spPr>
        <a:xfrm rot="5400000">
          <a:off x="-369347" y="1800730"/>
          <a:ext cx="1847775" cy="1109080"/>
        </a:xfrm>
        <a:prstGeom prst="chevron">
          <a:avLst/>
        </a:prstGeom>
        <a:gradFill rotWithShape="0">
          <a:gsLst>
            <a:gs pos="0">
              <a:schemeClr val="accent2">
                <a:hueOff val="-4929164"/>
                <a:satOff val="16824"/>
                <a:lumOff val="-686"/>
                <a:alphaOff val="0"/>
                <a:shade val="51000"/>
                <a:satMod val="130000"/>
              </a:schemeClr>
            </a:gs>
            <a:gs pos="80000">
              <a:schemeClr val="accent2">
                <a:hueOff val="-4929164"/>
                <a:satOff val="16824"/>
                <a:lumOff val="-686"/>
                <a:alphaOff val="0"/>
                <a:shade val="93000"/>
                <a:satMod val="130000"/>
              </a:schemeClr>
            </a:gs>
            <a:gs pos="100000">
              <a:schemeClr val="accent2">
                <a:hueOff val="-4929164"/>
                <a:satOff val="16824"/>
                <a:lumOff val="-686"/>
                <a:alphaOff val="0"/>
                <a:shade val="94000"/>
                <a:satMod val="135000"/>
              </a:schemeClr>
            </a:gs>
          </a:gsLst>
          <a:lin ang="16200000" scaled="0"/>
        </a:gradFill>
        <a:ln w="9525" cap="flat" cmpd="sng" algn="ctr">
          <a:solidFill>
            <a:schemeClr val="accent2">
              <a:hueOff val="-4929164"/>
              <a:satOff val="16824"/>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u="sng" kern="1200" dirty="0" smtClean="0"/>
            <a:t>Current Yield</a:t>
          </a:r>
          <a:r>
            <a:rPr lang="en-US" sz="1800" u="sng" kern="1200" dirty="0" smtClean="0"/>
            <a:t> </a:t>
          </a:r>
          <a:endParaRPr lang="en-US" sz="1800" kern="1200" dirty="0"/>
        </a:p>
      </dsp:txBody>
      <dsp:txXfrm rot="5400000">
        <a:off x="-369347" y="1800730"/>
        <a:ext cx="1847775" cy="1109080"/>
      </dsp:txXfrm>
    </dsp:sp>
    <dsp:sp modelId="{CE7C6DCE-FE94-4E6B-8712-8B45C0DC7F6D}">
      <dsp:nvSpPr>
        <dsp:cNvPr id="0" name=""/>
        <dsp:cNvSpPr/>
      </dsp:nvSpPr>
      <dsp:spPr>
        <a:xfrm rot="5400000">
          <a:off x="5607854" y="-3082459"/>
          <a:ext cx="1323370" cy="10320919"/>
        </a:xfrm>
        <a:prstGeom prst="round2SameRect">
          <a:avLst/>
        </a:prstGeom>
        <a:solidFill>
          <a:schemeClr val="lt1">
            <a:alpha val="90000"/>
            <a:hueOff val="0"/>
            <a:satOff val="0"/>
            <a:lumOff val="0"/>
            <a:alphaOff val="0"/>
          </a:schemeClr>
        </a:solidFill>
        <a:ln w="9525" cap="flat" cmpd="sng" algn="ctr">
          <a:solidFill>
            <a:schemeClr val="accent2">
              <a:hueOff val="-4929164"/>
              <a:satOff val="16824"/>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This is the annual return earned on the price paid for a bond. It is calculated by dividing the bond's coupon rate by its purchase price. </a:t>
          </a:r>
          <a:endParaRPr lang="en-US" sz="1800" kern="1200" dirty="0"/>
        </a:p>
        <a:p>
          <a:pPr marL="171450" lvl="1" indent="-171450" algn="l" defTabSz="800100">
            <a:lnSpc>
              <a:spcPct val="90000"/>
            </a:lnSpc>
            <a:spcBef>
              <a:spcPct val="0"/>
            </a:spcBef>
            <a:spcAft>
              <a:spcPct val="15000"/>
            </a:spcAft>
            <a:buChar char="••"/>
          </a:pPr>
          <a:r>
            <a:rPr lang="en-US" sz="1800" kern="1200" dirty="0" smtClean="0"/>
            <a:t>When a bond is purchased at face value, the current yield is the same as the coupon rate. But let’s say the bond was purchased at a discount to face value – Rs 900. The current yield would be 6.6% (Rs 60/ Rs 900). </a:t>
          </a:r>
          <a:endParaRPr lang="en-US" sz="1800" kern="1200" dirty="0"/>
        </a:p>
      </dsp:txBody>
      <dsp:txXfrm rot="5400000">
        <a:off x="5607854" y="-3082459"/>
        <a:ext cx="1323370" cy="10320919"/>
      </dsp:txXfrm>
    </dsp:sp>
    <dsp:sp modelId="{1A3F9DED-94CD-490F-BDF0-16D957ACEFD9}">
      <dsp:nvSpPr>
        <dsp:cNvPr id="0" name=""/>
        <dsp:cNvSpPr/>
      </dsp:nvSpPr>
      <dsp:spPr>
        <a:xfrm rot="5400000">
          <a:off x="-237660" y="3335732"/>
          <a:ext cx="1584401" cy="1109080"/>
        </a:xfrm>
        <a:prstGeom prst="chevron">
          <a:avLst/>
        </a:prstGeom>
        <a:gradFill rotWithShape="0">
          <a:gsLst>
            <a:gs pos="0">
              <a:schemeClr val="accent2">
                <a:hueOff val="-9858327"/>
                <a:satOff val="33648"/>
                <a:lumOff val="-1372"/>
                <a:alphaOff val="0"/>
                <a:shade val="51000"/>
                <a:satMod val="130000"/>
              </a:schemeClr>
            </a:gs>
            <a:gs pos="80000">
              <a:schemeClr val="accent2">
                <a:hueOff val="-9858327"/>
                <a:satOff val="33648"/>
                <a:lumOff val="-1372"/>
                <a:alphaOff val="0"/>
                <a:shade val="93000"/>
                <a:satMod val="130000"/>
              </a:schemeClr>
            </a:gs>
            <a:gs pos="100000">
              <a:schemeClr val="accent2">
                <a:hueOff val="-9858327"/>
                <a:satOff val="33648"/>
                <a:lumOff val="-1372"/>
                <a:alphaOff val="0"/>
                <a:shade val="94000"/>
                <a:satMod val="135000"/>
              </a:schemeClr>
            </a:gs>
          </a:gsLst>
          <a:lin ang="16200000" scaled="0"/>
        </a:gradFill>
        <a:ln w="9525" cap="flat" cmpd="sng" algn="ctr">
          <a:solidFill>
            <a:schemeClr val="accent2">
              <a:hueOff val="-9858327"/>
              <a:satOff val="33648"/>
              <a:lumOff val="-1372"/>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u="sng" kern="1200" dirty="0" smtClean="0"/>
            <a:t>Yield to Maturity</a:t>
          </a:r>
          <a:r>
            <a:rPr lang="en-US" sz="1800" u="sng" kern="1200" dirty="0" smtClean="0"/>
            <a:t> </a:t>
          </a:r>
          <a:endParaRPr lang="en-US" sz="1800" kern="1200" dirty="0"/>
        </a:p>
      </dsp:txBody>
      <dsp:txXfrm rot="5400000">
        <a:off x="-237660" y="3335732"/>
        <a:ext cx="1584401" cy="1109080"/>
      </dsp:txXfrm>
    </dsp:sp>
    <dsp:sp modelId="{B569B801-D639-4345-BF23-D1F2E1CCCD92}">
      <dsp:nvSpPr>
        <dsp:cNvPr id="0" name=""/>
        <dsp:cNvSpPr/>
      </dsp:nvSpPr>
      <dsp:spPr>
        <a:xfrm rot="5400000">
          <a:off x="5754610" y="-1547456"/>
          <a:ext cx="1029860" cy="10320919"/>
        </a:xfrm>
        <a:prstGeom prst="round2SameRect">
          <a:avLst/>
        </a:prstGeom>
        <a:solidFill>
          <a:schemeClr val="lt1">
            <a:alpha val="90000"/>
            <a:hueOff val="0"/>
            <a:satOff val="0"/>
            <a:lumOff val="0"/>
            <a:alphaOff val="0"/>
          </a:schemeClr>
        </a:solidFill>
        <a:ln w="9525" cap="flat" cmpd="sng" algn="ctr">
          <a:solidFill>
            <a:schemeClr val="accent2">
              <a:hueOff val="-9858327"/>
              <a:satOff val="33648"/>
              <a:lumOff val="-1372"/>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This reflects the total return an investor receives by holding the bond until it matures. A bond’s yield to maturity, or YTM, reflects all of the interest payments from the time of purchase until maturity, including interest earned on interest. </a:t>
          </a:r>
          <a:endParaRPr lang="en-US" sz="1800" kern="1200" dirty="0"/>
        </a:p>
      </dsp:txBody>
      <dsp:txXfrm rot="5400000">
        <a:off x="5754610" y="-1547456"/>
        <a:ext cx="1029860" cy="1032091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5AAC43-5E9F-4E3F-98DD-D9059D5E8763}">
      <dsp:nvSpPr>
        <dsp:cNvPr id="0" name=""/>
        <dsp:cNvSpPr/>
      </dsp:nvSpPr>
      <dsp:spPr>
        <a:xfrm>
          <a:off x="54" y="16685"/>
          <a:ext cx="5249508" cy="5472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b="1" kern="1200" dirty="0" smtClean="0"/>
            <a:t>Duration:</a:t>
          </a:r>
          <a:endParaRPr lang="en-US" sz="1900" kern="1200" dirty="0"/>
        </a:p>
      </dsp:txBody>
      <dsp:txXfrm>
        <a:off x="54" y="16685"/>
        <a:ext cx="5249508" cy="547200"/>
      </dsp:txXfrm>
    </dsp:sp>
    <dsp:sp modelId="{94938F8A-46C2-4847-9B71-AEBB3D874E20}">
      <dsp:nvSpPr>
        <dsp:cNvPr id="0" name=""/>
        <dsp:cNvSpPr/>
      </dsp:nvSpPr>
      <dsp:spPr>
        <a:xfrm>
          <a:off x="54" y="563885"/>
          <a:ext cx="5249508" cy="4905829"/>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100000"/>
            </a:lnSpc>
            <a:spcBef>
              <a:spcPct val="0"/>
            </a:spcBef>
            <a:spcAft>
              <a:spcPct val="15000"/>
            </a:spcAft>
            <a:buChar char="••"/>
          </a:pPr>
          <a:r>
            <a:rPr lang="en-US" sz="2000" kern="1200" dirty="0" smtClean="0"/>
            <a:t>It</a:t>
          </a:r>
          <a:r>
            <a:rPr lang="fr-FR" sz="2000" kern="1200" dirty="0" smtClean="0"/>
            <a:t>’</a:t>
          </a:r>
          <a:r>
            <a:rPr lang="en-US" sz="2000" kern="1200" dirty="0" smtClean="0"/>
            <a:t>s the risk of a Debt portfolio</a:t>
          </a:r>
          <a:endParaRPr lang="en-US" sz="2000" kern="1200" dirty="0"/>
        </a:p>
        <a:p>
          <a:pPr marL="228600" lvl="1" indent="-228600" algn="l" defTabSz="889000">
            <a:lnSpc>
              <a:spcPct val="100000"/>
            </a:lnSpc>
            <a:spcBef>
              <a:spcPct val="0"/>
            </a:spcBef>
            <a:spcAft>
              <a:spcPct val="15000"/>
            </a:spcAft>
            <a:buChar char="••"/>
          </a:pPr>
          <a:endParaRPr lang="en-US" sz="2000" kern="1200" dirty="0"/>
        </a:p>
        <a:p>
          <a:pPr marL="228600" lvl="1" indent="-228600" algn="l" defTabSz="889000">
            <a:lnSpc>
              <a:spcPct val="100000"/>
            </a:lnSpc>
            <a:spcBef>
              <a:spcPct val="0"/>
            </a:spcBef>
            <a:spcAft>
              <a:spcPct val="15000"/>
            </a:spcAft>
            <a:buChar char="••"/>
          </a:pPr>
          <a:r>
            <a:rPr lang="en-US" sz="2000" kern="1200" dirty="0" smtClean="0"/>
            <a:t>Duration helps determine the break even point of a debt investment</a:t>
          </a:r>
          <a:endParaRPr lang="en-US" sz="2000" kern="1200" dirty="0"/>
        </a:p>
        <a:p>
          <a:pPr marL="228600" lvl="1" indent="-228600" algn="l" defTabSz="889000">
            <a:lnSpc>
              <a:spcPct val="100000"/>
            </a:lnSpc>
            <a:spcBef>
              <a:spcPct val="0"/>
            </a:spcBef>
            <a:spcAft>
              <a:spcPct val="15000"/>
            </a:spcAft>
            <a:buChar char="••"/>
          </a:pPr>
          <a:endParaRPr lang="en-US" sz="2000" kern="1200" dirty="0">
            <a:solidFill>
              <a:schemeClr val="tx1">
                <a:lumMod val="85000"/>
                <a:lumOff val="15000"/>
              </a:schemeClr>
            </a:solidFill>
          </a:endParaRPr>
        </a:p>
        <a:p>
          <a:pPr marL="228600" lvl="1" indent="-228600" algn="l" defTabSz="889000">
            <a:lnSpc>
              <a:spcPct val="100000"/>
            </a:lnSpc>
            <a:spcBef>
              <a:spcPct val="0"/>
            </a:spcBef>
            <a:spcAft>
              <a:spcPct val="15000"/>
            </a:spcAft>
            <a:buChar char="••"/>
          </a:pPr>
          <a:r>
            <a:rPr lang="en-US" sz="2000" kern="1200" dirty="0" smtClean="0"/>
            <a:t>Higher the Duration, Higher the time to break even and hence more volatile would be the debt. If interest rates are suppose to fall, fund managers invest in higher duration bonds and vice versa</a:t>
          </a:r>
          <a:endParaRPr lang="en-US" sz="2000" kern="1200" dirty="0"/>
        </a:p>
      </dsp:txBody>
      <dsp:txXfrm>
        <a:off x="54" y="563885"/>
        <a:ext cx="5249508" cy="4905829"/>
      </dsp:txXfrm>
    </dsp:sp>
    <dsp:sp modelId="{5FDF7428-D2F8-41FB-AEDA-0DBF37E2AE3D}">
      <dsp:nvSpPr>
        <dsp:cNvPr id="0" name=""/>
        <dsp:cNvSpPr/>
      </dsp:nvSpPr>
      <dsp:spPr>
        <a:xfrm>
          <a:off x="5984494" y="16685"/>
          <a:ext cx="5249508" cy="547200"/>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b="1" kern="1200" dirty="0" smtClean="0"/>
            <a:t>Mod Duration:</a:t>
          </a:r>
          <a:endParaRPr lang="en-US" sz="1900" kern="1200" dirty="0"/>
        </a:p>
      </dsp:txBody>
      <dsp:txXfrm>
        <a:off x="5984494" y="16685"/>
        <a:ext cx="5249508" cy="547200"/>
      </dsp:txXfrm>
    </dsp:sp>
    <dsp:sp modelId="{C3BD2553-982B-44CE-BDF6-6200C34BB72D}">
      <dsp:nvSpPr>
        <dsp:cNvPr id="0" name=""/>
        <dsp:cNvSpPr/>
      </dsp:nvSpPr>
      <dsp:spPr>
        <a:xfrm>
          <a:off x="5984494" y="563885"/>
          <a:ext cx="5249508" cy="4905829"/>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Its the sensitivity of the Bond Portfolio to the change in market yield</a:t>
          </a:r>
          <a:endParaRPr lang="en-US" sz="1900" kern="1200" dirty="0"/>
        </a:p>
        <a:p>
          <a:pPr marL="171450" lvl="1" indent="-171450" algn="l" defTabSz="844550">
            <a:lnSpc>
              <a:spcPct val="90000"/>
            </a:lnSpc>
            <a:spcBef>
              <a:spcPct val="0"/>
            </a:spcBef>
            <a:spcAft>
              <a:spcPct val="15000"/>
            </a:spcAft>
            <a:buChar char="••"/>
          </a:pPr>
          <a:endParaRPr lang="en-US" sz="1900" kern="1200" dirty="0" smtClean="0">
            <a:solidFill>
              <a:schemeClr val="tx1">
                <a:lumMod val="85000"/>
                <a:lumOff val="15000"/>
              </a:schemeClr>
            </a:solidFill>
          </a:endParaRPr>
        </a:p>
        <a:p>
          <a:pPr marL="171450" lvl="1" indent="-171450" algn="l" defTabSz="844550">
            <a:lnSpc>
              <a:spcPct val="90000"/>
            </a:lnSpc>
            <a:spcBef>
              <a:spcPct val="0"/>
            </a:spcBef>
            <a:spcAft>
              <a:spcPct val="15000"/>
            </a:spcAft>
            <a:buChar char="••"/>
          </a:pPr>
          <a:r>
            <a:rPr lang="en-US" sz="1900" kern="1200" dirty="0" smtClean="0"/>
            <a:t>If the Duration of the Bond Portfolio is 5, it means the portfolio will move 5% for every 1% movement in the market yield </a:t>
          </a:r>
        </a:p>
        <a:p>
          <a:pPr marL="171450" lvl="1" indent="-171450" algn="l" defTabSz="844550">
            <a:lnSpc>
              <a:spcPct val="90000"/>
            </a:lnSpc>
            <a:spcBef>
              <a:spcPct val="0"/>
            </a:spcBef>
            <a:spcAft>
              <a:spcPct val="15000"/>
            </a:spcAft>
            <a:buChar char="••"/>
          </a:pPr>
          <a:endParaRPr lang="en-US" sz="1900" kern="1200" dirty="0" smtClean="0">
            <a:solidFill>
              <a:schemeClr val="tx1">
                <a:lumMod val="85000"/>
                <a:lumOff val="15000"/>
              </a:schemeClr>
            </a:solidFill>
          </a:endParaRPr>
        </a:p>
        <a:p>
          <a:pPr marL="171450" lvl="1" indent="-171450" algn="l" defTabSz="844550">
            <a:lnSpc>
              <a:spcPct val="90000"/>
            </a:lnSpc>
            <a:spcBef>
              <a:spcPct val="0"/>
            </a:spcBef>
            <a:spcAft>
              <a:spcPct val="15000"/>
            </a:spcAft>
            <a:buChar char="••"/>
          </a:pPr>
          <a:r>
            <a:rPr lang="en-US" sz="1900" kern="1200" dirty="0" smtClean="0"/>
            <a:t>If market yield falls by 1%, the bond portfolio should generate 5% positive returns</a:t>
          </a:r>
        </a:p>
        <a:p>
          <a:pPr marL="171450" lvl="1" indent="-171450" algn="l" defTabSz="844550">
            <a:lnSpc>
              <a:spcPct val="90000"/>
            </a:lnSpc>
            <a:spcBef>
              <a:spcPct val="0"/>
            </a:spcBef>
            <a:spcAft>
              <a:spcPct val="15000"/>
            </a:spcAft>
            <a:buChar char="••"/>
          </a:pPr>
          <a:endParaRPr lang="en-US" sz="1900" kern="1200" dirty="0" smtClean="0">
            <a:solidFill>
              <a:schemeClr val="tx1">
                <a:lumMod val="85000"/>
                <a:lumOff val="15000"/>
              </a:schemeClr>
            </a:solidFill>
          </a:endParaRPr>
        </a:p>
        <a:p>
          <a:pPr marL="171450" lvl="1" indent="-171450" algn="l" defTabSz="844550">
            <a:lnSpc>
              <a:spcPct val="90000"/>
            </a:lnSpc>
            <a:spcBef>
              <a:spcPct val="0"/>
            </a:spcBef>
            <a:spcAft>
              <a:spcPct val="15000"/>
            </a:spcAft>
            <a:buChar char="••"/>
          </a:pPr>
          <a:r>
            <a:rPr lang="en-US" sz="1900" kern="1200" dirty="0" smtClean="0"/>
            <a:t>If the market yield rises by 1%, the bond portfolio should generate 5% negative returns</a:t>
          </a:r>
        </a:p>
        <a:p>
          <a:pPr marL="171450" lvl="1" indent="-171450" algn="l" defTabSz="844550">
            <a:lnSpc>
              <a:spcPct val="90000"/>
            </a:lnSpc>
            <a:spcBef>
              <a:spcPct val="0"/>
            </a:spcBef>
            <a:spcAft>
              <a:spcPct val="15000"/>
            </a:spcAft>
            <a:buChar char="••"/>
          </a:pPr>
          <a:endParaRPr lang="en-US" sz="1900" kern="1200" dirty="0" smtClean="0">
            <a:solidFill>
              <a:schemeClr val="tx1">
                <a:lumMod val="85000"/>
                <a:lumOff val="15000"/>
              </a:schemeClr>
            </a:solidFill>
          </a:endParaRPr>
        </a:p>
        <a:p>
          <a:pPr marL="171450" lvl="1" indent="-171450" algn="l" defTabSz="844550">
            <a:lnSpc>
              <a:spcPct val="90000"/>
            </a:lnSpc>
            <a:spcBef>
              <a:spcPct val="0"/>
            </a:spcBef>
            <a:spcAft>
              <a:spcPct val="15000"/>
            </a:spcAft>
            <a:buChar char="••"/>
          </a:pPr>
          <a:r>
            <a:rPr lang="en-US" sz="1900" kern="1200" dirty="0" smtClean="0"/>
            <a:t>If the yield goes down by 0.5%, the bond portfolio should generate 5% * 0.5 = 2.5% positive returns and vice-versa </a:t>
          </a:r>
          <a:endParaRPr lang="en-US" sz="1900" kern="1200" dirty="0"/>
        </a:p>
      </dsp:txBody>
      <dsp:txXfrm>
        <a:off x="5984494" y="563885"/>
        <a:ext cx="5249508" cy="49058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presOf axis="self"/>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presOf axis="self"/>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11/16/2018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 xmlns:p14="http://schemas.microsoft.com/office/powerpoint/2010/main" val="1868886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3</a:t>
            </a:fld>
            <a:endParaRPr lang="en-US"/>
          </a:p>
        </p:txBody>
      </p:sp>
    </p:spTree>
    <p:extLst>
      <p:ext uri="{BB962C8B-B14F-4D97-AF65-F5344CB8AC3E}">
        <p14:creationId xmlns="" xmlns:p14="http://schemas.microsoft.com/office/powerpoint/2010/main" val="410186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CB1810B-4DFC-4241-8B54-9DE1A9670BF0}" type="slidenum">
              <a:rPr lang="en-GB" smtClean="0"/>
              <a:pPr/>
              <a:t>23</a:t>
            </a:fld>
            <a:endParaRPr lang="en-GB"/>
          </a:p>
        </p:txBody>
      </p:sp>
    </p:spTree>
    <p:extLst>
      <p:ext uri="{BB962C8B-B14F-4D97-AF65-F5344CB8AC3E}">
        <p14:creationId xmlns:p14="http://schemas.microsoft.com/office/powerpoint/2010/main" xmlns="" val="3360350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448" y="3043730"/>
            <a:ext cx="5471438" cy="2137870"/>
          </a:xfrm>
        </p:spPr>
        <p:txBody>
          <a:bodyPr lIns="0" tIns="0" rIns="0" bIns="0" anchor="b" anchorCtr="0">
            <a:noAutofit/>
          </a:bodyPr>
          <a:lstStyle>
            <a:lvl1pPr algn="l">
              <a:defRPr lang="en-US" sz="4000" b="0" kern="1200" smtClean="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9578D6DB-6798-42D2-B9AD-FC6F1C72FC30}"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7" name="Content Placeholder 6"/>
          <p:cNvSpPr>
            <a:spLocks noGrp="1"/>
          </p:cNvSpPr>
          <p:nvPr>
            <p:ph sz="quarter" idx="13"/>
          </p:nvPr>
        </p:nvSpPr>
        <p:spPr>
          <a:xfrm>
            <a:off x="614137" y="5357596"/>
            <a:ext cx="5480275" cy="738404"/>
          </a:xfrm>
        </p:spPr>
        <p:txBody>
          <a:bodyPr lIns="0" rIns="0">
            <a:normAutofit/>
          </a:bodyPr>
          <a:lstStyle>
            <a:lvl1pPr marL="0" indent="0">
              <a:buFontTx/>
              <a:buNone/>
              <a:defRPr sz="1800">
                <a:latin typeface="Arial" panose="020B0604020202020204" pitchFamily="34" charset="0"/>
                <a:cs typeface="Arial" panose="020B0604020202020204"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276394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 xmlns:p14="http://schemas.microsoft.com/office/powerpoint/2010/main" val="35192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4" name="Content Placeholder 3"/>
          <p:cNvSpPr>
            <a:spLocks noGrp="1"/>
          </p:cNvSpPr>
          <p:nvPr>
            <p:ph sz="half" idx="2"/>
          </p:nvPr>
        </p:nvSpPr>
        <p:spPr>
          <a:xfrm>
            <a:off x="6195986" y="1600201"/>
            <a:ext cx="5383398" cy="4525963"/>
          </a:xfrm>
        </p:spPr>
        <p:txBody>
          <a:bodyPr>
            <a:normAutofit/>
          </a:bodyPr>
          <a:lstStyle>
            <a:lvl1pPr>
              <a:defRPr sz="1800">
                <a:solidFill>
                  <a:schemeClr val="tx1">
                    <a:lumMod val="75000"/>
                    <a:lumOff val="25000"/>
                  </a:schemeClr>
                </a:solidFill>
              </a:defRPr>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 xmlns:p14="http://schemas.microsoft.com/office/powerpoint/2010/main" val="3053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425404F2-BE9A-4460-8815-8F645183555F}" type="datetimeFigureOut">
              <a:rPr lang="en-US" smtClean="0"/>
              <a:pPr/>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 xmlns:p14="http://schemas.microsoft.com/office/powerpoint/2010/main" val="14298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 xmlns:p14="http://schemas.microsoft.com/office/powerpoint/2010/main" val="16812494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smtClean="0"/>
              <a:t>Click to edit Master text styles</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11/16/2018</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2" r:id="rId1"/>
    <p:sldLayoutId id="2147483650" r:id="rId2"/>
    <p:sldLayoutId id="2147483652" r:id="rId3"/>
    <p:sldLayoutId id="2147483654" r:id="rId4"/>
    <p:sldLayoutId id="2147483655" r:id="rId5"/>
  </p:sldLayoutIdLst>
  <p:txStyles>
    <p:titleStyle>
      <a:lvl1pPr algn="l" defTabSz="1218987" rtl="0" eaLnBrk="1" latinLnBrk="0" hangingPunct="1">
        <a:spcBef>
          <a:spcPct val="0"/>
        </a:spcBef>
        <a:buNone/>
        <a:defRPr sz="3600" kern="1200">
          <a:solidFill>
            <a:schemeClr val="tx1">
              <a:lumMod val="75000"/>
              <a:lumOff val="25000"/>
            </a:schemeClr>
          </a:solidFill>
          <a:latin typeface="+mj-lt"/>
          <a:ea typeface="+mj-ea"/>
          <a:cs typeface="Arial" panose="020B0604020202020204" pitchFamily="34" charset="0"/>
        </a:defRPr>
      </a:lvl1pPr>
    </p:titleStyle>
    <p:bodyStyle>
      <a:lvl1pPr marL="0" indent="0" algn="l" defTabSz="1218987" rtl="0" eaLnBrk="1" latinLnBrk="0" hangingPunct="1">
        <a:spcBef>
          <a:spcPct val="20000"/>
        </a:spcBef>
        <a:buFontTx/>
        <a:buNone/>
        <a:defRPr sz="1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09494"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2pPr>
      <a:lvl3pPr marL="1218986"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3pPr>
      <a:lvl4pPr marL="1828480"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4pPr>
      <a:lvl5pPr marL="2437973" indent="0" algn="l" defTabSz="1218987" rtl="0" eaLnBrk="1" latinLnBrk="0" hangingPunct="1">
        <a:spcBef>
          <a:spcPct val="20000"/>
        </a:spcBef>
        <a:buFontTx/>
        <a:buNone/>
        <a:defRPr sz="1800" kern="1200">
          <a:solidFill>
            <a:schemeClr val="tx1"/>
          </a:solidFill>
          <a:latin typeface="Arial" panose="020B0604020202020204" pitchFamily="34" charset="0"/>
          <a:ea typeface="+mn-ea"/>
          <a:cs typeface="Arial" panose="020B0604020202020204"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09600"/>
            <a:ext cx="10969943" cy="711081"/>
          </a:xfrm>
        </p:spPr>
        <p:txBody>
          <a:bodyPr/>
          <a:lstStyle/>
          <a:p>
            <a:pPr algn="ctr"/>
            <a:r>
              <a:rPr lang="en-IN" sz="6000" b="1" i="1" u="sng" dirty="0" smtClean="0">
                <a:solidFill>
                  <a:schemeClr val="bg1">
                    <a:lumMod val="50000"/>
                  </a:schemeClr>
                </a:solidFill>
              </a:rPr>
              <a:t>DEBT VOLATILITY GAME</a:t>
            </a:r>
            <a:endParaRPr lang="en-IN" sz="6000" b="1" i="1" u="sng" dirty="0">
              <a:solidFill>
                <a:schemeClr val="bg1">
                  <a:lumMod val="50000"/>
                </a:schemeClr>
              </a:solidFill>
            </a:endParaRPr>
          </a:p>
        </p:txBody>
      </p:sp>
      <p:sp>
        <p:nvSpPr>
          <p:cNvPr id="4" name="Block Arc 3">
            <a:extLst>
              <a:ext uri="{FF2B5EF4-FFF2-40B4-BE49-F238E27FC236}">
                <a16:creationId xmlns="" xmlns:a16="http://schemas.microsoft.com/office/drawing/2014/main" id="{606A55BB-6DD8-4C25-B78F-527F40984CE9}"/>
              </a:ext>
            </a:extLst>
          </p:cNvPr>
          <p:cNvSpPr/>
          <p:nvPr/>
        </p:nvSpPr>
        <p:spPr>
          <a:xfrm>
            <a:off x="5102229" y="2676465"/>
            <a:ext cx="1984366" cy="1984364"/>
          </a:xfrm>
          <a:prstGeom prst="blockArc">
            <a:avLst>
              <a:gd name="adj1" fmla="val 11881987"/>
              <a:gd name="adj2" fmla="val 4893492"/>
              <a:gd name="adj3" fmla="val 794"/>
            </a:avLst>
          </a:prstGeom>
          <a:gradFill flip="none" rotWithShape="1">
            <a:gsLst>
              <a:gs pos="66000">
                <a:schemeClr val="accent4"/>
              </a:gs>
              <a:gs pos="45751">
                <a:schemeClr val="accent2"/>
              </a:gs>
              <a:gs pos="24000">
                <a:schemeClr val="accent1"/>
              </a:gs>
              <a:gs pos="0">
                <a:schemeClr val="accent3"/>
              </a:gs>
              <a:gs pos="85000">
                <a:schemeClr val="accent5"/>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TextBox 24">
            <a:extLst>
              <a:ext uri="{FF2B5EF4-FFF2-40B4-BE49-F238E27FC236}">
                <a16:creationId xmlns="" xmlns:a16="http://schemas.microsoft.com/office/drawing/2014/main" id="{930AEFD3-DAE5-4E48-91F9-6DB76355C3EE}"/>
              </a:ext>
            </a:extLst>
          </p:cNvPr>
          <p:cNvSpPr txBox="1"/>
          <p:nvPr/>
        </p:nvSpPr>
        <p:spPr>
          <a:xfrm>
            <a:off x="5269970" y="3034826"/>
            <a:ext cx="1605556" cy="461665"/>
          </a:xfrm>
          <a:prstGeom prst="rect">
            <a:avLst/>
          </a:prstGeom>
          <a:noFill/>
        </p:spPr>
        <p:txBody>
          <a:bodyPr wrap="square" rtlCol="0">
            <a:spAutoFit/>
          </a:bodyPr>
          <a:lstStyle/>
          <a:p>
            <a:pPr algn="ctr"/>
            <a:r>
              <a:rPr lang="en-IN"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RETURN</a:t>
            </a:r>
            <a:endPar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a:extLst>
              <a:ext uri="{FF2B5EF4-FFF2-40B4-BE49-F238E27FC236}">
                <a16:creationId xmlns="" xmlns:a16="http://schemas.microsoft.com/office/drawing/2014/main" id="{D0FDA597-B3E4-4E0C-A8B6-B9A49AA078BB}"/>
              </a:ext>
            </a:extLst>
          </p:cNvPr>
          <p:cNvSpPr/>
          <p:nvPr/>
        </p:nvSpPr>
        <p:spPr>
          <a:xfrm>
            <a:off x="5227258" y="3686481"/>
            <a:ext cx="1690980" cy="461665"/>
          </a:xfrm>
          <a:prstGeom prst="rect">
            <a:avLst/>
          </a:prstGeom>
        </p:spPr>
        <p:txBody>
          <a:bodyPr wrap="square">
            <a:spAutoFit/>
          </a:bodyPr>
          <a:lstStyle/>
          <a:p>
            <a:pPr lvl="0" algn="ctr">
              <a:defRPr/>
            </a:pPr>
            <a:r>
              <a:rPr lang="en-US" b="1"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VOLATILITY </a:t>
            </a:r>
            <a:endPar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 xmlns:a16="http://schemas.microsoft.com/office/drawing/2014/main" id="{B445946D-BE34-4A60-85D7-82B7A993D5C0}"/>
              </a:ext>
            </a:extLst>
          </p:cNvPr>
          <p:cNvSpPr/>
          <p:nvPr/>
        </p:nvSpPr>
        <p:spPr>
          <a:xfrm>
            <a:off x="1141412" y="4648200"/>
            <a:ext cx="2112530" cy="400110"/>
          </a:xfrm>
          <a:prstGeom prst="rect">
            <a:avLst/>
          </a:prstGeom>
        </p:spPr>
        <p:txBody>
          <a:bodyPr wrap="square">
            <a:spAutoFit/>
          </a:bodyPr>
          <a:lstStyle/>
          <a:p>
            <a:pPr lvl="0" algn="ctr">
              <a:defRPr/>
            </a:pPr>
            <a:r>
              <a:rPr lang="en-US" sz="2000" b="1" kern="0" dirty="0" smtClean="0">
                <a:solidFill>
                  <a:schemeClr val="tx1">
                    <a:lumMod val="50000"/>
                    <a:lumOff val="50000"/>
                  </a:schemeClr>
                </a:solidFill>
                <a:latin typeface="Arial" pitchFamily="34" charset="0"/>
                <a:cs typeface="Arial" pitchFamily="34" charset="0"/>
              </a:rPr>
              <a:t>BONDS</a:t>
            </a:r>
            <a:endParaRPr lang="en-US" sz="2000" b="1" kern="0" dirty="0">
              <a:solidFill>
                <a:schemeClr val="tx1">
                  <a:lumMod val="50000"/>
                  <a:lumOff val="50000"/>
                </a:schemeClr>
              </a:solidFill>
              <a:latin typeface="Arial" pitchFamily="34" charset="0"/>
              <a:cs typeface="Arial" pitchFamily="34" charset="0"/>
            </a:endParaRPr>
          </a:p>
        </p:txBody>
      </p:sp>
      <p:sp>
        <p:nvSpPr>
          <p:cNvPr id="28" name="Rectangle 27">
            <a:extLst>
              <a:ext uri="{FF2B5EF4-FFF2-40B4-BE49-F238E27FC236}">
                <a16:creationId xmlns="" xmlns:a16="http://schemas.microsoft.com/office/drawing/2014/main" id="{B79CDC94-C8C0-49A2-B2AF-881AEE442A1F}"/>
              </a:ext>
            </a:extLst>
          </p:cNvPr>
          <p:cNvSpPr/>
          <p:nvPr/>
        </p:nvSpPr>
        <p:spPr>
          <a:xfrm>
            <a:off x="8532812" y="4648200"/>
            <a:ext cx="2438400" cy="400110"/>
          </a:xfrm>
          <a:prstGeom prst="rect">
            <a:avLst/>
          </a:prstGeom>
        </p:spPr>
        <p:txBody>
          <a:bodyPr wrap="square">
            <a:spAutoFit/>
          </a:bodyPr>
          <a:lstStyle/>
          <a:p>
            <a:pPr lvl="0" algn="ctr">
              <a:defRPr/>
            </a:pPr>
            <a:r>
              <a:rPr lang="en-US" sz="2000" b="1" kern="0" dirty="0" smtClean="0">
                <a:solidFill>
                  <a:schemeClr val="tx1">
                    <a:lumMod val="50000"/>
                    <a:lumOff val="50000"/>
                  </a:schemeClr>
                </a:solidFill>
                <a:latin typeface="Arial" pitchFamily="34" charset="0"/>
                <a:cs typeface="Arial" pitchFamily="34" charset="0"/>
              </a:rPr>
              <a:t>INTEREST RATE </a:t>
            </a:r>
            <a:endParaRPr lang="en-US" sz="2000" b="1" kern="0" dirty="0">
              <a:solidFill>
                <a:schemeClr val="tx1">
                  <a:lumMod val="50000"/>
                  <a:lumOff val="50000"/>
                </a:schemeClr>
              </a:solidFill>
              <a:latin typeface="Arial" pitchFamily="34" charset="0"/>
              <a:cs typeface="Arial" pitchFamily="34" charset="0"/>
            </a:endParaRPr>
          </a:p>
        </p:txBody>
      </p:sp>
      <p:sp>
        <p:nvSpPr>
          <p:cNvPr id="16" name="Block Arc 15">
            <a:extLst>
              <a:ext uri="{FF2B5EF4-FFF2-40B4-BE49-F238E27FC236}">
                <a16:creationId xmlns="" xmlns:a16="http://schemas.microsoft.com/office/drawing/2014/main" id="{96A8CC07-68FE-4C23-8D07-E29C6378E7EC}"/>
              </a:ext>
            </a:extLst>
          </p:cNvPr>
          <p:cNvSpPr/>
          <p:nvPr/>
        </p:nvSpPr>
        <p:spPr>
          <a:xfrm>
            <a:off x="5039492" y="2621819"/>
            <a:ext cx="2093658" cy="2093656"/>
          </a:xfrm>
          <a:prstGeom prst="blockArc">
            <a:avLst>
              <a:gd name="adj1" fmla="val 13302931"/>
              <a:gd name="adj2" fmla="val 6111924"/>
              <a:gd name="adj3" fmla="val 938"/>
            </a:avLst>
          </a:prstGeom>
          <a:gradFill flip="none" rotWithShape="1">
            <a:gsLst>
              <a:gs pos="66000">
                <a:schemeClr val="accent4"/>
              </a:gs>
              <a:gs pos="45751">
                <a:schemeClr val="accent2"/>
              </a:gs>
              <a:gs pos="24000">
                <a:schemeClr val="accent1"/>
              </a:gs>
              <a:gs pos="0">
                <a:schemeClr val="accent3"/>
              </a:gs>
              <a:gs pos="85000">
                <a:schemeClr val="accent5"/>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Block Arc 16">
            <a:extLst>
              <a:ext uri="{FF2B5EF4-FFF2-40B4-BE49-F238E27FC236}">
                <a16:creationId xmlns="" xmlns:a16="http://schemas.microsoft.com/office/drawing/2014/main" id="{2E3A2A1E-CDEB-4B1D-82FC-3AD52A7B9F4F}"/>
              </a:ext>
            </a:extLst>
          </p:cNvPr>
          <p:cNvSpPr/>
          <p:nvPr/>
        </p:nvSpPr>
        <p:spPr>
          <a:xfrm rot="1065388">
            <a:off x="4974756" y="2557083"/>
            <a:ext cx="2223130" cy="2223128"/>
          </a:xfrm>
          <a:prstGeom prst="blockArc">
            <a:avLst>
              <a:gd name="adj1" fmla="val 13264901"/>
              <a:gd name="adj2" fmla="val 6085446"/>
              <a:gd name="adj3" fmla="val 1490"/>
            </a:avLst>
          </a:prstGeom>
          <a:gradFill flip="none" rotWithShape="1">
            <a:gsLst>
              <a:gs pos="66000">
                <a:schemeClr val="accent4"/>
              </a:gs>
              <a:gs pos="45751">
                <a:schemeClr val="accent2"/>
              </a:gs>
              <a:gs pos="24000">
                <a:schemeClr val="accent1"/>
              </a:gs>
              <a:gs pos="0">
                <a:schemeClr val="accent3"/>
              </a:gs>
              <a:gs pos="85000">
                <a:schemeClr val="accent5"/>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Block Arc 17">
            <a:extLst>
              <a:ext uri="{FF2B5EF4-FFF2-40B4-BE49-F238E27FC236}">
                <a16:creationId xmlns="" xmlns:a16="http://schemas.microsoft.com/office/drawing/2014/main" id="{D0564C9B-0571-46CA-86B0-F23A6D1159E2}"/>
              </a:ext>
            </a:extLst>
          </p:cNvPr>
          <p:cNvSpPr/>
          <p:nvPr/>
        </p:nvSpPr>
        <p:spPr>
          <a:xfrm rot="1867548">
            <a:off x="4892562" y="2482660"/>
            <a:ext cx="2376888" cy="2376886"/>
          </a:xfrm>
          <a:prstGeom prst="blockArc">
            <a:avLst>
              <a:gd name="adj1" fmla="val 13270597"/>
              <a:gd name="adj2" fmla="val 6050993"/>
              <a:gd name="adj3" fmla="val 1940"/>
            </a:avLst>
          </a:prstGeom>
          <a:gradFill flip="none" rotWithShape="1">
            <a:gsLst>
              <a:gs pos="66000">
                <a:schemeClr val="accent4"/>
              </a:gs>
              <a:gs pos="45751">
                <a:schemeClr val="accent2"/>
              </a:gs>
              <a:gs pos="24000">
                <a:schemeClr val="accent1"/>
              </a:gs>
              <a:gs pos="0">
                <a:schemeClr val="accent3"/>
              </a:gs>
              <a:gs pos="85000">
                <a:schemeClr val="accent5"/>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Block Arc 18">
            <a:extLst>
              <a:ext uri="{FF2B5EF4-FFF2-40B4-BE49-F238E27FC236}">
                <a16:creationId xmlns="" xmlns:a16="http://schemas.microsoft.com/office/drawing/2014/main" id="{744E33EF-8FE8-4553-BB2D-AB1804BA6F92}"/>
              </a:ext>
            </a:extLst>
          </p:cNvPr>
          <p:cNvSpPr/>
          <p:nvPr/>
        </p:nvSpPr>
        <p:spPr>
          <a:xfrm rot="3041599">
            <a:off x="4801610" y="2391713"/>
            <a:ext cx="2558782" cy="2558780"/>
          </a:xfrm>
          <a:prstGeom prst="blockArc">
            <a:avLst>
              <a:gd name="adj1" fmla="val 13270597"/>
              <a:gd name="adj2" fmla="val 6050284"/>
              <a:gd name="adj3" fmla="val 2238"/>
            </a:avLst>
          </a:prstGeom>
          <a:gradFill flip="none" rotWithShape="1">
            <a:gsLst>
              <a:gs pos="66000">
                <a:schemeClr val="accent4"/>
              </a:gs>
              <a:gs pos="45751">
                <a:schemeClr val="accent2"/>
              </a:gs>
              <a:gs pos="24000">
                <a:schemeClr val="accent1"/>
              </a:gs>
              <a:gs pos="0">
                <a:schemeClr val="accent3"/>
              </a:gs>
              <a:gs pos="85000">
                <a:schemeClr val="accent5"/>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Block Arc 19">
            <a:extLst>
              <a:ext uri="{FF2B5EF4-FFF2-40B4-BE49-F238E27FC236}">
                <a16:creationId xmlns="" xmlns:a16="http://schemas.microsoft.com/office/drawing/2014/main" id="{C5575EA7-8BFE-4CE0-978A-2559B8169A98}"/>
              </a:ext>
            </a:extLst>
          </p:cNvPr>
          <p:cNvSpPr/>
          <p:nvPr/>
        </p:nvSpPr>
        <p:spPr>
          <a:xfrm rot="3949109">
            <a:off x="4684853" y="2272473"/>
            <a:ext cx="2797262" cy="2797260"/>
          </a:xfrm>
          <a:prstGeom prst="blockArc">
            <a:avLst>
              <a:gd name="adj1" fmla="val 13270597"/>
              <a:gd name="adj2" fmla="val 6044336"/>
              <a:gd name="adj3" fmla="val 2584"/>
            </a:avLst>
          </a:prstGeom>
          <a:gradFill flip="none" rotWithShape="1">
            <a:gsLst>
              <a:gs pos="66000">
                <a:schemeClr val="accent4"/>
              </a:gs>
              <a:gs pos="45751">
                <a:schemeClr val="accent2"/>
              </a:gs>
              <a:gs pos="24000">
                <a:schemeClr val="accent1"/>
              </a:gs>
              <a:gs pos="0">
                <a:schemeClr val="accent3"/>
              </a:gs>
              <a:gs pos="85000">
                <a:schemeClr val="accent5"/>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Block Arc 20">
            <a:extLst>
              <a:ext uri="{FF2B5EF4-FFF2-40B4-BE49-F238E27FC236}">
                <a16:creationId xmlns="" xmlns:a16="http://schemas.microsoft.com/office/drawing/2014/main" id="{6ED83610-C397-4809-8C8E-50D20A8C31F5}"/>
              </a:ext>
            </a:extLst>
          </p:cNvPr>
          <p:cNvSpPr/>
          <p:nvPr/>
        </p:nvSpPr>
        <p:spPr>
          <a:xfrm rot="4751548">
            <a:off x="4534960" y="2122579"/>
            <a:ext cx="3097050" cy="3097048"/>
          </a:xfrm>
          <a:prstGeom prst="blockArc">
            <a:avLst>
              <a:gd name="adj1" fmla="val 13270597"/>
              <a:gd name="adj2" fmla="val 6866182"/>
              <a:gd name="adj3" fmla="val 2920"/>
            </a:avLst>
          </a:prstGeom>
          <a:gradFill flip="none" rotWithShape="1">
            <a:gsLst>
              <a:gs pos="66000">
                <a:schemeClr val="accent4"/>
              </a:gs>
              <a:gs pos="45751">
                <a:schemeClr val="accent2"/>
              </a:gs>
              <a:gs pos="24000">
                <a:schemeClr val="accent1"/>
              </a:gs>
              <a:gs pos="0">
                <a:schemeClr val="accent3"/>
              </a:gs>
              <a:gs pos="85000">
                <a:schemeClr val="accent5"/>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Block Arc 21">
            <a:extLst>
              <a:ext uri="{FF2B5EF4-FFF2-40B4-BE49-F238E27FC236}">
                <a16:creationId xmlns="" xmlns:a16="http://schemas.microsoft.com/office/drawing/2014/main" id="{7B3573AA-3CC8-4921-8B10-81402BED7CD7}"/>
              </a:ext>
            </a:extLst>
          </p:cNvPr>
          <p:cNvSpPr/>
          <p:nvPr/>
        </p:nvSpPr>
        <p:spPr>
          <a:xfrm rot="6033343">
            <a:off x="4359361" y="1937039"/>
            <a:ext cx="3448250" cy="3448248"/>
          </a:xfrm>
          <a:prstGeom prst="blockArc">
            <a:avLst>
              <a:gd name="adj1" fmla="val 13074665"/>
              <a:gd name="adj2" fmla="val 6819569"/>
              <a:gd name="adj3" fmla="val 3010"/>
            </a:avLst>
          </a:prstGeom>
          <a:gradFill flip="none" rotWithShape="1">
            <a:gsLst>
              <a:gs pos="66000">
                <a:schemeClr val="accent4"/>
              </a:gs>
              <a:gs pos="45751">
                <a:schemeClr val="accent2"/>
              </a:gs>
              <a:gs pos="24000">
                <a:schemeClr val="accent1"/>
              </a:gs>
              <a:gs pos="0">
                <a:schemeClr val="accent3"/>
              </a:gs>
              <a:gs pos="85000">
                <a:schemeClr val="accent5"/>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Block Arc 22">
            <a:extLst>
              <a:ext uri="{FF2B5EF4-FFF2-40B4-BE49-F238E27FC236}">
                <a16:creationId xmlns="" xmlns:a16="http://schemas.microsoft.com/office/drawing/2014/main" id="{1A4835CF-9905-47DE-A024-29B77B7A7022}"/>
              </a:ext>
            </a:extLst>
          </p:cNvPr>
          <p:cNvSpPr/>
          <p:nvPr/>
        </p:nvSpPr>
        <p:spPr>
          <a:xfrm rot="6879029">
            <a:off x="4166984" y="1744661"/>
            <a:ext cx="3833006" cy="3833004"/>
          </a:xfrm>
          <a:prstGeom prst="blockArc">
            <a:avLst>
              <a:gd name="adj1" fmla="val 13074665"/>
              <a:gd name="adj2" fmla="val 7394686"/>
              <a:gd name="adj3" fmla="val 3174"/>
            </a:avLst>
          </a:prstGeom>
          <a:gradFill flip="none" rotWithShape="1">
            <a:gsLst>
              <a:gs pos="66000">
                <a:schemeClr val="accent4"/>
              </a:gs>
              <a:gs pos="45751">
                <a:schemeClr val="accent2"/>
              </a:gs>
              <a:gs pos="24000">
                <a:schemeClr val="accent1"/>
              </a:gs>
              <a:gs pos="0">
                <a:schemeClr val="accent3"/>
              </a:gs>
              <a:gs pos="85000">
                <a:schemeClr val="accent5"/>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Block Arc 28">
            <a:extLst>
              <a:ext uri="{FF2B5EF4-FFF2-40B4-BE49-F238E27FC236}">
                <a16:creationId xmlns="" xmlns:a16="http://schemas.microsoft.com/office/drawing/2014/main" id="{17EA1A73-7991-49F8-B401-8ACF15F8FDC0}"/>
              </a:ext>
            </a:extLst>
          </p:cNvPr>
          <p:cNvSpPr/>
          <p:nvPr/>
        </p:nvSpPr>
        <p:spPr>
          <a:xfrm rot="7721248">
            <a:off x="3967667" y="1535407"/>
            <a:ext cx="4231636" cy="4231634"/>
          </a:xfrm>
          <a:prstGeom prst="blockArc">
            <a:avLst>
              <a:gd name="adj1" fmla="val 13074665"/>
              <a:gd name="adj2" fmla="val 7838616"/>
              <a:gd name="adj3" fmla="val 2998"/>
            </a:avLst>
          </a:prstGeom>
          <a:gradFill flip="none" rotWithShape="1">
            <a:gsLst>
              <a:gs pos="66000">
                <a:schemeClr val="accent4"/>
              </a:gs>
              <a:gs pos="45751">
                <a:schemeClr val="accent2"/>
              </a:gs>
              <a:gs pos="24000">
                <a:schemeClr val="accent1"/>
              </a:gs>
              <a:gs pos="0">
                <a:schemeClr val="accent3"/>
              </a:gs>
              <a:gs pos="85000">
                <a:schemeClr val="accent5"/>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Oval 29">
            <a:extLst>
              <a:ext uri="{FF2B5EF4-FFF2-40B4-BE49-F238E27FC236}">
                <a16:creationId xmlns="" xmlns:a16="http://schemas.microsoft.com/office/drawing/2014/main" id="{573E0EE1-40B1-4DAD-B7E5-DA427FE80507}"/>
              </a:ext>
            </a:extLst>
          </p:cNvPr>
          <p:cNvSpPr/>
          <p:nvPr/>
        </p:nvSpPr>
        <p:spPr>
          <a:xfrm>
            <a:off x="3889576" y="6037102"/>
            <a:ext cx="4409672" cy="632258"/>
          </a:xfrm>
          <a:prstGeom prst="ellipse">
            <a:avLst/>
          </a:prstGeom>
          <a:gradFill flip="none" rotWithShape="1">
            <a:gsLst>
              <a:gs pos="0">
                <a:schemeClr val="tx1">
                  <a:lumMod val="65000"/>
                  <a:lumOff val="35000"/>
                  <a:alpha val="34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extLst>
      <p:ext uri="{BB962C8B-B14F-4D97-AF65-F5344CB8AC3E}">
        <p14:creationId xmlns="" xmlns:p14="http://schemas.microsoft.com/office/powerpoint/2010/main" val="2772728703"/>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141412" y="228600"/>
            <a:ext cx="9460128" cy="792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Understanding difference between Yield,  YTM &amp; Coupon</a:t>
            </a:r>
            <a:endParaRPr lang="en-US" b="1" u="sng" dirty="0">
              <a:solidFill>
                <a:schemeClr val="tx1"/>
              </a:solidFill>
            </a:endParaRPr>
          </a:p>
        </p:txBody>
      </p:sp>
      <p:graphicFrame>
        <p:nvGraphicFramePr>
          <p:cNvPr id="31" name="Diagram 30"/>
          <p:cNvGraphicFramePr/>
          <p:nvPr/>
        </p:nvGraphicFramePr>
        <p:xfrm>
          <a:off x="379412" y="990600"/>
          <a:ext cx="11430000" cy="4686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 name="Rectangle 1"/>
          <p:cNvSpPr>
            <a:spLocks noChangeArrowheads="1"/>
          </p:cNvSpPr>
          <p:nvPr/>
        </p:nvSpPr>
        <p:spPr bwMode="auto">
          <a:xfrm>
            <a:off x="1446212" y="5638800"/>
            <a:ext cx="10551886" cy="95410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400" dirty="0" smtClean="0"/>
              <a:t>Let's work it out with an example: Par value (face value) = Rs 1,000 / Current market price = Rs 920 / Coupon rate = 10%, which means an annual coupon of Rs 100 / Time to maturity = 10 years.  </a:t>
            </a:r>
          </a:p>
          <a:p>
            <a:r>
              <a:rPr lang="en-US" sz="1400" dirty="0" smtClean="0"/>
              <a:t>Taking the above example and using the formula, the YTM would be calculated as follows: YTM = Rs 100 + [(Rs 1,000-Rs 920)/10] / (Rs 1,000+Rs 920)/2 after solving the above equation, the YTM would be 11.25%.</a:t>
            </a:r>
          </a:p>
        </p:txBody>
      </p:sp>
    </p:spTree>
    <p:extLst>
      <p:ext uri="{BB962C8B-B14F-4D97-AF65-F5344CB8AC3E}">
        <p14:creationId xmlns="" xmlns:p14="http://schemas.microsoft.com/office/powerpoint/2010/main" val="5511996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3" name="Straight Connector 272"/>
          <p:cNvCxnSpPr/>
          <p:nvPr/>
        </p:nvCxnSpPr>
        <p:spPr>
          <a:xfrm>
            <a:off x="4281942" y="2725459"/>
            <a:ext cx="5940264"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31913" y="1081422"/>
            <a:ext cx="8679620" cy="1015663"/>
          </a:xfrm>
          <a:prstGeom prst="rect">
            <a:avLst/>
          </a:prstGeom>
          <a:noFill/>
        </p:spPr>
        <p:txBody>
          <a:bodyPr wrap="none" rtlCol="0">
            <a:spAutoFit/>
          </a:bodyPr>
          <a:lstStyle/>
          <a:p>
            <a:pPr>
              <a:buFont typeface="Wingdings" pitchFamily="2" charset="2"/>
              <a:buChar char="ü"/>
            </a:pPr>
            <a:r>
              <a:rPr lang="en-US" sz="2000" b="1" dirty="0" smtClean="0"/>
              <a:t>Yield Curve: difference between yield of two bond with different credit profile</a:t>
            </a:r>
          </a:p>
          <a:p>
            <a:pPr>
              <a:buFont typeface="Wingdings" pitchFamily="2" charset="2"/>
              <a:buChar char="ü"/>
            </a:pPr>
            <a:endParaRPr lang="en-US" sz="2000" b="1" dirty="0" smtClean="0"/>
          </a:p>
          <a:p>
            <a:pPr>
              <a:buFont typeface="Wingdings" pitchFamily="2" charset="2"/>
              <a:buChar char="ü"/>
            </a:pPr>
            <a:r>
              <a:rPr lang="en-US" sz="2000" b="1" dirty="0" smtClean="0"/>
              <a:t>Yield Spread: Higher the risk higher the spread</a:t>
            </a:r>
            <a:endParaRPr lang="en-US" sz="2000" b="1" dirty="0"/>
          </a:p>
        </p:txBody>
      </p:sp>
      <p:sp>
        <p:nvSpPr>
          <p:cNvPr id="67" name="Rectangle 66"/>
          <p:cNvSpPr/>
          <p:nvPr/>
        </p:nvSpPr>
        <p:spPr>
          <a:xfrm>
            <a:off x="1082904" y="282672"/>
            <a:ext cx="9303043" cy="523220"/>
          </a:xfrm>
          <a:prstGeom prst="rect">
            <a:avLst/>
          </a:prstGeom>
        </p:spPr>
        <p:txBody>
          <a:bodyPr wrap="square">
            <a:spAutoFit/>
          </a:bodyPr>
          <a:lstStyle/>
          <a:p>
            <a:pPr algn="ctr"/>
            <a:r>
              <a:rPr lang="en-GB" sz="2800" b="1" u="sng" dirty="0">
                <a:solidFill>
                  <a:schemeClr val="tx1">
                    <a:lumMod val="85000"/>
                    <a:lumOff val="15000"/>
                  </a:schemeClr>
                </a:solidFill>
              </a:rPr>
              <a:t>Yield </a:t>
            </a:r>
            <a:r>
              <a:rPr lang="en-GB" sz="2800" b="1" u="sng" dirty="0" smtClean="0">
                <a:solidFill>
                  <a:schemeClr val="tx1">
                    <a:lumMod val="85000"/>
                    <a:lumOff val="15000"/>
                  </a:schemeClr>
                </a:solidFill>
              </a:rPr>
              <a:t>Curve &amp; Spread</a:t>
            </a:r>
            <a:endParaRPr lang="en-GB" sz="2800" b="1" u="sng" dirty="0">
              <a:solidFill>
                <a:schemeClr val="tx1">
                  <a:lumMod val="85000"/>
                  <a:lumOff val="15000"/>
                </a:schemeClr>
              </a:solidFill>
            </a:endParaRPr>
          </a:p>
        </p:txBody>
      </p:sp>
      <p:grpSp>
        <p:nvGrpSpPr>
          <p:cNvPr id="7" name="Group 4"/>
          <p:cNvGrpSpPr>
            <a:grpSpLocks noChangeAspect="1"/>
          </p:cNvGrpSpPr>
          <p:nvPr/>
        </p:nvGrpSpPr>
        <p:grpSpPr bwMode="auto">
          <a:xfrm>
            <a:off x="1216912" y="2192059"/>
            <a:ext cx="9068500" cy="4513541"/>
            <a:chOff x="4015" y="1370"/>
            <a:chExt cx="3288" cy="1908"/>
          </a:xfrm>
        </p:grpSpPr>
        <p:sp>
          <p:nvSpPr>
            <p:cNvPr id="8" name="AutoShape 3"/>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4351" y="1439"/>
              <a:ext cx="2616" cy="1680"/>
            </a:xfrm>
            <a:prstGeom prst="rect">
              <a:avLst/>
            </a:prstGeom>
            <a:solidFill>
              <a:schemeClr val="bg1">
                <a:lumMod val="8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8"/>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18" name="Chart 17"/>
          <p:cNvGraphicFramePr/>
          <p:nvPr/>
        </p:nvGraphicFramePr>
        <p:xfrm>
          <a:off x="2588512" y="2514600"/>
          <a:ext cx="6400800" cy="3487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679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195072" y="6210300"/>
            <a:ext cx="609600" cy="457200"/>
          </a:xfrm>
        </p:spPr>
        <p:txBody>
          <a:bodyPr/>
          <a:lstStyle/>
          <a:p>
            <a:fld id="{1FF0FA66-3F04-4414-A51A-C80FF42C27C2}" type="slidenum">
              <a:rPr lang="en-GB" sz="2000" smtClean="0"/>
              <a:pPr/>
              <a:t>12</a:t>
            </a:fld>
            <a:endParaRPr lang="en-GB" sz="2000"/>
          </a:p>
        </p:txBody>
      </p:sp>
      <p:graphicFrame>
        <p:nvGraphicFramePr>
          <p:cNvPr id="3" name="Chart 2"/>
          <p:cNvGraphicFramePr/>
          <p:nvPr/>
        </p:nvGraphicFramePr>
        <p:xfrm>
          <a:off x="377372" y="1117786"/>
          <a:ext cx="11190514" cy="528301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4679577" y="300747"/>
            <a:ext cx="2636940" cy="523220"/>
          </a:xfrm>
          <a:prstGeom prst="rect">
            <a:avLst/>
          </a:prstGeom>
          <a:noFill/>
        </p:spPr>
        <p:txBody>
          <a:bodyPr wrap="none" rtlCol="0">
            <a:spAutoFit/>
          </a:bodyPr>
          <a:lstStyle/>
          <a:p>
            <a:r>
              <a:rPr lang="en-US" sz="2800" b="1" u="sng" dirty="0" smtClean="0"/>
              <a:t>Yield Movement</a:t>
            </a:r>
            <a:endParaRPr lang="en-US" sz="2800" b="1" u="sng" dirty="0"/>
          </a:p>
        </p:txBody>
      </p:sp>
      <p:sp>
        <p:nvSpPr>
          <p:cNvPr id="5" name="TextBox 4"/>
          <p:cNvSpPr txBox="1"/>
          <p:nvPr/>
        </p:nvSpPr>
        <p:spPr>
          <a:xfrm>
            <a:off x="8431306" y="1532965"/>
            <a:ext cx="2272553" cy="70788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smtClean="0"/>
              <a:t>CAGR Return of 10%</a:t>
            </a:r>
            <a:endParaRPr lang="en-US" sz="20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4032" y="210286"/>
            <a:ext cx="6417462" cy="954107"/>
          </a:xfrm>
          <a:prstGeom prst="rect">
            <a:avLst/>
          </a:prstGeom>
        </p:spPr>
        <p:txBody>
          <a:bodyPr wrap="none">
            <a:spAutoFit/>
          </a:bodyPr>
          <a:lstStyle/>
          <a:p>
            <a:pPr algn="ctr"/>
            <a:r>
              <a:rPr lang="en-GB" sz="2800" b="1" u="sng" dirty="0">
                <a:solidFill>
                  <a:schemeClr val="tx1">
                    <a:lumMod val="85000"/>
                    <a:lumOff val="15000"/>
                  </a:schemeClr>
                </a:solidFill>
              </a:rPr>
              <a:t>Macaulay’s </a:t>
            </a:r>
            <a:r>
              <a:rPr lang="en-GB" sz="2800" b="1" u="sng" dirty="0" smtClean="0">
                <a:solidFill>
                  <a:schemeClr val="tx1">
                    <a:lumMod val="85000"/>
                    <a:lumOff val="15000"/>
                  </a:schemeClr>
                </a:solidFill>
              </a:rPr>
              <a:t>Duration &amp; Modified Duration</a:t>
            </a:r>
          </a:p>
          <a:p>
            <a:pPr algn="ctr"/>
            <a:endParaRPr lang="en-GB" sz="2800" b="1" u="sng" dirty="0">
              <a:solidFill>
                <a:schemeClr val="tx1">
                  <a:lumMod val="85000"/>
                  <a:lumOff val="15000"/>
                </a:schemeClr>
              </a:solidFill>
            </a:endParaRPr>
          </a:p>
        </p:txBody>
      </p:sp>
      <p:graphicFrame>
        <p:nvGraphicFramePr>
          <p:cNvPr id="4" name="Diagram 3"/>
          <p:cNvGraphicFramePr/>
          <p:nvPr/>
        </p:nvGraphicFramePr>
        <p:xfrm>
          <a:off x="551543" y="1066800"/>
          <a:ext cx="11234057"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195072" y="6210300"/>
            <a:ext cx="609600" cy="457200"/>
          </a:xfrm>
        </p:spPr>
        <p:txBody>
          <a:bodyPr/>
          <a:lstStyle/>
          <a:p>
            <a:fld id="{1FF0FA66-3F04-4414-A51A-C80FF42C27C2}" type="slidenum">
              <a:rPr lang="en-GB" smtClean="0"/>
              <a:pPr/>
              <a:t>14</a:t>
            </a:fld>
            <a:endParaRPr lang="en-GB"/>
          </a:p>
        </p:txBody>
      </p:sp>
      <p:sp>
        <p:nvSpPr>
          <p:cNvPr id="3" name="Rectangle 2"/>
          <p:cNvSpPr/>
          <p:nvPr/>
        </p:nvSpPr>
        <p:spPr>
          <a:xfrm>
            <a:off x="2254421" y="316869"/>
            <a:ext cx="7295139" cy="954107"/>
          </a:xfrm>
          <a:prstGeom prst="rect">
            <a:avLst/>
          </a:prstGeom>
        </p:spPr>
        <p:txBody>
          <a:bodyPr wrap="none">
            <a:spAutoFit/>
          </a:bodyPr>
          <a:lstStyle/>
          <a:p>
            <a:pPr algn="ctr"/>
            <a:r>
              <a:rPr lang="en-GB" sz="2800" b="1" u="sng" dirty="0">
                <a:solidFill>
                  <a:schemeClr val="tx1">
                    <a:lumMod val="85000"/>
                    <a:lumOff val="15000"/>
                  </a:schemeClr>
                </a:solidFill>
              </a:rPr>
              <a:t>How to </a:t>
            </a:r>
            <a:r>
              <a:rPr lang="en-GB" sz="2800" b="1" u="sng" dirty="0" smtClean="0">
                <a:solidFill>
                  <a:schemeClr val="tx1">
                    <a:lumMod val="85000"/>
                    <a:lumOff val="15000"/>
                  </a:schemeClr>
                </a:solidFill>
              </a:rPr>
              <a:t>Choose depending upon Market Timing </a:t>
            </a:r>
          </a:p>
          <a:p>
            <a:pPr algn="ctr"/>
            <a:endParaRPr lang="en-GB" sz="2800" b="1" u="sng" dirty="0">
              <a:solidFill>
                <a:schemeClr val="tx1">
                  <a:lumMod val="85000"/>
                  <a:lumOff val="1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4079034153"/>
              </p:ext>
            </p:extLst>
          </p:nvPr>
        </p:nvGraphicFramePr>
        <p:xfrm>
          <a:off x="531812" y="2133600"/>
          <a:ext cx="5715001" cy="1924965"/>
        </p:xfrm>
        <a:graphic>
          <a:graphicData uri="http://schemas.openxmlformats.org/drawingml/2006/table">
            <a:tbl>
              <a:tblPr firstRow="1" bandRow="1">
                <a:tableStyleId>{3C2FFA5D-87B4-456A-9821-1D502468CF0F}</a:tableStyleId>
              </a:tblPr>
              <a:tblGrid>
                <a:gridCol w="1797482">
                  <a:extLst>
                    <a:ext uri="{9D8B030D-6E8A-4147-A177-3AD203B41FA5}">
                      <a16:colId xmlns="" xmlns:a16="http://schemas.microsoft.com/office/drawing/2014/main" val="20000"/>
                    </a:ext>
                  </a:extLst>
                </a:gridCol>
                <a:gridCol w="1298519">
                  <a:extLst>
                    <a:ext uri="{9D8B030D-6E8A-4147-A177-3AD203B41FA5}">
                      <a16:colId xmlns="" xmlns:a16="http://schemas.microsoft.com/office/drawing/2014/main" val="20001"/>
                    </a:ext>
                  </a:extLst>
                </a:gridCol>
                <a:gridCol w="1190250">
                  <a:extLst>
                    <a:ext uri="{9D8B030D-6E8A-4147-A177-3AD203B41FA5}">
                      <a16:colId xmlns="" xmlns:a16="http://schemas.microsoft.com/office/drawing/2014/main" val="20002"/>
                    </a:ext>
                  </a:extLst>
                </a:gridCol>
                <a:gridCol w="1428750">
                  <a:extLst>
                    <a:ext uri="{9D8B030D-6E8A-4147-A177-3AD203B41FA5}">
                      <a16:colId xmlns="" xmlns:a16="http://schemas.microsoft.com/office/drawing/2014/main" val="20003"/>
                    </a:ext>
                  </a:extLst>
                </a:gridCol>
              </a:tblGrid>
              <a:tr h="337500">
                <a:tc>
                  <a:txBody>
                    <a:bodyPr/>
                    <a:lstStyle/>
                    <a:p>
                      <a:endParaRPr lang="en-US" sz="1800" dirty="0">
                        <a:solidFill>
                          <a:schemeClr val="tx1">
                            <a:lumMod val="85000"/>
                            <a:lumOff val="15000"/>
                          </a:schemeClr>
                        </a:solidFill>
                      </a:endParaRPr>
                    </a:p>
                  </a:txBody>
                  <a:tcPr/>
                </a:tc>
                <a:tc>
                  <a:txBody>
                    <a:bodyPr/>
                    <a:lstStyle/>
                    <a:p>
                      <a:pPr algn="ctr"/>
                      <a:r>
                        <a:rPr lang="en-US" sz="1800" dirty="0" smtClean="0"/>
                        <a:t>Fund X</a:t>
                      </a:r>
                      <a:endParaRPr lang="en-US" sz="1800" b="1" dirty="0" smtClean="0">
                        <a:solidFill>
                          <a:schemeClr val="tx1">
                            <a:lumMod val="85000"/>
                            <a:lumOff val="15000"/>
                          </a:schemeClr>
                        </a:solidFill>
                      </a:endParaRPr>
                    </a:p>
                  </a:txBody>
                  <a:tcPr/>
                </a:tc>
                <a:tc>
                  <a:txBody>
                    <a:bodyPr/>
                    <a:lstStyle/>
                    <a:p>
                      <a:pPr algn="ctr"/>
                      <a:r>
                        <a:rPr lang="en-US" sz="1800" dirty="0" smtClean="0"/>
                        <a:t>Fund Y</a:t>
                      </a:r>
                      <a:endParaRPr lang="en-US" sz="1800" b="1" dirty="0">
                        <a:solidFill>
                          <a:schemeClr val="tx1">
                            <a:lumMod val="85000"/>
                            <a:lumOff val="15000"/>
                          </a:schemeClr>
                        </a:solidFill>
                      </a:endParaRPr>
                    </a:p>
                  </a:txBody>
                  <a:tcPr/>
                </a:tc>
                <a:tc>
                  <a:txBody>
                    <a:bodyPr/>
                    <a:lstStyle/>
                    <a:p>
                      <a:pPr algn="ctr"/>
                      <a:r>
                        <a:rPr lang="en-US" sz="1800" dirty="0" smtClean="0"/>
                        <a:t>Fund Z</a:t>
                      </a:r>
                      <a:endParaRPr lang="en-US" sz="1800" b="1" dirty="0">
                        <a:solidFill>
                          <a:schemeClr val="tx1">
                            <a:lumMod val="85000"/>
                            <a:lumOff val="15000"/>
                          </a:schemeClr>
                        </a:solidFill>
                      </a:endParaRPr>
                    </a:p>
                  </a:txBody>
                  <a:tcPr/>
                </a:tc>
                <a:extLst>
                  <a:ext uri="{0D108BD9-81ED-4DB2-BD59-A6C34878D82A}">
                    <a16:rowId xmlns="" xmlns:a16="http://schemas.microsoft.com/office/drawing/2014/main" val="10000"/>
                  </a:ext>
                </a:extLst>
              </a:tr>
              <a:tr h="337500">
                <a:tc>
                  <a:txBody>
                    <a:bodyPr/>
                    <a:lstStyle/>
                    <a:p>
                      <a:r>
                        <a:rPr lang="en-US" sz="1800" dirty="0" smtClean="0"/>
                        <a:t>YTM</a:t>
                      </a:r>
                      <a:endParaRPr lang="en-US" sz="1800" b="1" dirty="0">
                        <a:solidFill>
                          <a:schemeClr val="tx1">
                            <a:lumMod val="85000"/>
                            <a:lumOff val="15000"/>
                          </a:schemeClr>
                        </a:solidFill>
                      </a:endParaRPr>
                    </a:p>
                  </a:txBody>
                  <a:tcPr/>
                </a:tc>
                <a:tc>
                  <a:txBody>
                    <a:bodyPr/>
                    <a:lstStyle/>
                    <a:p>
                      <a:pPr algn="ctr"/>
                      <a:r>
                        <a:rPr lang="en-US" sz="1800" dirty="0" smtClean="0"/>
                        <a:t>8%</a:t>
                      </a:r>
                      <a:endParaRPr lang="en-US" sz="1800" dirty="0">
                        <a:solidFill>
                          <a:schemeClr val="tx1">
                            <a:lumMod val="85000"/>
                            <a:lumOff val="15000"/>
                          </a:schemeClr>
                        </a:solidFill>
                      </a:endParaRPr>
                    </a:p>
                  </a:txBody>
                  <a:tcPr/>
                </a:tc>
                <a:tc>
                  <a:txBody>
                    <a:bodyPr/>
                    <a:lstStyle/>
                    <a:p>
                      <a:pPr algn="ctr"/>
                      <a:r>
                        <a:rPr lang="en-US" sz="1800" dirty="0" smtClean="0"/>
                        <a:t>8.5%</a:t>
                      </a:r>
                      <a:endParaRPr lang="en-US" sz="1800" dirty="0">
                        <a:solidFill>
                          <a:schemeClr val="tx1">
                            <a:lumMod val="85000"/>
                            <a:lumOff val="15000"/>
                          </a:schemeClr>
                        </a:solidFill>
                      </a:endParaRPr>
                    </a:p>
                  </a:txBody>
                  <a:tcPr/>
                </a:tc>
                <a:tc>
                  <a:txBody>
                    <a:bodyPr/>
                    <a:lstStyle/>
                    <a:p>
                      <a:pPr algn="ctr"/>
                      <a:r>
                        <a:rPr lang="en-US" sz="1800" dirty="0" smtClean="0"/>
                        <a:t>10.0</a:t>
                      </a:r>
                      <a:endParaRPr lang="en-US" sz="1800" dirty="0">
                        <a:solidFill>
                          <a:schemeClr val="tx1">
                            <a:lumMod val="85000"/>
                            <a:lumOff val="15000"/>
                          </a:schemeClr>
                        </a:solidFill>
                      </a:endParaRPr>
                    </a:p>
                  </a:txBody>
                  <a:tcPr/>
                </a:tc>
                <a:extLst>
                  <a:ext uri="{0D108BD9-81ED-4DB2-BD59-A6C34878D82A}">
                    <a16:rowId xmlns="" xmlns:a16="http://schemas.microsoft.com/office/drawing/2014/main" val="10001"/>
                  </a:ext>
                </a:extLst>
              </a:tr>
              <a:tr h="337500">
                <a:tc>
                  <a:txBody>
                    <a:bodyPr/>
                    <a:lstStyle/>
                    <a:p>
                      <a:r>
                        <a:rPr lang="en-US" sz="1800" dirty="0" smtClean="0"/>
                        <a:t>Average Maturity</a:t>
                      </a:r>
                      <a:endParaRPr lang="en-US" sz="1800" b="1" dirty="0">
                        <a:solidFill>
                          <a:schemeClr val="tx1">
                            <a:lumMod val="85000"/>
                            <a:lumOff val="15000"/>
                          </a:schemeClr>
                        </a:solidFill>
                      </a:endParaRPr>
                    </a:p>
                  </a:txBody>
                  <a:tcPr/>
                </a:tc>
                <a:tc>
                  <a:txBody>
                    <a:bodyPr/>
                    <a:lstStyle/>
                    <a:p>
                      <a:pPr algn="ctr"/>
                      <a:r>
                        <a:rPr lang="en-US" sz="1800" dirty="0" smtClean="0"/>
                        <a:t>1 Years</a:t>
                      </a:r>
                      <a:endParaRPr lang="en-US" sz="1800" dirty="0">
                        <a:solidFill>
                          <a:schemeClr val="tx1">
                            <a:lumMod val="85000"/>
                            <a:lumOff val="15000"/>
                          </a:schemeClr>
                        </a:solidFill>
                      </a:endParaRPr>
                    </a:p>
                  </a:txBody>
                  <a:tcPr/>
                </a:tc>
                <a:tc>
                  <a:txBody>
                    <a:bodyPr/>
                    <a:lstStyle/>
                    <a:p>
                      <a:pPr algn="ctr"/>
                      <a:r>
                        <a:rPr lang="en-US" sz="1800" baseline="0" dirty="0" smtClean="0"/>
                        <a:t>10 Years</a:t>
                      </a:r>
                      <a:endParaRPr lang="en-US" sz="1800" dirty="0">
                        <a:solidFill>
                          <a:schemeClr val="tx1">
                            <a:lumMod val="85000"/>
                            <a:lumOff val="15000"/>
                          </a:schemeClr>
                        </a:solidFill>
                      </a:endParaRPr>
                    </a:p>
                  </a:txBody>
                  <a:tcPr/>
                </a:tc>
                <a:tc>
                  <a:txBody>
                    <a:bodyPr/>
                    <a:lstStyle/>
                    <a:p>
                      <a:pPr algn="ctr"/>
                      <a:r>
                        <a:rPr lang="en-US" sz="1800" dirty="0" smtClean="0"/>
                        <a:t>3 Years</a:t>
                      </a:r>
                      <a:endParaRPr lang="en-US" sz="1800" dirty="0">
                        <a:solidFill>
                          <a:schemeClr val="tx1">
                            <a:lumMod val="85000"/>
                            <a:lumOff val="15000"/>
                          </a:schemeClr>
                        </a:solidFill>
                      </a:endParaRPr>
                    </a:p>
                  </a:txBody>
                  <a:tcPr/>
                </a:tc>
                <a:extLst>
                  <a:ext uri="{0D108BD9-81ED-4DB2-BD59-A6C34878D82A}">
                    <a16:rowId xmlns="" xmlns:a16="http://schemas.microsoft.com/office/drawing/2014/main" val="10002"/>
                  </a:ext>
                </a:extLst>
              </a:tr>
              <a:tr h="337500">
                <a:tc>
                  <a:txBody>
                    <a:bodyPr/>
                    <a:lstStyle/>
                    <a:p>
                      <a:r>
                        <a:rPr lang="en-US" sz="1800" dirty="0" smtClean="0"/>
                        <a:t>Duration</a:t>
                      </a:r>
                      <a:endParaRPr lang="en-US" sz="1800" b="1" dirty="0">
                        <a:solidFill>
                          <a:schemeClr val="tx1">
                            <a:lumMod val="85000"/>
                            <a:lumOff val="15000"/>
                          </a:schemeClr>
                        </a:solidFill>
                      </a:endParaRPr>
                    </a:p>
                  </a:txBody>
                  <a:tcPr/>
                </a:tc>
                <a:tc>
                  <a:txBody>
                    <a:bodyPr/>
                    <a:lstStyle/>
                    <a:p>
                      <a:pPr algn="ctr"/>
                      <a:r>
                        <a:rPr lang="en-US" sz="1800" dirty="0" smtClean="0">
                          <a:solidFill>
                            <a:schemeClr val="dk1"/>
                          </a:solidFill>
                        </a:rPr>
                        <a:t>.09</a:t>
                      </a:r>
                      <a:endParaRPr lang="en-US" sz="1800" dirty="0">
                        <a:solidFill>
                          <a:schemeClr val="tx1">
                            <a:lumMod val="85000"/>
                            <a:lumOff val="15000"/>
                          </a:schemeClr>
                        </a:solidFill>
                      </a:endParaRPr>
                    </a:p>
                  </a:txBody>
                  <a:tcPr/>
                </a:tc>
                <a:tc>
                  <a:txBody>
                    <a:bodyPr/>
                    <a:lstStyle/>
                    <a:p>
                      <a:pPr algn="ctr"/>
                      <a:r>
                        <a:rPr lang="en-US" sz="1800" dirty="0" smtClean="0"/>
                        <a:t>4.9</a:t>
                      </a:r>
                      <a:endParaRPr lang="en-US" sz="1800" dirty="0">
                        <a:solidFill>
                          <a:schemeClr val="tx1">
                            <a:lumMod val="85000"/>
                            <a:lumOff val="15000"/>
                          </a:schemeClr>
                        </a:solidFill>
                      </a:endParaRPr>
                    </a:p>
                  </a:txBody>
                  <a:tcPr/>
                </a:tc>
                <a:tc>
                  <a:txBody>
                    <a:bodyPr/>
                    <a:lstStyle/>
                    <a:p>
                      <a:pPr algn="ctr"/>
                      <a:r>
                        <a:rPr lang="en-US" sz="1800" dirty="0" smtClean="0"/>
                        <a:t>2.12</a:t>
                      </a:r>
                      <a:endParaRPr lang="en-US" sz="1800" dirty="0">
                        <a:solidFill>
                          <a:schemeClr val="tx1">
                            <a:lumMod val="85000"/>
                            <a:lumOff val="15000"/>
                          </a:schemeClr>
                        </a:solidFill>
                      </a:endParaRPr>
                    </a:p>
                  </a:txBody>
                  <a:tcPr/>
                </a:tc>
                <a:extLst>
                  <a:ext uri="{0D108BD9-81ED-4DB2-BD59-A6C34878D82A}">
                    <a16:rowId xmlns="" xmlns:a16="http://schemas.microsoft.com/office/drawing/2014/main" val="10003"/>
                  </a:ext>
                </a:extLst>
              </a:tr>
              <a:tr h="461925">
                <a:tc>
                  <a:txBody>
                    <a:bodyPr/>
                    <a:lstStyle/>
                    <a:p>
                      <a:r>
                        <a:rPr lang="en-US" sz="1800" dirty="0" smtClean="0"/>
                        <a:t>Expense Ratio</a:t>
                      </a:r>
                      <a:endParaRPr lang="en-US" sz="1800" b="1" dirty="0">
                        <a:solidFill>
                          <a:schemeClr val="tx1">
                            <a:lumMod val="85000"/>
                            <a:lumOff val="15000"/>
                          </a:schemeClr>
                        </a:solidFill>
                      </a:endParaRPr>
                    </a:p>
                  </a:txBody>
                  <a:tcPr/>
                </a:tc>
                <a:tc>
                  <a:txBody>
                    <a:bodyPr/>
                    <a:lstStyle/>
                    <a:p>
                      <a:pPr algn="ctr"/>
                      <a:r>
                        <a:rPr lang="en-US" sz="1800" dirty="0" smtClean="0"/>
                        <a:t>1.40</a:t>
                      </a:r>
                      <a:endParaRPr lang="en-US" sz="1800" dirty="0">
                        <a:solidFill>
                          <a:schemeClr val="tx1">
                            <a:lumMod val="85000"/>
                            <a:lumOff val="15000"/>
                          </a:schemeClr>
                        </a:solidFill>
                      </a:endParaRPr>
                    </a:p>
                  </a:txBody>
                  <a:tcPr/>
                </a:tc>
                <a:tc>
                  <a:txBody>
                    <a:bodyPr/>
                    <a:lstStyle/>
                    <a:p>
                      <a:pPr algn="ctr"/>
                      <a:r>
                        <a:rPr lang="en-US" sz="1800" dirty="0" smtClean="0"/>
                        <a:t>1.28</a:t>
                      </a:r>
                      <a:endParaRPr lang="en-US" sz="1800" dirty="0">
                        <a:solidFill>
                          <a:schemeClr val="tx1">
                            <a:lumMod val="85000"/>
                            <a:lumOff val="15000"/>
                          </a:schemeClr>
                        </a:solidFill>
                      </a:endParaRPr>
                    </a:p>
                  </a:txBody>
                  <a:tcPr/>
                </a:tc>
                <a:tc>
                  <a:txBody>
                    <a:bodyPr/>
                    <a:lstStyle/>
                    <a:p>
                      <a:pPr algn="ctr"/>
                      <a:r>
                        <a:rPr lang="en-US" sz="1800" dirty="0" smtClean="0"/>
                        <a:t>1.70</a:t>
                      </a:r>
                      <a:endParaRPr lang="en-US" sz="1800" dirty="0">
                        <a:solidFill>
                          <a:schemeClr val="tx1">
                            <a:lumMod val="85000"/>
                            <a:lumOff val="15000"/>
                          </a:schemeClr>
                        </a:solidFill>
                      </a:endParaRPr>
                    </a:p>
                  </a:txBody>
                  <a:tcPr/>
                </a:tc>
                <a:extLst>
                  <a:ext uri="{0D108BD9-81ED-4DB2-BD59-A6C34878D82A}">
                    <a16:rowId xmlns="" xmlns:a16="http://schemas.microsoft.com/office/drawing/2014/main" val="10004"/>
                  </a:ext>
                </a:extLst>
              </a:tr>
            </a:tbl>
          </a:graphicData>
        </a:graphic>
      </p:graphicFrame>
      <p:grpSp>
        <p:nvGrpSpPr>
          <p:cNvPr id="7" name="Group 27"/>
          <p:cNvGrpSpPr/>
          <p:nvPr/>
        </p:nvGrpSpPr>
        <p:grpSpPr>
          <a:xfrm>
            <a:off x="7466012" y="2401888"/>
            <a:ext cx="2438400" cy="2105027"/>
            <a:chOff x="608012" y="1781173"/>
            <a:chExt cx="2438400" cy="2105027"/>
          </a:xfrm>
        </p:grpSpPr>
        <p:sp>
          <p:nvSpPr>
            <p:cNvPr id="8" name="Arc 7"/>
            <p:cNvSpPr/>
            <p:nvPr/>
          </p:nvSpPr>
          <p:spPr>
            <a:xfrm>
              <a:off x="1674812" y="2514600"/>
              <a:ext cx="1371600" cy="1371600"/>
            </a:xfrm>
            <a:prstGeom prst="arc">
              <a:avLst>
                <a:gd name="adj1" fmla="val 10812873"/>
                <a:gd name="adj2" fmla="val 16131434"/>
              </a:avLst>
            </a:prstGeom>
            <a:ln w="76200" cap="rnd">
              <a:solidFill>
                <a:srgbClr val="896F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608012" y="3198812"/>
              <a:ext cx="1063626" cy="77788"/>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896FA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10" name="Freeform 9"/>
            <p:cNvSpPr/>
            <p:nvPr/>
          </p:nvSpPr>
          <p:spPr>
            <a:xfrm rot="5400000">
              <a:off x="1964850" y="2124073"/>
              <a:ext cx="73152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896FA8"/>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grpSp>
      <p:grpSp>
        <p:nvGrpSpPr>
          <p:cNvPr id="11" name="Group 31"/>
          <p:cNvGrpSpPr/>
          <p:nvPr/>
        </p:nvGrpSpPr>
        <p:grpSpPr>
          <a:xfrm flipV="1">
            <a:off x="9661523" y="3124200"/>
            <a:ext cx="2438400" cy="2105027"/>
            <a:chOff x="608012" y="1781173"/>
            <a:chExt cx="2438400" cy="2105027"/>
          </a:xfrm>
        </p:grpSpPr>
        <p:sp>
          <p:nvSpPr>
            <p:cNvPr id="12" name="Arc 11"/>
            <p:cNvSpPr/>
            <p:nvPr/>
          </p:nvSpPr>
          <p:spPr>
            <a:xfrm>
              <a:off x="1674812" y="2514600"/>
              <a:ext cx="1371600" cy="1371600"/>
            </a:xfrm>
            <a:prstGeom prst="arc">
              <a:avLst>
                <a:gd name="adj1" fmla="val 10812873"/>
                <a:gd name="adj2" fmla="val 16131434"/>
              </a:avLst>
            </a:prstGeom>
            <a:ln w="76200" cap="rnd">
              <a:solidFill>
                <a:srgbClr val="55983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608012" y="3198812"/>
              <a:ext cx="1063626" cy="77788"/>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55983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14" name="Freeform 13"/>
            <p:cNvSpPr/>
            <p:nvPr/>
          </p:nvSpPr>
          <p:spPr>
            <a:xfrm rot="5400000">
              <a:off x="1964850" y="2124073"/>
              <a:ext cx="73152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55983A"/>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grpSp>
      <p:grpSp>
        <p:nvGrpSpPr>
          <p:cNvPr id="15" name="Group 21"/>
          <p:cNvGrpSpPr/>
          <p:nvPr/>
        </p:nvGrpSpPr>
        <p:grpSpPr>
          <a:xfrm>
            <a:off x="6461123" y="3263900"/>
            <a:ext cx="1066800" cy="1066800"/>
            <a:chOff x="9726611" y="2667000"/>
            <a:chExt cx="1066800" cy="1066800"/>
          </a:xfrm>
        </p:grpSpPr>
        <p:sp>
          <p:nvSpPr>
            <p:cNvPr id="16" name="Oval 15"/>
            <p:cNvSpPr/>
            <p:nvPr/>
          </p:nvSpPr>
          <p:spPr>
            <a:xfrm>
              <a:off x="9726611" y="2667000"/>
              <a:ext cx="1066800" cy="1066800"/>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9828212" y="2768601"/>
              <a:ext cx="863598" cy="863598"/>
            </a:xfrm>
            <a:prstGeom prst="ellipse">
              <a:avLst/>
            </a:prstGeom>
            <a:gradFill flip="none" rotWithShape="1">
              <a:gsLst>
                <a:gs pos="60000">
                  <a:schemeClr val="bg1"/>
                </a:gs>
                <a:gs pos="0">
                  <a:schemeClr val="bg1">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B</a:t>
              </a:r>
              <a:endParaRPr lang="en-US" sz="2800" b="1" dirty="0">
                <a:solidFill>
                  <a:schemeClr val="tx1"/>
                </a:solidFill>
              </a:endParaRPr>
            </a:p>
          </p:txBody>
        </p:sp>
      </p:grpSp>
      <p:grpSp>
        <p:nvGrpSpPr>
          <p:cNvPr id="18" name="Group 24"/>
          <p:cNvGrpSpPr/>
          <p:nvPr/>
        </p:nvGrpSpPr>
        <p:grpSpPr>
          <a:xfrm>
            <a:off x="8670923" y="3263900"/>
            <a:ext cx="1066800" cy="1066800"/>
            <a:chOff x="9726611" y="2667000"/>
            <a:chExt cx="1066800" cy="1066800"/>
          </a:xfrm>
        </p:grpSpPr>
        <p:sp>
          <p:nvSpPr>
            <p:cNvPr id="19" name="Oval 18"/>
            <p:cNvSpPr/>
            <p:nvPr/>
          </p:nvSpPr>
          <p:spPr>
            <a:xfrm>
              <a:off x="9726611" y="2667000"/>
              <a:ext cx="1066800" cy="1066800"/>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a:spLocks noChangeAspect="1"/>
            </p:cNvSpPr>
            <p:nvPr/>
          </p:nvSpPr>
          <p:spPr>
            <a:xfrm>
              <a:off x="9828212" y="2768601"/>
              <a:ext cx="863598" cy="863598"/>
            </a:xfrm>
            <a:prstGeom prst="ellipse">
              <a:avLst/>
            </a:prstGeom>
            <a:gradFill flip="none" rotWithShape="1">
              <a:gsLst>
                <a:gs pos="60000">
                  <a:schemeClr val="bg1"/>
                </a:gs>
                <a:gs pos="0">
                  <a:schemeClr val="bg1">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grpSp>
      <p:grpSp>
        <p:nvGrpSpPr>
          <p:cNvPr id="21" name="Group 35"/>
          <p:cNvGrpSpPr/>
          <p:nvPr/>
        </p:nvGrpSpPr>
        <p:grpSpPr>
          <a:xfrm>
            <a:off x="10880723" y="3263900"/>
            <a:ext cx="1066800" cy="1066800"/>
            <a:chOff x="9726611" y="2667000"/>
            <a:chExt cx="1066800" cy="1066800"/>
          </a:xfrm>
        </p:grpSpPr>
        <p:sp>
          <p:nvSpPr>
            <p:cNvPr id="22" name="Oval 21"/>
            <p:cNvSpPr/>
            <p:nvPr/>
          </p:nvSpPr>
          <p:spPr>
            <a:xfrm>
              <a:off x="9726611" y="2667000"/>
              <a:ext cx="1066800" cy="1066800"/>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9828212" y="2768601"/>
              <a:ext cx="863598" cy="863598"/>
            </a:xfrm>
            <a:prstGeom prst="ellipse">
              <a:avLst/>
            </a:prstGeom>
            <a:gradFill flip="none" rotWithShape="1">
              <a:gsLst>
                <a:gs pos="60000">
                  <a:schemeClr val="bg1"/>
                </a:gs>
                <a:gs pos="0">
                  <a:schemeClr val="bg1">
                    <a:lumMod val="92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t>
              </a:r>
              <a:endParaRPr lang="en-US" b="1" dirty="0">
                <a:solidFill>
                  <a:schemeClr val="tx1"/>
                </a:solidFill>
              </a:endParaRPr>
            </a:p>
          </p:txBody>
        </p:sp>
      </p:grpSp>
      <p:sp>
        <p:nvSpPr>
          <p:cNvPr id="27" name="TextBox 26"/>
          <p:cNvSpPr txBox="1"/>
          <p:nvPr/>
        </p:nvSpPr>
        <p:spPr>
          <a:xfrm>
            <a:off x="5942012" y="4267200"/>
            <a:ext cx="2057400" cy="907964"/>
          </a:xfrm>
          <a:prstGeom prst="rect">
            <a:avLst/>
          </a:prstGeom>
          <a:noFill/>
        </p:spPr>
        <p:txBody>
          <a:bodyPr wrap="square" rtlCol="0" anchor="ctr">
            <a:noAutofit/>
          </a:bodyPr>
          <a:lstStyle/>
          <a:p>
            <a:pPr marL="457200" indent="-457200">
              <a:defRPr/>
            </a:pPr>
            <a:r>
              <a:rPr lang="en-US" sz="1600" b="1" dirty="0" smtClean="0">
                <a:solidFill>
                  <a:schemeClr val="tx1">
                    <a:lumMod val="85000"/>
                    <a:lumOff val="15000"/>
                  </a:schemeClr>
                </a:solidFill>
              </a:rPr>
              <a:t>Expecting Interest</a:t>
            </a:r>
          </a:p>
          <a:p>
            <a:pPr marL="457200" indent="-457200">
              <a:defRPr/>
            </a:pPr>
            <a:r>
              <a:rPr lang="en-US" sz="1600" b="1" dirty="0" smtClean="0">
                <a:solidFill>
                  <a:schemeClr val="tx1">
                    <a:lumMod val="85000"/>
                    <a:lumOff val="15000"/>
                  </a:schemeClr>
                </a:solidFill>
              </a:rPr>
              <a:t>Rates to fall by 0.25%</a:t>
            </a:r>
          </a:p>
        </p:txBody>
      </p:sp>
      <p:sp>
        <p:nvSpPr>
          <p:cNvPr id="28" name="TextBox 27"/>
          <p:cNvSpPr txBox="1"/>
          <p:nvPr/>
        </p:nvSpPr>
        <p:spPr>
          <a:xfrm>
            <a:off x="8304212" y="1371600"/>
            <a:ext cx="2057400" cy="907964"/>
          </a:xfrm>
          <a:prstGeom prst="rect">
            <a:avLst/>
          </a:prstGeom>
          <a:noFill/>
        </p:spPr>
        <p:txBody>
          <a:bodyPr wrap="square" rtlCol="0" anchor="ctr">
            <a:noAutofit/>
          </a:bodyPr>
          <a:lstStyle/>
          <a:p>
            <a:pPr marL="457200" indent="-457200">
              <a:defRPr/>
            </a:pPr>
            <a:r>
              <a:rPr lang="en-US" sz="1600" b="1" dirty="0" smtClean="0"/>
              <a:t>Expecting Interest</a:t>
            </a:r>
          </a:p>
          <a:p>
            <a:pPr marL="457200" indent="-457200">
              <a:defRPr/>
            </a:pPr>
            <a:r>
              <a:rPr lang="en-US" sz="1600" b="1" dirty="0" smtClean="0"/>
              <a:t>Rates to rise by 0.25%</a:t>
            </a:r>
            <a:endParaRPr lang="en-US" sz="1600" b="1" dirty="0"/>
          </a:p>
        </p:txBody>
      </p:sp>
      <p:sp>
        <p:nvSpPr>
          <p:cNvPr id="32" name="Rectangle 31"/>
          <p:cNvSpPr/>
          <p:nvPr/>
        </p:nvSpPr>
        <p:spPr>
          <a:xfrm>
            <a:off x="9672638" y="5410200"/>
            <a:ext cx="2516187" cy="584775"/>
          </a:xfrm>
          <a:prstGeom prst="rect">
            <a:avLst/>
          </a:prstGeom>
        </p:spPr>
        <p:txBody>
          <a:bodyPr wrap="square">
            <a:spAutoFit/>
          </a:bodyPr>
          <a:lstStyle/>
          <a:p>
            <a:pPr marL="457200" indent="-457200">
              <a:defRPr/>
            </a:pPr>
            <a:r>
              <a:rPr lang="en-US" sz="1600" b="1" dirty="0" smtClean="0">
                <a:solidFill>
                  <a:schemeClr val="tx1">
                    <a:lumMod val="85000"/>
                    <a:lumOff val="15000"/>
                  </a:schemeClr>
                </a:solidFill>
              </a:rPr>
              <a:t>No Interest Rate </a:t>
            </a:r>
          </a:p>
          <a:p>
            <a:pPr marL="457200" indent="-457200">
              <a:defRPr/>
            </a:pPr>
            <a:r>
              <a:rPr lang="en-US" sz="1600" b="1" dirty="0" smtClean="0">
                <a:solidFill>
                  <a:schemeClr val="tx1">
                    <a:lumMod val="85000"/>
                    <a:lumOff val="15000"/>
                  </a:schemeClr>
                </a:solidFill>
              </a:rPr>
              <a:t>movement expected</a:t>
            </a:r>
            <a:endParaRPr lang="en-US" sz="1600" b="1" dirty="0">
              <a:solidFill>
                <a:schemeClr val="tx1">
                  <a:lumMod val="85000"/>
                  <a:lumOff val="15000"/>
                </a:schemeClr>
              </a:solidFill>
            </a:endParaRPr>
          </a:p>
        </p:txBody>
      </p:sp>
      <p:sp>
        <p:nvSpPr>
          <p:cNvPr id="33" name="Rectangle 32"/>
          <p:cNvSpPr/>
          <p:nvPr/>
        </p:nvSpPr>
        <p:spPr>
          <a:xfrm>
            <a:off x="531812" y="1371600"/>
            <a:ext cx="6092825" cy="400110"/>
          </a:xfrm>
          <a:prstGeom prst="rect">
            <a:avLst/>
          </a:prstGeom>
        </p:spPr>
        <p:txBody>
          <a:bodyPr>
            <a:spAutoFit/>
          </a:bodyPr>
          <a:lstStyle/>
          <a:p>
            <a:pPr>
              <a:defRPr/>
            </a:pPr>
            <a:r>
              <a:rPr lang="en-US" sz="2000" b="1" u="sng" dirty="0" smtClean="0">
                <a:solidFill>
                  <a:schemeClr val="tx1">
                    <a:lumMod val="85000"/>
                    <a:lumOff val="15000"/>
                  </a:schemeClr>
                </a:solidFill>
              </a:rPr>
              <a:t>Lets assume a Debt Funds with the following data</a:t>
            </a:r>
            <a:endParaRPr lang="en-US" sz="2000" b="1" u="sng" dirty="0">
              <a:solidFill>
                <a:schemeClr val="tx1">
                  <a:lumMod val="85000"/>
                  <a:lumOff val="1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amond(in)">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amond(in)">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amond(in)">
                                      <p:cBhvr>
                                        <p:cTn id="1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3527262" y="435581"/>
            <a:ext cx="5110180" cy="523220"/>
          </a:xfrm>
          <a:prstGeom prst="rect">
            <a:avLst/>
          </a:prstGeom>
        </p:spPr>
        <p:txBody>
          <a:bodyPr wrap="none">
            <a:spAutoFit/>
          </a:bodyPr>
          <a:lstStyle/>
          <a:p>
            <a:pPr algn="ctr"/>
            <a:r>
              <a:rPr lang="en-GB" sz="2800" b="1" u="sng" dirty="0">
                <a:solidFill>
                  <a:schemeClr val="tx1">
                    <a:lumMod val="85000"/>
                    <a:lumOff val="15000"/>
                  </a:schemeClr>
                </a:solidFill>
              </a:rPr>
              <a:t>Macro Economics Affecting Debt </a:t>
            </a:r>
          </a:p>
        </p:txBody>
      </p:sp>
      <p:graphicFrame>
        <p:nvGraphicFramePr>
          <p:cNvPr id="43" name="Table 42"/>
          <p:cNvGraphicFramePr>
            <a:graphicFrameLocks noGrp="1"/>
          </p:cNvGraphicFramePr>
          <p:nvPr>
            <p:extLst>
              <p:ext uri="{D42A27DB-BD31-4B8C-83A1-F6EECF244321}">
                <p14:modId xmlns:p14="http://schemas.microsoft.com/office/powerpoint/2010/main" xmlns="" val="1733202450"/>
              </p:ext>
            </p:extLst>
          </p:nvPr>
        </p:nvGraphicFramePr>
        <p:xfrm>
          <a:off x="1446212" y="1676400"/>
          <a:ext cx="8983677" cy="3843597"/>
        </p:xfrm>
        <a:graphic>
          <a:graphicData uri="http://schemas.openxmlformats.org/drawingml/2006/table">
            <a:tbl>
              <a:tblPr firstRow="1" bandRow="1">
                <a:tableStyleId>{775DCB02-9BB8-47FD-8907-85C794F793BA}</a:tableStyleId>
              </a:tblPr>
              <a:tblGrid>
                <a:gridCol w="2932177">
                  <a:extLst>
                    <a:ext uri="{9D8B030D-6E8A-4147-A177-3AD203B41FA5}">
                      <a16:colId xmlns="" xmlns:a16="http://schemas.microsoft.com/office/drawing/2014/main" val="20000"/>
                    </a:ext>
                  </a:extLst>
                </a:gridCol>
                <a:gridCol w="2811393">
                  <a:extLst>
                    <a:ext uri="{9D8B030D-6E8A-4147-A177-3AD203B41FA5}">
                      <a16:colId xmlns="" xmlns:a16="http://schemas.microsoft.com/office/drawing/2014/main" val="20001"/>
                    </a:ext>
                  </a:extLst>
                </a:gridCol>
                <a:gridCol w="3240107">
                  <a:extLst>
                    <a:ext uri="{9D8B030D-6E8A-4147-A177-3AD203B41FA5}">
                      <a16:colId xmlns="" xmlns:a16="http://schemas.microsoft.com/office/drawing/2014/main" val="1413815623"/>
                    </a:ext>
                  </a:extLst>
                </a:gridCol>
              </a:tblGrid>
              <a:tr h="643197">
                <a:tc gridSpan="3">
                  <a:txBody>
                    <a:bodyPr/>
                    <a:lstStyle/>
                    <a:p>
                      <a:pPr algn="ctr"/>
                      <a:r>
                        <a:rPr lang="en-US" dirty="0" smtClean="0"/>
                        <a:t>Forming a view on the Market Movement</a:t>
                      </a:r>
                      <a:endParaRPr lang="en-US" b="0" dirty="0">
                        <a:solidFill>
                          <a:schemeClr val="tx1">
                            <a:lumMod val="85000"/>
                            <a:lumOff val="15000"/>
                          </a:schemeClr>
                        </a:solidFill>
                      </a:endParaRPr>
                    </a:p>
                  </a:txBody>
                  <a:tcPr anchor="ctr"/>
                </a:tc>
                <a:tc hMerge="1">
                  <a:txBody>
                    <a:bodyPr/>
                    <a:lstStyle/>
                    <a:p>
                      <a:endParaRPr lang="en-US" dirty="0"/>
                    </a:p>
                  </a:txBody>
                  <a:tcPr/>
                </a:tc>
                <a:tc hMerge="1">
                  <a:txBody>
                    <a:bodyPr/>
                    <a:lstStyle/>
                    <a:p>
                      <a:pPr algn="ctr"/>
                      <a:endParaRPr lang="en-US" b="0" dirty="0">
                        <a:solidFill>
                          <a:schemeClr val="tx1">
                            <a:lumMod val="85000"/>
                            <a:lumOff val="15000"/>
                          </a:schemeClr>
                        </a:solidFill>
                      </a:endParaRPr>
                    </a:p>
                  </a:txBody>
                  <a:tcPr anchor="ctr">
                    <a:lnT w="12700" cap="flat" cmpd="sng" algn="ctr">
                      <a:solidFill>
                        <a:srgbClr val="BE342C"/>
                      </a:solidFill>
                      <a:prstDash val="solid"/>
                      <a:round/>
                      <a:headEnd type="none" w="med" len="med"/>
                      <a:tailEnd type="none" w="med" len="med"/>
                    </a:lnT>
                    <a:lnB w="12700" cap="flat" cmpd="sng" algn="ctr">
                      <a:solidFill>
                        <a:srgbClr val="BE342C"/>
                      </a:solidFill>
                      <a:prstDash val="solid"/>
                      <a:round/>
                      <a:headEnd type="none" w="med" len="med"/>
                      <a:tailEnd type="none" w="med" len="med"/>
                    </a:lnB>
                  </a:tcPr>
                </a:tc>
                <a:extLst>
                  <a:ext uri="{0D108BD9-81ED-4DB2-BD59-A6C34878D82A}">
                    <a16:rowId xmlns="" xmlns:a16="http://schemas.microsoft.com/office/drawing/2014/main" val="10000"/>
                  </a:ext>
                </a:extLst>
              </a:tr>
              <a:tr h="419857">
                <a:tc>
                  <a:txBody>
                    <a:bodyPr/>
                    <a:lstStyle/>
                    <a:p>
                      <a:pPr algn="ctr"/>
                      <a:r>
                        <a:rPr lang="en-US" dirty="0" smtClean="0"/>
                        <a:t>Parameter</a:t>
                      </a:r>
                      <a:endParaRPr lang="en-US" b="1" dirty="0">
                        <a:solidFill>
                          <a:schemeClr val="tx1">
                            <a:lumMod val="85000"/>
                            <a:lumOff val="15000"/>
                          </a:schemeClr>
                        </a:solidFill>
                      </a:endParaRPr>
                    </a:p>
                  </a:txBody>
                  <a:tcPr/>
                </a:tc>
                <a:tc>
                  <a:txBody>
                    <a:bodyPr/>
                    <a:lstStyle/>
                    <a:p>
                      <a:pPr algn="ctr"/>
                      <a:r>
                        <a:rPr lang="en-US" dirty="0" smtClean="0"/>
                        <a:t>Market Movement</a:t>
                      </a:r>
                      <a:endParaRPr lang="en-US" b="1" dirty="0">
                        <a:solidFill>
                          <a:schemeClr val="tx1">
                            <a:lumMod val="85000"/>
                            <a:lumOff val="15000"/>
                          </a:schemeClr>
                        </a:solidFill>
                      </a:endParaRPr>
                    </a:p>
                  </a:txBody>
                  <a:tcPr/>
                </a:tc>
                <a:tc>
                  <a:txBody>
                    <a:bodyPr/>
                    <a:lstStyle/>
                    <a:p>
                      <a:pPr algn="ctr"/>
                      <a:r>
                        <a:rPr lang="en-US" dirty="0" smtClean="0"/>
                        <a:t>Bond Prices</a:t>
                      </a:r>
                      <a:endParaRPr lang="en-US" b="1" dirty="0">
                        <a:solidFill>
                          <a:schemeClr val="tx1">
                            <a:lumMod val="85000"/>
                            <a:lumOff val="15000"/>
                          </a:schemeClr>
                        </a:solidFill>
                      </a:endParaRPr>
                    </a:p>
                  </a:txBody>
                  <a:tcPr/>
                </a:tc>
                <a:extLst>
                  <a:ext uri="{0D108BD9-81ED-4DB2-BD59-A6C34878D82A}">
                    <a16:rowId xmlns="" xmlns:a16="http://schemas.microsoft.com/office/drawing/2014/main" val="10001"/>
                  </a:ext>
                </a:extLst>
              </a:tr>
              <a:tr h="419857">
                <a:tc>
                  <a:txBody>
                    <a:bodyPr/>
                    <a:lstStyle/>
                    <a:p>
                      <a:pPr algn="ctr"/>
                      <a:r>
                        <a:rPr lang="en-US" dirty="0" smtClean="0"/>
                        <a:t>Inflation</a:t>
                      </a:r>
                      <a:endParaRPr lang="en-US" b="0" dirty="0">
                        <a:solidFill>
                          <a:schemeClr val="tx1">
                            <a:lumMod val="85000"/>
                            <a:lumOff val="15000"/>
                          </a:schemeClr>
                        </a:solidFill>
                      </a:endParaRPr>
                    </a:p>
                  </a:txBody>
                  <a:tcPr/>
                </a:tc>
                <a:tc>
                  <a:txBody>
                    <a:bodyPr/>
                    <a:lstStyle/>
                    <a:p>
                      <a:pPr algn="ctr"/>
                      <a:r>
                        <a:rPr lang="en-US" dirty="0" smtClean="0"/>
                        <a:t>UP</a:t>
                      </a:r>
                      <a:endParaRPr lang="en-US" b="0" dirty="0">
                        <a:solidFill>
                          <a:schemeClr val="tx1">
                            <a:lumMod val="85000"/>
                            <a:lumOff val="15000"/>
                          </a:schemeClr>
                        </a:solidFill>
                      </a:endParaRPr>
                    </a:p>
                  </a:txBody>
                  <a:tcPr/>
                </a:tc>
                <a:tc>
                  <a:txBody>
                    <a:bodyPr/>
                    <a:lstStyle/>
                    <a:p>
                      <a:pPr algn="ctr"/>
                      <a:r>
                        <a:rPr lang="en-US" dirty="0" smtClean="0"/>
                        <a:t>DOWN</a:t>
                      </a:r>
                      <a:endParaRPr lang="en-US" b="0" dirty="0">
                        <a:solidFill>
                          <a:schemeClr val="tx1">
                            <a:lumMod val="85000"/>
                            <a:lumOff val="15000"/>
                          </a:schemeClr>
                        </a:solidFill>
                      </a:endParaRPr>
                    </a:p>
                  </a:txBody>
                  <a:tcPr/>
                </a:tc>
                <a:extLst>
                  <a:ext uri="{0D108BD9-81ED-4DB2-BD59-A6C34878D82A}">
                    <a16:rowId xmlns="" xmlns:a16="http://schemas.microsoft.com/office/drawing/2014/main" val="10002"/>
                  </a:ext>
                </a:extLst>
              </a:tr>
              <a:tr h="419857">
                <a:tc>
                  <a:txBody>
                    <a:bodyPr/>
                    <a:lstStyle/>
                    <a:p>
                      <a:pPr algn="ctr"/>
                      <a:r>
                        <a:rPr lang="en-US" dirty="0" smtClean="0"/>
                        <a:t>Fiscal Deficit</a:t>
                      </a:r>
                      <a:endParaRPr lang="en-US" b="0" dirty="0">
                        <a:solidFill>
                          <a:schemeClr val="tx1">
                            <a:lumMod val="85000"/>
                            <a:lumOff val="15000"/>
                          </a:schemeClr>
                        </a:solidFill>
                      </a:endParaRPr>
                    </a:p>
                  </a:txBody>
                  <a:tcPr/>
                </a:tc>
                <a:tc>
                  <a:txBody>
                    <a:bodyPr/>
                    <a:lstStyle/>
                    <a:p>
                      <a:pPr algn="ctr"/>
                      <a:r>
                        <a:rPr lang="en-US" dirty="0" smtClean="0"/>
                        <a:t>UP</a:t>
                      </a:r>
                      <a:endParaRPr lang="en-US" b="0" dirty="0">
                        <a:solidFill>
                          <a:schemeClr val="tx1">
                            <a:lumMod val="85000"/>
                            <a:lumOff val="1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DOWN</a:t>
                      </a:r>
                      <a:endParaRPr lang="en-US" b="0" dirty="0" smtClean="0">
                        <a:solidFill>
                          <a:schemeClr val="tx1">
                            <a:lumMod val="85000"/>
                            <a:lumOff val="15000"/>
                          </a:schemeClr>
                        </a:solidFill>
                      </a:endParaRPr>
                    </a:p>
                  </a:txBody>
                  <a:tcPr/>
                </a:tc>
                <a:extLst>
                  <a:ext uri="{0D108BD9-81ED-4DB2-BD59-A6C34878D82A}">
                    <a16:rowId xmlns="" xmlns:a16="http://schemas.microsoft.com/office/drawing/2014/main" val="10003"/>
                  </a:ext>
                </a:extLst>
              </a:tr>
              <a:tr h="419857">
                <a:tc>
                  <a:txBody>
                    <a:bodyPr/>
                    <a:lstStyle/>
                    <a:p>
                      <a:pPr algn="ctr"/>
                      <a:r>
                        <a:rPr lang="en-US" dirty="0" smtClean="0"/>
                        <a:t>Credit</a:t>
                      </a:r>
                      <a:r>
                        <a:rPr lang="en-US" baseline="0" dirty="0" smtClean="0"/>
                        <a:t> Rating</a:t>
                      </a:r>
                      <a:endParaRPr lang="en-US" b="0" dirty="0">
                        <a:solidFill>
                          <a:schemeClr val="tx1">
                            <a:lumMod val="85000"/>
                            <a:lumOff val="15000"/>
                          </a:schemeClr>
                        </a:solidFill>
                      </a:endParaRPr>
                    </a:p>
                  </a:txBody>
                  <a:tcPr/>
                </a:tc>
                <a:tc>
                  <a:txBody>
                    <a:bodyPr/>
                    <a:lstStyle/>
                    <a:p>
                      <a:pPr algn="ctr"/>
                      <a:r>
                        <a:rPr lang="en-US" dirty="0" smtClean="0"/>
                        <a:t>UP</a:t>
                      </a:r>
                      <a:endParaRPr lang="en-US" b="0" dirty="0">
                        <a:solidFill>
                          <a:schemeClr val="tx1">
                            <a:lumMod val="85000"/>
                            <a:lumOff val="15000"/>
                          </a:schemeClr>
                        </a:solidFill>
                      </a:endParaRPr>
                    </a:p>
                  </a:txBody>
                  <a:tcPr/>
                </a:tc>
                <a:tc>
                  <a:txBody>
                    <a:bodyPr/>
                    <a:lstStyle/>
                    <a:p>
                      <a:pPr algn="ctr"/>
                      <a:r>
                        <a:rPr lang="en-US" dirty="0" smtClean="0"/>
                        <a:t>UP</a:t>
                      </a:r>
                      <a:endParaRPr lang="en-US" b="0" dirty="0">
                        <a:solidFill>
                          <a:schemeClr val="tx1">
                            <a:lumMod val="85000"/>
                            <a:lumOff val="15000"/>
                          </a:schemeClr>
                        </a:solidFill>
                      </a:endParaRPr>
                    </a:p>
                  </a:txBody>
                  <a:tcPr/>
                </a:tc>
                <a:extLst>
                  <a:ext uri="{0D108BD9-81ED-4DB2-BD59-A6C34878D82A}">
                    <a16:rowId xmlns="" xmlns:a16="http://schemas.microsoft.com/office/drawing/2014/main" val="10004"/>
                  </a:ext>
                </a:extLst>
              </a:tr>
              <a:tr h="419857">
                <a:tc>
                  <a:txBody>
                    <a:bodyPr/>
                    <a:lstStyle/>
                    <a:p>
                      <a:pPr algn="ctr"/>
                      <a:r>
                        <a:rPr lang="en-US" dirty="0" smtClean="0"/>
                        <a:t>CAD, External Trade</a:t>
                      </a:r>
                      <a:endParaRPr lang="en-US" b="0" dirty="0">
                        <a:solidFill>
                          <a:schemeClr val="tx1">
                            <a:lumMod val="85000"/>
                            <a:lumOff val="15000"/>
                          </a:schemeClr>
                        </a:solidFill>
                      </a:endParaRPr>
                    </a:p>
                  </a:txBody>
                  <a:tcPr/>
                </a:tc>
                <a:tc>
                  <a:txBody>
                    <a:bodyPr/>
                    <a:lstStyle/>
                    <a:p>
                      <a:pPr algn="ctr"/>
                      <a:r>
                        <a:rPr lang="en-US" dirty="0" smtClean="0"/>
                        <a:t>UP</a:t>
                      </a:r>
                      <a:endParaRPr lang="en-US" b="0" dirty="0">
                        <a:solidFill>
                          <a:schemeClr val="tx1">
                            <a:lumMod val="85000"/>
                            <a:lumOff val="1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DOWN</a:t>
                      </a:r>
                      <a:endParaRPr lang="en-US" b="0" dirty="0" smtClean="0">
                        <a:solidFill>
                          <a:schemeClr val="tx1">
                            <a:lumMod val="85000"/>
                            <a:lumOff val="15000"/>
                          </a:schemeClr>
                        </a:solidFill>
                      </a:endParaRPr>
                    </a:p>
                  </a:txBody>
                  <a:tcPr/>
                </a:tc>
                <a:extLst>
                  <a:ext uri="{0D108BD9-81ED-4DB2-BD59-A6C34878D82A}">
                    <a16:rowId xmlns="" xmlns:a16="http://schemas.microsoft.com/office/drawing/2014/main" val="10005"/>
                  </a:ext>
                </a:extLst>
              </a:tr>
              <a:tr h="419857">
                <a:tc>
                  <a:txBody>
                    <a:bodyPr/>
                    <a:lstStyle/>
                    <a:p>
                      <a:pPr algn="ctr"/>
                      <a:r>
                        <a:rPr lang="en-US" dirty="0" smtClean="0"/>
                        <a:t>Banking Liquidity</a:t>
                      </a:r>
                      <a:endParaRPr lang="en-US" b="0" dirty="0">
                        <a:solidFill>
                          <a:schemeClr val="tx1">
                            <a:lumMod val="85000"/>
                            <a:lumOff val="15000"/>
                          </a:schemeClr>
                        </a:solidFill>
                      </a:endParaRPr>
                    </a:p>
                  </a:txBody>
                  <a:tcPr/>
                </a:tc>
                <a:tc>
                  <a:txBody>
                    <a:bodyPr/>
                    <a:lstStyle/>
                    <a:p>
                      <a:pPr algn="ctr"/>
                      <a:r>
                        <a:rPr lang="en-US" dirty="0" smtClean="0"/>
                        <a:t>UP</a:t>
                      </a:r>
                      <a:endParaRPr lang="en-US" b="0" dirty="0">
                        <a:solidFill>
                          <a:schemeClr val="tx1">
                            <a:lumMod val="85000"/>
                            <a:lumOff val="15000"/>
                          </a:schemeClr>
                        </a:solidFill>
                      </a:endParaRPr>
                    </a:p>
                  </a:txBody>
                  <a:tcPr/>
                </a:tc>
                <a:tc>
                  <a:txBody>
                    <a:bodyPr/>
                    <a:lstStyle/>
                    <a:p>
                      <a:pPr algn="ctr"/>
                      <a:r>
                        <a:rPr lang="en-US" dirty="0" smtClean="0"/>
                        <a:t>UP</a:t>
                      </a:r>
                      <a:endParaRPr lang="en-US" b="0" dirty="0">
                        <a:solidFill>
                          <a:schemeClr val="tx1">
                            <a:lumMod val="85000"/>
                            <a:lumOff val="15000"/>
                          </a:schemeClr>
                        </a:solidFill>
                      </a:endParaRPr>
                    </a:p>
                  </a:txBody>
                  <a:tcPr/>
                </a:tc>
                <a:extLst>
                  <a:ext uri="{0D108BD9-81ED-4DB2-BD59-A6C34878D82A}">
                    <a16:rowId xmlns="" xmlns:a16="http://schemas.microsoft.com/office/drawing/2014/main" val="10006"/>
                  </a:ext>
                </a:extLst>
              </a:tr>
              <a:tr h="419857">
                <a:tc>
                  <a:txBody>
                    <a:bodyPr/>
                    <a:lstStyle/>
                    <a:p>
                      <a:pPr algn="ctr"/>
                      <a:r>
                        <a:rPr lang="en-US" dirty="0" smtClean="0"/>
                        <a:t>Crude</a:t>
                      </a:r>
                      <a:endParaRPr lang="en-US" b="0" dirty="0">
                        <a:solidFill>
                          <a:schemeClr val="tx1">
                            <a:lumMod val="85000"/>
                            <a:lumOff val="15000"/>
                          </a:schemeClr>
                        </a:solidFill>
                      </a:endParaRPr>
                    </a:p>
                  </a:txBody>
                  <a:tcPr/>
                </a:tc>
                <a:tc>
                  <a:txBody>
                    <a:bodyPr/>
                    <a:lstStyle/>
                    <a:p>
                      <a:pPr algn="ctr"/>
                      <a:r>
                        <a:rPr lang="en-US" dirty="0" smtClean="0"/>
                        <a:t>UP</a:t>
                      </a:r>
                      <a:endParaRPr lang="en-US" b="0" dirty="0">
                        <a:solidFill>
                          <a:schemeClr val="tx1">
                            <a:lumMod val="85000"/>
                            <a:lumOff val="1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DOWN</a:t>
                      </a:r>
                      <a:endParaRPr lang="en-US" b="0" dirty="0" smtClean="0">
                        <a:solidFill>
                          <a:schemeClr val="tx1">
                            <a:lumMod val="85000"/>
                            <a:lumOff val="15000"/>
                          </a:schemeClr>
                        </a:solidFill>
                      </a:endParaRPr>
                    </a:p>
                  </a:txBody>
                  <a:tcPr/>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379412" y="990600"/>
          <a:ext cx="115824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5094136" y="304800"/>
            <a:ext cx="1933542" cy="523220"/>
          </a:xfrm>
          <a:prstGeom prst="rect">
            <a:avLst/>
          </a:prstGeom>
        </p:spPr>
        <p:txBody>
          <a:bodyPr wrap="none">
            <a:spAutoFit/>
          </a:bodyPr>
          <a:lstStyle/>
          <a:p>
            <a:pPr algn="ctr">
              <a:defRPr sz="1800" b="1" i="0" u="sng" strike="noStrike" kern="1200" baseline="0">
                <a:solidFill>
                  <a:prstClr val="black"/>
                </a:solidFill>
                <a:latin typeface="+mn-lt"/>
                <a:ea typeface="+mn-ea"/>
                <a:cs typeface="+mn-cs"/>
              </a:defRPr>
            </a:pPr>
            <a:r>
              <a:rPr lang="en-US" sz="2800" u="sng" dirty="0" smtClean="0"/>
              <a:t>G-Sec &amp; OIL</a:t>
            </a:r>
            <a:endParaRPr lang="en-US" sz="2800" u="sn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195072" y="6210300"/>
            <a:ext cx="609600" cy="457200"/>
          </a:xfrm>
        </p:spPr>
        <p:txBody>
          <a:bodyPr/>
          <a:lstStyle/>
          <a:p>
            <a:fld id="{1FF0FA66-3F04-4414-A51A-C80FF42C27C2}" type="slidenum">
              <a:rPr lang="en-GB" smtClean="0"/>
              <a:pPr/>
              <a:t>17</a:t>
            </a:fld>
            <a:endParaRPr lang="en-GB"/>
          </a:p>
        </p:txBody>
      </p:sp>
      <p:graphicFrame>
        <p:nvGraphicFramePr>
          <p:cNvPr id="3" name="Chart 2"/>
          <p:cNvGraphicFramePr/>
          <p:nvPr/>
        </p:nvGraphicFramePr>
        <p:xfrm>
          <a:off x="227012" y="1146411"/>
          <a:ext cx="11734800" cy="5559189"/>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4824296" y="304800"/>
            <a:ext cx="2704137" cy="523220"/>
          </a:xfrm>
          <a:prstGeom prst="rect">
            <a:avLst/>
          </a:prstGeom>
        </p:spPr>
        <p:txBody>
          <a:bodyPr wrap="none">
            <a:spAutoFit/>
          </a:bodyPr>
          <a:lstStyle/>
          <a:p>
            <a:pPr algn="ctr">
              <a:defRPr sz="1800" b="1" i="0" u="none" strike="noStrike" kern="1200" baseline="0">
                <a:solidFill>
                  <a:sysClr val="windowText" lastClr="000000"/>
                </a:solidFill>
                <a:latin typeface="+mn-lt"/>
                <a:ea typeface="+mn-ea"/>
                <a:cs typeface="+mn-cs"/>
              </a:defRPr>
            </a:pPr>
            <a:r>
              <a:rPr lang="en-US" sz="2800" b="1" u="sng" dirty="0" smtClean="0"/>
              <a:t>G-Sec &amp; Inflation</a:t>
            </a:r>
            <a:endParaRPr lang="en-US" sz="2800" b="1" u="sng"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303212" y="1141363"/>
          <a:ext cx="11576676" cy="527995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4792595" y="381000"/>
            <a:ext cx="2636811" cy="523220"/>
          </a:xfrm>
          <a:prstGeom prst="rect">
            <a:avLst/>
          </a:prstGeom>
        </p:spPr>
        <p:txBody>
          <a:bodyPr wrap="none">
            <a:spAutoFit/>
          </a:bodyPr>
          <a:lstStyle/>
          <a:p>
            <a:pPr algn="ctr">
              <a:defRPr sz="1800" b="1" i="0" u="sng" strike="noStrike" kern="1200" baseline="0">
                <a:solidFill>
                  <a:prstClr val="black"/>
                </a:solidFill>
                <a:latin typeface="+mn-lt"/>
                <a:ea typeface="+mn-ea"/>
                <a:cs typeface="+mn-cs"/>
              </a:defRPr>
            </a:pPr>
            <a:r>
              <a:rPr lang="en-US" sz="2800" u="sng" dirty="0" smtClean="0"/>
              <a:t>USDINR &amp; G-SEC</a:t>
            </a:r>
            <a:endParaRPr lang="en-US" sz="2800" u="sng"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2800" b="1" u="sng" dirty="0" smtClean="0">
                <a:solidFill>
                  <a:schemeClr val="tx1"/>
                </a:solidFill>
              </a:rPr>
              <a:t>How to effectively Manage Volatility in Debt Mutual Funds</a:t>
            </a:r>
            <a:endParaRPr lang="en-GB" sz="2800" b="1" u="sng" dirty="0">
              <a:solidFill>
                <a:schemeClr val="tx1">
                  <a:lumMod val="85000"/>
                  <a:lumOff val="15000"/>
                </a:schemeClr>
              </a:solidFill>
            </a:endParaRPr>
          </a:p>
        </p:txBody>
      </p:sp>
      <p:sp>
        <p:nvSpPr>
          <p:cNvPr id="53" name="Rectangle 52"/>
          <p:cNvSpPr/>
          <p:nvPr/>
        </p:nvSpPr>
        <p:spPr>
          <a:xfrm>
            <a:off x="379412" y="1066800"/>
            <a:ext cx="7239000" cy="400110"/>
          </a:xfrm>
          <a:prstGeom prst="rect">
            <a:avLst/>
          </a:prstGeom>
        </p:spPr>
        <p:txBody>
          <a:bodyPr wrap="square">
            <a:spAutoFit/>
          </a:bodyPr>
          <a:lstStyle/>
          <a:p>
            <a:pPr lvl="0" defTabSz="914400" fontAlgn="base">
              <a:spcBef>
                <a:spcPct val="0"/>
              </a:spcBef>
              <a:spcAft>
                <a:spcPct val="0"/>
              </a:spcAft>
            </a:pPr>
            <a:r>
              <a:rPr lang="en-US" sz="2000" b="1" dirty="0" smtClean="0">
                <a:ea typeface="Calibri" pitchFamily="34" charset="0"/>
                <a:cs typeface="Times New Roman" pitchFamily="18" charset="0"/>
              </a:rPr>
              <a:t>We can quickly sum up by following just 3 Rules:</a:t>
            </a:r>
            <a:endParaRPr lang="en-US" sz="2000" dirty="0" smtClean="0">
              <a:cs typeface="Arial" pitchFamily="34" charset="0"/>
            </a:endParaRPr>
          </a:p>
        </p:txBody>
      </p:sp>
      <p:grpSp>
        <p:nvGrpSpPr>
          <p:cNvPr id="54" name="Group 28"/>
          <p:cNvGrpSpPr/>
          <p:nvPr/>
        </p:nvGrpSpPr>
        <p:grpSpPr>
          <a:xfrm>
            <a:off x="836612" y="2133600"/>
            <a:ext cx="3309352" cy="3862450"/>
            <a:chOff x="973361" y="2309832"/>
            <a:chExt cx="2631585" cy="2616085"/>
          </a:xfrm>
        </p:grpSpPr>
        <p:sp>
          <p:nvSpPr>
            <p:cNvPr id="55" name="Teardrop 54"/>
            <p:cNvSpPr/>
            <p:nvPr/>
          </p:nvSpPr>
          <p:spPr>
            <a:xfrm rot="18917750">
              <a:off x="973361" y="2309832"/>
              <a:ext cx="2631585" cy="2616085"/>
            </a:xfrm>
            <a:prstGeom prst="teardrop">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25"/>
            <p:cNvGrpSpPr/>
            <p:nvPr/>
          </p:nvGrpSpPr>
          <p:grpSpPr>
            <a:xfrm>
              <a:off x="1187809" y="2825944"/>
              <a:ext cx="2202688" cy="1888562"/>
              <a:chOff x="1187809" y="2802194"/>
              <a:chExt cx="2202688" cy="1888562"/>
            </a:xfrm>
          </p:grpSpPr>
          <p:sp>
            <p:nvSpPr>
              <p:cNvPr id="57" name="Flowchart: Delay 2"/>
              <p:cNvSpPr/>
              <p:nvPr/>
            </p:nvSpPr>
            <p:spPr>
              <a:xfrm rot="5400000">
                <a:off x="1731956" y="3032215"/>
                <a:ext cx="1114394" cy="2202688"/>
              </a:xfrm>
              <a:custGeom>
                <a:avLst/>
                <a:gdLst>
                  <a:gd name="connsiteX0" fmla="*/ 0 w 2375065"/>
                  <a:gd name="connsiteY0" fmla="*/ 0 h 3063833"/>
                  <a:gd name="connsiteX1" fmla="*/ 1187533 w 2375065"/>
                  <a:gd name="connsiteY1" fmla="*/ 0 h 3063833"/>
                  <a:gd name="connsiteX2" fmla="*/ 2375066 w 2375065"/>
                  <a:gd name="connsiteY2" fmla="*/ 1531917 h 3063833"/>
                  <a:gd name="connsiteX3" fmla="*/ 1187533 w 2375065"/>
                  <a:gd name="connsiteY3" fmla="*/ 3063834 h 3063833"/>
                  <a:gd name="connsiteX4" fmla="*/ 0 w 2375065"/>
                  <a:gd name="connsiteY4" fmla="*/ 3063833 h 3063833"/>
                  <a:gd name="connsiteX5" fmla="*/ 0 w 2375065"/>
                  <a:gd name="connsiteY5" fmla="*/ 0 h 3063833"/>
                  <a:gd name="connsiteX0" fmla="*/ 0 w 2375066"/>
                  <a:gd name="connsiteY0" fmla="*/ 0 h 3063834"/>
                  <a:gd name="connsiteX1" fmla="*/ 1187533 w 2375066"/>
                  <a:gd name="connsiteY1" fmla="*/ 0 h 3063834"/>
                  <a:gd name="connsiteX2" fmla="*/ 2375066 w 2375066"/>
                  <a:gd name="connsiteY2" fmla="*/ 1531917 h 3063834"/>
                  <a:gd name="connsiteX3" fmla="*/ 1187533 w 2375066"/>
                  <a:gd name="connsiteY3" fmla="*/ 3063834 h 3063834"/>
                  <a:gd name="connsiteX4" fmla="*/ 0 w 2375066"/>
                  <a:gd name="connsiteY4" fmla="*/ 0 h 3063834"/>
                  <a:gd name="connsiteX0" fmla="*/ 0 w 1187533"/>
                  <a:gd name="connsiteY0" fmla="*/ 3063834 h 3063834"/>
                  <a:gd name="connsiteX1" fmla="*/ 0 w 1187533"/>
                  <a:gd name="connsiteY1" fmla="*/ 0 h 3063834"/>
                  <a:gd name="connsiteX2" fmla="*/ 1187533 w 1187533"/>
                  <a:gd name="connsiteY2" fmla="*/ 1531917 h 3063834"/>
                  <a:gd name="connsiteX3" fmla="*/ 0 w 1187533"/>
                  <a:gd name="connsiteY3" fmla="*/ 3063834 h 3063834"/>
                </a:gdLst>
                <a:ahLst/>
                <a:cxnLst>
                  <a:cxn ang="0">
                    <a:pos x="connsiteX0" y="connsiteY0"/>
                  </a:cxn>
                  <a:cxn ang="0">
                    <a:pos x="connsiteX1" y="connsiteY1"/>
                  </a:cxn>
                  <a:cxn ang="0">
                    <a:pos x="connsiteX2" y="connsiteY2"/>
                  </a:cxn>
                  <a:cxn ang="0">
                    <a:pos x="connsiteX3" y="connsiteY3"/>
                  </a:cxn>
                </a:cxnLst>
                <a:rect l="l" t="t" r="r" b="b"/>
                <a:pathLst>
                  <a:path w="1187533" h="3063834">
                    <a:moveTo>
                      <a:pt x="0" y="3063834"/>
                    </a:moveTo>
                    <a:lnTo>
                      <a:pt x="0" y="0"/>
                    </a:lnTo>
                    <a:cubicBezTo>
                      <a:pt x="655856" y="0"/>
                      <a:pt x="1187533" y="685863"/>
                      <a:pt x="1187533" y="1531917"/>
                    </a:cubicBezTo>
                    <a:cubicBezTo>
                      <a:pt x="1187533" y="2377971"/>
                      <a:pt x="655856" y="3063834"/>
                      <a:pt x="0" y="3063834"/>
                    </a:cubicBezTo>
                    <a:close/>
                  </a:path>
                </a:pathLst>
              </a:custGeom>
              <a:solidFill>
                <a:schemeClr val="accent5">
                  <a:lumMod val="60000"/>
                  <a:lumOff val="4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1318820" y="3886029"/>
                <a:ext cx="1883412" cy="687921"/>
              </a:xfrm>
              <a:prstGeom prst="rect">
                <a:avLst/>
              </a:prstGeom>
            </p:spPr>
            <p:txBody>
              <a:bodyPr wrap="square">
                <a:spAutoFit/>
              </a:bodyPr>
              <a:lstStyle/>
              <a:p>
                <a:pPr lvl="0" algn="ctr"/>
                <a:r>
                  <a:rPr lang="en-US" sz="2000" b="1" dirty="0" smtClean="0">
                    <a:solidFill>
                      <a:schemeClr val="bg1"/>
                    </a:solidFill>
                  </a:rPr>
                  <a:t>Stick to Pure Liquid Funds</a:t>
                </a:r>
              </a:p>
              <a:p>
                <a:pPr algn="ctr"/>
                <a:endParaRPr lang="en-US" sz="2000" b="1" dirty="0">
                  <a:solidFill>
                    <a:schemeClr val="bg1"/>
                  </a:solidFill>
                </a:endParaRPr>
              </a:p>
            </p:txBody>
          </p:sp>
          <p:sp>
            <p:nvSpPr>
              <p:cNvPr id="59" name="Rectangle 58"/>
              <p:cNvSpPr/>
              <p:nvPr/>
            </p:nvSpPr>
            <p:spPr>
              <a:xfrm>
                <a:off x="1276331" y="2802194"/>
                <a:ext cx="1883412" cy="847088"/>
              </a:xfrm>
              <a:prstGeom prst="rect">
                <a:avLst/>
              </a:prstGeom>
            </p:spPr>
            <p:txBody>
              <a:bodyPr wrap="square">
                <a:spAutoFit/>
              </a:bodyPr>
              <a:lstStyle/>
              <a:p>
                <a:pPr lvl="0"/>
                <a:r>
                  <a:rPr lang="en-US" sz="2000" b="1" dirty="0" smtClean="0">
                    <a:solidFill>
                      <a:schemeClr val="bg1"/>
                    </a:solidFill>
                  </a:rPr>
                  <a:t>When Interest Rates are moving Upward</a:t>
                </a:r>
                <a:endParaRPr lang="en-US" sz="2000" b="1" dirty="0">
                  <a:solidFill>
                    <a:schemeClr val="bg1"/>
                  </a:solidFill>
                </a:endParaRPr>
              </a:p>
            </p:txBody>
          </p:sp>
        </p:grpSp>
      </p:grpSp>
      <p:grpSp>
        <p:nvGrpSpPr>
          <p:cNvPr id="60" name="Group 26"/>
          <p:cNvGrpSpPr/>
          <p:nvPr/>
        </p:nvGrpSpPr>
        <p:grpSpPr>
          <a:xfrm>
            <a:off x="4494212" y="2133600"/>
            <a:ext cx="3309352" cy="3862450"/>
            <a:chOff x="4239076" y="2309831"/>
            <a:chExt cx="2631585" cy="2616085"/>
          </a:xfrm>
        </p:grpSpPr>
        <p:sp>
          <p:nvSpPr>
            <p:cNvPr id="61" name="Teardrop 3"/>
            <p:cNvSpPr/>
            <p:nvPr/>
          </p:nvSpPr>
          <p:spPr>
            <a:xfrm flipH="1">
              <a:off x="4239076" y="2309831"/>
              <a:ext cx="2631585" cy="2616085"/>
            </a:xfrm>
            <a:prstGeom prst="teardrop">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Delay 2"/>
            <p:cNvSpPr/>
            <p:nvPr/>
          </p:nvSpPr>
          <p:spPr>
            <a:xfrm rot="5400000">
              <a:off x="4862922" y="2904798"/>
              <a:ext cx="1383892" cy="2188028"/>
            </a:xfrm>
            <a:custGeom>
              <a:avLst/>
              <a:gdLst>
                <a:gd name="connsiteX0" fmla="*/ 0 w 2375065"/>
                <a:gd name="connsiteY0" fmla="*/ 0 h 3063833"/>
                <a:gd name="connsiteX1" fmla="*/ 1187533 w 2375065"/>
                <a:gd name="connsiteY1" fmla="*/ 0 h 3063833"/>
                <a:gd name="connsiteX2" fmla="*/ 2375066 w 2375065"/>
                <a:gd name="connsiteY2" fmla="*/ 1531917 h 3063833"/>
                <a:gd name="connsiteX3" fmla="*/ 1187533 w 2375065"/>
                <a:gd name="connsiteY3" fmla="*/ 3063834 h 3063833"/>
                <a:gd name="connsiteX4" fmla="*/ 0 w 2375065"/>
                <a:gd name="connsiteY4" fmla="*/ 3063833 h 3063833"/>
                <a:gd name="connsiteX5" fmla="*/ 0 w 2375065"/>
                <a:gd name="connsiteY5" fmla="*/ 0 h 3063833"/>
                <a:gd name="connsiteX0" fmla="*/ 0 w 2375066"/>
                <a:gd name="connsiteY0" fmla="*/ 0 h 3063834"/>
                <a:gd name="connsiteX1" fmla="*/ 1187533 w 2375066"/>
                <a:gd name="connsiteY1" fmla="*/ 0 h 3063834"/>
                <a:gd name="connsiteX2" fmla="*/ 2375066 w 2375066"/>
                <a:gd name="connsiteY2" fmla="*/ 1531917 h 3063834"/>
                <a:gd name="connsiteX3" fmla="*/ 1187533 w 2375066"/>
                <a:gd name="connsiteY3" fmla="*/ 3063834 h 3063834"/>
                <a:gd name="connsiteX4" fmla="*/ 0 w 2375066"/>
                <a:gd name="connsiteY4" fmla="*/ 0 h 3063834"/>
                <a:gd name="connsiteX0" fmla="*/ 0 w 1187533"/>
                <a:gd name="connsiteY0" fmla="*/ 3063834 h 3063834"/>
                <a:gd name="connsiteX1" fmla="*/ 0 w 1187533"/>
                <a:gd name="connsiteY1" fmla="*/ 0 h 3063834"/>
                <a:gd name="connsiteX2" fmla="*/ 1187533 w 1187533"/>
                <a:gd name="connsiteY2" fmla="*/ 1531917 h 3063834"/>
                <a:gd name="connsiteX3" fmla="*/ 0 w 1187533"/>
                <a:gd name="connsiteY3" fmla="*/ 3063834 h 3063834"/>
              </a:gdLst>
              <a:ahLst/>
              <a:cxnLst>
                <a:cxn ang="0">
                  <a:pos x="connsiteX0" y="connsiteY0"/>
                </a:cxn>
                <a:cxn ang="0">
                  <a:pos x="connsiteX1" y="connsiteY1"/>
                </a:cxn>
                <a:cxn ang="0">
                  <a:pos x="connsiteX2" y="connsiteY2"/>
                </a:cxn>
                <a:cxn ang="0">
                  <a:pos x="connsiteX3" y="connsiteY3"/>
                </a:cxn>
              </a:cxnLst>
              <a:rect l="l" t="t" r="r" b="b"/>
              <a:pathLst>
                <a:path w="1187533" h="3063834">
                  <a:moveTo>
                    <a:pt x="0" y="3063834"/>
                  </a:moveTo>
                  <a:lnTo>
                    <a:pt x="0" y="0"/>
                  </a:lnTo>
                  <a:cubicBezTo>
                    <a:pt x="655856" y="0"/>
                    <a:pt x="1187533" y="685863"/>
                    <a:pt x="1187533" y="1531917"/>
                  </a:cubicBezTo>
                  <a:cubicBezTo>
                    <a:pt x="1187533" y="2377971"/>
                    <a:pt x="655856" y="3063834"/>
                    <a:pt x="0" y="3063834"/>
                  </a:cubicBezTo>
                  <a:close/>
                </a:path>
              </a:pathLst>
            </a:custGeom>
            <a:solidFill>
              <a:schemeClr val="accent6">
                <a:lumMod val="60000"/>
                <a:lumOff val="4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408001" y="3422799"/>
              <a:ext cx="2439035" cy="938074"/>
            </a:xfrm>
            <a:prstGeom prst="rect">
              <a:avLst/>
            </a:prstGeom>
          </p:spPr>
          <p:txBody>
            <a:bodyPr wrap="square">
              <a:spAutoFit/>
            </a:bodyPr>
            <a:lstStyle/>
            <a:p>
              <a:pPr lvl="0" algn="ctr"/>
              <a:r>
                <a:rPr lang="en-US" sz="2000" b="1" dirty="0" smtClean="0">
                  <a:solidFill>
                    <a:schemeClr val="bg1"/>
                  </a:solidFill>
                </a:rPr>
                <a:t>It’s the best time to</a:t>
              </a:r>
            </a:p>
            <a:p>
              <a:pPr lvl="0" algn="ctr"/>
              <a:r>
                <a:rPr lang="en-US" sz="2000" b="1" dirty="0" smtClean="0">
                  <a:solidFill>
                    <a:schemeClr val="bg1"/>
                  </a:solidFill>
                </a:rPr>
                <a:t> Invest in Low Duration/Credit Risk </a:t>
              </a:r>
            </a:p>
            <a:p>
              <a:pPr algn="ctr"/>
              <a:endParaRPr lang="en-US" dirty="0">
                <a:solidFill>
                  <a:schemeClr val="bg1"/>
                </a:solidFill>
              </a:endParaRPr>
            </a:p>
          </p:txBody>
        </p:sp>
        <p:sp>
          <p:nvSpPr>
            <p:cNvPr id="64" name="Rectangle 63"/>
            <p:cNvSpPr/>
            <p:nvPr/>
          </p:nvSpPr>
          <p:spPr>
            <a:xfrm>
              <a:off x="4612110" y="2607786"/>
              <a:ext cx="1885517" cy="590394"/>
            </a:xfrm>
            <a:prstGeom prst="rect">
              <a:avLst/>
            </a:prstGeom>
          </p:spPr>
          <p:txBody>
            <a:bodyPr wrap="square">
              <a:spAutoFit/>
            </a:bodyPr>
            <a:lstStyle/>
            <a:p>
              <a:pPr lvl="0"/>
              <a:r>
                <a:rPr lang="en-US" sz="2000" b="1" dirty="0" smtClean="0">
                  <a:solidFill>
                    <a:schemeClr val="bg1"/>
                  </a:solidFill>
                </a:rPr>
                <a:t>When Rates have peaked – </a:t>
              </a:r>
              <a:endParaRPr lang="en-US" sz="2000" b="1" dirty="0">
                <a:solidFill>
                  <a:schemeClr val="bg1"/>
                </a:solidFill>
              </a:endParaRPr>
            </a:p>
          </p:txBody>
        </p:sp>
      </p:grpSp>
      <p:grpSp>
        <p:nvGrpSpPr>
          <p:cNvPr id="65" name="Group 27"/>
          <p:cNvGrpSpPr/>
          <p:nvPr/>
        </p:nvGrpSpPr>
        <p:grpSpPr>
          <a:xfrm>
            <a:off x="7999411" y="2209800"/>
            <a:ext cx="3300377" cy="3862450"/>
            <a:chOff x="7576455" y="2309831"/>
            <a:chExt cx="2624448" cy="2616085"/>
          </a:xfrm>
        </p:grpSpPr>
        <p:sp>
          <p:nvSpPr>
            <p:cNvPr id="66" name="Round Diagonal Corner Rectangle 5"/>
            <p:cNvSpPr/>
            <p:nvPr/>
          </p:nvSpPr>
          <p:spPr>
            <a:xfrm flipH="1">
              <a:off x="7576455" y="2309831"/>
              <a:ext cx="2624448" cy="2616085"/>
            </a:xfrm>
            <a:prstGeom prst="round2DiagRect">
              <a:avLst>
                <a:gd name="adj1" fmla="val 50000"/>
                <a:gd name="adj2" fmla="val 0"/>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rot="5400000">
              <a:off x="8233071" y="2942614"/>
              <a:ext cx="1383888" cy="2112396"/>
            </a:xfrm>
            <a:custGeom>
              <a:avLst/>
              <a:gdLst>
                <a:gd name="connsiteX0" fmla="*/ 0 w 1011386"/>
                <a:gd name="connsiteY0" fmla="*/ 1122219 h 2112396"/>
                <a:gd name="connsiteX1" fmla="*/ 0 w 1011386"/>
                <a:gd name="connsiteY1" fmla="*/ 0 h 2112396"/>
                <a:gd name="connsiteX2" fmla="*/ 1 w 1011386"/>
                <a:gd name="connsiteY2" fmla="*/ 0 h 2112396"/>
                <a:gd name="connsiteX3" fmla="*/ 1011386 w 1011386"/>
                <a:gd name="connsiteY3" fmla="*/ 0 h 2112396"/>
                <a:gd name="connsiteX4" fmla="*/ 1011386 w 1011386"/>
                <a:gd name="connsiteY4" fmla="*/ 1122219 h 2112396"/>
                <a:gd name="connsiteX5" fmla="*/ 1008193 w 1011386"/>
                <a:gd name="connsiteY5" fmla="*/ 1122219 h 2112396"/>
                <a:gd name="connsiteX6" fmla="*/ 1006164 w 1011386"/>
                <a:gd name="connsiteY6" fmla="*/ 1164189 h 2112396"/>
                <a:gd name="connsiteX7" fmla="*/ 1 w 1011386"/>
                <a:gd name="connsiteY7" fmla="*/ 2112396 h 2112396"/>
                <a:gd name="connsiteX8" fmla="*/ 1 w 1011386"/>
                <a:gd name="connsiteY8" fmla="*/ 1122219 h 211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1386" h="2112396">
                  <a:moveTo>
                    <a:pt x="0" y="1122219"/>
                  </a:moveTo>
                  <a:lnTo>
                    <a:pt x="0" y="0"/>
                  </a:lnTo>
                  <a:lnTo>
                    <a:pt x="1" y="0"/>
                  </a:lnTo>
                  <a:lnTo>
                    <a:pt x="1011386" y="0"/>
                  </a:lnTo>
                  <a:lnTo>
                    <a:pt x="1011386" y="1122219"/>
                  </a:lnTo>
                  <a:lnTo>
                    <a:pt x="1008193" y="1122219"/>
                  </a:lnTo>
                  <a:lnTo>
                    <a:pt x="1006164" y="1164189"/>
                  </a:lnTo>
                  <a:cubicBezTo>
                    <a:pt x="954371" y="1696783"/>
                    <a:pt x="523662" y="2112396"/>
                    <a:pt x="1" y="2112396"/>
                  </a:cubicBezTo>
                  <a:lnTo>
                    <a:pt x="1" y="1122219"/>
                  </a:lnTo>
                  <a:close/>
                </a:path>
              </a:pathLst>
            </a:custGeom>
            <a:solidFill>
              <a:schemeClr val="bg1">
                <a:lumMod val="8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8" name="Rectangle 67"/>
            <p:cNvSpPr/>
            <p:nvPr/>
          </p:nvSpPr>
          <p:spPr>
            <a:xfrm>
              <a:off x="7945922" y="2619498"/>
              <a:ext cx="1885517" cy="590394"/>
            </a:xfrm>
            <a:prstGeom prst="rect">
              <a:avLst/>
            </a:prstGeom>
          </p:spPr>
          <p:txBody>
            <a:bodyPr wrap="square">
              <a:spAutoFit/>
            </a:bodyPr>
            <a:lstStyle/>
            <a:p>
              <a:pPr lvl="0"/>
              <a:r>
                <a:rPr lang="en-US" sz="2000" b="1" dirty="0" smtClean="0">
                  <a:solidFill>
                    <a:schemeClr val="bg1"/>
                  </a:solidFill>
                </a:rPr>
                <a:t>When rates are Falling</a:t>
              </a:r>
              <a:endParaRPr lang="en-US" sz="2000" b="1" dirty="0">
                <a:solidFill>
                  <a:schemeClr val="bg1"/>
                </a:solidFill>
              </a:endParaRPr>
            </a:p>
          </p:txBody>
        </p:sp>
        <p:sp>
          <p:nvSpPr>
            <p:cNvPr id="71" name="Rectangle 70"/>
            <p:cNvSpPr/>
            <p:nvPr/>
          </p:nvSpPr>
          <p:spPr>
            <a:xfrm>
              <a:off x="7940020" y="3445277"/>
              <a:ext cx="2060195" cy="1104843"/>
            </a:xfrm>
            <a:prstGeom prst="rect">
              <a:avLst/>
            </a:prstGeom>
          </p:spPr>
          <p:txBody>
            <a:bodyPr wrap="square">
              <a:spAutoFit/>
            </a:bodyPr>
            <a:lstStyle/>
            <a:p>
              <a:pPr lvl="0" algn="ctr"/>
              <a:r>
                <a:rPr lang="en-US" sz="2000" b="1" dirty="0" smtClean="0"/>
                <a:t>Short Term Funds or Income or Dynamic Fund as it has G-Sec Composition</a:t>
              </a:r>
            </a:p>
            <a:p>
              <a:pPr algn="ctr"/>
              <a:r>
                <a:rPr lang="en-US" sz="2000" b="1" kern="0" dirty="0" smtClean="0">
                  <a:latin typeface="Arial" pitchFamily="34" charset="0"/>
                  <a:cs typeface="Arial" pitchFamily="34" charset="0"/>
                </a:rPr>
                <a:t>.</a:t>
              </a:r>
              <a:endParaRPr lang="en-US" sz="2000" b="1" dirty="0"/>
            </a:p>
          </p:txBody>
        </p:sp>
      </p:grpSp>
    </p:spTree>
    <p:extLst>
      <p:ext uri="{BB962C8B-B14F-4D97-AF65-F5344CB8AC3E}">
        <p14:creationId xmlns="" xmlns:p14="http://schemas.microsoft.com/office/powerpoint/2010/main" val="338439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checkerboard(across)">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checkerboard(across)">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checkerboard(across)">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p:cNvSpPr/>
          <p:nvPr/>
        </p:nvSpPr>
        <p:spPr>
          <a:xfrm>
            <a:off x="760412" y="2057400"/>
            <a:ext cx="3376771" cy="768794"/>
          </a:xfrm>
          <a:prstGeom prst="roundRect">
            <a:avLst>
              <a:gd name="adj" fmla="val 12766"/>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4" name="Title 3"/>
          <p:cNvSpPr>
            <a:spLocks noGrp="1"/>
          </p:cNvSpPr>
          <p:nvPr>
            <p:ph type="title"/>
          </p:nvPr>
        </p:nvSpPr>
        <p:spPr/>
        <p:txBody>
          <a:bodyPr/>
          <a:lstStyle/>
          <a:p>
            <a:pPr algn="ctr"/>
            <a:r>
              <a:rPr lang="en-GB" b="1" u="sng" dirty="0" smtClean="0">
                <a:solidFill>
                  <a:schemeClr val="tx1">
                    <a:lumMod val="85000"/>
                    <a:lumOff val="15000"/>
                  </a:schemeClr>
                </a:solidFill>
              </a:rPr>
              <a:t>Types of Debt Instrument</a:t>
            </a:r>
            <a:endParaRPr lang="en-GB" b="1" u="sng" dirty="0">
              <a:solidFill>
                <a:schemeClr val="tx1">
                  <a:lumMod val="85000"/>
                  <a:lumOff val="15000"/>
                </a:schemeClr>
              </a:solidFill>
            </a:endParaRPr>
          </a:p>
        </p:txBody>
      </p:sp>
      <p:grpSp>
        <p:nvGrpSpPr>
          <p:cNvPr id="2" name="Group 164"/>
          <p:cNvGrpSpPr/>
          <p:nvPr/>
        </p:nvGrpSpPr>
        <p:grpSpPr>
          <a:xfrm flipH="1" flipV="1">
            <a:off x="4187619" y="4323805"/>
            <a:ext cx="1275188" cy="596078"/>
            <a:chOff x="6987425" y="4906626"/>
            <a:chExt cx="981152" cy="554225"/>
          </a:xfrm>
        </p:grpSpPr>
        <p:cxnSp>
          <p:nvCxnSpPr>
            <p:cNvPr id="166" name="Straight Connector 165"/>
            <p:cNvCxnSpPr/>
            <p:nvPr/>
          </p:nvCxnSpPr>
          <p:spPr>
            <a:xfrm flipH="1">
              <a:off x="6987425" y="4908401"/>
              <a:ext cx="981152"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flipH="1">
              <a:off x="6710312" y="5183739"/>
              <a:ext cx="554225"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Group 53"/>
          <p:cNvGrpSpPr/>
          <p:nvPr/>
        </p:nvGrpSpPr>
        <p:grpSpPr>
          <a:xfrm>
            <a:off x="4206160" y="2201188"/>
            <a:ext cx="3842424" cy="3754173"/>
            <a:chOff x="4173200" y="2167830"/>
            <a:chExt cx="3842424" cy="3754173"/>
          </a:xfrm>
        </p:grpSpPr>
        <p:sp>
          <p:nvSpPr>
            <p:cNvPr id="5" name="Freeform 47"/>
            <p:cNvSpPr>
              <a:spLocks/>
            </p:cNvSpPr>
            <p:nvPr/>
          </p:nvSpPr>
          <p:spPr bwMode="auto">
            <a:xfrm>
              <a:off x="5010403" y="2378777"/>
              <a:ext cx="2083313" cy="3329375"/>
            </a:xfrm>
            <a:custGeom>
              <a:avLst/>
              <a:gdLst>
                <a:gd name="T0" fmla="*/ 674 w 1274"/>
                <a:gd name="T1" fmla="*/ 784 h 2036"/>
                <a:gd name="T2" fmla="*/ 739 w 1274"/>
                <a:gd name="T3" fmla="*/ 740 h 2036"/>
                <a:gd name="T4" fmla="*/ 846 w 1274"/>
                <a:gd name="T5" fmla="*/ 679 h 2036"/>
                <a:gd name="T6" fmla="*/ 965 w 1274"/>
                <a:gd name="T7" fmla="*/ 626 h 2036"/>
                <a:gd name="T8" fmla="*/ 1056 w 1274"/>
                <a:gd name="T9" fmla="*/ 600 h 2036"/>
                <a:gd name="T10" fmla="*/ 1082 w 1274"/>
                <a:gd name="T11" fmla="*/ 596 h 2036"/>
                <a:gd name="T12" fmla="*/ 1084 w 1274"/>
                <a:gd name="T13" fmla="*/ 600 h 2036"/>
                <a:gd name="T14" fmla="*/ 1030 w 1274"/>
                <a:gd name="T15" fmla="*/ 613 h 2036"/>
                <a:gd name="T16" fmla="*/ 907 w 1274"/>
                <a:gd name="T17" fmla="*/ 658 h 2036"/>
                <a:gd name="T18" fmla="*/ 760 w 1274"/>
                <a:gd name="T19" fmla="*/ 744 h 2036"/>
                <a:gd name="T20" fmla="*/ 692 w 1274"/>
                <a:gd name="T21" fmla="*/ 1505 h 2036"/>
                <a:gd name="T22" fmla="*/ 730 w 1274"/>
                <a:gd name="T23" fmla="*/ 1485 h 2036"/>
                <a:gd name="T24" fmla="*/ 824 w 1274"/>
                <a:gd name="T25" fmla="*/ 1434 h 2036"/>
                <a:gd name="T26" fmla="*/ 939 w 1274"/>
                <a:gd name="T27" fmla="*/ 1377 h 2036"/>
                <a:gd name="T28" fmla="*/ 1050 w 1274"/>
                <a:gd name="T29" fmla="*/ 1331 h 2036"/>
                <a:gd name="T30" fmla="*/ 1164 w 1274"/>
                <a:gd name="T31" fmla="*/ 1279 h 2036"/>
                <a:gd name="T32" fmla="*/ 1250 w 1274"/>
                <a:gd name="T33" fmla="*/ 1237 h 2036"/>
                <a:gd name="T34" fmla="*/ 1272 w 1274"/>
                <a:gd name="T35" fmla="*/ 1226 h 2036"/>
                <a:gd name="T36" fmla="*/ 1213 w 1274"/>
                <a:gd name="T37" fmla="*/ 1265 h 2036"/>
                <a:gd name="T38" fmla="*/ 1070 w 1274"/>
                <a:gd name="T39" fmla="*/ 1345 h 2036"/>
                <a:gd name="T40" fmla="*/ 890 w 1274"/>
                <a:gd name="T41" fmla="*/ 1432 h 2036"/>
                <a:gd name="T42" fmla="*/ 758 w 1274"/>
                <a:gd name="T43" fmla="*/ 1512 h 2036"/>
                <a:gd name="T44" fmla="*/ 699 w 1274"/>
                <a:gd name="T45" fmla="*/ 1612 h 2036"/>
                <a:gd name="T46" fmla="*/ 694 w 1274"/>
                <a:gd name="T47" fmla="*/ 1735 h 2036"/>
                <a:gd name="T48" fmla="*/ 697 w 1274"/>
                <a:gd name="T49" fmla="*/ 1880 h 2036"/>
                <a:gd name="T50" fmla="*/ 700 w 1274"/>
                <a:gd name="T51" fmla="*/ 1984 h 2036"/>
                <a:gd name="T52" fmla="*/ 616 w 1274"/>
                <a:gd name="T53" fmla="*/ 2036 h 2036"/>
                <a:gd name="T54" fmla="*/ 611 w 1274"/>
                <a:gd name="T55" fmla="*/ 1460 h 2036"/>
                <a:gd name="T56" fmla="*/ 580 w 1274"/>
                <a:gd name="T57" fmla="*/ 1392 h 2036"/>
                <a:gd name="T58" fmla="*/ 493 w 1274"/>
                <a:gd name="T59" fmla="*/ 1292 h 2036"/>
                <a:gd name="T60" fmla="*/ 325 w 1274"/>
                <a:gd name="T61" fmla="*/ 1183 h 2036"/>
                <a:gd name="T62" fmla="*/ 243 w 1274"/>
                <a:gd name="T63" fmla="*/ 1145 h 2036"/>
                <a:gd name="T64" fmla="*/ 157 w 1274"/>
                <a:gd name="T65" fmla="*/ 1102 h 2036"/>
                <a:gd name="T66" fmla="*/ 57 w 1274"/>
                <a:gd name="T67" fmla="*/ 1046 h 2036"/>
                <a:gd name="T68" fmla="*/ 3 w 1274"/>
                <a:gd name="T69" fmla="*/ 1010 h 2036"/>
                <a:gd name="T70" fmla="*/ 61 w 1274"/>
                <a:gd name="T71" fmla="*/ 1038 h 2036"/>
                <a:gd name="T72" fmla="*/ 171 w 1274"/>
                <a:gd name="T73" fmla="*/ 1090 h 2036"/>
                <a:gd name="T74" fmla="*/ 298 w 1274"/>
                <a:gd name="T75" fmla="*/ 1149 h 2036"/>
                <a:gd name="T76" fmla="*/ 429 w 1274"/>
                <a:gd name="T77" fmla="*/ 1209 h 2036"/>
                <a:gd name="T78" fmla="*/ 537 w 1274"/>
                <a:gd name="T79" fmla="*/ 1292 h 2036"/>
                <a:gd name="T80" fmla="*/ 601 w 1274"/>
                <a:gd name="T81" fmla="*/ 1361 h 2036"/>
                <a:gd name="T82" fmla="*/ 637 w 1274"/>
                <a:gd name="T83" fmla="*/ 587 h 2036"/>
                <a:gd name="T84" fmla="*/ 617 w 1274"/>
                <a:gd name="T85" fmla="*/ 557 h 2036"/>
                <a:gd name="T86" fmla="*/ 530 w 1274"/>
                <a:gd name="T87" fmla="*/ 483 h 2036"/>
                <a:gd name="T88" fmla="*/ 401 w 1274"/>
                <a:gd name="T89" fmla="*/ 413 h 2036"/>
                <a:gd name="T90" fmla="*/ 466 w 1274"/>
                <a:gd name="T91" fmla="*/ 436 h 2036"/>
                <a:gd name="T92" fmla="*/ 568 w 1274"/>
                <a:gd name="T93" fmla="*/ 488 h 2036"/>
                <a:gd name="T94" fmla="*/ 664 w 1274"/>
                <a:gd name="T95" fmla="*/ 0 h 2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4" h="2036">
                  <a:moveTo>
                    <a:pt x="664" y="0"/>
                  </a:moveTo>
                  <a:lnTo>
                    <a:pt x="664" y="790"/>
                  </a:lnTo>
                  <a:lnTo>
                    <a:pt x="667" y="789"/>
                  </a:lnTo>
                  <a:lnTo>
                    <a:pt x="674" y="784"/>
                  </a:lnTo>
                  <a:lnTo>
                    <a:pt x="685" y="776"/>
                  </a:lnTo>
                  <a:lnTo>
                    <a:pt x="700" y="766"/>
                  </a:lnTo>
                  <a:lnTo>
                    <a:pt x="719" y="754"/>
                  </a:lnTo>
                  <a:lnTo>
                    <a:pt x="739" y="740"/>
                  </a:lnTo>
                  <a:lnTo>
                    <a:pt x="764" y="725"/>
                  </a:lnTo>
                  <a:lnTo>
                    <a:pt x="789" y="710"/>
                  </a:lnTo>
                  <a:lnTo>
                    <a:pt x="817" y="694"/>
                  </a:lnTo>
                  <a:lnTo>
                    <a:pt x="846" y="679"/>
                  </a:lnTo>
                  <a:lnTo>
                    <a:pt x="875" y="664"/>
                  </a:lnTo>
                  <a:lnTo>
                    <a:pt x="905" y="650"/>
                  </a:lnTo>
                  <a:lnTo>
                    <a:pt x="935" y="638"/>
                  </a:lnTo>
                  <a:lnTo>
                    <a:pt x="965" y="626"/>
                  </a:lnTo>
                  <a:lnTo>
                    <a:pt x="996" y="617"/>
                  </a:lnTo>
                  <a:lnTo>
                    <a:pt x="1021" y="609"/>
                  </a:lnTo>
                  <a:lnTo>
                    <a:pt x="1041" y="603"/>
                  </a:lnTo>
                  <a:lnTo>
                    <a:pt x="1056" y="600"/>
                  </a:lnTo>
                  <a:lnTo>
                    <a:pt x="1067" y="597"/>
                  </a:lnTo>
                  <a:lnTo>
                    <a:pt x="1075" y="596"/>
                  </a:lnTo>
                  <a:lnTo>
                    <a:pt x="1080" y="596"/>
                  </a:lnTo>
                  <a:lnTo>
                    <a:pt x="1082" y="596"/>
                  </a:lnTo>
                  <a:lnTo>
                    <a:pt x="1084" y="597"/>
                  </a:lnTo>
                  <a:lnTo>
                    <a:pt x="1084" y="598"/>
                  </a:lnTo>
                  <a:lnTo>
                    <a:pt x="1084" y="598"/>
                  </a:lnTo>
                  <a:lnTo>
                    <a:pt x="1084" y="600"/>
                  </a:lnTo>
                  <a:lnTo>
                    <a:pt x="1079" y="600"/>
                  </a:lnTo>
                  <a:lnTo>
                    <a:pt x="1069" y="603"/>
                  </a:lnTo>
                  <a:lnTo>
                    <a:pt x="1052" y="607"/>
                  </a:lnTo>
                  <a:lnTo>
                    <a:pt x="1030" y="613"/>
                  </a:lnTo>
                  <a:lnTo>
                    <a:pt x="1005" y="622"/>
                  </a:lnTo>
                  <a:lnTo>
                    <a:pt x="975" y="631"/>
                  </a:lnTo>
                  <a:lnTo>
                    <a:pt x="943" y="643"/>
                  </a:lnTo>
                  <a:lnTo>
                    <a:pt x="907" y="658"/>
                  </a:lnTo>
                  <a:lnTo>
                    <a:pt x="871" y="676"/>
                  </a:lnTo>
                  <a:lnTo>
                    <a:pt x="833" y="695"/>
                  </a:lnTo>
                  <a:lnTo>
                    <a:pt x="796" y="718"/>
                  </a:lnTo>
                  <a:lnTo>
                    <a:pt x="760" y="744"/>
                  </a:lnTo>
                  <a:lnTo>
                    <a:pt x="726" y="773"/>
                  </a:lnTo>
                  <a:lnTo>
                    <a:pt x="693" y="804"/>
                  </a:lnTo>
                  <a:lnTo>
                    <a:pt x="664" y="838"/>
                  </a:lnTo>
                  <a:lnTo>
                    <a:pt x="692" y="1505"/>
                  </a:lnTo>
                  <a:lnTo>
                    <a:pt x="694" y="1504"/>
                  </a:lnTo>
                  <a:lnTo>
                    <a:pt x="702" y="1500"/>
                  </a:lnTo>
                  <a:lnTo>
                    <a:pt x="714" y="1493"/>
                  </a:lnTo>
                  <a:lnTo>
                    <a:pt x="730" y="1485"/>
                  </a:lnTo>
                  <a:lnTo>
                    <a:pt x="750" y="1473"/>
                  </a:lnTo>
                  <a:lnTo>
                    <a:pt x="772" y="1462"/>
                  </a:lnTo>
                  <a:lnTo>
                    <a:pt x="797" y="1448"/>
                  </a:lnTo>
                  <a:lnTo>
                    <a:pt x="824" y="1434"/>
                  </a:lnTo>
                  <a:lnTo>
                    <a:pt x="851" y="1420"/>
                  </a:lnTo>
                  <a:lnTo>
                    <a:pt x="880" y="1405"/>
                  </a:lnTo>
                  <a:lnTo>
                    <a:pt x="910" y="1391"/>
                  </a:lnTo>
                  <a:lnTo>
                    <a:pt x="939" y="1377"/>
                  </a:lnTo>
                  <a:lnTo>
                    <a:pt x="968" y="1366"/>
                  </a:lnTo>
                  <a:lnTo>
                    <a:pt x="995" y="1354"/>
                  </a:lnTo>
                  <a:lnTo>
                    <a:pt x="1022" y="1344"/>
                  </a:lnTo>
                  <a:lnTo>
                    <a:pt x="1050" y="1331"/>
                  </a:lnTo>
                  <a:lnTo>
                    <a:pt x="1079" y="1318"/>
                  </a:lnTo>
                  <a:lnTo>
                    <a:pt x="1108" y="1306"/>
                  </a:lnTo>
                  <a:lnTo>
                    <a:pt x="1137" y="1292"/>
                  </a:lnTo>
                  <a:lnTo>
                    <a:pt x="1164" y="1279"/>
                  </a:lnTo>
                  <a:lnTo>
                    <a:pt x="1190" y="1267"/>
                  </a:lnTo>
                  <a:lnTo>
                    <a:pt x="1213" y="1255"/>
                  </a:lnTo>
                  <a:lnTo>
                    <a:pt x="1234" y="1245"/>
                  </a:lnTo>
                  <a:lnTo>
                    <a:pt x="1250" y="1237"/>
                  </a:lnTo>
                  <a:lnTo>
                    <a:pt x="1264" y="1230"/>
                  </a:lnTo>
                  <a:lnTo>
                    <a:pt x="1272" y="1225"/>
                  </a:lnTo>
                  <a:lnTo>
                    <a:pt x="1274" y="1224"/>
                  </a:lnTo>
                  <a:lnTo>
                    <a:pt x="1272" y="1226"/>
                  </a:lnTo>
                  <a:lnTo>
                    <a:pt x="1265" y="1231"/>
                  </a:lnTo>
                  <a:lnTo>
                    <a:pt x="1252" y="1240"/>
                  </a:lnTo>
                  <a:lnTo>
                    <a:pt x="1235" y="1252"/>
                  </a:lnTo>
                  <a:lnTo>
                    <a:pt x="1213" y="1265"/>
                  </a:lnTo>
                  <a:lnTo>
                    <a:pt x="1185" y="1283"/>
                  </a:lnTo>
                  <a:lnTo>
                    <a:pt x="1152" y="1302"/>
                  </a:lnTo>
                  <a:lnTo>
                    <a:pt x="1114" y="1323"/>
                  </a:lnTo>
                  <a:lnTo>
                    <a:pt x="1070" y="1345"/>
                  </a:lnTo>
                  <a:lnTo>
                    <a:pt x="1021" y="1369"/>
                  </a:lnTo>
                  <a:lnTo>
                    <a:pt x="975" y="1391"/>
                  </a:lnTo>
                  <a:lnTo>
                    <a:pt x="931" y="1412"/>
                  </a:lnTo>
                  <a:lnTo>
                    <a:pt x="890" y="1432"/>
                  </a:lnTo>
                  <a:lnTo>
                    <a:pt x="851" y="1451"/>
                  </a:lnTo>
                  <a:lnTo>
                    <a:pt x="816" y="1472"/>
                  </a:lnTo>
                  <a:lnTo>
                    <a:pt x="784" y="1492"/>
                  </a:lnTo>
                  <a:lnTo>
                    <a:pt x="758" y="1512"/>
                  </a:lnTo>
                  <a:lnTo>
                    <a:pt x="735" y="1535"/>
                  </a:lnTo>
                  <a:lnTo>
                    <a:pt x="717" y="1559"/>
                  </a:lnTo>
                  <a:lnTo>
                    <a:pt x="706" y="1584"/>
                  </a:lnTo>
                  <a:lnTo>
                    <a:pt x="699" y="1612"/>
                  </a:lnTo>
                  <a:lnTo>
                    <a:pt x="697" y="1637"/>
                  </a:lnTo>
                  <a:lnTo>
                    <a:pt x="696" y="1667"/>
                  </a:lnTo>
                  <a:lnTo>
                    <a:pt x="694" y="1700"/>
                  </a:lnTo>
                  <a:lnTo>
                    <a:pt x="694" y="1735"/>
                  </a:lnTo>
                  <a:lnTo>
                    <a:pt x="694" y="1772"/>
                  </a:lnTo>
                  <a:lnTo>
                    <a:pt x="694" y="1809"/>
                  </a:lnTo>
                  <a:lnTo>
                    <a:pt x="696" y="1846"/>
                  </a:lnTo>
                  <a:lnTo>
                    <a:pt x="697" y="1880"/>
                  </a:lnTo>
                  <a:lnTo>
                    <a:pt x="698" y="1913"/>
                  </a:lnTo>
                  <a:lnTo>
                    <a:pt x="698" y="1942"/>
                  </a:lnTo>
                  <a:lnTo>
                    <a:pt x="699" y="1966"/>
                  </a:lnTo>
                  <a:lnTo>
                    <a:pt x="700" y="1984"/>
                  </a:lnTo>
                  <a:lnTo>
                    <a:pt x="700" y="1996"/>
                  </a:lnTo>
                  <a:lnTo>
                    <a:pt x="700" y="2000"/>
                  </a:lnTo>
                  <a:lnTo>
                    <a:pt x="704" y="2036"/>
                  </a:lnTo>
                  <a:lnTo>
                    <a:pt x="616" y="2036"/>
                  </a:lnTo>
                  <a:lnTo>
                    <a:pt x="616" y="1479"/>
                  </a:lnTo>
                  <a:lnTo>
                    <a:pt x="616" y="1477"/>
                  </a:lnTo>
                  <a:lnTo>
                    <a:pt x="615" y="1471"/>
                  </a:lnTo>
                  <a:lnTo>
                    <a:pt x="611" y="1460"/>
                  </a:lnTo>
                  <a:lnTo>
                    <a:pt x="608" y="1448"/>
                  </a:lnTo>
                  <a:lnTo>
                    <a:pt x="601" y="1432"/>
                  </a:lnTo>
                  <a:lnTo>
                    <a:pt x="592" y="1413"/>
                  </a:lnTo>
                  <a:lnTo>
                    <a:pt x="580" y="1392"/>
                  </a:lnTo>
                  <a:lnTo>
                    <a:pt x="564" y="1369"/>
                  </a:lnTo>
                  <a:lnTo>
                    <a:pt x="544" y="1345"/>
                  </a:lnTo>
                  <a:lnTo>
                    <a:pt x="521" y="1318"/>
                  </a:lnTo>
                  <a:lnTo>
                    <a:pt x="493" y="1292"/>
                  </a:lnTo>
                  <a:lnTo>
                    <a:pt x="460" y="1265"/>
                  </a:lnTo>
                  <a:lnTo>
                    <a:pt x="421" y="1238"/>
                  </a:lnTo>
                  <a:lnTo>
                    <a:pt x="376" y="1210"/>
                  </a:lnTo>
                  <a:lnTo>
                    <a:pt x="325" y="1183"/>
                  </a:lnTo>
                  <a:lnTo>
                    <a:pt x="267" y="1157"/>
                  </a:lnTo>
                  <a:lnTo>
                    <a:pt x="264" y="1156"/>
                  </a:lnTo>
                  <a:lnTo>
                    <a:pt x="255" y="1151"/>
                  </a:lnTo>
                  <a:lnTo>
                    <a:pt x="243" y="1145"/>
                  </a:lnTo>
                  <a:lnTo>
                    <a:pt x="225" y="1136"/>
                  </a:lnTo>
                  <a:lnTo>
                    <a:pt x="205" y="1126"/>
                  </a:lnTo>
                  <a:lnTo>
                    <a:pt x="183" y="1114"/>
                  </a:lnTo>
                  <a:lnTo>
                    <a:pt x="157" y="1102"/>
                  </a:lnTo>
                  <a:lnTo>
                    <a:pt x="132" y="1088"/>
                  </a:lnTo>
                  <a:lnTo>
                    <a:pt x="107" y="1074"/>
                  </a:lnTo>
                  <a:lnTo>
                    <a:pt x="81" y="1060"/>
                  </a:lnTo>
                  <a:lnTo>
                    <a:pt x="57" y="1046"/>
                  </a:lnTo>
                  <a:lnTo>
                    <a:pt x="35" y="1032"/>
                  </a:lnTo>
                  <a:lnTo>
                    <a:pt x="15" y="1020"/>
                  </a:lnTo>
                  <a:lnTo>
                    <a:pt x="0" y="1008"/>
                  </a:lnTo>
                  <a:lnTo>
                    <a:pt x="3" y="1010"/>
                  </a:lnTo>
                  <a:lnTo>
                    <a:pt x="11" y="1014"/>
                  </a:lnTo>
                  <a:lnTo>
                    <a:pt x="23" y="1021"/>
                  </a:lnTo>
                  <a:lnTo>
                    <a:pt x="41" y="1029"/>
                  </a:lnTo>
                  <a:lnTo>
                    <a:pt x="61" y="1038"/>
                  </a:lnTo>
                  <a:lnTo>
                    <a:pt x="85" y="1050"/>
                  </a:lnTo>
                  <a:lnTo>
                    <a:pt x="111" y="1062"/>
                  </a:lnTo>
                  <a:lnTo>
                    <a:pt x="140" y="1076"/>
                  </a:lnTo>
                  <a:lnTo>
                    <a:pt x="171" y="1090"/>
                  </a:lnTo>
                  <a:lnTo>
                    <a:pt x="202" y="1105"/>
                  </a:lnTo>
                  <a:lnTo>
                    <a:pt x="235" y="1120"/>
                  </a:lnTo>
                  <a:lnTo>
                    <a:pt x="267" y="1134"/>
                  </a:lnTo>
                  <a:lnTo>
                    <a:pt x="298" y="1149"/>
                  </a:lnTo>
                  <a:lnTo>
                    <a:pt x="329" y="1162"/>
                  </a:lnTo>
                  <a:lnTo>
                    <a:pt x="359" y="1174"/>
                  </a:lnTo>
                  <a:lnTo>
                    <a:pt x="395" y="1190"/>
                  </a:lnTo>
                  <a:lnTo>
                    <a:pt x="429" y="1209"/>
                  </a:lnTo>
                  <a:lnTo>
                    <a:pt x="460" y="1228"/>
                  </a:lnTo>
                  <a:lnTo>
                    <a:pt x="489" y="1250"/>
                  </a:lnTo>
                  <a:lnTo>
                    <a:pt x="515" y="1271"/>
                  </a:lnTo>
                  <a:lnTo>
                    <a:pt x="537" y="1292"/>
                  </a:lnTo>
                  <a:lnTo>
                    <a:pt x="558" y="1313"/>
                  </a:lnTo>
                  <a:lnTo>
                    <a:pt x="575" y="1331"/>
                  </a:lnTo>
                  <a:lnTo>
                    <a:pt x="589" y="1347"/>
                  </a:lnTo>
                  <a:lnTo>
                    <a:pt x="601" y="1361"/>
                  </a:lnTo>
                  <a:lnTo>
                    <a:pt x="609" y="1373"/>
                  </a:lnTo>
                  <a:lnTo>
                    <a:pt x="614" y="1380"/>
                  </a:lnTo>
                  <a:lnTo>
                    <a:pt x="616" y="1382"/>
                  </a:lnTo>
                  <a:lnTo>
                    <a:pt x="637" y="587"/>
                  </a:lnTo>
                  <a:lnTo>
                    <a:pt x="635" y="585"/>
                  </a:lnTo>
                  <a:lnTo>
                    <a:pt x="633" y="579"/>
                  </a:lnTo>
                  <a:lnTo>
                    <a:pt x="626" y="570"/>
                  </a:lnTo>
                  <a:lnTo>
                    <a:pt x="617" y="557"/>
                  </a:lnTo>
                  <a:lnTo>
                    <a:pt x="603" y="542"/>
                  </a:lnTo>
                  <a:lnTo>
                    <a:pt x="585" y="525"/>
                  </a:lnTo>
                  <a:lnTo>
                    <a:pt x="560" y="504"/>
                  </a:lnTo>
                  <a:lnTo>
                    <a:pt x="530" y="483"/>
                  </a:lnTo>
                  <a:lnTo>
                    <a:pt x="493" y="460"/>
                  </a:lnTo>
                  <a:lnTo>
                    <a:pt x="450" y="436"/>
                  </a:lnTo>
                  <a:lnTo>
                    <a:pt x="398" y="411"/>
                  </a:lnTo>
                  <a:lnTo>
                    <a:pt x="401" y="413"/>
                  </a:lnTo>
                  <a:lnTo>
                    <a:pt x="410" y="415"/>
                  </a:lnTo>
                  <a:lnTo>
                    <a:pt x="424" y="421"/>
                  </a:lnTo>
                  <a:lnTo>
                    <a:pt x="444" y="428"/>
                  </a:lnTo>
                  <a:lnTo>
                    <a:pt x="466" y="436"/>
                  </a:lnTo>
                  <a:lnTo>
                    <a:pt x="490" y="446"/>
                  </a:lnTo>
                  <a:lnTo>
                    <a:pt x="515" y="459"/>
                  </a:lnTo>
                  <a:lnTo>
                    <a:pt x="542" y="473"/>
                  </a:lnTo>
                  <a:lnTo>
                    <a:pt x="568" y="488"/>
                  </a:lnTo>
                  <a:lnTo>
                    <a:pt x="594" y="505"/>
                  </a:lnTo>
                  <a:lnTo>
                    <a:pt x="617" y="525"/>
                  </a:lnTo>
                  <a:lnTo>
                    <a:pt x="637" y="544"/>
                  </a:lnTo>
                  <a:lnTo>
                    <a:pt x="66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6" name="Freeform 48"/>
            <p:cNvSpPr>
              <a:spLocks/>
            </p:cNvSpPr>
            <p:nvPr/>
          </p:nvSpPr>
          <p:spPr bwMode="auto">
            <a:xfrm>
              <a:off x="5473180" y="3135900"/>
              <a:ext cx="379379" cy="237112"/>
            </a:xfrm>
            <a:custGeom>
              <a:avLst/>
              <a:gdLst>
                <a:gd name="T0" fmla="*/ 150 w 232"/>
                <a:gd name="T1" fmla="*/ 0 h 145"/>
                <a:gd name="T2" fmla="*/ 167 w 232"/>
                <a:gd name="T3" fmla="*/ 3 h 145"/>
                <a:gd name="T4" fmla="*/ 183 w 232"/>
                <a:gd name="T5" fmla="*/ 6 h 145"/>
                <a:gd name="T6" fmla="*/ 197 w 232"/>
                <a:gd name="T7" fmla="*/ 11 h 145"/>
                <a:gd name="T8" fmla="*/ 208 w 232"/>
                <a:gd name="T9" fmla="*/ 17 h 145"/>
                <a:gd name="T10" fmla="*/ 217 w 232"/>
                <a:gd name="T11" fmla="*/ 22 h 145"/>
                <a:gd name="T12" fmla="*/ 224 w 232"/>
                <a:gd name="T13" fmla="*/ 27 h 145"/>
                <a:gd name="T14" fmla="*/ 229 w 232"/>
                <a:gd name="T15" fmla="*/ 30 h 145"/>
                <a:gd name="T16" fmla="*/ 231 w 232"/>
                <a:gd name="T17" fmla="*/ 32 h 145"/>
                <a:gd name="T18" fmla="*/ 232 w 232"/>
                <a:gd name="T19" fmla="*/ 57 h 145"/>
                <a:gd name="T20" fmla="*/ 229 w 232"/>
                <a:gd name="T21" fmla="*/ 78 h 145"/>
                <a:gd name="T22" fmla="*/ 222 w 232"/>
                <a:gd name="T23" fmla="*/ 95 h 145"/>
                <a:gd name="T24" fmla="*/ 210 w 232"/>
                <a:gd name="T25" fmla="*/ 110 h 145"/>
                <a:gd name="T26" fmla="*/ 198 w 232"/>
                <a:gd name="T27" fmla="*/ 122 h 145"/>
                <a:gd name="T28" fmla="*/ 182 w 232"/>
                <a:gd name="T29" fmla="*/ 130 h 145"/>
                <a:gd name="T30" fmla="*/ 163 w 232"/>
                <a:gd name="T31" fmla="*/ 137 h 145"/>
                <a:gd name="T32" fmla="*/ 143 w 232"/>
                <a:gd name="T33" fmla="*/ 141 h 145"/>
                <a:gd name="T34" fmla="*/ 124 w 232"/>
                <a:gd name="T35" fmla="*/ 144 h 145"/>
                <a:gd name="T36" fmla="*/ 104 w 232"/>
                <a:gd name="T37" fmla="*/ 145 h 145"/>
                <a:gd name="T38" fmla="*/ 83 w 232"/>
                <a:gd name="T39" fmla="*/ 145 h 145"/>
                <a:gd name="T40" fmla="*/ 65 w 232"/>
                <a:gd name="T41" fmla="*/ 144 h 145"/>
                <a:gd name="T42" fmla="*/ 48 w 232"/>
                <a:gd name="T43" fmla="*/ 142 h 145"/>
                <a:gd name="T44" fmla="*/ 31 w 232"/>
                <a:gd name="T45" fmla="*/ 140 h 145"/>
                <a:gd name="T46" fmla="*/ 19 w 232"/>
                <a:gd name="T47" fmla="*/ 139 h 145"/>
                <a:gd name="T48" fmla="*/ 8 w 232"/>
                <a:gd name="T49" fmla="*/ 137 h 145"/>
                <a:gd name="T50" fmla="*/ 3 w 232"/>
                <a:gd name="T51" fmla="*/ 135 h 145"/>
                <a:gd name="T52" fmla="*/ 0 w 232"/>
                <a:gd name="T53" fmla="*/ 135 h 145"/>
                <a:gd name="T54" fmla="*/ 18 w 232"/>
                <a:gd name="T55" fmla="*/ 97 h 145"/>
                <a:gd name="T56" fmla="*/ 36 w 232"/>
                <a:gd name="T57" fmla="*/ 67 h 145"/>
                <a:gd name="T58" fmla="*/ 56 w 232"/>
                <a:gd name="T59" fmla="*/ 43 h 145"/>
                <a:gd name="T60" fmla="*/ 75 w 232"/>
                <a:gd name="T61" fmla="*/ 26 h 145"/>
                <a:gd name="T62" fmla="*/ 95 w 232"/>
                <a:gd name="T63" fmla="*/ 13 h 145"/>
                <a:gd name="T64" fmla="*/ 113 w 232"/>
                <a:gd name="T65" fmla="*/ 5 h 145"/>
                <a:gd name="T66" fmla="*/ 133 w 232"/>
                <a:gd name="T67" fmla="*/ 2 h 145"/>
                <a:gd name="T68" fmla="*/ 150 w 232"/>
                <a:gd name="T6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2" h="145">
                  <a:moveTo>
                    <a:pt x="150" y="0"/>
                  </a:moveTo>
                  <a:lnTo>
                    <a:pt x="167" y="3"/>
                  </a:lnTo>
                  <a:lnTo>
                    <a:pt x="183" y="6"/>
                  </a:lnTo>
                  <a:lnTo>
                    <a:pt x="197" y="11"/>
                  </a:lnTo>
                  <a:lnTo>
                    <a:pt x="208" y="17"/>
                  </a:lnTo>
                  <a:lnTo>
                    <a:pt x="217" y="22"/>
                  </a:lnTo>
                  <a:lnTo>
                    <a:pt x="224" y="27"/>
                  </a:lnTo>
                  <a:lnTo>
                    <a:pt x="229" y="30"/>
                  </a:lnTo>
                  <a:lnTo>
                    <a:pt x="231" y="32"/>
                  </a:lnTo>
                  <a:lnTo>
                    <a:pt x="232" y="57"/>
                  </a:lnTo>
                  <a:lnTo>
                    <a:pt x="229" y="78"/>
                  </a:lnTo>
                  <a:lnTo>
                    <a:pt x="222" y="95"/>
                  </a:lnTo>
                  <a:lnTo>
                    <a:pt x="210" y="110"/>
                  </a:lnTo>
                  <a:lnTo>
                    <a:pt x="198" y="122"/>
                  </a:lnTo>
                  <a:lnTo>
                    <a:pt x="182" y="130"/>
                  </a:lnTo>
                  <a:lnTo>
                    <a:pt x="163" y="137"/>
                  </a:lnTo>
                  <a:lnTo>
                    <a:pt x="143" y="141"/>
                  </a:lnTo>
                  <a:lnTo>
                    <a:pt x="124" y="144"/>
                  </a:lnTo>
                  <a:lnTo>
                    <a:pt x="104" y="145"/>
                  </a:lnTo>
                  <a:lnTo>
                    <a:pt x="83" y="145"/>
                  </a:lnTo>
                  <a:lnTo>
                    <a:pt x="65" y="144"/>
                  </a:lnTo>
                  <a:lnTo>
                    <a:pt x="48" y="142"/>
                  </a:lnTo>
                  <a:lnTo>
                    <a:pt x="31" y="140"/>
                  </a:lnTo>
                  <a:lnTo>
                    <a:pt x="19" y="139"/>
                  </a:lnTo>
                  <a:lnTo>
                    <a:pt x="8" y="137"/>
                  </a:lnTo>
                  <a:lnTo>
                    <a:pt x="3" y="135"/>
                  </a:lnTo>
                  <a:lnTo>
                    <a:pt x="0" y="135"/>
                  </a:lnTo>
                  <a:lnTo>
                    <a:pt x="18" y="97"/>
                  </a:lnTo>
                  <a:lnTo>
                    <a:pt x="36" y="67"/>
                  </a:lnTo>
                  <a:lnTo>
                    <a:pt x="56" y="43"/>
                  </a:lnTo>
                  <a:lnTo>
                    <a:pt x="75" y="26"/>
                  </a:lnTo>
                  <a:lnTo>
                    <a:pt x="95" y="13"/>
                  </a:lnTo>
                  <a:lnTo>
                    <a:pt x="113" y="5"/>
                  </a:lnTo>
                  <a:lnTo>
                    <a:pt x="133" y="2"/>
                  </a:lnTo>
                  <a:lnTo>
                    <a:pt x="15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7" name="Freeform 49"/>
            <p:cNvSpPr>
              <a:spLocks/>
            </p:cNvSpPr>
            <p:nvPr/>
          </p:nvSpPr>
          <p:spPr bwMode="auto">
            <a:xfrm>
              <a:off x="5474815" y="3135900"/>
              <a:ext cx="371203" cy="217489"/>
            </a:xfrm>
            <a:custGeom>
              <a:avLst/>
              <a:gdLst>
                <a:gd name="T0" fmla="*/ 146 w 227"/>
                <a:gd name="T1" fmla="*/ 0 h 133"/>
                <a:gd name="T2" fmla="*/ 162 w 227"/>
                <a:gd name="T3" fmla="*/ 2 h 133"/>
                <a:gd name="T4" fmla="*/ 178 w 227"/>
                <a:gd name="T5" fmla="*/ 5 h 133"/>
                <a:gd name="T6" fmla="*/ 191 w 227"/>
                <a:gd name="T7" fmla="*/ 10 h 133"/>
                <a:gd name="T8" fmla="*/ 204 w 227"/>
                <a:gd name="T9" fmla="*/ 15 h 133"/>
                <a:gd name="T10" fmla="*/ 214 w 227"/>
                <a:gd name="T11" fmla="*/ 21 h 133"/>
                <a:gd name="T12" fmla="*/ 221 w 227"/>
                <a:gd name="T13" fmla="*/ 26 h 133"/>
                <a:gd name="T14" fmla="*/ 227 w 227"/>
                <a:gd name="T15" fmla="*/ 29 h 133"/>
                <a:gd name="T16" fmla="*/ 0 w 227"/>
                <a:gd name="T17" fmla="*/ 133 h 133"/>
                <a:gd name="T18" fmla="*/ 18 w 227"/>
                <a:gd name="T19" fmla="*/ 96 h 133"/>
                <a:gd name="T20" fmla="*/ 36 w 227"/>
                <a:gd name="T21" fmla="*/ 67 h 133"/>
                <a:gd name="T22" fmla="*/ 55 w 227"/>
                <a:gd name="T23" fmla="*/ 44 h 133"/>
                <a:gd name="T24" fmla="*/ 73 w 227"/>
                <a:gd name="T25" fmla="*/ 27 h 133"/>
                <a:gd name="T26" fmla="*/ 92 w 227"/>
                <a:gd name="T27" fmla="*/ 14 h 133"/>
                <a:gd name="T28" fmla="*/ 111 w 227"/>
                <a:gd name="T29" fmla="*/ 6 h 133"/>
                <a:gd name="T30" fmla="*/ 129 w 227"/>
                <a:gd name="T31" fmla="*/ 2 h 133"/>
                <a:gd name="T32" fmla="*/ 146 w 227"/>
                <a:gd name="T3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133">
                  <a:moveTo>
                    <a:pt x="146" y="0"/>
                  </a:moveTo>
                  <a:lnTo>
                    <a:pt x="162" y="2"/>
                  </a:lnTo>
                  <a:lnTo>
                    <a:pt x="178" y="5"/>
                  </a:lnTo>
                  <a:lnTo>
                    <a:pt x="191" y="10"/>
                  </a:lnTo>
                  <a:lnTo>
                    <a:pt x="204" y="15"/>
                  </a:lnTo>
                  <a:lnTo>
                    <a:pt x="214" y="21"/>
                  </a:lnTo>
                  <a:lnTo>
                    <a:pt x="221" y="26"/>
                  </a:lnTo>
                  <a:lnTo>
                    <a:pt x="227" y="29"/>
                  </a:lnTo>
                  <a:lnTo>
                    <a:pt x="0" y="133"/>
                  </a:lnTo>
                  <a:lnTo>
                    <a:pt x="18" y="96"/>
                  </a:lnTo>
                  <a:lnTo>
                    <a:pt x="36" y="67"/>
                  </a:lnTo>
                  <a:lnTo>
                    <a:pt x="55" y="44"/>
                  </a:lnTo>
                  <a:lnTo>
                    <a:pt x="73" y="27"/>
                  </a:lnTo>
                  <a:lnTo>
                    <a:pt x="92" y="14"/>
                  </a:lnTo>
                  <a:lnTo>
                    <a:pt x="111" y="6"/>
                  </a:lnTo>
                  <a:lnTo>
                    <a:pt x="129" y="2"/>
                  </a:lnTo>
                  <a:lnTo>
                    <a:pt x="14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8" name="Freeform 50"/>
            <p:cNvSpPr>
              <a:spLocks/>
            </p:cNvSpPr>
            <p:nvPr/>
          </p:nvSpPr>
          <p:spPr bwMode="auto">
            <a:xfrm>
              <a:off x="5262232" y="2897153"/>
              <a:ext cx="335227" cy="201137"/>
            </a:xfrm>
            <a:custGeom>
              <a:avLst/>
              <a:gdLst>
                <a:gd name="T0" fmla="*/ 104 w 205"/>
                <a:gd name="T1" fmla="*/ 0 h 123"/>
                <a:gd name="T2" fmla="*/ 123 w 205"/>
                <a:gd name="T3" fmla="*/ 1 h 123"/>
                <a:gd name="T4" fmla="*/ 140 w 205"/>
                <a:gd name="T5" fmla="*/ 6 h 123"/>
                <a:gd name="T6" fmla="*/ 155 w 205"/>
                <a:gd name="T7" fmla="*/ 11 h 123"/>
                <a:gd name="T8" fmla="*/ 166 w 205"/>
                <a:gd name="T9" fmla="*/ 19 h 123"/>
                <a:gd name="T10" fmla="*/ 177 w 205"/>
                <a:gd name="T11" fmla="*/ 30 h 123"/>
                <a:gd name="T12" fmla="*/ 185 w 205"/>
                <a:gd name="T13" fmla="*/ 39 h 123"/>
                <a:gd name="T14" fmla="*/ 192 w 205"/>
                <a:gd name="T15" fmla="*/ 49 h 123"/>
                <a:gd name="T16" fmla="*/ 197 w 205"/>
                <a:gd name="T17" fmla="*/ 59 h 123"/>
                <a:gd name="T18" fmla="*/ 201 w 205"/>
                <a:gd name="T19" fmla="*/ 68 h 123"/>
                <a:gd name="T20" fmla="*/ 203 w 205"/>
                <a:gd name="T21" fmla="*/ 75 h 123"/>
                <a:gd name="T22" fmla="*/ 204 w 205"/>
                <a:gd name="T23" fmla="*/ 78 h 123"/>
                <a:gd name="T24" fmla="*/ 205 w 205"/>
                <a:gd name="T25" fmla="*/ 81 h 123"/>
                <a:gd name="T26" fmla="*/ 193 w 205"/>
                <a:gd name="T27" fmla="*/ 99 h 123"/>
                <a:gd name="T28" fmla="*/ 178 w 205"/>
                <a:gd name="T29" fmla="*/ 113 h 123"/>
                <a:gd name="T30" fmla="*/ 163 w 205"/>
                <a:gd name="T31" fmla="*/ 121 h 123"/>
                <a:gd name="T32" fmla="*/ 147 w 205"/>
                <a:gd name="T33" fmla="*/ 123 h 123"/>
                <a:gd name="T34" fmla="*/ 129 w 205"/>
                <a:gd name="T35" fmla="*/ 123 h 123"/>
                <a:gd name="T36" fmla="*/ 112 w 205"/>
                <a:gd name="T37" fmla="*/ 119 h 123"/>
                <a:gd name="T38" fmla="*/ 96 w 205"/>
                <a:gd name="T39" fmla="*/ 112 h 123"/>
                <a:gd name="T40" fmla="*/ 78 w 205"/>
                <a:gd name="T41" fmla="*/ 104 h 123"/>
                <a:gd name="T42" fmla="*/ 62 w 205"/>
                <a:gd name="T43" fmla="*/ 93 h 123"/>
                <a:gd name="T44" fmla="*/ 48 w 205"/>
                <a:gd name="T45" fmla="*/ 82 h 123"/>
                <a:gd name="T46" fmla="*/ 35 w 205"/>
                <a:gd name="T47" fmla="*/ 71 h 123"/>
                <a:gd name="T48" fmla="*/ 23 w 205"/>
                <a:gd name="T49" fmla="*/ 60 h 123"/>
                <a:gd name="T50" fmla="*/ 13 w 205"/>
                <a:gd name="T51" fmla="*/ 51 h 123"/>
                <a:gd name="T52" fmla="*/ 6 w 205"/>
                <a:gd name="T53" fmla="*/ 44 h 123"/>
                <a:gd name="T54" fmla="*/ 1 w 205"/>
                <a:gd name="T55" fmla="*/ 39 h 123"/>
                <a:gd name="T56" fmla="*/ 0 w 205"/>
                <a:gd name="T57" fmla="*/ 37 h 123"/>
                <a:gd name="T58" fmla="*/ 30 w 205"/>
                <a:gd name="T59" fmla="*/ 21 h 123"/>
                <a:gd name="T60" fmla="*/ 58 w 205"/>
                <a:gd name="T61" fmla="*/ 9 h 123"/>
                <a:gd name="T62" fmla="*/ 82 w 205"/>
                <a:gd name="T63" fmla="*/ 2 h 123"/>
                <a:gd name="T64" fmla="*/ 104 w 205"/>
                <a:gd name="T6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5" h="123">
                  <a:moveTo>
                    <a:pt x="104" y="0"/>
                  </a:moveTo>
                  <a:lnTo>
                    <a:pt x="123" y="1"/>
                  </a:lnTo>
                  <a:lnTo>
                    <a:pt x="140" y="6"/>
                  </a:lnTo>
                  <a:lnTo>
                    <a:pt x="155" y="11"/>
                  </a:lnTo>
                  <a:lnTo>
                    <a:pt x="166" y="19"/>
                  </a:lnTo>
                  <a:lnTo>
                    <a:pt x="177" y="30"/>
                  </a:lnTo>
                  <a:lnTo>
                    <a:pt x="185" y="39"/>
                  </a:lnTo>
                  <a:lnTo>
                    <a:pt x="192" y="49"/>
                  </a:lnTo>
                  <a:lnTo>
                    <a:pt x="197" y="59"/>
                  </a:lnTo>
                  <a:lnTo>
                    <a:pt x="201" y="68"/>
                  </a:lnTo>
                  <a:lnTo>
                    <a:pt x="203" y="75"/>
                  </a:lnTo>
                  <a:lnTo>
                    <a:pt x="204" y="78"/>
                  </a:lnTo>
                  <a:lnTo>
                    <a:pt x="205" y="81"/>
                  </a:lnTo>
                  <a:lnTo>
                    <a:pt x="193" y="99"/>
                  </a:lnTo>
                  <a:lnTo>
                    <a:pt x="178" y="113"/>
                  </a:lnTo>
                  <a:lnTo>
                    <a:pt x="163" y="121"/>
                  </a:lnTo>
                  <a:lnTo>
                    <a:pt x="147" y="123"/>
                  </a:lnTo>
                  <a:lnTo>
                    <a:pt x="129" y="123"/>
                  </a:lnTo>
                  <a:lnTo>
                    <a:pt x="112" y="119"/>
                  </a:lnTo>
                  <a:lnTo>
                    <a:pt x="96" y="112"/>
                  </a:lnTo>
                  <a:lnTo>
                    <a:pt x="78" y="104"/>
                  </a:lnTo>
                  <a:lnTo>
                    <a:pt x="62" y="93"/>
                  </a:lnTo>
                  <a:lnTo>
                    <a:pt x="48" y="82"/>
                  </a:lnTo>
                  <a:lnTo>
                    <a:pt x="35" y="71"/>
                  </a:lnTo>
                  <a:lnTo>
                    <a:pt x="23" y="60"/>
                  </a:lnTo>
                  <a:lnTo>
                    <a:pt x="13" y="51"/>
                  </a:lnTo>
                  <a:lnTo>
                    <a:pt x="6" y="44"/>
                  </a:lnTo>
                  <a:lnTo>
                    <a:pt x="1" y="39"/>
                  </a:lnTo>
                  <a:lnTo>
                    <a:pt x="0" y="37"/>
                  </a:lnTo>
                  <a:lnTo>
                    <a:pt x="30" y="21"/>
                  </a:lnTo>
                  <a:lnTo>
                    <a:pt x="58" y="9"/>
                  </a:lnTo>
                  <a:lnTo>
                    <a:pt x="82" y="2"/>
                  </a:lnTo>
                  <a:lnTo>
                    <a:pt x="10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9" name="Freeform 51"/>
            <p:cNvSpPr>
              <a:spLocks/>
            </p:cNvSpPr>
            <p:nvPr/>
          </p:nvSpPr>
          <p:spPr bwMode="auto">
            <a:xfrm>
              <a:off x="5263868" y="2897153"/>
              <a:ext cx="331957" cy="125915"/>
            </a:xfrm>
            <a:custGeom>
              <a:avLst/>
              <a:gdLst>
                <a:gd name="T0" fmla="*/ 102 w 203"/>
                <a:gd name="T1" fmla="*/ 0 h 77"/>
                <a:gd name="T2" fmla="*/ 120 w 203"/>
                <a:gd name="T3" fmla="*/ 1 h 77"/>
                <a:gd name="T4" fmla="*/ 136 w 203"/>
                <a:gd name="T5" fmla="*/ 4 h 77"/>
                <a:gd name="T6" fmla="*/ 151 w 203"/>
                <a:gd name="T7" fmla="*/ 10 h 77"/>
                <a:gd name="T8" fmla="*/ 163 w 203"/>
                <a:gd name="T9" fmla="*/ 18 h 77"/>
                <a:gd name="T10" fmla="*/ 173 w 203"/>
                <a:gd name="T11" fmla="*/ 28 h 77"/>
                <a:gd name="T12" fmla="*/ 182 w 203"/>
                <a:gd name="T13" fmla="*/ 37 h 77"/>
                <a:gd name="T14" fmla="*/ 189 w 203"/>
                <a:gd name="T15" fmla="*/ 47 h 77"/>
                <a:gd name="T16" fmla="*/ 195 w 203"/>
                <a:gd name="T17" fmla="*/ 56 h 77"/>
                <a:gd name="T18" fmla="*/ 199 w 203"/>
                <a:gd name="T19" fmla="*/ 64 h 77"/>
                <a:gd name="T20" fmla="*/ 202 w 203"/>
                <a:gd name="T21" fmla="*/ 73 h 77"/>
                <a:gd name="T22" fmla="*/ 203 w 203"/>
                <a:gd name="T23" fmla="*/ 77 h 77"/>
                <a:gd name="T24" fmla="*/ 0 w 203"/>
                <a:gd name="T25" fmla="*/ 36 h 77"/>
                <a:gd name="T26" fmla="*/ 30 w 203"/>
                <a:gd name="T27" fmla="*/ 19 h 77"/>
                <a:gd name="T28" fmla="*/ 57 w 203"/>
                <a:gd name="T29" fmla="*/ 9 h 77"/>
                <a:gd name="T30" fmla="*/ 80 w 203"/>
                <a:gd name="T31" fmla="*/ 3 h 77"/>
                <a:gd name="T32" fmla="*/ 102 w 203"/>
                <a:gd name="T3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77">
                  <a:moveTo>
                    <a:pt x="102" y="0"/>
                  </a:moveTo>
                  <a:lnTo>
                    <a:pt x="120" y="1"/>
                  </a:lnTo>
                  <a:lnTo>
                    <a:pt x="136" y="4"/>
                  </a:lnTo>
                  <a:lnTo>
                    <a:pt x="151" y="10"/>
                  </a:lnTo>
                  <a:lnTo>
                    <a:pt x="163" y="18"/>
                  </a:lnTo>
                  <a:lnTo>
                    <a:pt x="173" y="28"/>
                  </a:lnTo>
                  <a:lnTo>
                    <a:pt x="182" y="37"/>
                  </a:lnTo>
                  <a:lnTo>
                    <a:pt x="189" y="47"/>
                  </a:lnTo>
                  <a:lnTo>
                    <a:pt x="195" y="56"/>
                  </a:lnTo>
                  <a:lnTo>
                    <a:pt x="199" y="64"/>
                  </a:lnTo>
                  <a:lnTo>
                    <a:pt x="202" y="73"/>
                  </a:lnTo>
                  <a:lnTo>
                    <a:pt x="203" y="77"/>
                  </a:lnTo>
                  <a:lnTo>
                    <a:pt x="0" y="36"/>
                  </a:lnTo>
                  <a:lnTo>
                    <a:pt x="30" y="19"/>
                  </a:lnTo>
                  <a:lnTo>
                    <a:pt x="57" y="9"/>
                  </a:lnTo>
                  <a:lnTo>
                    <a:pt x="80" y="3"/>
                  </a:lnTo>
                  <a:lnTo>
                    <a:pt x="102"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10" name="Freeform 52"/>
            <p:cNvSpPr>
              <a:spLocks/>
            </p:cNvSpPr>
            <p:nvPr/>
          </p:nvSpPr>
          <p:spPr bwMode="auto">
            <a:xfrm>
              <a:off x="4833796" y="4193908"/>
              <a:ext cx="381015" cy="235476"/>
            </a:xfrm>
            <a:custGeom>
              <a:avLst/>
              <a:gdLst>
                <a:gd name="T0" fmla="*/ 151 w 233"/>
                <a:gd name="T1" fmla="*/ 0 h 144"/>
                <a:gd name="T2" fmla="*/ 167 w 233"/>
                <a:gd name="T3" fmla="*/ 2 h 144"/>
                <a:gd name="T4" fmla="*/ 183 w 233"/>
                <a:gd name="T5" fmla="*/ 5 h 144"/>
                <a:gd name="T6" fmla="*/ 196 w 233"/>
                <a:gd name="T7" fmla="*/ 10 h 144"/>
                <a:gd name="T8" fmla="*/ 209 w 233"/>
                <a:gd name="T9" fmla="*/ 16 h 144"/>
                <a:gd name="T10" fmla="*/ 218 w 233"/>
                <a:gd name="T11" fmla="*/ 22 h 144"/>
                <a:gd name="T12" fmla="*/ 225 w 233"/>
                <a:gd name="T13" fmla="*/ 26 h 144"/>
                <a:gd name="T14" fmla="*/ 230 w 233"/>
                <a:gd name="T15" fmla="*/ 30 h 144"/>
                <a:gd name="T16" fmla="*/ 232 w 233"/>
                <a:gd name="T17" fmla="*/ 31 h 144"/>
                <a:gd name="T18" fmla="*/ 233 w 233"/>
                <a:gd name="T19" fmla="*/ 56 h 144"/>
                <a:gd name="T20" fmla="*/ 230 w 233"/>
                <a:gd name="T21" fmla="*/ 77 h 144"/>
                <a:gd name="T22" fmla="*/ 223 w 233"/>
                <a:gd name="T23" fmla="*/ 94 h 144"/>
                <a:gd name="T24" fmla="*/ 211 w 233"/>
                <a:gd name="T25" fmla="*/ 109 h 144"/>
                <a:gd name="T26" fmla="*/ 197 w 233"/>
                <a:gd name="T27" fmla="*/ 121 h 144"/>
                <a:gd name="T28" fmla="*/ 182 w 233"/>
                <a:gd name="T29" fmla="*/ 129 h 144"/>
                <a:gd name="T30" fmla="*/ 164 w 233"/>
                <a:gd name="T31" fmla="*/ 136 h 144"/>
                <a:gd name="T32" fmla="*/ 144 w 233"/>
                <a:gd name="T33" fmla="*/ 140 h 144"/>
                <a:gd name="T34" fmla="*/ 124 w 233"/>
                <a:gd name="T35" fmla="*/ 143 h 144"/>
                <a:gd name="T36" fmla="*/ 104 w 233"/>
                <a:gd name="T37" fmla="*/ 144 h 144"/>
                <a:gd name="T38" fmla="*/ 84 w 233"/>
                <a:gd name="T39" fmla="*/ 144 h 144"/>
                <a:gd name="T40" fmla="*/ 66 w 233"/>
                <a:gd name="T41" fmla="*/ 143 h 144"/>
                <a:gd name="T42" fmla="*/ 47 w 233"/>
                <a:gd name="T43" fmla="*/ 142 h 144"/>
                <a:gd name="T44" fmla="*/ 32 w 233"/>
                <a:gd name="T45" fmla="*/ 139 h 144"/>
                <a:gd name="T46" fmla="*/ 19 w 233"/>
                <a:gd name="T47" fmla="*/ 138 h 144"/>
                <a:gd name="T48" fmla="*/ 9 w 233"/>
                <a:gd name="T49" fmla="*/ 136 h 144"/>
                <a:gd name="T50" fmla="*/ 2 w 233"/>
                <a:gd name="T51" fmla="*/ 135 h 144"/>
                <a:gd name="T52" fmla="*/ 0 w 233"/>
                <a:gd name="T53" fmla="*/ 135 h 144"/>
                <a:gd name="T54" fmla="*/ 18 w 233"/>
                <a:gd name="T55" fmla="*/ 97 h 144"/>
                <a:gd name="T56" fmla="*/ 37 w 233"/>
                <a:gd name="T57" fmla="*/ 67 h 144"/>
                <a:gd name="T58" fmla="*/ 56 w 233"/>
                <a:gd name="T59" fmla="*/ 42 h 144"/>
                <a:gd name="T60" fmla="*/ 76 w 233"/>
                <a:gd name="T61" fmla="*/ 25 h 144"/>
                <a:gd name="T62" fmla="*/ 96 w 233"/>
                <a:gd name="T63" fmla="*/ 12 h 144"/>
                <a:gd name="T64" fmla="*/ 114 w 233"/>
                <a:gd name="T65" fmla="*/ 4 h 144"/>
                <a:gd name="T66" fmla="*/ 133 w 233"/>
                <a:gd name="T67" fmla="*/ 1 h 144"/>
                <a:gd name="T68" fmla="*/ 151 w 233"/>
                <a:gd name="T6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144">
                  <a:moveTo>
                    <a:pt x="151" y="0"/>
                  </a:moveTo>
                  <a:lnTo>
                    <a:pt x="167" y="2"/>
                  </a:lnTo>
                  <a:lnTo>
                    <a:pt x="183" y="5"/>
                  </a:lnTo>
                  <a:lnTo>
                    <a:pt x="196" y="10"/>
                  </a:lnTo>
                  <a:lnTo>
                    <a:pt x="209" y="16"/>
                  </a:lnTo>
                  <a:lnTo>
                    <a:pt x="218" y="22"/>
                  </a:lnTo>
                  <a:lnTo>
                    <a:pt x="225" y="26"/>
                  </a:lnTo>
                  <a:lnTo>
                    <a:pt x="230" y="30"/>
                  </a:lnTo>
                  <a:lnTo>
                    <a:pt x="232" y="31"/>
                  </a:lnTo>
                  <a:lnTo>
                    <a:pt x="233" y="56"/>
                  </a:lnTo>
                  <a:lnTo>
                    <a:pt x="230" y="77"/>
                  </a:lnTo>
                  <a:lnTo>
                    <a:pt x="223" y="94"/>
                  </a:lnTo>
                  <a:lnTo>
                    <a:pt x="211" y="109"/>
                  </a:lnTo>
                  <a:lnTo>
                    <a:pt x="197" y="121"/>
                  </a:lnTo>
                  <a:lnTo>
                    <a:pt x="182" y="129"/>
                  </a:lnTo>
                  <a:lnTo>
                    <a:pt x="164" y="136"/>
                  </a:lnTo>
                  <a:lnTo>
                    <a:pt x="144" y="140"/>
                  </a:lnTo>
                  <a:lnTo>
                    <a:pt x="124" y="143"/>
                  </a:lnTo>
                  <a:lnTo>
                    <a:pt x="104" y="144"/>
                  </a:lnTo>
                  <a:lnTo>
                    <a:pt x="84" y="144"/>
                  </a:lnTo>
                  <a:lnTo>
                    <a:pt x="66" y="143"/>
                  </a:lnTo>
                  <a:lnTo>
                    <a:pt x="47" y="142"/>
                  </a:lnTo>
                  <a:lnTo>
                    <a:pt x="32" y="139"/>
                  </a:lnTo>
                  <a:lnTo>
                    <a:pt x="19" y="138"/>
                  </a:lnTo>
                  <a:lnTo>
                    <a:pt x="9" y="136"/>
                  </a:lnTo>
                  <a:lnTo>
                    <a:pt x="2" y="135"/>
                  </a:lnTo>
                  <a:lnTo>
                    <a:pt x="0" y="135"/>
                  </a:lnTo>
                  <a:lnTo>
                    <a:pt x="18" y="97"/>
                  </a:lnTo>
                  <a:lnTo>
                    <a:pt x="37" y="67"/>
                  </a:lnTo>
                  <a:lnTo>
                    <a:pt x="56" y="42"/>
                  </a:lnTo>
                  <a:lnTo>
                    <a:pt x="76" y="25"/>
                  </a:lnTo>
                  <a:lnTo>
                    <a:pt x="96" y="12"/>
                  </a:lnTo>
                  <a:lnTo>
                    <a:pt x="114" y="4"/>
                  </a:lnTo>
                  <a:lnTo>
                    <a:pt x="133" y="1"/>
                  </a:lnTo>
                  <a:lnTo>
                    <a:pt x="151"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11" name="Freeform 53"/>
            <p:cNvSpPr>
              <a:spLocks/>
            </p:cNvSpPr>
            <p:nvPr/>
          </p:nvSpPr>
          <p:spPr bwMode="auto">
            <a:xfrm>
              <a:off x="4835432" y="4193908"/>
              <a:ext cx="371203" cy="215853"/>
            </a:xfrm>
            <a:custGeom>
              <a:avLst/>
              <a:gdLst>
                <a:gd name="T0" fmla="*/ 147 w 227"/>
                <a:gd name="T1" fmla="*/ 0 h 132"/>
                <a:gd name="T2" fmla="*/ 163 w 227"/>
                <a:gd name="T3" fmla="*/ 1 h 132"/>
                <a:gd name="T4" fmla="*/ 179 w 227"/>
                <a:gd name="T5" fmla="*/ 4 h 132"/>
                <a:gd name="T6" fmla="*/ 192 w 227"/>
                <a:gd name="T7" fmla="*/ 9 h 132"/>
                <a:gd name="T8" fmla="*/ 204 w 227"/>
                <a:gd name="T9" fmla="*/ 15 h 132"/>
                <a:gd name="T10" fmla="*/ 214 w 227"/>
                <a:gd name="T11" fmla="*/ 20 h 132"/>
                <a:gd name="T12" fmla="*/ 222 w 227"/>
                <a:gd name="T13" fmla="*/ 25 h 132"/>
                <a:gd name="T14" fmla="*/ 227 w 227"/>
                <a:gd name="T15" fmla="*/ 28 h 132"/>
                <a:gd name="T16" fmla="*/ 0 w 227"/>
                <a:gd name="T17" fmla="*/ 132 h 132"/>
                <a:gd name="T18" fmla="*/ 17 w 227"/>
                <a:gd name="T19" fmla="*/ 95 h 132"/>
                <a:gd name="T20" fmla="*/ 36 w 227"/>
                <a:gd name="T21" fmla="*/ 67 h 132"/>
                <a:gd name="T22" fmla="*/ 54 w 227"/>
                <a:gd name="T23" fmla="*/ 43 h 132"/>
                <a:gd name="T24" fmla="*/ 74 w 227"/>
                <a:gd name="T25" fmla="*/ 26 h 132"/>
                <a:gd name="T26" fmla="*/ 92 w 227"/>
                <a:gd name="T27" fmla="*/ 13 h 132"/>
                <a:gd name="T28" fmla="*/ 111 w 227"/>
                <a:gd name="T29" fmla="*/ 5 h 132"/>
                <a:gd name="T30" fmla="*/ 129 w 227"/>
                <a:gd name="T31" fmla="*/ 1 h 132"/>
                <a:gd name="T32" fmla="*/ 147 w 227"/>
                <a:gd name="T3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7" h="132">
                  <a:moveTo>
                    <a:pt x="147" y="0"/>
                  </a:moveTo>
                  <a:lnTo>
                    <a:pt x="163" y="1"/>
                  </a:lnTo>
                  <a:lnTo>
                    <a:pt x="179" y="4"/>
                  </a:lnTo>
                  <a:lnTo>
                    <a:pt x="192" y="9"/>
                  </a:lnTo>
                  <a:lnTo>
                    <a:pt x="204" y="15"/>
                  </a:lnTo>
                  <a:lnTo>
                    <a:pt x="214" y="20"/>
                  </a:lnTo>
                  <a:lnTo>
                    <a:pt x="222" y="25"/>
                  </a:lnTo>
                  <a:lnTo>
                    <a:pt x="227" y="28"/>
                  </a:lnTo>
                  <a:lnTo>
                    <a:pt x="0" y="132"/>
                  </a:lnTo>
                  <a:lnTo>
                    <a:pt x="17" y="95"/>
                  </a:lnTo>
                  <a:lnTo>
                    <a:pt x="36" y="67"/>
                  </a:lnTo>
                  <a:lnTo>
                    <a:pt x="54" y="43"/>
                  </a:lnTo>
                  <a:lnTo>
                    <a:pt x="74" y="26"/>
                  </a:lnTo>
                  <a:lnTo>
                    <a:pt x="92" y="13"/>
                  </a:lnTo>
                  <a:lnTo>
                    <a:pt x="111" y="5"/>
                  </a:lnTo>
                  <a:lnTo>
                    <a:pt x="129" y="1"/>
                  </a:lnTo>
                  <a:lnTo>
                    <a:pt x="14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12" name="Freeform 54"/>
            <p:cNvSpPr>
              <a:spLocks/>
            </p:cNvSpPr>
            <p:nvPr/>
          </p:nvSpPr>
          <p:spPr bwMode="auto">
            <a:xfrm>
              <a:off x="5023485" y="3727861"/>
              <a:ext cx="207678" cy="338498"/>
            </a:xfrm>
            <a:custGeom>
              <a:avLst/>
              <a:gdLst>
                <a:gd name="T0" fmla="*/ 12 w 127"/>
                <a:gd name="T1" fmla="*/ 0 h 207"/>
                <a:gd name="T2" fmla="*/ 47 w 127"/>
                <a:gd name="T3" fmla="*/ 18 h 207"/>
                <a:gd name="T4" fmla="*/ 74 w 127"/>
                <a:gd name="T5" fmla="*/ 37 h 207"/>
                <a:gd name="T6" fmla="*/ 95 w 127"/>
                <a:gd name="T7" fmla="*/ 55 h 207"/>
                <a:gd name="T8" fmla="*/ 110 w 127"/>
                <a:gd name="T9" fmla="*/ 75 h 207"/>
                <a:gd name="T10" fmla="*/ 119 w 127"/>
                <a:gd name="T11" fmla="*/ 93 h 207"/>
                <a:gd name="T12" fmla="*/ 125 w 127"/>
                <a:gd name="T13" fmla="*/ 112 h 207"/>
                <a:gd name="T14" fmla="*/ 127 w 127"/>
                <a:gd name="T15" fmla="*/ 129 h 207"/>
                <a:gd name="T16" fmla="*/ 126 w 127"/>
                <a:gd name="T17" fmla="*/ 145 h 207"/>
                <a:gd name="T18" fmla="*/ 123 w 127"/>
                <a:gd name="T19" fmla="*/ 159 h 207"/>
                <a:gd name="T20" fmla="*/ 117 w 127"/>
                <a:gd name="T21" fmla="*/ 173 h 207"/>
                <a:gd name="T22" fmla="*/ 112 w 127"/>
                <a:gd name="T23" fmla="*/ 184 h 207"/>
                <a:gd name="T24" fmla="*/ 107 w 127"/>
                <a:gd name="T25" fmla="*/ 193 h 207"/>
                <a:gd name="T26" fmla="*/ 101 w 127"/>
                <a:gd name="T27" fmla="*/ 200 h 207"/>
                <a:gd name="T28" fmla="*/ 97 w 127"/>
                <a:gd name="T29" fmla="*/ 205 h 207"/>
                <a:gd name="T30" fmla="*/ 96 w 127"/>
                <a:gd name="T31" fmla="*/ 206 h 207"/>
                <a:gd name="T32" fmla="*/ 73 w 127"/>
                <a:gd name="T33" fmla="*/ 207 h 207"/>
                <a:gd name="T34" fmla="*/ 55 w 127"/>
                <a:gd name="T35" fmla="*/ 203 h 207"/>
                <a:gd name="T36" fmla="*/ 38 w 127"/>
                <a:gd name="T37" fmla="*/ 195 h 207"/>
                <a:gd name="T38" fmla="*/ 26 w 127"/>
                <a:gd name="T39" fmla="*/ 184 h 207"/>
                <a:gd name="T40" fmla="*/ 17 w 127"/>
                <a:gd name="T41" fmla="*/ 170 h 207"/>
                <a:gd name="T42" fmla="*/ 10 w 127"/>
                <a:gd name="T43" fmla="*/ 154 h 207"/>
                <a:gd name="T44" fmla="*/ 5 w 127"/>
                <a:gd name="T45" fmla="*/ 137 h 207"/>
                <a:gd name="T46" fmla="*/ 2 w 127"/>
                <a:gd name="T47" fmla="*/ 118 h 207"/>
                <a:gd name="T48" fmla="*/ 0 w 127"/>
                <a:gd name="T49" fmla="*/ 100 h 207"/>
                <a:gd name="T50" fmla="*/ 0 w 127"/>
                <a:gd name="T51" fmla="*/ 80 h 207"/>
                <a:gd name="T52" fmla="*/ 2 w 127"/>
                <a:gd name="T53" fmla="*/ 63 h 207"/>
                <a:gd name="T54" fmla="*/ 4 w 127"/>
                <a:gd name="T55" fmla="*/ 46 h 207"/>
                <a:gd name="T56" fmla="*/ 6 w 127"/>
                <a:gd name="T57" fmla="*/ 31 h 207"/>
                <a:gd name="T58" fmla="*/ 8 w 127"/>
                <a:gd name="T59" fmla="*/ 18 h 207"/>
                <a:gd name="T60" fmla="*/ 11 w 127"/>
                <a:gd name="T61" fmla="*/ 8 h 207"/>
                <a:gd name="T62" fmla="*/ 12 w 127"/>
                <a:gd name="T63" fmla="*/ 2 h 207"/>
                <a:gd name="T64" fmla="*/ 12 w 127"/>
                <a:gd name="T65"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207">
                  <a:moveTo>
                    <a:pt x="12" y="0"/>
                  </a:moveTo>
                  <a:lnTo>
                    <a:pt x="47" y="18"/>
                  </a:lnTo>
                  <a:lnTo>
                    <a:pt x="74" y="37"/>
                  </a:lnTo>
                  <a:lnTo>
                    <a:pt x="95" y="55"/>
                  </a:lnTo>
                  <a:lnTo>
                    <a:pt x="110" y="75"/>
                  </a:lnTo>
                  <a:lnTo>
                    <a:pt x="119" y="93"/>
                  </a:lnTo>
                  <a:lnTo>
                    <a:pt x="125" y="112"/>
                  </a:lnTo>
                  <a:lnTo>
                    <a:pt x="127" y="129"/>
                  </a:lnTo>
                  <a:lnTo>
                    <a:pt x="126" y="145"/>
                  </a:lnTo>
                  <a:lnTo>
                    <a:pt x="123" y="159"/>
                  </a:lnTo>
                  <a:lnTo>
                    <a:pt x="117" y="173"/>
                  </a:lnTo>
                  <a:lnTo>
                    <a:pt x="112" y="184"/>
                  </a:lnTo>
                  <a:lnTo>
                    <a:pt x="107" y="193"/>
                  </a:lnTo>
                  <a:lnTo>
                    <a:pt x="101" y="200"/>
                  </a:lnTo>
                  <a:lnTo>
                    <a:pt x="97" y="205"/>
                  </a:lnTo>
                  <a:lnTo>
                    <a:pt x="96" y="206"/>
                  </a:lnTo>
                  <a:lnTo>
                    <a:pt x="73" y="207"/>
                  </a:lnTo>
                  <a:lnTo>
                    <a:pt x="55" y="203"/>
                  </a:lnTo>
                  <a:lnTo>
                    <a:pt x="38" y="195"/>
                  </a:lnTo>
                  <a:lnTo>
                    <a:pt x="26" y="184"/>
                  </a:lnTo>
                  <a:lnTo>
                    <a:pt x="17" y="170"/>
                  </a:lnTo>
                  <a:lnTo>
                    <a:pt x="10" y="154"/>
                  </a:lnTo>
                  <a:lnTo>
                    <a:pt x="5" y="137"/>
                  </a:lnTo>
                  <a:lnTo>
                    <a:pt x="2" y="118"/>
                  </a:lnTo>
                  <a:lnTo>
                    <a:pt x="0" y="100"/>
                  </a:lnTo>
                  <a:lnTo>
                    <a:pt x="0" y="80"/>
                  </a:lnTo>
                  <a:lnTo>
                    <a:pt x="2" y="63"/>
                  </a:lnTo>
                  <a:lnTo>
                    <a:pt x="4" y="46"/>
                  </a:lnTo>
                  <a:lnTo>
                    <a:pt x="6" y="31"/>
                  </a:lnTo>
                  <a:lnTo>
                    <a:pt x="8" y="18"/>
                  </a:lnTo>
                  <a:lnTo>
                    <a:pt x="11" y="8"/>
                  </a:lnTo>
                  <a:lnTo>
                    <a:pt x="12" y="2"/>
                  </a:lnTo>
                  <a:lnTo>
                    <a:pt x="12"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13" name="Freeform 55"/>
            <p:cNvSpPr>
              <a:spLocks/>
            </p:cNvSpPr>
            <p:nvPr/>
          </p:nvSpPr>
          <p:spPr bwMode="auto">
            <a:xfrm>
              <a:off x="5046379" y="3729496"/>
              <a:ext cx="183148" cy="331957"/>
            </a:xfrm>
            <a:custGeom>
              <a:avLst/>
              <a:gdLst>
                <a:gd name="T0" fmla="*/ 0 w 112"/>
                <a:gd name="T1" fmla="*/ 0 h 203"/>
                <a:gd name="T2" fmla="*/ 34 w 112"/>
                <a:gd name="T3" fmla="*/ 17 h 203"/>
                <a:gd name="T4" fmla="*/ 60 w 112"/>
                <a:gd name="T5" fmla="*/ 36 h 203"/>
                <a:gd name="T6" fmla="*/ 81 w 112"/>
                <a:gd name="T7" fmla="*/ 54 h 203"/>
                <a:gd name="T8" fmla="*/ 95 w 112"/>
                <a:gd name="T9" fmla="*/ 72 h 203"/>
                <a:gd name="T10" fmla="*/ 105 w 112"/>
                <a:gd name="T11" fmla="*/ 91 h 203"/>
                <a:gd name="T12" fmla="*/ 111 w 112"/>
                <a:gd name="T13" fmla="*/ 108 h 203"/>
                <a:gd name="T14" fmla="*/ 112 w 112"/>
                <a:gd name="T15" fmla="*/ 126 h 203"/>
                <a:gd name="T16" fmla="*/ 112 w 112"/>
                <a:gd name="T17" fmla="*/ 142 h 203"/>
                <a:gd name="T18" fmla="*/ 109 w 112"/>
                <a:gd name="T19" fmla="*/ 156 h 203"/>
                <a:gd name="T20" fmla="*/ 104 w 112"/>
                <a:gd name="T21" fmla="*/ 169 h 203"/>
                <a:gd name="T22" fmla="*/ 100 w 112"/>
                <a:gd name="T23" fmla="*/ 181 h 203"/>
                <a:gd name="T24" fmla="*/ 94 w 112"/>
                <a:gd name="T25" fmla="*/ 190 h 203"/>
                <a:gd name="T26" fmla="*/ 88 w 112"/>
                <a:gd name="T27" fmla="*/ 198 h 203"/>
                <a:gd name="T28" fmla="*/ 85 w 112"/>
                <a:gd name="T29" fmla="*/ 203 h 203"/>
                <a:gd name="T30" fmla="*/ 0 w 112"/>
                <a:gd name="T3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203">
                  <a:moveTo>
                    <a:pt x="0" y="0"/>
                  </a:moveTo>
                  <a:lnTo>
                    <a:pt x="34" y="17"/>
                  </a:lnTo>
                  <a:lnTo>
                    <a:pt x="60" y="36"/>
                  </a:lnTo>
                  <a:lnTo>
                    <a:pt x="81" y="54"/>
                  </a:lnTo>
                  <a:lnTo>
                    <a:pt x="95" y="72"/>
                  </a:lnTo>
                  <a:lnTo>
                    <a:pt x="105" y="91"/>
                  </a:lnTo>
                  <a:lnTo>
                    <a:pt x="111" y="108"/>
                  </a:lnTo>
                  <a:lnTo>
                    <a:pt x="112" y="126"/>
                  </a:lnTo>
                  <a:lnTo>
                    <a:pt x="112" y="142"/>
                  </a:lnTo>
                  <a:lnTo>
                    <a:pt x="109" y="156"/>
                  </a:lnTo>
                  <a:lnTo>
                    <a:pt x="104" y="169"/>
                  </a:lnTo>
                  <a:lnTo>
                    <a:pt x="100" y="181"/>
                  </a:lnTo>
                  <a:lnTo>
                    <a:pt x="94" y="190"/>
                  </a:lnTo>
                  <a:lnTo>
                    <a:pt x="88" y="198"/>
                  </a:lnTo>
                  <a:lnTo>
                    <a:pt x="85" y="203"/>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14" name="Freeform 56"/>
            <p:cNvSpPr>
              <a:spLocks/>
            </p:cNvSpPr>
            <p:nvPr/>
          </p:nvSpPr>
          <p:spPr bwMode="auto">
            <a:xfrm>
              <a:off x="6699620" y="3065583"/>
              <a:ext cx="196230" cy="258370"/>
            </a:xfrm>
            <a:custGeom>
              <a:avLst/>
              <a:gdLst>
                <a:gd name="T0" fmla="*/ 112 w 120"/>
                <a:gd name="T1" fmla="*/ 0 h 158"/>
                <a:gd name="T2" fmla="*/ 118 w 120"/>
                <a:gd name="T3" fmla="*/ 30 h 158"/>
                <a:gd name="T4" fmla="*/ 120 w 120"/>
                <a:gd name="T5" fmla="*/ 55 h 158"/>
                <a:gd name="T6" fmla="*/ 119 w 120"/>
                <a:gd name="T7" fmla="*/ 77 h 158"/>
                <a:gd name="T8" fmla="*/ 114 w 120"/>
                <a:gd name="T9" fmla="*/ 95 h 158"/>
                <a:gd name="T10" fmla="*/ 108 w 120"/>
                <a:gd name="T11" fmla="*/ 110 h 158"/>
                <a:gd name="T12" fmla="*/ 100 w 120"/>
                <a:gd name="T13" fmla="*/ 123 h 158"/>
                <a:gd name="T14" fmla="*/ 92 w 120"/>
                <a:gd name="T15" fmla="*/ 133 h 158"/>
                <a:gd name="T16" fmla="*/ 82 w 120"/>
                <a:gd name="T17" fmla="*/ 142 h 158"/>
                <a:gd name="T18" fmla="*/ 71 w 120"/>
                <a:gd name="T19" fmla="*/ 147 h 158"/>
                <a:gd name="T20" fmla="*/ 61 w 120"/>
                <a:gd name="T21" fmla="*/ 152 h 158"/>
                <a:gd name="T22" fmla="*/ 51 w 120"/>
                <a:gd name="T23" fmla="*/ 154 h 158"/>
                <a:gd name="T24" fmla="*/ 41 w 120"/>
                <a:gd name="T25" fmla="*/ 157 h 158"/>
                <a:gd name="T26" fmla="*/ 33 w 120"/>
                <a:gd name="T27" fmla="*/ 157 h 158"/>
                <a:gd name="T28" fmla="*/ 27 w 120"/>
                <a:gd name="T29" fmla="*/ 158 h 158"/>
                <a:gd name="T30" fmla="*/ 23 w 120"/>
                <a:gd name="T31" fmla="*/ 158 h 158"/>
                <a:gd name="T32" fmla="*/ 22 w 120"/>
                <a:gd name="T33" fmla="*/ 158 h 158"/>
                <a:gd name="T34" fmla="*/ 8 w 120"/>
                <a:gd name="T35" fmla="*/ 139 h 158"/>
                <a:gd name="T36" fmla="*/ 1 w 120"/>
                <a:gd name="T37" fmla="*/ 122 h 158"/>
                <a:gd name="T38" fmla="*/ 0 w 120"/>
                <a:gd name="T39" fmla="*/ 106 h 158"/>
                <a:gd name="T40" fmla="*/ 4 w 120"/>
                <a:gd name="T41" fmla="*/ 90 h 158"/>
                <a:gd name="T42" fmla="*/ 12 w 120"/>
                <a:gd name="T43" fmla="*/ 75 h 158"/>
                <a:gd name="T44" fmla="*/ 23 w 120"/>
                <a:gd name="T45" fmla="*/ 61 h 158"/>
                <a:gd name="T46" fmla="*/ 37 w 120"/>
                <a:gd name="T47" fmla="*/ 47 h 158"/>
                <a:gd name="T48" fmla="*/ 51 w 120"/>
                <a:gd name="T49" fmla="*/ 35 h 158"/>
                <a:gd name="T50" fmla="*/ 66 w 120"/>
                <a:gd name="T51" fmla="*/ 25 h 158"/>
                <a:gd name="T52" fmla="*/ 79 w 120"/>
                <a:gd name="T53" fmla="*/ 17 h 158"/>
                <a:gd name="T54" fmla="*/ 92 w 120"/>
                <a:gd name="T55" fmla="*/ 9 h 158"/>
                <a:gd name="T56" fmla="*/ 103 w 120"/>
                <a:gd name="T57" fmla="*/ 4 h 158"/>
                <a:gd name="T58" fmla="*/ 109 w 120"/>
                <a:gd name="T59" fmla="*/ 1 h 158"/>
                <a:gd name="T60" fmla="*/ 112 w 120"/>
                <a:gd name="T6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0" h="158">
                  <a:moveTo>
                    <a:pt x="112" y="0"/>
                  </a:moveTo>
                  <a:lnTo>
                    <a:pt x="118" y="30"/>
                  </a:lnTo>
                  <a:lnTo>
                    <a:pt x="120" y="55"/>
                  </a:lnTo>
                  <a:lnTo>
                    <a:pt x="119" y="77"/>
                  </a:lnTo>
                  <a:lnTo>
                    <a:pt x="114" y="95"/>
                  </a:lnTo>
                  <a:lnTo>
                    <a:pt x="108" y="110"/>
                  </a:lnTo>
                  <a:lnTo>
                    <a:pt x="100" y="123"/>
                  </a:lnTo>
                  <a:lnTo>
                    <a:pt x="92" y="133"/>
                  </a:lnTo>
                  <a:lnTo>
                    <a:pt x="82" y="142"/>
                  </a:lnTo>
                  <a:lnTo>
                    <a:pt x="71" y="147"/>
                  </a:lnTo>
                  <a:lnTo>
                    <a:pt x="61" y="152"/>
                  </a:lnTo>
                  <a:lnTo>
                    <a:pt x="51" y="154"/>
                  </a:lnTo>
                  <a:lnTo>
                    <a:pt x="41" y="157"/>
                  </a:lnTo>
                  <a:lnTo>
                    <a:pt x="33" y="157"/>
                  </a:lnTo>
                  <a:lnTo>
                    <a:pt x="27" y="158"/>
                  </a:lnTo>
                  <a:lnTo>
                    <a:pt x="23" y="158"/>
                  </a:lnTo>
                  <a:lnTo>
                    <a:pt x="22" y="158"/>
                  </a:lnTo>
                  <a:lnTo>
                    <a:pt x="8" y="139"/>
                  </a:lnTo>
                  <a:lnTo>
                    <a:pt x="1" y="122"/>
                  </a:lnTo>
                  <a:lnTo>
                    <a:pt x="0" y="106"/>
                  </a:lnTo>
                  <a:lnTo>
                    <a:pt x="4" y="90"/>
                  </a:lnTo>
                  <a:lnTo>
                    <a:pt x="12" y="75"/>
                  </a:lnTo>
                  <a:lnTo>
                    <a:pt x="23" y="61"/>
                  </a:lnTo>
                  <a:lnTo>
                    <a:pt x="37" y="47"/>
                  </a:lnTo>
                  <a:lnTo>
                    <a:pt x="51" y="35"/>
                  </a:lnTo>
                  <a:lnTo>
                    <a:pt x="66" y="25"/>
                  </a:lnTo>
                  <a:lnTo>
                    <a:pt x="79" y="17"/>
                  </a:lnTo>
                  <a:lnTo>
                    <a:pt x="92" y="9"/>
                  </a:lnTo>
                  <a:lnTo>
                    <a:pt x="103" y="4"/>
                  </a:lnTo>
                  <a:lnTo>
                    <a:pt x="109" y="1"/>
                  </a:lnTo>
                  <a:lnTo>
                    <a:pt x="112"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15" name="Freeform 57"/>
            <p:cNvSpPr>
              <a:spLocks/>
            </p:cNvSpPr>
            <p:nvPr/>
          </p:nvSpPr>
          <p:spPr bwMode="auto">
            <a:xfrm>
              <a:off x="6738866" y="3068854"/>
              <a:ext cx="156984" cy="255099"/>
            </a:xfrm>
            <a:custGeom>
              <a:avLst/>
              <a:gdLst>
                <a:gd name="T0" fmla="*/ 89 w 96"/>
                <a:gd name="T1" fmla="*/ 0 h 156"/>
                <a:gd name="T2" fmla="*/ 94 w 96"/>
                <a:gd name="T3" fmla="*/ 30 h 156"/>
                <a:gd name="T4" fmla="*/ 96 w 96"/>
                <a:gd name="T5" fmla="*/ 56 h 156"/>
                <a:gd name="T6" fmla="*/ 94 w 96"/>
                <a:gd name="T7" fmla="*/ 78 h 156"/>
                <a:gd name="T8" fmla="*/ 89 w 96"/>
                <a:gd name="T9" fmla="*/ 97 h 156"/>
                <a:gd name="T10" fmla="*/ 83 w 96"/>
                <a:gd name="T11" fmla="*/ 112 h 156"/>
                <a:gd name="T12" fmla="*/ 74 w 96"/>
                <a:gd name="T13" fmla="*/ 125 h 156"/>
                <a:gd name="T14" fmla="*/ 65 w 96"/>
                <a:gd name="T15" fmla="*/ 134 h 156"/>
                <a:gd name="T16" fmla="*/ 54 w 96"/>
                <a:gd name="T17" fmla="*/ 142 h 156"/>
                <a:gd name="T18" fmla="*/ 43 w 96"/>
                <a:gd name="T19" fmla="*/ 148 h 156"/>
                <a:gd name="T20" fmla="*/ 32 w 96"/>
                <a:gd name="T21" fmla="*/ 151 h 156"/>
                <a:gd name="T22" fmla="*/ 22 w 96"/>
                <a:gd name="T23" fmla="*/ 153 h 156"/>
                <a:gd name="T24" fmla="*/ 13 w 96"/>
                <a:gd name="T25" fmla="*/ 155 h 156"/>
                <a:gd name="T26" fmla="*/ 6 w 96"/>
                <a:gd name="T27" fmla="*/ 156 h 156"/>
                <a:gd name="T28" fmla="*/ 0 w 96"/>
                <a:gd name="T29" fmla="*/ 156 h 156"/>
                <a:gd name="T30" fmla="*/ 89 w 96"/>
                <a:gd name="T3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 h="156">
                  <a:moveTo>
                    <a:pt x="89" y="0"/>
                  </a:moveTo>
                  <a:lnTo>
                    <a:pt x="94" y="30"/>
                  </a:lnTo>
                  <a:lnTo>
                    <a:pt x="96" y="56"/>
                  </a:lnTo>
                  <a:lnTo>
                    <a:pt x="94" y="78"/>
                  </a:lnTo>
                  <a:lnTo>
                    <a:pt x="89" y="97"/>
                  </a:lnTo>
                  <a:lnTo>
                    <a:pt x="83" y="112"/>
                  </a:lnTo>
                  <a:lnTo>
                    <a:pt x="74" y="125"/>
                  </a:lnTo>
                  <a:lnTo>
                    <a:pt x="65" y="134"/>
                  </a:lnTo>
                  <a:lnTo>
                    <a:pt x="54" y="142"/>
                  </a:lnTo>
                  <a:lnTo>
                    <a:pt x="43" y="148"/>
                  </a:lnTo>
                  <a:lnTo>
                    <a:pt x="32" y="151"/>
                  </a:lnTo>
                  <a:lnTo>
                    <a:pt x="22" y="153"/>
                  </a:lnTo>
                  <a:lnTo>
                    <a:pt x="13" y="155"/>
                  </a:lnTo>
                  <a:lnTo>
                    <a:pt x="6" y="156"/>
                  </a:lnTo>
                  <a:lnTo>
                    <a:pt x="0" y="156"/>
                  </a:lnTo>
                  <a:lnTo>
                    <a:pt x="89"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16" name="Freeform 58"/>
            <p:cNvSpPr>
              <a:spLocks/>
            </p:cNvSpPr>
            <p:nvPr/>
          </p:nvSpPr>
          <p:spPr bwMode="auto">
            <a:xfrm>
              <a:off x="5327642" y="4411397"/>
              <a:ext cx="363026" cy="407178"/>
            </a:xfrm>
            <a:custGeom>
              <a:avLst/>
              <a:gdLst>
                <a:gd name="T0" fmla="*/ 162 w 222"/>
                <a:gd name="T1" fmla="*/ 0 h 249"/>
                <a:gd name="T2" fmla="*/ 174 w 222"/>
                <a:gd name="T3" fmla="*/ 0 h 249"/>
                <a:gd name="T4" fmla="*/ 183 w 222"/>
                <a:gd name="T5" fmla="*/ 2 h 249"/>
                <a:gd name="T6" fmla="*/ 190 w 222"/>
                <a:gd name="T7" fmla="*/ 3 h 249"/>
                <a:gd name="T8" fmla="*/ 194 w 222"/>
                <a:gd name="T9" fmla="*/ 3 h 249"/>
                <a:gd name="T10" fmla="*/ 195 w 222"/>
                <a:gd name="T11" fmla="*/ 4 h 249"/>
                <a:gd name="T12" fmla="*/ 210 w 222"/>
                <a:gd name="T13" fmla="*/ 28 h 249"/>
                <a:gd name="T14" fmla="*/ 220 w 222"/>
                <a:gd name="T15" fmla="*/ 52 h 249"/>
                <a:gd name="T16" fmla="*/ 222 w 222"/>
                <a:gd name="T17" fmla="*/ 74 h 249"/>
                <a:gd name="T18" fmla="*/ 220 w 222"/>
                <a:gd name="T19" fmla="*/ 95 h 249"/>
                <a:gd name="T20" fmla="*/ 213 w 222"/>
                <a:gd name="T21" fmla="*/ 115 h 249"/>
                <a:gd name="T22" fmla="*/ 202 w 222"/>
                <a:gd name="T23" fmla="*/ 133 h 249"/>
                <a:gd name="T24" fmla="*/ 189 w 222"/>
                <a:gd name="T25" fmla="*/ 150 h 249"/>
                <a:gd name="T26" fmla="*/ 171 w 222"/>
                <a:gd name="T27" fmla="*/ 167 h 249"/>
                <a:gd name="T28" fmla="*/ 153 w 222"/>
                <a:gd name="T29" fmla="*/ 180 h 249"/>
                <a:gd name="T30" fmla="*/ 133 w 222"/>
                <a:gd name="T31" fmla="*/ 193 h 249"/>
                <a:gd name="T32" fmla="*/ 112 w 222"/>
                <a:gd name="T33" fmla="*/ 205 h 249"/>
                <a:gd name="T34" fmla="*/ 92 w 222"/>
                <a:gd name="T35" fmla="*/ 215 h 249"/>
                <a:gd name="T36" fmla="*/ 72 w 222"/>
                <a:gd name="T37" fmla="*/ 224 h 249"/>
                <a:gd name="T38" fmla="*/ 53 w 222"/>
                <a:gd name="T39" fmla="*/ 231 h 249"/>
                <a:gd name="T40" fmla="*/ 37 w 222"/>
                <a:gd name="T41" fmla="*/ 238 h 249"/>
                <a:gd name="T42" fmla="*/ 22 w 222"/>
                <a:gd name="T43" fmla="*/ 243 h 249"/>
                <a:gd name="T44" fmla="*/ 12 w 222"/>
                <a:gd name="T45" fmla="*/ 246 h 249"/>
                <a:gd name="T46" fmla="*/ 5 w 222"/>
                <a:gd name="T47" fmla="*/ 249 h 249"/>
                <a:gd name="T48" fmla="*/ 3 w 222"/>
                <a:gd name="T49" fmla="*/ 249 h 249"/>
                <a:gd name="T50" fmla="*/ 0 w 222"/>
                <a:gd name="T51" fmla="*/ 207 h 249"/>
                <a:gd name="T52" fmla="*/ 1 w 222"/>
                <a:gd name="T53" fmla="*/ 170 h 249"/>
                <a:gd name="T54" fmla="*/ 6 w 222"/>
                <a:gd name="T55" fmla="*/ 138 h 249"/>
                <a:gd name="T56" fmla="*/ 13 w 222"/>
                <a:gd name="T57" fmla="*/ 110 h 249"/>
                <a:gd name="T58" fmla="*/ 22 w 222"/>
                <a:gd name="T59" fmla="*/ 86 h 249"/>
                <a:gd name="T60" fmla="*/ 34 w 222"/>
                <a:gd name="T61" fmla="*/ 66 h 249"/>
                <a:gd name="T62" fmla="*/ 45 w 222"/>
                <a:gd name="T63" fmla="*/ 49 h 249"/>
                <a:gd name="T64" fmla="*/ 60 w 222"/>
                <a:gd name="T65" fmla="*/ 35 h 249"/>
                <a:gd name="T66" fmla="*/ 74 w 222"/>
                <a:gd name="T67" fmla="*/ 24 h 249"/>
                <a:gd name="T68" fmla="*/ 90 w 222"/>
                <a:gd name="T69" fmla="*/ 15 h 249"/>
                <a:gd name="T70" fmla="*/ 105 w 222"/>
                <a:gd name="T71" fmla="*/ 10 h 249"/>
                <a:gd name="T72" fmla="*/ 120 w 222"/>
                <a:gd name="T73" fmla="*/ 5 h 249"/>
                <a:gd name="T74" fmla="*/ 135 w 222"/>
                <a:gd name="T75" fmla="*/ 3 h 249"/>
                <a:gd name="T76" fmla="*/ 149 w 222"/>
                <a:gd name="T77" fmla="*/ 0 h 249"/>
                <a:gd name="T78" fmla="*/ 162 w 222"/>
                <a:gd name="T79"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 h="249">
                  <a:moveTo>
                    <a:pt x="162" y="0"/>
                  </a:moveTo>
                  <a:lnTo>
                    <a:pt x="174" y="0"/>
                  </a:lnTo>
                  <a:lnTo>
                    <a:pt x="183" y="2"/>
                  </a:lnTo>
                  <a:lnTo>
                    <a:pt x="190" y="3"/>
                  </a:lnTo>
                  <a:lnTo>
                    <a:pt x="194" y="3"/>
                  </a:lnTo>
                  <a:lnTo>
                    <a:pt x="195" y="4"/>
                  </a:lnTo>
                  <a:lnTo>
                    <a:pt x="210" y="28"/>
                  </a:lnTo>
                  <a:lnTo>
                    <a:pt x="220" y="52"/>
                  </a:lnTo>
                  <a:lnTo>
                    <a:pt x="222" y="74"/>
                  </a:lnTo>
                  <a:lnTo>
                    <a:pt x="220" y="95"/>
                  </a:lnTo>
                  <a:lnTo>
                    <a:pt x="213" y="115"/>
                  </a:lnTo>
                  <a:lnTo>
                    <a:pt x="202" y="133"/>
                  </a:lnTo>
                  <a:lnTo>
                    <a:pt x="189" y="150"/>
                  </a:lnTo>
                  <a:lnTo>
                    <a:pt x="171" y="167"/>
                  </a:lnTo>
                  <a:lnTo>
                    <a:pt x="153" y="180"/>
                  </a:lnTo>
                  <a:lnTo>
                    <a:pt x="133" y="193"/>
                  </a:lnTo>
                  <a:lnTo>
                    <a:pt x="112" y="205"/>
                  </a:lnTo>
                  <a:lnTo>
                    <a:pt x="92" y="215"/>
                  </a:lnTo>
                  <a:lnTo>
                    <a:pt x="72" y="224"/>
                  </a:lnTo>
                  <a:lnTo>
                    <a:pt x="53" y="231"/>
                  </a:lnTo>
                  <a:lnTo>
                    <a:pt x="37" y="238"/>
                  </a:lnTo>
                  <a:lnTo>
                    <a:pt x="22" y="243"/>
                  </a:lnTo>
                  <a:lnTo>
                    <a:pt x="12" y="246"/>
                  </a:lnTo>
                  <a:lnTo>
                    <a:pt x="5" y="249"/>
                  </a:lnTo>
                  <a:lnTo>
                    <a:pt x="3" y="249"/>
                  </a:lnTo>
                  <a:lnTo>
                    <a:pt x="0" y="207"/>
                  </a:lnTo>
                  <a:lnTo>
                    <a:pt x="1" y="170"/>
                  </a:lnTo>
                  <a:lnTo>
                    <a:pt x="6" y="138"/>
                  </a:lnTo>
                  <a:lnTo>
                    <a:pt x="13" y="110"/>
                  </a:lnTo>
                  <a:lnTo>
                    <a:pt x="22" y="86"/>
                  </a:lnTo>
                  <a:lnTo>
                    <a:pt x="34" y="66"/>
                  </a:lnTo>
                  <a:lnTo>
                    <a:pt x="45" y="49"/>
                  </a:lnTo>
                  <a:lnTo>
                    <a:pt x="60" y="35"/>
                  </a:lnTo>
                  <a:lnTo>
                    <a:pt x="74" y="24"/>
                  </a:lnTo>
                  <a:lnTo>
                    <a:pt x="90" y="15"/>
                  </a:lnTo>
                  <a:lnTo>
                    <a:pt x="105" y="10"/>
                  </a:lnTo>
                  <a:lnTo>
                    <a:pt x="120" y="5"/>
                  </a:lnTo>
                  <a:lnTo>
                    <a:pt x="135" y="3"/>
                  </a:lnTo>
                  <a:lnTo>
                    <a:pt x="149" y="0"/>
                  </a:lnTo>
                  <a:lnTo>
                    <a:pt x="162"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17" name="Freeform 59"/>
            <p:cNvSpPr>
              <a:spLocks/>
            </p:cNvSpPr>
            <p:nvPr/>
          </p:nvSpPr>
          <p:spPr bwMode="auto">
            <a:xfrm>
              <a:off x="5327642" y="4411397"/>
              <a:ext cx="312334" cy="400637"/>
            </a:xfrm>
            <a:custGeom>
              <a:avLst/>
              <a:gdLst>
                <a:gd name="T0" fmla="*/ 164 w 191"/>
                <a:gd name="T1" fmla="*/ 0 h 245"/>
                <a:gd name="T2" fmla="*/ 176 w 191"/>
                <a:gd name="T3" fmla="*/ 0 h 245"/>
                <a:gd name="T4" fmla="*/ 185 w 191"/>
                <a:gd name="T5" fmla="*/ 2 h 245"/>
                <a:gd name="T6" fmla="*/ 191 w 191"/>
                <a:gd name="T7" fmla="*/ 3 h 245"/>
                <a:gd name="T8" fmla="*/ 3 w 191"/>
                <a:gd name="T9" fmla="*/ 245 h 245"/>
                <a:gd name="T10" fmla="*/ 0 w 191"/>
                <a:gd name="T11" fmla="*/ 204 h 245"/>
                <a:gd name="T12" fmla="*/ 3 w 191"/>
                <a:gd name="T13" fmla="*/ 167 h 245"/>
                <a:gd name="T14" fmla="*/ 7 w 191"/>
                <a:gd name="T15" fmla="*/ 134 h 245"/>
                <a:gd name="T16" fmla="*/ 14 w 191"/>
                <a:gd name="T17" fmla="*/ 107 h 245"/>
                <a:gd name="T18" fmla="*/ 23 w 191"/>
                <a:gd name="T19" fmla="*/ 84 h 245"/>
                <a:gd name="T20" fmla="*/ 35 w 191"/>
                <a:gd name="T21" fmla="*/ 63 h 245"/>
                <a:gd name="T22" fmla="*/ 48 w 191"/>
                <a:gd name="T23" fmla="*/ 47 h 245"/>
                <a:gd name="T24" fmla="*/ 63 w 191"/>
                <a:gd name="T25" fmla="*/ 33 h 245"/>
                <a:gd name="T26" fmla="*/ 78 w 191"/>
                <a:gd name="T27" fmla="*/ 22 h 245"/>
                <a:gd name="T28" fmla="*/ 93 w 191"/>
                <a:gd name="T29" fmla="*/ 14 h 245"/>
                <a:gd name="T30" fmla="*/ 108 w 191"/>
                <a:gd name="T31" fmla="*/ 9 h 245"/>
                <a:gd name="T32" fmla="*/ 124 w 191"/>
                <a:gd name="T33" fmla="*/ 4 h 245"/>
                <a:gd name="T34" fmla="*/ 139 w 191"/>
                <a:gd name="T35" fmla="*/ 2 h 245"/>
                <a:gd name="T36" fmla="*/ 153 w 191"/>
                <a:gd name="T37" fmla="*/ 0 h 245"/>
                <a:gd name="T38" fmla="*/ 164 w 191"/>
                <a:gd name="T39"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1" h="245">
                  <a:moveTo>
                    <a:pt x="164" y="0"/>
                  </a:moveTo>
                  <a:lnTo>
                    <a:pt x="176" y="0"/>
                  </a:lnTo>
                  <a:lnTo>
                    <a:pt x="185" y="2"/>
                  </a:lnTo>
                  <a:lnTo>
                    <a:pt x="191" y="3"/>
                  </a:lnTo>
                  <a:lnTo>
                    <a:pt x="3" y="245"/>
                  </a:lnTo>
                  <a:lnTo>
                    <a:pt x="0" y="204"/>
                  </a:lnTo>
                  <a:lnTo>
                    <a:pt x="3" y="167"/>
                  </a:lnTo>
                  <a:lnTo>
                    <a:pt x="7" y="134"/>
                  </a:lnTo>
                  <a:lnTo>
                    <a:pt x="14" y="107"/>
                  </a:lnTo>
                  <a:lnTo>
                    <a:pt x="23" y="84"/>
                  </a:lnTo>
                  <a:lnTo>
                    <a:pt x="35" y="63"/>
                  </a:lnTo>
                  <a:lnTo>
                    <a:pt x="48" y="47"/>
                  </a:lnTo>
                  <a:lnTo>
                    <a:pt x="63" y="33"/>
                  </a:lnTo>
                  <a:lnTo>
                    <a:pt x="78" y="22"/>
                  </a:lnTo>
                  <a:lnTo>
                    <a:pt x="93" y="14"/>
                  </a:lnTo>
                  <a:lnTo>
                    <a:pt x="108" y="9"/>
                  </a:lnTo>
                  <a:lnTo>
                    <a:pt x="124" y="4"/>
                  </a:lnTo>
                  <a:lnTo>
                    <a:pt x="139" y="2"/>
                  </a:lnTo>
                  <a:lnTo>
                    <a:pt x="153" y="0"/>
                  </a:lnTo>
                  <a:lnTo>
                    <a:pt x="16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18" name="Freeform 60"/>
            <p:cNvSpPr>
              <a:spLocks/>
            </p:cNvSpPr>
            <p:nvPr/>
          </p:nvSpPr>
          <p:spPr bwMode="auto">
            <a:xfrm>
              <a:off x="5343995" y="3685345"/>
              <a:ext cx="281264" cy="508564"/>
            </a:xfrm>
            <a:custGeom>
              <a:avLst/>
              <a:gdLst>
                <a:gd name="T0" fmla="*/ 61 w 172"/>
                <a:gd name="T1" fmla="*/ 0 h 311"/>
                <a:gd name="T2" fmla="*/ 95 w 172"/>
                <a:gd name="T3" fmla="*/ 31 h 311"/>
                <a:gd name="T4" fmla="*/ 122 w 172"/>
                <a:gd name="T5" fmla="*/ 61 h 311"/>
                <a:gd name="T6" fmla="*/ 143 w 172"/>
                <a:gd name="T7" fmla="*/ 90 h 311"/>
                <a:gd name="T8" fmla="*/ 157 w 172"/>
                <a:gd name="T9" fmla="*/ 117 h 311"/>
                <a:gd name="T10" fmla="*/ 167 w 172"/>
                <a:gd name="T11" fmla="*/ 142 h 311"/>
                <a:gd name="T12" fmla="*/ 172 w 172"/>
                <a:gd name="T13" fmla="*/ 166 h 311"/>
                <a:gd name="T14" fmla="*/ 172 w 172"/>
                <a:gd name="T15" fmla="*/ 188 h 311"/>
                <a:gd name="T16" fmla="*/ 169 w 172"/>
                <a:gd name="T17" fmla="*/ 208 h 311"/>
                <a:gd name="T18" fmla="*/ 165 w 172"/>
                <a:gd name="T19" fmla="*/ 228 h 311"/>
                <a:gd name="T20" fmla="*/ 157 w 172"/>
                <a:gd name="T21" fmla="*/ 244 h 311"/>
                <a:gd name="T22" fmla="*/ 149 w 172"/>
                <a:gd name="T23" fmla="*/ 260 h 311"/>
                <a:gd name="T24" fmla="*/ 138 w 172"/>
                <a:gd name="T25" fmla="*/ 273 h 311"/>
                <a:gd name="T26" fmla="*/ 129 w 172"/>
                <a:gd name="T27" fmla="*/ 284 h 311"/>
                <a:gd name="T28" fmla="*/ 120 w 172"/>
                <a:gd name="T29" fmla="*/ 293 h 311"/>
                <a:gd name="T30" fmla="*/ 110 w 172"/>
                <a:gd name="T31" fmla="*/ 300 h 311"/>
                <a:gd name="T32" fmla="*/ 105 w 172"/>
                <a:gd name="T33" fmla="*/ 306 h 311"/>
                <a:gd name="T34" fmla="*/ 100 w 172"/>
                <a:gd name="T35" fmla="*/ 309 h 311"/>
                <a:gd name="T36" fmla="*/ 98 w 172"/>
                <a:gd name="T37" fmla="*/ 311 h 311"/>
                <a:gd name="T38" fmla="*/ 71 w 172"/>
                <a:gd name="T39" fmla="*/ 304 h 311"/>
                <a:gd name="T40" fmla="*/ 49 w 172"/>
                <a:gd name="T41" fmla="*/ 294 h 311"/>
                <a:gd name="T42" fmla="*/ 32 w 172"/>
                <a:gd name="T43" fmla="*/ 282 h 311"/>
                <a:gd name="T44" fmla="*/ 18 w 172"/>
                <a:gd name="T45" fmla="*/ 266 h 311"/>
                <a:gd name="T46" fmla="*/ 9 w 172"/>
                <a:gd name="T47" fmla="*/ 248 h 311"/>
                <a:gd name="T48" fmla="*/ 3 w 172"/>
                <a:gd name="T49" fmla="*/ 230 h 311"/>
                <a:gd name="T50" fmla="*/ 0 w 172"/>
                <a:gd name="T51" fmla="*/ 209 h 311"/>
                <a:gd name="T52" fmla="*/ 0 w 172"/>
                <a:gd name="T53" fmla="*/ 187 h 311"/>
                <a:gd name="T54" fmla="*/ 2 w 172"/>
                <a:gd name="T55" fmla="*/ 165 h 311"/>
                <a:gd name="T56" fmla="*/ 5 w 172"/>
                <a:gd name="T57" fmla="*/ 143 h 311"/>
                <a:gd name="T58" fmla="*/ 11 w 172"/>
                <a:gd name="T59" fmla="*/ 121 h 311"/>
                <a:gd name="T60" fmla="*/ 17 w 172"/>
                <a:gd name="T61" fmla="*/ 101 h 311"/>
                <a:gd name="T62" fmla="*/ 24 w 172"/>
                <a:gd name="T63" fmla="*/ 80 h 311"/>
                <a:gd name="T64" fmla="*/ 32 w 172"/>
                <a:gd name="T65" fmla="*/ 61 h 311"/>
                <a:gd name="T66" fmla="*/ 39 w 172"/>
                <a:gd name="T67" fmla="*/ 44 h 311"/>
                <a:gd name="T68" fmla="*/ 46 w 172"/>
                <a:gd name="T69" fmla="*/ 30 h 311"/>
                <a:gd name="T70" fmla="*/ 51 w 172"/>
                <a:gd name="T71" fmla="*/ 18 h 311"/>
                <a:gd name="T72" fmla="*/ 57 w 172"/>
                <a:gd name="T73" fmla="*/ 8 h 311"/>
                <a:gd name="T74" fmla="*/ 60 w 172"/>
                <a:gd name="T75" fmla="*/ 3 h 311"/>
                <a:gd name="T76" fmla="*/ 61 w 172"/>
                <a:gd name="T77"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2" h="311">
                  <a:moveTo>
                    <a:pt x="61" y="0"/>
                  </a:moveTo>
                  <a:lnTo>
                    <a:pt x="95" y="31"/>
                  </a:lnTo>
                  <a:lnTo>
                    <a:pt x="122" y="61"/>
                  </a:lnTo>
                  <a:lnTo>
                    <a:pt x="143" y="90"/>
                  </a:lnTo>
                  <a:lnTo>
                    <a:pt x="157" y="117"/>
                  </a:lnTo>
                  <a:lnTo>
                    <a:pt x="167" y="142"/>
                  </a:lnTo>
                  <a:lnTo>
                    <a:pt x="172" y="166"/>
                  </a:lnTo>
                  <a:lnTo>
                    <a:pt x="172" y="188"/>
                  </a:lnTo>
                  <a:lnTo>
                    <a:pt x="169" y="208"/>
                  </a:lnTo>
                  <a:lnTo>
                    <a:pt x="165" y="228"/>
                  </a:lnTo>
                  <a:lnTo>
                    <a:pt x="157" y="244"/>
                  </a:lnTo>
                  <a:lnTo>
                    <a:pt x="149" y="260"/>
                  </a:lnTo>
                  <a:lnTo>
                    <a:pt x="138" y="273"/>
                  </a:lnTo>
                  <a:lnTo>
                    <a:pt x="129" y="284"/>
                  </a:lnTo>
                  <a:lnTo>
                    <a:pt x="120" y="293"/>
                  </a:lnTo>
                  <a:lnTo>
                    <a:pt x="110" y="300"/>
                  </a:lnTo>
                  <a:lnTo>
                    <a:pt x="105" y="306"/>
                  </a:lnTo>
                  <a:lnTo>
                    <a:pt x="100" y="309"/>
                  </a:lnTo>
                  <a:lnTo>
                    <a:pt x="98" y="311"/>
                  </a:lnTo>
                  <a:lnTo>
                    <a:pt x="71" y="304"/>
                  </a:lnTo>
                  <a:lnTo>
                    <a:pt x="49" y="294"/>
                  </a:lnTo>
                  <a:lnTo>
                    <a:pt x="32" y="282"/>
                  </a:lnTo>
                  <a:lnTo>
                    <a:pt x="18" y="266"/>
                  </a:lnTo>
                  <a:lnTo>
                    <a:pt x="9" y="248"/>
                  </a:lnTo>
                  <a:lnTo>
                    <a:pt x="3" y="230"/>
                  </a:lnTo>
                  <a:lnTo>
                    <a:pt x="0" y="209"/>
                  </a:lnTo>
                  <a:lnTo>
                    <a:pt x="0" y="187"/>
                  </a:lnTo>
                  <a:lnTo>
                    <a:pt x="2" y="165"/>
                  </a:lnTo>
                  <a:lnTo>
                    <a:pt x="5" y="143"/>
                  </a:lnTo>
                  <a:lnTo>
                    <a:pt x="11" y="121"/>
                  </a:lnTo>
                  <a:lnTo>
                    <a:pt x="17" y="101"/>
                  </a:lnTo>
                  <a:lnTo>
                    <a:pt x="24" y="80"/>
                  </a:lnTo>
                  <a:lnTo>
                    <a:pt x="32" y="61"/>
                  </a:lnTo>
                  <a:lnTo>
                    <a:pt x="39" y="44"/>
                  </a:lnTo>
                  <a:lnTo>
                    <a:pt x="46" y="30"/>
                  </a:lnTo>
                  <a:lnTo>
                    <a:pt x="51" y="18"/>
                  </a:lnTo>
                  <a:lnTo>
                    <a:pt x="57" y="8"/>
                  </a:lnTo>
                  <a:lnTo>
                    <a:pt x="60" y="3"/>
                  </a:lnTo>
                  <a:lnTo>
                    <a:pt x="61"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19" name="Freeform 61"/>
            <p:cNvSpPr>
              <a:spLocks/>
            </p:cNvSpPr>
            <p:nvPr/>
          </p:nvSpPr>
          <p:spPr bwMode="auto">
            <a:xfrm>
              <a:off x="5447016" y="3690250"/>
              <a:ext cx="179878" cy="498753"/>
            </a:xfrm>
            <a:custGeom>
              <a:avLst/>
              <a:gdLst>
                <a:gd name="T0" fmla="*/ 0 w 110"/>
                <a:gd name="T1" fmla="*/ 0 h 305"/>
                <a:gd name="T2" fmla="*/ 34 w 110"/>
                <a:gd name="T3" fmla="*/ 30 h 305"/>
                <a:gd name="T4" fmla="*/ 59 w 110"/>
                <a:gd name="T5" fmla="*/ 58 h 305"/>
                <a:gd name="T6" fmla="*/ 79 w 110"/>
                <a:gd name="T7" fmla="*/ 86 h 305"/>
                <a:gd name="T8" fmla="*/ 94 w 110"/>
                <a:gd name="T9" fmla="*/ 111 h 305"/>
                <a:gd name="T10" fmla="*/ 103 w 110"/>
                <a:gd name="T11" fmla="*/ 136 h 305"/>
                <a:gd name="T12" fmla="*/ 107 w 110"/>
                <a:gd name="T13" fmla="*/ 159 h 305"/>
                <a:gd name="T14" fmla="*/ 110 w 110"/>
                <a:gd name="T15" fmla="*/ 181 h 305"/>
                <a:gd name="T16" fmla="*/ 107 w 110"/>
                <a:gd name="T17" fmla="*/ 201 h 305"/>
                <a:gd name="T18" fmla="*/ 103 w 110"/>
                <a:gd name="T19" fmla="*/ 220 h 305"/>
                <a:gd name="T20" fmla="*/ 96 w 110"/>
                <a:gd name="T21" fmla="*/ 236 h 305"/>
                <a:gd name="T22" fmla="*/ 89 w 110"/>
                <a:gd name="T23" fmla="*/ 251 h 305"/>
                <a:gd name="T24" fmla="*/ 80 w 110"/>
                <a:gd name="T25" fmla="*/ 265 h 305"/>
                <a:gd name="T26" fmla="*/ 69 w 110"/>
                <a:gd name="T27" fmla="*/ 276 h 305"/>
                <a:gd name="T28" fmla="*/ 60 w 110"/>
                <a:gd name="T29" fmla="*/ 287 h 305"/>
                <a:gd name="T30" fmla="*/ 52 w 110"/>
                <a:gd name="T31" fmla="*/ 295 h 305"/>
                <a:gd name="T32" fmla="*/ 44 w 110"/>
                <a:gd name="T33" fmla="*/ 301 h 305"/>
                <a:gd name="T34" fmla="*/ 39 w 110"/>
                <a:gd name="T35" fmla="*/ 305 h 305"/>
                <a:gd name="T36" fmla="*/ 0 w 110"/>
                <a:gd name="T3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305">
                  <a:moveTo>
                    <a:pt x="0" y="0"/>
                  </a:moveTo>
                  <a:lnTo>
                    <a:pt x="34" y="30"/>
                  </a:lnTo>
                  <a:lnTo>
                    <a:pt x="59" y="58"/>
                  </a:lnTo>
                  <a:lnTo>
                    <a:pt x="79" y="86"/>
                  </a:lnTo>
                  <a:lnTo>
                    <a:pt x="94" y="111"/>
                  </a:lnTo>
                  <a:lnTo>
                    <a:pt x="103" y="136"/>
                  </a:lnTo>
                  <a:lnTo>
                    <a:pt x="107" y="159"/>
                  </a:lnTo>
                  <a:lnTo>
                    <a:pt x="110" y="181"/>
                  </a:lnTo>
                  <a:lnTo>
                    <a:pt x="107" y="201"/>
                  </a:lnTo>
                  <a:lnTo>
                    <a:pt x="103" y="220"/>
                  </a:lnTo>
                  <a:lnTo>
                    <a:pt x="96" y="236"/>
                  </a:lnTo>
                  <a:lnTo>
                    <a:pt x="89" y="251"/>
                  </a:lnTo>
                  <a:lnTo>
                    <a:pt x="80" y="265"/>
                  </a:lnTo>
                  <a:lnTo>
                    <a:pt x="69" y="276"/>
                  </a:lnTo>
                  <a:lnTo>
                    <a:pt x="60" y="287"/>
                  </a:lnTo>
                  <a:lnTo>
                    <a:pt x="52" y="295"/>
                  </a:lnTo>
                  <a:lnTo>
                    <a:pt x="44" y="301"/>
                  </a:lnTo>
                  <a:lnTo>
                    <a:pt x="39" y="305"/>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20" name="Freeform 62"/>
            <p:cNvSpPr>
              <a:spLocks/>
            </p:cNvSpPr>
            <p:nvPr/>
          </p:nvSpPr>
          <p:spPr bwMode="auto">
            <a:xfrm>
              <a:off x="5639976" y="2673123"/>
              <a:ext cx="230571" cy="382649"/>
            </a:xfrm>
            <a:custGeom>
              <a:avLst/>
              <a:gdLst>
                <a:gd name="T0" fmla="*/ 17 w 141"/>
                <a:gd name="T1" fmla="*/ 0 h 234"/>
                <a:gd name="T2" fmla="*/ 53 w 141"/>
                <a:gd name="T3" fmla="*/ 20 h 234"/>
                <a:gd name="T4" fmla="*/ 82 w 141"/>
                <a:gd name="T5" fmla="*/ 40 h 234"/>
                <a:gd name="T6" fmla="*/ 104 w 141"/>
                <a:gd name="T7" fmla="*/ 61 h 234"/>
                <a:gd name="T8" fmla="*/ 120 w 141"/>
                <a:gd name="T9" fmla="*/ 81 h 234"/>
                <a:gd name="T10" fmla="*/ 132 w 141"/>
                <a:gd name="T11" fmla="*/ 101 h 234"/>
                <a:gd name="T12" fmla="*/ 137 w 141"/>
                <a:gd name="T13" fmla="*/ 121 h 234"/>
                <a:gd name="T14" fmla="*/ 141 w 141"/>
                <a:gd name="T15" fmla="*/ 139 h 234"/>
                <a:gd name="T16" fmla="*/ 140 w 141"/>
                <a:gd name="T17" fmla="*/ 156 h 234"/>
                <a:gd name="T18" fmla="*/ 137 w 141"/>
                <a:gd name="T19" fmla="*/ 173 h 234"/>
                <a:gd name="T20" fmla="*/ 133 w 141"/>
                <a:gd name="T21" fmla="*/ 188 h 234"/>
                <a:gd name="T22" fmla="*/ 126 w 141"/>
                <a:gd name="T23" fmla="*/ 201 h 234"/>
                <a:gd name="T24" fmla="*/ 120 w 141"/>
                <a:gd name="T25" fmla="*/ 212 h 234"/>
                <a:gd name="T26" fmla="*/ 114 w 141"/>
                <a:gd name="T27" fmla="*/ 221 h 234"/>
                <a:gd name="T28" fmla="*/ 108 w 141"/>
                <a:gd name="T29" fmla="*/ 228 h 234"/>
                <a:gd name="T30" fmla="*/ 105 w 141"/>
                <a:gd name="T31" fmla="*/ 233 h 234"/>
                <a:gd name="T32" fmla="*/ 104 w 141"/>
                <a:gd name="T33" fmla="*/ 234 h 234"/>
                <a:gd name="T34" fmla="*/ 80 w 141"/>
                <a:gd name="T35" fmla="*/ 234 h 234"/>
                <a:gd name="T36" fmla="*/ 59 w 141"/>
                <a:gd name="T37" fmla="*/ 229 h 234"/>
                <a:gd name="T38" fmla="*/ 41 w 141"/>
                <a:gd name="T39" fmla="*/ 221 h 234"/>
                <a:gd name="T40" fmla="*/ 29 w 141"/>
                <a:gd name="T41" fmla="*/ 210 h 234"/>
                <a:gd name="T42" fmla="*/ 18 w 141"/>
                <a:gd name="T43" fmla="*/ 195 h 234"/>
                <a:gd name="T44" fmla="*/ 10 w 141"/>
                <a:gd name="T45" fmla="*/ 178 h 234"/>
                <a:gd name="T46" fmla="*/ 4 w 141"/>
                <a:gd name="T47" fmla="*/ 161 h 234"/>
                <a:gd name="T48" fmla="*/ 2 w 141"/>
                <a:gd name="T49" fmla="*/ 141 h 234"/>
                <a:gd name="T50" fmla="*/ 0 w 141"/>
                <a:gd name="T51" fmla="*/ 122 h 234"/>
                <a:gd name="T52" fmla="*/ 1 w 141"/>
                <a:gd name="T53" fmla="*/ 101 h 234"/>
                <a:gd name="T54" fmla="*/ 2 w 141"/>
                <a:gd name="T55" fmla="*/ 81 h 234"/>
                <a:gd name="T56" fmla="*/ 4 w 141"/>
                <a:gd name="T57" fmla="*/ 63 h 234"/>
                <a:gd name="T58" fmla="*/ 7 w 141"/>
                <a:gd name="T59" fmla="*/ 46 h 234"/>
                <a:gd name="T60" fmla="*/ 9 w 141"/>
                <a:gd name="T61" fmla="*/ 31 h 234"/>
                <a:gd name="T62" fmla="*/ 13 w 141"/>
                <a:gd name="T63" fmla="*/ 18 h 234"/>
                <a:gd name="T64" fmla="*/ 15 w 141"/>
                <a:gd name="T65" fmla="*/ 8 h 234"/>
                <a:gd name="T66" fmla="*/ 16 w 141"/>
                <a:gd name="T67" fmla="*/ 2 h 234"/>
                <a:gd name="T68" fmla="*/ 17 w 141"/>
                <a:gd name="T6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234">
                  <a:moveTo>
                    <a:pt x="17" y="0"/>
                  </a:moveTo>
                  <a:lnTo>
                    <a:pt x="53" y="20"/>
                  </a:lnTo>
                  <a:lnTo>
                    <a:pt x="82" y="40"/>
                  </a:lnTo>
                  <a:lnTo>
                    <a:pt x="104" y="61"/>
                  </a:lnTo>
                  <a:lnTo>
                    <a:pt x="120" y="81"/>
                  </a:lnTo>
                  <a:lnTo>
                    <a:pt x="132" y="101"/>
                  </a:lnTo>
                  <a:lnTo>
                    <a:pt x="137" y="121"/>
                  </a:lnTo>
                  <a:lnTo>
                    <a:pt x="141" y="139"/>
                  </a:lnTo>
                  <a:lnTo>
                    <a:pt x="140" y="156"/>
                  </a:lnTo>
                  <a:lnTo>
                    <a:pt x="137" y="173"/>
                  </a:lnTo>
                  <a:lnTo>
                    <a:pt x="133" y="188"/>
                  </a:lnTo>
                  <a:lnTo>
                    <a:pt x="126" y="201"/>
                  </a:lnTo>
                  <a:lnTo>
                    <a:pt x="120" y="212"/>
                  </a:lnTo>
                  <a:lnTo>
                    <a:pt x="114" y="221"/>
                  </a:lnTo>
                  <a:lnTo>
                    <a:pt x="108" y="228"/>
                  </a:lnTo>
                  <a:lnTo>
                    <a:pt x="105" y="233"/>
                  </a:lnTo>
                  <a:lnTo>
                    <a:pt x="104" y="234"/>
                  </a:lnTo>
                  <a:lnTo>
                    <a:pt x="80" y="234"/>
                  </a:lnTo>
                  <a:lnTo>
                    <a:pt x="59" y="229"/>
                  </a:lnTo>
                  <a:lnTo>
                    <a:pt x="41" y="221"/>
                  </a:lnTo>
                  <a:lnTo>
                    <a:pt x="29" y="210"/>
                  </a:lnTo>
                  <a:lnTo>
                    <a:pt x="18" y="195"/>
                  </a:lnTo>
                  <a:lnTo>
                    <a:pt x="10" y="178"/>
                  </a:lnTo>
                  <a:lnTo>
                    <a:pt x="4" y="161"/>
                  </a:lnTo>
                  <a:lnTo>
                    <a:pt x="2" y="141"/>
                  </a:lnTo>
                  <a:lnTo>
                    <a:pt x="0" y="122"/>
                  </a:lnTo>
                  <a:lnTo>
                    <a:pt x="1" y="101"/>
                  </a:lnTo>
                  <a:lnTo>
                    <a:pt x="2" y="81"/>
                  </a:lnTo>
                  <a:lnTo>
                    <a:pt x="4" y="63"/>
                  </a:lnTo>
                  <a:lnTo>
                    <a:pt x="7" y="46"/>
                  </a:lnTo>
                  <a:lnTo>
                    <a:pt x="9" y="31"/>
                  </a:lnTo>
                  <a:lnTo>
                    <a:pt x="13" y="18"/>
                  </a:lnTo>
                  <a:lnTo>
                    <a:pt x="15" y="8"/>
                  </a:lnTo>
                  <a:lnTo>
                    <a:pt x="16" y="2"/>
                  </a:lnTo>
                  <a:lnTo>
                    <a:pt x="1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21" name="Freeform 63"/>
            <p:cNvSpPr>
              <a:spLocks/>
            </p:cNvSpPr>
            <p:nvPr/>
          </p:nvSpPr>
          <p:spPr bwMode="auto">
            <a:xfrm>
              <a:off x="5671046" y="2674758"/>
              <a:ext cx="199501" cy="376108"/>
            </a:xfrm>
            <a:custGeom>
              <a:avLst/>
              <a:gdLst>
                <a:gd name="T0" fmla="*/ 0 w 122"/>
                <a:gd name="T1" fmla="*/ 0 h 230"/>
                <a:gd name="T2" fmla="*/ 37 w 122"/>
                <a:gd name="T3" fmla="*/ 20 h 230"/>
                <a:gd name="T4" fmla="*/ 66 w 122"/>
                <a:gd name="T5" fmla="*/ 42 h 230"/>
                <a:gd name="T6" fmla="*/ 88 w 122"/>
                <a:gd name="T7" fmla="*/ 63 h 230"/>
                <a:gd name="T8" fmla="*/ 103 w 122"/>
                <a:gd name="T9" fmla="*/ 85 h 230"/>
                <a:gd name="T10" fmla="*/ 114 w 122"/>
                <a:gd name="T11" fmla="*/ 105 h 230"/>
                <a:gd name="T12" fmla="*/ 119 w 122"/>
                <a:gd name="T13" fmla="*/ 125 h 230"/>
                <a:gd name="T14" fmla="*/ 122 w 122"/>
                <a:gd name="T15" fmla="*/ 144 h 230"/>
                <a:gd name="T16" fmla="*/ 119 w 122"/>
                <a:gd name="T17" fmla="*/ 162 h 230"/>
                <a:gd name="T18" fmla="*/ 116 w 122"/>
                <a:gd name="T19" fmla="*/ 179 h 230"/>
                <a:gd name="T20" fmla="*/ 110 w 122"/>
                <a:gd name="T21" fmla="*/ 194 h 230"/>
                <a:gd name="T22" fmla="*/ 104 w 122"/>
                <a:gd name="T23" fmla="*/ 206 h 230"/>
                <a:gd name="T24" fmla="*/ 97 w 122"/>
                <a:gd name="T25" fmla="*/ 217 h 230"/>
                <a:gd name="T26" fmla="*/ 92 w 122"/>
                <a:gd name="T27" fmla="*/ 225 h 230"/>
                <a:gd name="T28" fmla="*/ 87 w 122"/>
                <a:gd name="T29" fmla="*/ 230 h 230"/>
                <a:gd name="T30" fmla="*/ 0 w 122"/>
                <a:gd name="T3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230">
                  <a:moveTo>
                    <a:pt x="0" y="0"/>
                  </a:moveTo>
                  <a:lnTo>
                    <a:pt x="37" y="20"/>
                  </a:lnTo>
                  <a:lnTo>
                    <a:pt x="66" y="42"/>
                  </a:lnTo>
                  <a:lnTo>
                    <a:pt x="88" y="63"/>
                  </a:lnTo>
                  <a:lnTo>
                    <a:pt x="103" y="85"/>
                  </a:lnTo>
                  <a:lnTo>
                    <a:pt x="114" y="105"/>
                  </a:lnTo>
                  <a:lnTo>
                    <a:pt x="119" y="125"/>
                  </a:lnTo>
                  <a:lnTo>
                    <a:pt x="122" y="144"/>
                  </a:lnTo>
                  <a:lnTo>
                    <a:pt x="119" y="162"/>
                  </a:lnTo>
                  <a:lnTo>
                    <a:pt x="116" y="179"/>
                  </a:lnTo>
                  <a:lnTo>
                    <a:pt x="110" y="194"/>
                  </a:lnTo>
                  <a:lnTo>
                    <a:pt x="104" y="206"/>
                  </a:lnTo>
                  <a:lnTo>
                    <a:pt x="97" y="217"/>
                  </a:lnTo>
                  <a:lnTo>
                    <a:pt x="92" y="225"/>
                  </a:lnTo>
                  <a:lnTo>
                    <a:pt x="87" y="230"/>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22" name="Freeform 64"/>
            <p:cNvSpPr>
              <a:spLocks/>
            </p:cNvSpPr>
            <p:nvPr/>
          </p:nvSpPr>
          <p:spPr bwMode="auto">
            <a:xfrm>
              <a:off x="6987425" y="4123592"/>
              <a:ext cx="165161" cy="238747"/>
            </a:xfrm>
            <a:custGeom>
              <a:avLst/>
              <a:gdLst>
                <a:gd name="T0" fmla="*/ 94 w 101"/>
                <a:gd name="T1" fmla="*/ 0 h 146"/>
                <a:gd name="T2" fmla="*/ 99 w 101"/>
                <a:gd name="T3" fmla="*/ 31 h 146"/>
                <a:gd name="T4" fmla="*/ 101 w 101"/>
                <a:gd name="T5" fmla="*/ 58 h 146"/>
                <a:gd name="T6" fmla="*/ 101 w 101"/>
                <a:gd name="T7" fmla="*/ 80 h 146"/>
                <a:gd name="T8" fmla="*/ 99 w 101"/>
                <a:gd name="T9" fmla="*/ 98 h 146"/>
                <a:gd name="T10" fmla="*/ 94 w 101"/>
                <a:gd name="T11" fmla="*/ 112 h 146"/>
                <a:gd name="T12" fmla="*/ 88 w 101"/>
                <a:gd name="T13" fmla="*/ 123 h 146"/>
                <a:gd name="T14" fmla="*/ 81 w 101"/>
                <a:gd name="T15" fmla="*/ 133 h 146"/>
                <a:gd name="T16" fmla="*/ 73 w 101"/>
                <a:gd name="T17" fmla="*/ 138 h 146"/>
                <a:gd name="T18" fmla="*/ 65 w 101"/>
                <a:gd name="T19" fmla="*/ 143 h 146"/>
                <a:gd name="T20" fmla="*/ 57 w 101"/>
                <a:gd name="T21" fmla="*/ 145 h 146"/>
                <a:gd name="T22" fmla="*/ 49 w 101"/>
                <a:gd name="T23" fmla="*/ 146 h 146"/>
                <a:gd name="T24" fmla="*/ 41 w 101"/>
                <a:gd name="T25" fmla="*/ 146 h 146"/>
                <a:gd name="T26" fmla="*/ 35 w 101"/>
                <a:gd name="T27" fmla="*/ 145 h 146"/>
                <a:gd name="T28" fmla="*/ 29 w 101"/>
                <a:gd name="T29" fmla="*/ 145 h 146"/>
                <a:gd name="T30" fmla="*/ 26 w 101"/>
                <a:gd name="T31" fmla="*/ 144 h 146"/>
                <a:gd name="T32" fmla="*/ 25 w 101"/>
                <a:gd name="T33" fmla="*/ 144 h 146"/>
                <a:gd name="T34" fmla="*/ 11 w 101"/>
                <a:gd name="T35" fmla="*/ 125 h 146"/>
                <a:gd name="T36" fmla="*/ 3 w 101"/>
                <a:gd name="T37" fmla="*/ 107 h 146"/>
                <a:gd name="T38" fmla="*/ 0 w 101"/>
                <a:gd name="T39" fmla="*/ 91 h 146"/>
                <a:gd name="T40" fmla="*/ 3 w 101"/>
                <a:gd name="T41" fmla="*/ 76 h 146"/>
                <a:gd name="T42" fmla="*/ 9 w 101"/>
                <a:gd name="T43" fmla="*/ 62 h 146"/>
                <a:gd name="T44" fmla="*/ 17 w 101"/>
                <a:gd name="T45" fmla="*/ 50 h 146"/>
                <a:gd name="T46" fmla="*/ 28 w 101"/>
                <a:gd name="T47" fmla="*/ 38 h 146"/>
                <a:gd name="T48" fmla="*/ 41 w 101"/>
                <a:gd name="T49" fmla="*/ 29 h 146"/>
                <a:gd name="T50" fmla="*/ 54 w 101"/>
                <a:gd name="T51" fmla="*/ 20 h 146"/>
                <a:gd name="T52" fmla="*/ 65 w 101"/>
                <a:gd name="T53" fmla="*/ 13 h 146"/>
                <a:gd name="T54" fmla="*/ 77 w 101"/>
                <a:gd name="T55" fmla="*/ 7 h 146"/>
                <a:gd name="T56" fmla="*/ 86 w 101"/>
                <a:gd name="T57" fmla="*/ 3 h 146"/>
                <a:gd name="T58" fmla="*/ 92 w 101"/>
                <a:gd name="T59" fmla="*/ 1 h 146"/>
                <a:gd name="T60" fmla="*/ 94 w 101"/>
                <a:gd name="T61"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146">
                  <a:moveTo>
                    <a:pt x="94" y="0"/>
                  </a:moveTo>
                  <a:lnTo>
                    <a:pt x="99" y="31"/>
                  </a:lnTo>
                  <a:lnTo>
                    <a:pt x="101" y="58"/>
                  </a:lnTo>
                  <a:lnTo>
                    <a:pt x="101" y="80"/>
                  </a:lnTo>
                  <a:lnTo>
                    <a:pt x="99" y="98"/>
                  </a:lnTo>
                  <a:lnTo>
                    <a:pt x="94" y="112"/>
                  </a:lnTo>
                  <a:lnTo>
                    <a:pt x="88" y="123"/>
                  </a:lnTo>
                  <a:lnTo>
                    <a:pt x="81" y="133"/>
                  </a:lnTo>
                  <a:lnTo>
                    <a:pt x="73" y="138"/>
                  </a:lnTo>
                  <a:lnTo>
                    <a:pt x="65" y="143"/>
                  </a:lnTo>
                  <a:lnTo>
                    <a:pt x="57" y="145"/>
                  </a:lnTo>
                  <a:lnTo>
                    <a:pt x="49" y="146"/>
                  </a:lnTo>
                  <a:lnTo>
                    <a:pt x="41" y="146"/>
                  </a:lnTo>
                  <a:lnTo>
                    <a:pt x="35" y="145"/>
                  </a:lnTo>
                  <a:lnTo>
                    <a:pt x="29" y="145"/>
                  </a:lnTo>
                  <a:lnTo>
                    <a:pt x="26" y="144"/>
                  </a:lnTo>
                  <a:lnTo>
                    <a:pt x="25" y="144"/>
                  </a:lnTo>
                  <a:lnTo>
                    <a:pt x="11" y="125"/>
                  </a:lnTo>
                  <a:lnTo>
                    <a:pt x="3" y="107"/>
                  </a:lnTo>
                  <a:lnTo>
                    <a:pt x="0" y="91"/>
                  </a:lnTo>
                  <a:lnTo>
                    <a:pt x="3" y="76"/>
                  </a:lnTo>
                  <a:lnTo>
                    <a:pt x="9" y="62"/>
                  </a:lnTo>
                  <a:lnTo>
                    <a:pt x="17" y="50"/>
                  </a:lnTo>
                  <a:lnTo>
                    <a:pt x="28" y="38"/>
                  </a:lnTo>
                  <a:lnTo>
                    <a:pt x="41" y="29"/>
                  </a:lnTo>
                  <a:lnTo>
                    <a:pt x="54" y="20"/>
                  </a:lnTo>
                  <a:lnTo>
                    <a:pt x="65" y="13"/>
                  </a:lnTo>
                  <a:lnTo>
                    <a:pt x="77" y="7"/>
                  </a:lnTo>
                  <a:lnTo>
                    <a:pt x="86" y="3"/>
                  </a:lnTo>
                  <a:lnTo>
                    <a:pt x="92" y="1"/>
                  </a:lnTo>
                  <a:lnTo>
                    <a:pt x="9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23" name="Freeform 65"/>
            <p:cNvSpPr>
              <a:spLocks/>
            </p:cNvSpPr>
            <p:nvPr/>
          </p:nvSpPr>
          <p:spPr bwMode="auto">
            <a:xfrm>
              <a:off x="7033212" y="4126863"/>
              <a:ext cx="121009" cy="233842"/>
            </a:xfrm>
            <a:custGeom>
              <a:avLst/>
              <a:gdLst>
                <a:gd name="T0" fmla="*/ 66 w 74"/>
                <a:gd name="T1" fmla="*/ 0 h 143"/>
                <a:gd name="T2" fmla="*/ 72 w 74"/>
                <a:gd name="T3" fmla="*/ 31 h 143"/>
                <a:gd name="T4" fmla="*/ 74 w 74"/>
                <a:gd name="T5" fmla="*/ 59 h 143"/>
                <a:gd name="T6" fmla="*/ 73 w 74"/>
                <a:gd name="T7" fmla="*/ 81 h 143"/>
                <a:gd name="T8" fmla="*/ 71 w 74"/>
                <a:gd name="T9" fmla="*/ 98 h 143"/>
                <a:gd name="T10" fmla="*/ 66 w 74"/>
                <a:gd name="T11" fmla="*/ 112 h 143"/>
                <a:gd name="T12" fmla="*/ 60 w 74"/>
                <a:gd name="T13" fmla="*/ 124 h 143"/>
                <a:gd name="T14" fmla="*/ 52 w 74"/>
                <a:gd name="T15" fmla="*/ 132 h 143"/>
                <a:gd name="T16" fmla="*/ 44 w 74"/>
                <a:gd name="T17" fmla="*/ 138 h 143"/>
                <a:gd name="T18" fmla="*/ 36 w 74"/>
                <a:gd name="T19" fmla="*/ 141 h 143"/>
                <a:gd name="T20" fmla="*/ 28 w 74"/>
                <a:gd name="T21" fmla="*/ 142 h 143"/>
                <a:gd name="T22" fmla="*/ 19 w 74"/>
                <a:gd name="T23" fmla="*/ 143 h 143"/>
                <a:gd name="T24" fmla="*/ 12 w 74"/>
                <a:gd name="T25" fmla="*/ 143 h 143"/>
                <a:gd name="T26" fmla="*/ 5 w 74"/>
                <a:gd name="T27" fmla="*/ 142 h 143"/>
                <a:gd name="T28" fmla="*/ 0 w 74"/>
                <a:gd name="T29" fmla="*/ 142 h 143"/>
                <a:gd name="T30" fmla="*/ 66 w 74"/>
                <a:gd name="T3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43">
                  <a:moveTo>
                    <a:pt x="66" y="0"/>
                  </a:moveTo>
                  <a:lnTo>
                    <a:pt x="72" y="31"/>
                  </a:lnTo>
                  <a:lnTo>
                    <a:pt x="74" y="59"/>
                  </a:lnTo>
                  <a:lnTo>
                    <a:pt x="73" y="81"/>
                  </a:lnTo>
                  <a:lnTo>
                    <a:pt x="71" y="98"/>
                  </a:lnTo>
                  <a:lnTo>
                    <a:pt x="66" y="112"/>
                  </a:lnTo>
                  <a:lnTo>
                    <a:pt x="60" y="124"/>
                  </a:lnTo>
                  <a:lnTo>
                    <a:pt x="52" y="132"/>
                  </a:lnTo>
                  <a:lnTo>
                    <a:pt x="44" y="138"/>
                  </a:lnTo>
                  <a:lnTo>
                    <a:pt x="36" y="141"/>
                  </a:lnTo>
                  <a:lnTo>
                    <a:pt x="28" y="142"/>
                  </a:lnTo>
                  <a:lnTo>
                    <a:pt x="19" y="143"/>
                  </a:lnTo>
                  <a:lnTo>
                    <a:pt x="12" y="143"/>
                  </a:lnTo>
                  <a:lnTo>
                    <a:pt x="5" y="142"/>
                  </a:lnTo>
                  <a:lnTo>
                    <a:pt x="0" y="142"/>
                  </a:lnTo>
                  <a:lnTo>
                    <a:pt x="6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24" name="Freeform 66"/>
            <p:cNvSpPr>
              <a:spLocks/>
            </p:cNvSpPr>
            <p:nvPr/>
          </p:nvSpPr>
          <p:spPr bwMode="auto">
            <a:xfrm>
              <a:off x="6035708" y="2167830"/>
              <a:ext cx="206042" cy="322145"/>
            </a:xfrm>
            <a:custGeom>
              <a:avLst/>
              <a:gdLst>
                <a:gd name="T0" fmla="*/ 97 w 126"/>
                <a:gd name="T1" fmla="*/ 0 h 197"/>
                <a:gd name="T2" fmla="*/ 110 w 126"/>
                <a:gd name="T3" fmla="*/ 34 h 197"/>
                <a:gd name="T4" fmla="*/ 119 w 126"/>
                <a:gd name="T5" fmla="*/ 63 h 197"/>
                <a:gd name="T6" fmla="*/ 124 w 126"/>
                <a:gd name="T7" fmla="*/ 89 h 197"/>
                <a:gd name="T8" fmla="*/ 126 w 126"/>
                <a:gd name="T9" fmla="*/ 111 h 197"/>
                <a:gd name="T10" fmla="*/ 126 w 126"/>
                <a:gd name="T11" fmla="*/ 130 h 197"/>
                <a:gd name="T12" fmla="*/ 124 w 126"/>
                <a:gd name="T13" fmla="*/ 146 h 197"/>
                <a:gd name="T14" fmla="*/ 118 w 126"/>
                <a:gd name="T15" fmla="*/ 160 h 197"/>
                <a:gd name="T16" fmla="*/ 112 w 126"/>
                <a:gd name="T17" fmla="*/ 170 h 197"/>
                <a:gd name="T18" fmla="*/ 104 w 126"/>
                <a:gd name="T19" fmla="*/ 178 h 197"/>
                <a:gd name="T20" fmla="*/ 96 w 126"/>
                <a:gd name="T21" fmla="*/ 185 h 197"/>
                <a:gd name="T22" fmla="*/ 87 w 126"/>
                <a:gd name="T23" fmla="*/ 190 h 197"/>
                <a:gd name="T24" fmla="*/ 79 w 126"/>
                <a:gd name="T25" fmla="*/ 193 h 197"/>
                <a:gd name="T26" fmla="*/ 70 w 126"/>
                <a:gd name="T27" fmla="*/ 195 h 197"/>
                <a:gd name="T28" fmla="*/ 63 w 126"/>
                <a:gd name="T29" fmla="*/ 197 h 197"/>
                <a:gd name="T30" fmla="*/ 56 w 126"/>
                <a:gd name="T31" fmla="*/ 197 h 197"/>
                <a:gd name="T32" fmla="*/ 50 w 126"/>
                <a:gd name="T33" fmla="*/ 197 h 197"/>
                <a:gd name="T34" fmla="*/ 47 w 126"/>
                <a:gd name="T35" fmla="*/ 197 h 197"/>
                <a:gd name="T36" fmla="*/ 45 w 126"/>
                <a:gd name="T37" fmla="*/ 197 h 197"/>
                <a:gd name="T38" fmla="*/ 25 w 126"/>
                <a:gd name="T39" fmla="*/ 178 h 197"/>
                <a:gd name="T40" fmla="*/ 10 w 126"/>
                <a:gd name="T41" fmla="*/ 159 h 197"/>
                <a:gd name="T42" fmla="*/ 3 w 126"/>
                <a:gd name="T43" fmla="*/ 140 h 197"/>
                <a:gd name="T44" fmla="*/ 0 w 126"/>
                <a:gd name="T45" fmla="*/ 122 h 197"/>
                <a:gd name="T46" fmla="*/ 3 w 126"/>
                <a:gd name="T47" fmla="*/ 104 h 197"/>
                <a:gd name="T48" fmla="*/ 10 w 126"/>
                <a:gd name="T49" fmla="*/ 87 h 197"/>
                <a:gd name="T50" fmla="*/ 19 w 126"/>
                <a:gd name="T51" fmla="*/ 71 h 197"/>
                <a:gd name="T52" fmla="*/ 30 w 126"/>
                <a:gd name="T53" fmla="*/ 56 h 197"/>
                <a:gd name="T54" fmla="*/ 43 w 126"/>
                <a:gd name="T55" fmla="*/ 42 h 197"/>
                <a:gd name="T56" fmla="*/ 56 w 126"/>
                <a:gd name="T57" fmla="*/ 30 h 197"/>
                <a:gd name="T58" fmla="*/ 69 w 126"/>
                <a:gd name="T59" fmla="*/ 20 h 197"/>
                <a:gd name="T60" fmla="*/ 80 w 126"/>
                <a:gd name="T61" fmla="*/ 12 h 197"/>
                <a:gd name="T62" fmla="*/ 89 w 126"/>
                <a:gd name="T63" fmla="*/ 5 h 197"/>
                <a:gd name="T64" fmla="*/ 95 w 126"/>
                <a:gd name="T65" fmla="*/ 2 h 197"/>
                <a:gd name="T66" fmla="*/ 97 w 126"/>
                <a:gd name="T6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197">
                  <a:moveTo>
                    <a:pt x="97" y="0"/>
                  </a:moveTo>
                  <a:lnTo>
                    <a:pt x="110" y="34"/>
                  </a:lnTo>
                  <a:lnTo>
                    <a:pt x="119" y="63"/>
                  </a:lnTo>
                  <a:lnTo>
                    <a:pt x="124" y="89"/>
                  </a:lnTo>
                  <a:lnTo>
                    <a:pt x="126" y="111"/>
                  </a:lnTo>
                  <a:lnTo>
                    <a:pt x="126" y="130"/>
                  </a:lnTo>
                  <a:lnTo>
                    <a:pt x="124" y="146"/>
                  </a:lnTo>
                  <a:lnTo>
                    <a:pt x="118" y="160"/>
                  </a:lnTo>
                  <a:lnTo>
                    <a:pt x="112" y="170"/>
                  </a:lnTo>
                  <a:lnTo>
                    <a:pt x="104" y="178"/>
                  </a:lnTo>
                  <a:lnTo>
                    <a:pt x="96" y="185"/>
                  </a:lnTo>
                  <a:lnTo>
                    <a:pt x="87" y="190"/>
                  </a:lnTo>
                  <a:lnTo>
                    <a:pt x="79" y="193"/>
                  </a:lnTo>
                  <a:lnTo>
                    <a:pt x="70" y="195"/>
                  </a:lnTo>
                  <a:lnTo>
                    <a:pt x="63" y="197"/>
                  </a:lnTo>
                  <a:lnTo>
                    <a:pt x="56" y="197"/>
                  </a:lnTo>
                  <a:lnTo>
                    <a:pt x="50" y="197"/>
                  </a:lnTo>
                  <a:lnTo>
                    <a:pt x="47" y="197"/>
                  </a:lnTo>
                  <a:lnTo>
                    <a:pt x="45" y="197"/>
                  </a:lnTo>
                  <a:lnTo>
                    <a:pt x="25" y="178"/>
                  </a:lnTo>
                  <a:lnTo>
                    <a:pt x="10" y="159"/>
                  </a:lnTo>
                  <a:lnTo>
                    <a:pt x="3" y="140"/>
                  </a:lnTo>
                  <a:lnTo>
                    <a:pt x="0" y="122"/>
                  </a:lnTo>
                  <a:lnTo>
                    <a:pt x="3" y="104"/>
                  </a:lnTo>
                  <a:lnTo>
                    <a:pt x="10" y="87"/>
                  </a:lnTo>
                  <a:lnTo>
                    <a:pt x="19" y="71"/>
                  </a:lnTo>
                  <a:lnTo>
                    <a:pt x="30" y="56"/>
                  </a:lnTo>
                  <a:lnTo>
                    <a:pt x="43" y="42"/>
                  </a:lnTo>
                  <a:lnTo>
                    <a:pt x="56" y="30"/>
                  </a:lnTo>
                  <a:lnTo>
                    <a:pt x="69" y="20"/>
                  </a:lnTo>
                  <a:lnTo>
                    <a:pt x="80" y="12"/>
                  </a:lnTo>
                  <a:lnTo>
                    <a:pt x="89" y="5"/>
                  </a:lnTo>
                  <a:lnTo>
                    <a:pt x="95" y="2"/>
                  </a:lnTo>
                  <a:lnTo>
                    <a:pt x="9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25" name="Freeform 67"/>
            <p:cNvSpPr>
              <a:spLocks/>
            </p:cNvSpPr>
            <p:nvPr/>
          </p:nvSpPr>
          <p:spPr bwMode="auto">
            <a:xfrm>
              <a:off x="6115834" y="2172735"/>
              <a:ext cx="127550" cy="313969"/>
            </a:xfrm>
            <a:custGeom>
              <a:avLst/>
              <a:gdLst>
                <a:gd name="T0" fmla="*/ 50 w 78"/>
                <a:gd name="T1" fmla="*/ 0 h 192"/>
                <a:gd name="T2" fmla="*/ 62 w 78"/>
                <a:gd name="T3" fmla="*/ 33 h 192"/>
                <a:gd name="T4" fmla="*/ 71 w 78"/>
                <a:gd name="T5" fmla="*/ 63 h 192"/>
                <a:gd name="T6" fmla="*/ 76 w 78"/>
                <a:gd name="T7" fmla="*/ 89 h 192"/>
                <a:gd name="T8" fmla="*/ 78 w 78"/>
                <a:gd name="T9" fmla="*/ 111 h 192"/>
                <a:gd name="T10" fmla="*/ 78 w 78"/>
                <a:gd name="T11" fmla="*/ 129 h 192"/>
                <a:gd name="T12" fmla="*/ 75 w 78"/>
                <a:gd name="T13" fmla="*/ 145 h 192"/>
                <a:gd name="T14" fmla="*/ 70 w 78"/>
                <a:gd name="T15" fmla="*/ 158 h 192"/>
                <a:gd name="T16" fmla="*/ 63 w 78"/>
                <a:gd name="T17" fmla="*/ 167 h 192"/>
                <a:gd name="T18" fmla="*/ 55 w 78"/>
                <a:gd name="T19" fmla="*/ 175 h 192"/>
                <a:gd name="T20" fmla="*/ 47 w 78"/>
                <a:gd name="T21" fmla="*/ 181 h 192"/>
                <a:gd name="T22" fmla="*/ 38 w 78"/>
                <a:gd name="T23" fmla="*/ 186 h 192"/>
                <a:gd name="T24" fmla="*/ 29 w 78"/>
                <a:gd name="T25" fmla="*/ 189 h 192"/>
                <a:gd name="T26" fmla="*/ 21 w 78"/>
                <a:gd name="T27" fmla="*/ 190 h 192"/>
                <a:gd name="T28" fmla="*/ 13 w 78"/>
                <a:gd name="T29" fmla="*/ 191 h 192"/>
                <a:gd name="T30" fmla="*/ 6 w 78"/>
                <a:gd name="T31" fmla="*/ 192 h 192"/>
                <a:gd name="T32" fmla="*/ 0 w 78"/>
                <a:gd name="T33" fmla="*/ 192 h 192"/>
                <a:gd name="T34" fmla="*/ 50 w 78"/>
                <a:gd name="T3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92">
                  <a:moveTo>
                    <a:pt x="50" y="0"/>
                  </a:moveTo>
                  <a:lnTo>
                    <a:pt x="62" y="33"/>
                  </a:lnTo>
                  <a:lnTo>
                    <a:pt x="71" y="63"/>
                  </a:lnTo>
                  <a:lnTo>
                    <a:pt x="76" y="89"/>
                  </a:lnTo>
                  <a:lnTo>
                    <a:pt x="78" y="111"/>
                  </a:lnTo>
                  <a:lnTo>
                    <a:pt x="78" y="129"/>
                  </a:lnTo>
                  <a:lnTo>
                    <a:pt x="75" y="145"/>
                  </a:lnTo>
                  <a:lnTo>
                    <a:pt x="70" y="158"/>
                  </a:lnTo>
                  <a:lnTo>
                    <a:pt x="63" y="167"/>
                  </a:lnTo>
                  <a:lnTo>
                    <a:pt x="55" y="175"/>
                  </a:lnTo>
                  <a:lnTo>
                    <a:pt x="47" y="181"/>
                  </a:lnTo>
                  <a:lnTo>
                    <a:pt x="38" y="186"/>
                  </a:lnTo>
                  <a:lnTo>
                    <a:pt x="29" y="189"/>
                  </a:lnTo>
                  <a:lnTo>
                    <a:pt x="21" y="190"/>
                  </a:lnTo>
                  <a:lnTo>
                    <a:pt x="13" y="191"/>
                  </a:lnTo>
                  <a:lnTo>
                    <a:pt x="6" y="192"/>
                  </a:lnTo>
                  <a:lnTo>
                    <a:pt x="0" y="192"/>
                  </a:lnTo>
                  <a:lnTo>
                    <a:pt x="5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26" name="Freeform 68"/>
            <p:cNvSpPr>
              <a:spLocks/>
            </p:cNvSpPr>
            <p:nvPr/>
          </p:nvSpPr>
          <p:spPr bwMode="auto">
            <a:xfrm>
              <a:off x="4773292" y="3994407"/>
              <a:ext cx="217489" cy="134091"/>
            </a:xfrm>
            <a:custGeom>
              <a:avLst/>
              <a:gdLst>
                <a:gd name="T0" fmla="*/ 92 w 133"/>
                <a:gd name="T1" fmla="*/ 0 h 82"/>
                <a:gd name="T2" fmla="*/ 103 w 133"/>
                <a:gd name="T3" fmla="*/ 2 h 82"/>
                <a:gd name="T4" fmla="*/ 111 w 133"/>
                <a:gd name="T5" fmla="*/ 6 h 82"/>
                <a:gd name="T6" fmla="*/ 118 w 133"/>
                <a:gd name="T7" fmla="*/ 12 h 82"/>
                <a:gd name="T8" fmla="*/ 123 w 133"/>
                <a:gd name="T9" fmla="*/ 18 h 82"/>
                <a:gd name="T10" fmla="*/ 127 w 133"/>
                <a:gd name="T11" fmla="*/ 25 h 82"/>
                <a:gd name="T12" fmla="*/ 130 w 133"/>
                <a:gd name="T13" fmla="*/ 30 h 82"/>
                <a:gd name="T14" fmla="*/ 131 w 133"/>
                <a:gd name="T15" fmla="*/ 36 h 82"/>
                <a:gd name="T16" fmla="*/ 133 w 133"/>
                <a:gd name="T17" fmla="*/ 40 h 82"/>
                <a:gd name="T18" fmla="*/ 133 w 133"/>
                <a:gd name="T19" fmla="*/ 41 h 82"/>
                <a:gd name="T20" fmla="*/ 122 w 133"/>
                <a:gd name="T21" fmla="*/ 59 h 82"/>
                <a:gd name="T22" fmla="*/ 112 w 133"/>
                <a:gd name="T23" fmla="*/ 72 h 82"/>
                <a:gd name="T24" fmla="*/ 99 w 133"/>
                <a:gd name="T25" fmla="*/ 79 h 82"/>
                <a:gd name="T26" fmla="*/ 85 w 133"/>
                <a:gd name="T27" fmla="*/ 82 h 82"/>
                <a:gd name="T28" fmla="*/ 71 w 133"/>
                <a:gd name="T29" fmla="*/ 82 h 82"/>
                <a:gd name="T30" fmla="*/ 59 w 133"/>
                <a:gd name="T31" fmla="*/ 79 h 82"/>
                <a:gd name="T32" fmla="*/ 45 w 133"/>
                <a:gd name="T33" fmla="*/ 73 h 82"/>
                <a:gd name="T34" fmla="*/ 33 w 133"/>
                <a:gd name="T35" fmla="*/ 66 h 82"/>
                <a:gd name="T36" fmla="*/ 22 w 133"/>
                <a:gd name="T37" fmla="*/ 59 h 82"/>
                <a:gd name="T38" fmla="*/ 12 w 133"/>
                <a:gd name="T39" fmla="*/ 52 h 82"/>
                <a:gd name="T40" fmla="*/ 6 w 133"/>
                <a:gd name="T41" fmla="*/ 47 h 82"/>
                <a:gd name="T42" fmla="*/ 1 w 133"/>
                <a:gd name="T43" fmla="*/ 42 h 82"/>
                <a:gd name="T44" fmla="*/ 0 w 133"/>
                <a:gd name="T45" fmla="*/ 41 h 82"/>
                <a:gd name="T46" fmla="*/ 24 w 133"/>
                <a:gd name="T47" fmla="*/ 24 h 82"/>
                <a:gd name="T48" fmla="*/ 45 w 133"/>
                <a:gd name="T49" fmla="*/ 12 h 82"/>
                <a:gd name="T50" fmla="*/ 63 w 133"/>
                <a:gd name="T51" fmla="*/ 4 h 82"/>
                <a:gd name="T52" fmla="*/ 78 w 133"/>
                <a:gd name="T53" fmla="*/ 0 h 82"/>
                <a:gd name="T54" fmla="*/ 92 w 133"/>
                <a:gd name="T5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 h="82">
                  <a:moveTo>
                    <a:pt x="92" y="0"/>
                  </a:moveTo>
                  <a:lnTo>
                    <a:pt x="103" y="2"/>
                  </a:lnTo>
                  <a:lnTo>
                    <a:pt x="111" y="6"/>
                  </a:lnTo>
                  <a:lnTo>
                    <a:pt x="118" y="12"/>
                  </a:lnTo>
                  <a:lnTo>
                    <a:pt x="123" y="18"/>
                  </a:lnTo>
                  <a:lnTo>
                    <a:pt x="127" y="25"/>
                  </a:lnTo>
                  <a:lnTo>
                    <a:pt x="130" y="30"/>
                  </a:lnTo>
                  <a:lnTo>
                    <a:pt x="131" y="36"/>
                  </a:lnTo>
                  <a:lnTo>
                    <a:pt x="133" y="40"/>
                  </a:lnTo>
                  <a:lnTo>
                    <a:pt x="133" y="41"/>
                  </a:lnTo>
                  <a:lnTo>
                    <a:pt x="122" y="59"/>
                  </a:lnTo>
                  <a:lnTo>
                    <a:pt x="112" y="72"/>
                  </a:lnTo>
                  <a:lnTo>
                    <a:pt x="99" y="79"/>
                  </a:lnTo>
                  <a:lnTo>
                    <a:pt x="85" y="82"/>
                  </a:lnTo>
                  <a:lnTo>
                    <a:pt x="71" y="82"/>
                  </a:lnTo>
                  <a:lnTo>
                    <a:pt x="59" y="79"/>
                  </a:lnTo>
                  <a:lnTo>
                    <a:pt x="45" y="73"/>
                  </a:lnTo>
                  <a:lnTo>
                    <a:pt x="33" y="66"/>
                  </a:lnTo>
                  <a:lnTo>
                    <a:pt x="22" y="59"/>
                  </a:lnTo>
                  <a:lnTo>
                    <a:pt x="12" y="52"/>
                  </a:lnTo>
                  <a:lnTo>
                    <a:pt x="6" y="47"/>
                  </a:lnTo>
                  <a:lnTo>
                    <a:pt x="1" y="42"/>
                  </a:lnTo>
                  <a:lnTo>
                    <a:pt x="0" y="41"/>
                  </a:lnTo>
                  <a:lnTo>
                    <a:pt x="24" y="24"/>
                  </a:lnTo>
                  <a:lnTo>
                    <a:pt x="45" y="12"/>
                  </a:lnTo>
                  <a:lnTo>
                    <a:pt x="63" y="4"/>
                  </a:lnTo>
                  <a:lnTo>
                    <a:pt x="78" y="0"/>
                  </a:lnTo>
                  <a:lnTo>
                    <a:pt x="92"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27" name="Freeform 69"/>
            <p:cNvSpPr>
              <a:spLocks/>
            </p:cNvSpPr>
            <p:nvPr/>
          </p:nvSpPr>
          <p:spPr bwMode="auto">
            <a:xfrm>
              <a:off x="4774927" y="3992772"/>
              <a:ext cx="212583" cy="67046"/>
            </a:xfrm>
            <a:custGeom>
              <a:avLst/>
              <a:gdLst>
                <a:gd name="T0" fmla="*/ 89 w 130"/>
                <a:gd name="T1" fmla="*/ 0 h 41"/>
                <a:gd name="T2" fmla="*/ 99 w 130"/>
                <a:gd name="T3" fmla="*/ 1 h 41"/>
                <a:gd name="T4" fmla="*/ 107 w 130"/>
                <a:gd name="T5" fmla="*/ 6 h 41"/>
                <a:gd name="T6" fmla="*/ 114 w 130"/>
                <a:gd name="T7" fmla="*/ 11 h 41"/>
                <a:gd name="T8" fmla="*/ 120 w 130"/>
                <a:gd name="T9" fmla="*/ 16 h 41"/>
                <a:gd name="T10" fmla="*/ 123 w 130"/>
                <a:gd name="T11" fmla="*/ 23 h 41"/>
                <a:gd name="T12" fmla="*/ 127 w 130"/>
                <a:gd name="T13" fmla="*/ 29 h 41"/>
                <a:gd name="T14" fmla="*/ 129 w 130"/>
                <a:gd name="T15" fmla="*/ 35 h 41"/>
                <a:gd name="T16" fmla="*/ 130 w 130"/>
                <a:gd name="T17" fmla="*/ 40 h 41"/>
                <a:gd name="T18" fmla="*/ 0 w 130"/>
                <a:gd name="T19" fmla="*/ 41 h 41"/>
                <a:gd name="T20" fmla="*/ 23 w 130"/>
                <a:gd name="T21" fmla="*/ 25 h 41"/>
                <a:gd name="T22" fmla="*/ 44 w 130"/>
                <a:gd name="T23" fmla="*/ 12 h 41"/>
                <a:gd name="T24" fmla="*/ 61 w 130"/>
                <a:gd name="T25" fmla="*/ 5 h 41"/>
                <a:gd name="T26" fmla="*/ 76 w 130"/>
                <a:gd name="T27" fmla="*/ 1 h 41"/>
                <a:gd name="T28" fmla="*/ 89 w 130"/>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41">
                  <a:moveTo>
                    <a:pt x="89" y="0"/>
                  </a:moveTo>
                  <a:lnTo>
                    <a:pt x="99" y="1"/>
                  </a:lnTo>
                  <a:lnTo>
                    <a:pt x="107" y="6"/>
                  </a:lnTo>
                  <a:lnTo>
                    <a:pt x="114" y="11"/>
                  </a:lnTo>
                  <a:lnTo>
                    <a:pt x="120" y="16"/>
                  </a:lnTo>
                  <a:lnTo>
                    <a:pt x="123" y="23"/>
                  </a:lnTo>
                  <a:lnTo>
                    <a:pt x="127" y="29"/>
                  </a:lnTo>
                  <a:lnTo>
                    <a:pt x="129" y="35"/>
                  </a:lnTo>
                  <a:lnTo>
                    <a:pt x="130" y="40"/>
                  </a:lnTo>
                  <a:lnTo>
                    <a:pt x="0" y="41"/>
                  </a:lnTo>
                  <a:lnTo>
                    <a:pt x="23" y="25"/>
                  </a:lnTo>
                  <a:lnTo>
                    <a:pt x="44" y="12"/>
                  </a:lnTo>
                  <a:lnTo>
                    <a:pt x="61" y="5"/>
                  </a:lnTo>
                  <a:lnTo>
                    <a:pt x="76" y="1"/>
                  </a:lnTo>
                  <a:lnTo>
                    <a:pt x="89"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28" name="Freeform 70"/>
            <p:cNvSpPr>
              <a:spLocks/>
            </p:cNvSpPr>
            <p:nvPr/>
          </p:nvSpPr>
          <p:spPr bwMode="auto">
            <a:xfrm>
              <a:off x="6869687" y="3304330"/>
              <a:ext cx="209312" cy="135726"/>
            </a:xfrm>
            <a:custGeom>
              <a:avLst/>
              <a:gdLst>
                <a:gd name="T0" fmla="*/ 46 w 128"/>
                <a:gd name="T1" fmla="*/ 0 h 83"/>
                <a:gd name="T2" fmla="*/ 61 w 128"/>
                <a:gd name="T3" fmla="*/ 2 h 83"/>
                <a:gd name="T4" fmla="*/ 75 w 128"/>
                <a:gd name="T5" fmla="*/ 8 h 83"/>
                <a:gd name="T6" fmla="*/ 87 w 128"/>
                <a:gd name="T7" fmla="*/ 16 h 83"/>
                <a:gd name="T8" fmla="*/ 98 w 128"/>
                <a:gd name="T9" fmla="*/ 27 h 83"/>
                <a:gd name="T10" fmla="*/ 108 w 128"/>
                <a:gd name="T11" fmla="*/ 37 h 83"/>
                <a:gd name="T12" fmla="*/ 116 w 128"/>
                <a:gd name="T13" fmla="*/ 47 h 83"/>
                <a:gd name="T14" fmla="*/ 122 w 128"/>
                <a:gd name="T15" fmla="*/ 57 h 83"/>
                <a:gd name="T16" fmla="*/ 127 w 128"/>
                <a:gd name="T17" fmla="*/ 62 h 83"/>
                <a:gd name="T18" fmla="*/ 128 w 128"/>
                <a:gd name="T19" fmla="*/ 65 h 83"/>
                <a:gd name="T20" fmla="*/ 100 w 128"/>
                <a:gd name="T21" fmla="*/ 75 h 83"/>
                <a:gd name="T22" fmla="*/ 76 w 128"/>
                <a:gd name="T23" fmla="*/ 81 h 83"/>
                <a:gd name="T24" fmla="*/ 57 w 128"/>
                <a:gd name="T25" fmla="*/ 83 h 83"/>
                <a:gd name="T26" fmla="*/ 41 w 128"/>
                <a:gd name="T27" fmla="*/ 82 h 83"/>
                <a:gd name="T28" fmla="*/ 29 w 128"/>
                <a:gd name="T29" fmla="*/ 80 h 83"/>
                <a:gd name="T30" fmla="*/ 18 w 128"/>
                <a:gd name="T31" fmla="*/ 74 h 83"/>
                <a:gd name="T32" fmla="*/ 11 w 128"/>
                <a:gd name="T33" fmla="*/ 68 h 83"/>
                <a:gd name="T34" fmla="*/ 5 w 128"/>
                <a:gd name="T35" fmla="*/ 61 h 83"/>
                <a:gd name="T36" fmla="*/ 2 w 128"/>
                <a:gd name="T37" fmla="*/ 53 h 83"/>
                <a:gd name="T38" fmla="*/ 1 w 128"/>
                <a:gd name="T39" fmla="*/ 46 h 83"/>
                <a:gd name="T40" fmla="*/ 0 w 128"/>
                <a:gd name="T41" fmla="*/ 39 h 83"/>
                <a:gd name="T42" fmla="*/ 0 w 128"/>
                <a:gd name="T43" fmla="*/ 35 h 83"/>
                <a:gd name="T44" fmla="*/ 0 w 128"/>
                <a:gd name="T45" fmla="*/ 31 h 83"/>
                <a:gd name="T46" fmla="*/ 0 w 128"/>
                <a:gd name="T47" fmla="*/ 29 h 83"/>
                <a:gd name="T48" fmla="*/ 15 w 128"/>
                <a:gd name="T49" fmla="*/ 13 h 83"/>
                <a:gd name="T50" fmla="*/ 31 w 128"/>
                <a:gd name="T51" fmla="*/ 4 h 83"/>
                <a:gd name="T52" fmla="*/ 46 w 128"/>
                <a:gd name="T5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83">
                  <a:moveTo>
                    <a:pt x="46" y="0"/>
                  </a:moveTo>
                  <a:lnTo>
                    <a:pt x="61" y="2"/>
                  </a:lnTo>
                  <a:lnTo>
                    <a:pt x="75" y="8"/>
                  </a:lnTo>
                  <a:lnTo>
                    <a:pt x="87" y="16"/>
                  </a:lnTo>
                  <a:lnTo>
                    <a:pt x="98" y="27"/>
                  </a:lnTo>
                  <a:lnTo>
                    <a:pt x="108" y="37"/>
                  </a:lnTo>
                  <a:lnTo>
                    <a:pt x="116" y="47"/>
                  </a:lnTo>
                  <a:lnTo>
                    <a:pt x="122" y="57"/>
                  </a:lnTo>
                  <a:lnTo>
                    <a:pt x="127" y="62"/>
                  </a:lnTo>
                  <a:lnTo>
                    <a:pt x="128" y="65"/>
                  </a:lnTo>
                  <a:lnTo>
                    <a:pt x="100" y="75"/>
                  </a:lnTo>
                  <a:lnTo>
                    <a:pt x="76" y="81"/>
                  </a:lnTo>
                  <a:lnTo>
                    <a:pt x="57" y="83"/>
                  </a:lnTo>
                  <a:lnTo>
                    <a:pt x="41" y="82"/>
                  </a:lnTo>
                  <a:lnTo>
                    <a:pt x="29" y="80"/>
                  </a:lnTo>
                  <a:lnTo>
                    <a:pt x="18" y="74"/>
                  </a:lnTo>
                  <a:lnTo>
                    <a:pt x="11" y="68"/>
                  </a:lnTo>
                  <a:lnTo>
                    <a:pt x="5" y="61"/>
                  </a:lnTo>
                  <a:lnTo>
                    <a:pt x="2" y="53"/>
                  </a:lnTo>
                  <a:lnTo>
                    <a:pt x="1" y="46"/>
                  </a:lnTo>
                  <a:lnTo>
                    <a:pt x="0" y="39"/>
                  </a:lnTo>
                  <a:lnTo>
                    <a:pt x="0" y="35"/>
                  </a:lnTo>
                  <a:lnTo>
                    <a:pt x="0" y="31"/>
                  </a:lnTo>
                  <a:lnTo>
                    <a:pt x="0" y="29"/>
                  </a:lnTo>
                  <a:lnTo>
                    <a:pt x="15" y="13"/>
                  </a:lnTo>
                  <a:lnTo>
                    <a:pt x="31" y="4"/>
                  </a:lnTo>
                  <a:lnTo>
                    <a:pt x="4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29" name="Freeform 71"/>
            <p:cNvSpPr>
              <a:spLocks/>
            </p:cNvSpPr>
            <p:nvPr/>
          </p:nvSpPr>
          <p:spPr bwMode="auto">
            <a:xfrm>
              <a:off x="6869687" y="3356658"/>
              <a:ext cx="207678" cy="83398"/>
            </a:xfrm>
            <a:custGeom>
              <a:avLst/>
              <a:gdLst>
                <a:gd name="T0" fmla="*/ 0 w 127"/>
                <a:gd name="T1" fmla="*/ 0 h 51"/>
                <a:gd name="T2" fmla="*/ 127 w 127"/>
                <a:gd name="T3" fmla="*/ 33 h 51"/>
                <a:gd name="T4" fmla="*/ 99 w 127"/>
                <a:gd name="T5" fmla="*/ 43 h 51"/>
                <a:gd name="T6" fmla="*/ 76 w 127"/>
                <a:gd name="T7" fmla="*/ 49 h 51"/>
                <a:gd name="T8" fmla="*/ 57 w 127"/>
                <a:gd name="T9" fmla="*/ 51 h 51"/>
                <a:gd name="T10" fmla="*/ 42 w 127"/>
                <a:gd name="T11" fmla="*/ 51 h 51"/>
                <a:gd name="T12" fmla="*/ 30 w 127"/>
                <a:gd name="T13" fmla="*/ 49 h 51"/>
                <a:gd name="T14" fmla="*/ 20 w 127"/>
                <a:gd name="T15" fmla="*/ 44 h 51"/>
                <a:gd name="T16" fmla="*/ 14 w 127"/>
                <a:gd name="T17" fmla="*/ 39 h 51"/>
                <a:gd name="T18" fmla="*/ 8 w 127"/>
                <a:gd name="T19" fmla="*/ 32 h 51"/>
                <a:gd name="T20" fmla="*/ 4 w 127"/>
                <a:gd name="T21" fmla="*/ 25 h 51"/>
                <a:gd name="T22" fmla="*/ 2 w 127"/>
                <a:gd name="T23" fmla="*/ 17 h 51"/>
                <a:gd name="T24" fmla="*/ 1 w 127"/>
                <a:gd name="T25" fmla="*/ 11 h 51"/>
                <a:gd name="T26" fmla="*/ 1 w 127"/>
                <a:gd name="T27" fmla="*/ 4 h 51"/>
                <a:gd name="T28" fmla="*/ 0 w 127"/>
                <a:gd name="T2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51">
                  <a:moveTo>
                    <a:pt x="0" y="0"/>
                  </a:moveTo>
                  <a:lnTo>
                    <a:pt x="127" y="33"/>
                  </a:lnTo>
                  <a:lnTo>
                    <a:pt x="99" y="43"/>
                  </a:lnTo>
                  <a:lnTo>
                    <a:pt x="76" y="49"/>
                  </a:lnTo>
                  <a:lnTo>
                    <a:pt x="57" y="51"/>
                  </a:lnTo>
                  <a:lnTo>
                    <a:pt x="42" y="51"/>
                  </a:lnTo>
                  <a:lnTo>
                    <a:pt x="30" y="49"/>
                  </a:lnTo>
                  <a:lnTo>
                    <a:pt x="20" y="44"/>
                  </a:lnTo>
                  <a:lnTo>
                    <a:pt x="14" y="39"/>
                  </a:lnTo>
                  <a:lnTo>
                    <a:pt x="8" y="32"/>
                  </a:lnTo>
                  <a:lnTo>
                    <a:pt x="4" y="25"/>
                  </a:lnTo>
                  <a:lnTo>
                    <a:pt x="2" y="17"/>
                  </a:lnTo>
                  <a:lnTo>
                    <a:pt x="1" y="11"/>
                  </a:lnTo>
                  <a:lnTo>
                    <a:pt x="1" y="4"/>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30" name="Freeform 72"/>
            <p:cNvSpPr>
              <a:spLocks/>
            </p:cNvSpPr>
            <p:nvPr/>
          </p:nvSpPr>
          <p:spPr bwMode="auto">
            <a:xfrm>
              <a:off x="6128916" y="2560291"/>
              <a:ext cx="340133" cy="328686"/>
            </a:xfrm>
            <a:custGeom>
              <a:avLst/>
              <a:gdLst>
                <a:gd name="T0" fmla="*/ 208 w 208"/>
                <a:gd name="T1" fmla="*/ 0 h 201"/>
                <a:gd name="T2" fmla="*/ 201 w 208"/>
                <a:gd name="T3" fmla="*/ 42 h 201"/>
                <a:gd name="T4" fmla="*/ 192 w 208"/>
                <a:gd name="T5" fmla="*/ 77 h 201"/>
                <a:gd name="T6" fmla="*/ 180 w 208"/>
                <a:gd name="T7" fmla="*/ 107 h 201"/>
                <a:gd name="T8" fmla="*/ 167 w 208"/>
                <a:gd name="T9" fmla="*/ 131 h 201"/>
                <a:gd name="T10" fmla="*/ 152 w 208"/>
                <a:gd name="T11" fmla="*/ 150 h 201"/>
                <a:gd name="T12" fmla="*/ 137 w 208"/>
                <a:gd name="T13" fmla="*/ 167 h 201"/>
                <a:gd name="T14" fmla="*/ 121 w 208"/>
                <a:gd name="T15" fmla="*/ 179 h 201"/>
                <a:gd name="T16" fmla="*/ 105 w 208"/>
                <a:gd name="T17" fmla="*/ 189 h 201"/>
                <a:gd name="T18" fmla="*/ 90 w 208"/>
                <a:gd name="T19" fmla="*/ 195 h 201"/>
                <a:gd name="T20" fmla="*/ 74 w 208"/>
                <a:gd name="T21" fmla="*/ 199 h 201"/>
                <a:gd name="T22" fmla="*/ 60 w 208"/>
                <a:gd name="T23" fmla="*/ 201 h 201"/>
                <a:gd name="T24" fmla="*/ 46 w 208"/>
                <a:gd name="T25" fmla="*/ 201 h 201"/>
                <a:gd name="T26" fmla="*/ 35 w 208"/>
                <a:gd name="T27" fmla="*/ 201 h 201"/>
                <a:gd name="T28" fmla="*/ 24 w 208"/>
                <a:gd name="T29" fmla="*/ 200 h 201"/>
                <a:gd name="T30" fmla="*/ 17 w 208"/>
                <a:gd name="T31" fmla="*/ 199 h 201"/>
                <a:gd name="T32" fmla="*/ 13 w 208"/>
                <a:gd name="T33" fmla="*/ 198 h 201"/>
                <a:gd name="T34" fmla="*/ 10 w 208"/>
                <a:gd name="T35" fmla="*/ 197 h 201"/>
                <a:gd name="T36" fmla="*/ 2 w 208"/>
                <a:gd name="T37" fmla="*/ 172 h 201"/>
                <a:gd name="T38" fmla="*/ 0 w 208"/>
                <a:gd name="T39" fmla="*/ 149 h 201"/>
                <a:gd name="T40" fmla="*/ 1 w 208"/>
                <a:gd name="T41" fmla="*/ 129 h 201"/>
                <a:gd name="T42" fmla="*/ 8 w 208"/>
                <a:gd name="T43" fmla="*/ 110 h 201"/>
                <a:gd name="T44" fmla="*/ 18 w 208"/>
                <a:gd name="T45" fmla="*/ 93 h 201"/>
                <a:gd name="T46" fmla="*/ 31 w 208"/>
                <a:gd name="T47" fmla="*/ 77 h 201"/>
                <a:gd name="T48" fmla="*/ 47 w 208"/>
                <a:gd name="T49" fmla="*/ 64 h 201"/>
                <a:gd name="T50" fmla="*/ 65 w 208"/>
                <a:gd name="T51" fmla="*/ 51 h 201"/>
                <a:gd name="T52" fmla="*/ 83 w 208"/>
                <a:gd name="T53" fmla="*/ 41 h 201"/>
                <a:gd name="T54" fmla="*/ 103 w 208"/>
                <a:gd name="T55" fmla="*/ 32 h 201"/>
                <a:gd name="T56" fmla="*/ 122 w 208"/>
                <a:gd name="T57" fmla="*/ 24 h 201"/>
                <a:gd name="T58" fmla="*/ 141 w 208"/>
                <a:gd name="T59" fmla="*/ 17 h 201"/>
                <a:gd name="T60" fmla="*/ 158 w 208"/>
                <a:gd name="T61" fmla="*/ 12 h 201"/>
                <a:gd name="T62" fmla="*/ 174 w 208"/>
                <a:gd name="T63" fmla="*/ 7 h 201"/>
                <a:gd name="T64" fmla="*/ 188 w 208"/>
                <a:gd name="T65" fmla="*/ 4 h 201"/>
                <a:gd name="T66" fmla="*/ 199 w 208"/>
                <a:gd name="T67" fmla="*/ 3 h 201"/>
                <a:gd name="T68" fmla="*/ 206 w 208"/>
                <a:gd name="T69" fmla="*/ 0 h 201"/>
                <a:gd name="T70" fmla="*/ 208 w 208"/>
                <a:gd name="T71"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201">
                  <a:moveTo>
                    <a:pt x="208" y="0"/>
                  </a:moveTo>
                  <a:lnTo>
                    <a:pt x="201" y="42"/>
                  </a:lnTo>
                  <a:lnTo>
                    <a:pt x="192" y="77"/>
                  </a:lnTo>
                  <a:lnTo>
                    <a:pt x="180" y="107"/>
                  </a:lnTo>
                  <a:lnTo>
                    <a:pt x="167" y="131"/>
                  </a:lnTo>
                  <a:lnTo>
                    <a:pt x="152" y="150"/>
                  </a:lnTo>
                  <a:lnTo>
                    <a:pt x="137" y="167"/>
                  </a:lnTo>
                  <a:lnTo>
                    <a:pt x="121" y="179"/>
                  </a:lnTo>
                  <a:lnTo>
                    <a:pt x="105" y="189"/>
                  </a:lnTo>
                  <a:lnTo>
                    <a:pt x="90" y="195"/>
                  </a:lnTo>
                  <a:lnTo>
                    <a:pt x="74" y="199"/>
                  </a:lnTo>
                  <a:lnTo>
                    <a:pt x="60" y="201"/>
                  </a:lnTo>
                  <a:lnTo>
                    <a:pt x="46" y="201"/>
                  </a:lnTo>
                  <a:lnTo>
                    <a:pt x="35" y="201"/>
                  </a:lnTo>
                  <a:lnTo>
                    <a:pt x="24" y="200"/>
                  </a:lnTo>
                  <a:lnTo>
                    <a:pt x="17" y="199"/>
                  </a:lnTo>
                  <a:lnTo>
                    <a:pt x="13" y="198"/>
                  </a:lnTo>
                  <a:lnTo>
                    <a:pt x="10" y="197"/>
                  </a:lnTo>
                  <a:lnTo>
                    <a:pt x="2" y="172"/>
                  </a:lnTo>
                  <a:lnTo>
                    <a:pt x="0" y="149"/>
                  </a:lnTo>
                  <a:lnTo>
                    <a:pt x="1" y="129"/>
                  </a:lnTo>
                  <a:lnTo>
                    <a:pt x="8" y="110"/>
                  </a:lnTo>
                  <a:lnTo>
                    <a:pt x="18" y="93"/>
                  </a:lnTo>
                  <a:lnTo>
                    <a:pt x="31" y="77"/>
                  </a:lnTo>
                  <a:lnTo>
                    <a:pt x="47" y="64"/>
                  </a:lnTo>
                  <a:lnTo>
                    <a:pt x="65" y="51"/>
                  </a:lnTo>
                  <a:lnTo>
                    <a:pt x="83" y="41"/>
                  </a:lnTo>
                  <a:lnTo>
                    <a:pt x="103" y="32"/>
                  </a:lnTo>
                  <a:lnTo>
                    <a:pt x="122" y="24"/>
                  </a:lnTo>
                  <a:lnTo>
                    <a:pt x="141" y="17"/>
                  </a:lnTo>
                  <a:lnTo>
                    <a:pt x="158" y="12"/>
                  </a:lnTo>
                  <a:lnTo>
                    <a:pt x="174" y="7"/>
                  </a:lnTo>
                  <a:lnTo>
                    <a:pt x="188" y="4"/>
                  </a:lnTo>
                  <a:lnTo>
                    <a:pt x="199" y="3"/>
                  </a:lnTo>
                  <a:lnTo>
                    <a:pt x="206" y="0"/>
                  </a:lnTo>
                  <a:lnTo>
                    <a:pt x="208"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31" name="Freeform 73"/>
            <p:cNvSpPr>
              <a:spLocks/>
            </p:cNvSpPr>
            <p:nvPr/>
          </p:nvSpPr>
          <p:spPr bwMode="auto">
            <a:xfrm>
              <a:off x="6153446" y="2566832"/>
              <a:ext cx="313969" cy="327051"/>
            </a:xfrm>
            <a:custGeom>
              <a:avLst/>
              <a:gdLst>
                <a:gd name="T0" fmla="*/ 192 w 192"/>
                <a:gd name="T1" fmla="*/ 0 h 200"/>
                <a:gd name="T2" fmla="*/ 185 w 192"/>
                <a:gd name="T3" fmla="*/ 39 h 200"/>
                <a:gd name="T4" fmla="*/ 177 w 192"/>
                <a:gd name="T5" fmla="*/ 73 h 200"/>
                <a:gd name="T6" fmla="*/ 165 w 192"/>
                <a:gd name="T7" fmla="*/ 101 h 200"/>
                <a:gd name="T8" fmla="*/ 154 w 192"/>
                <a:gd name="T9" fmla="*/ 126 h 200"/>
                <a:gd name="T10" fmla="*/ 140 w 192"/>
                <a:gd name="T11" fmla="*/ 146 h 200"/>
                <a:gd name="T12" fmla="*/ 125 w 192"/>
                <a:gd name="T13" fmla="*/ 163 h 200"/>
                <a:gd name="T14" fmla="*/ 110 w 192"/>
                <a:gd name="T15" fmla="*/ 175 h 200"/>
                <a:gd name="T16" fmla="*/ 95 w 192"/>
                <a:gd name="T17" fmla="*/ 185 h 200"/>
                <a:gd name="T18" fmla="*/ 79 w 192"/>
                <a:gd name="T19" fmla="*/ 191 h 200"/>
                <a:gd name="T20" fmla="*/ 63 w 192"/>
                <a:gd name="T21" fmla="*/ 196 h 200"/>
                <a:gd name="T22" fmla="*/ 50 w 192"/>
                <a:gd name="T23" fmla="*/ 198 h 200"/>
                <a:gd name="T24" fmla="*/ 36 w 192"/>
                <a:gd name="T25" fmla="*/ 200 h 200"/>
                <a:gd name="T26" fmla="*/ 24 w 192"/>
                <a:gd name="T27" fmla="*/ 200 h 200"/>
                <a:gd name="T28" fmla="*/ 14 w 192"/>
                <a:gd name="T29" fmla="*/ 198 h 200"/>
                <a:gd name="T30" fmla="*/ 6 w 192"/>
                <a:gd name="T31" fmla="*/ 196 h 200"/>
                <a:gd name="T32" fmla="*/ 0 w 192"/>
                <a:gd name="T33" fmla="*/ 195 h 200"/>
                <a:gd name="T34" fmla="*/ 192 w 192"/>
                <a:gd name="T35"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200">
                  <a:moveTo>
                    <a:pt x="192" y="0"/>
                  </a:moveTo>
                  <a:lnTo>
                    <a:pt x="185" y="39"/>
                  </a:lnTo>
                  <a:lnTo>
                    <a:pt x="177" y="73"/>
                  </a:lnTo>
                  <a:lnTo>
                    <a:pt x="165" y="101"/>
                  </a:lnTo>
                  <a:lnTo>
                    <a:pt x="154" y="126"/>
                  </a:lnTo>
                  <a:lnTo>
                    <a:pt x="140" y="146"/>
                  </a:lnTo>
                  <a:lnTo>
                    <a:pt x="125" y="163"/>
                  </a:lnTo>
                  <a:lnTo>
                    <a:pt x="110" y="175"/>
                  </a:lnTo>
                  <a:lnTo>
                    <a:pt x="95" y="185"/>
                  </a:lnTo>
                  <a:lnTo>
                    <a:pt x="79" y="191"/>
                  </a:lnTo>
                  <a:lnTo>
                    <a:pt x="63" y="196"/>
                  </a:lnTo>
                  <a:lnTo>
                    <a:pt x="50" y="198"/>
                  </a:lnTo>
                  <a:lnTo>
                    <a:pt x="36" y="200"/>
                  </a:lnTo>
                  <a:lnTo>
                    <a:pt x="24" y="200"/>
                  </a:lnTo>
                  <a:lnTo>
                    <a:pt x="14" y="198"/>
                  </a:lnTo>
                  <a:lnTo>
                    <a:pt x="6" y="196"/>
                  </a:lnTo>
                  <a:lnTo>
                    <a:pt x="0" y="195"/>
                  </a:lnTo>
                  <a:lnTo>
                    <a:pt x="192"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32" name="Freeform 74"/>
            <p:cNvSpPr>
              <a:spLocks/>
            </p:cNvSpPr>
            <p:nvPr/>
          </p:nvSpPr>
          <p:spPr bwMode="auto">
            <a:xfrm>
              <a:off x="6639115" y="4076169"/>
              <a:ext cx="232206" cy="451330"/>
            </a:xfrm>
            <a:custGeom>
              <a:avLst/>
              <a:gdLst>
                <a:gd name="T0" fmla="*/ 91 w 142"/>
                <a:gd name="T1" fmla="*/ 0 h 276"/>
                <a:gd name="T2" fmla="*/ 111 w 142"/>
                <a:gd name="T3" fmla="*/ 35 h 276"/>
                <a:gd name="T4" fmla="*/ 125 w 142"/>
                <a:gd name="T5" fmla="*/ 66 h 276"/>
                <a:gd name="T6" fmla="*/ 134 w 142"/>
                <a:gd name="T7" fmla="*/ 95 h 276"/>
                <a:gd name="T8" fmla="*/ 140 w 142"/>
                <a:gd name="T9" fmla="*/ 121 h 276"/>
                <a:gd name="T10" fmla="*/ 142 w 142"/>
                <a:gd name="T11" fmla="*/ 145 h 276"/>
                <a:gd name="T12" fmla="*/ 141 w 142"/>
                <a:gd name="T13" fmla="*/ 166 h 276"/>
                <a:gd name="T14" fmla="*/ 137 w 142"/>
                <a:gd name="T15" fmla="*/ 186 h 276"/>
                <a:gd name="T16" fmla="*/ 130 w 142"/>
                <a:gd name="T17" fmla="*/ 203 h 276"/>
                <a:gd name="T18" fmla="*/ 123 w 142"/>
                <a:gd name="T19" fmla="*/ 218 h 276"/>
                <a:gd name="T20" fmla="*/ 115 w 142"/>
                <a:gd name="T21" fmla="*/ 231 h 276"/>
                <a:gd name="T22" fmla="*/ 105 w 142"/>
                <a:gd name="T23" fmla="*/ 242 h 276"/>
                <a:gd name="T24" fmla="*/ 96 w 142"/>
                <a:gd name="T25" fmla="*/ 252 h 276"/>
                <a:gd name="T26" fmla="*/ 86 w 142"/>
                <a:gd name="T27" fmla="*/ 260 h 276"/>
                <a:gd name="T28" fmla="*/ 77 w 142"/>
                <a:gd name="T29" fmla="*/ 265 h 276"/>
                <a:gd name="T30" fmla="*/ 70 w 142"/>
                <a:gd name="T31" fmla="*/ 270 h 276"/>
                <a:gd name="T32" fmla="*/ 63 w 142"/>
                <a:gd name="T33" fmla="*/ 274 h 276"/>
                <a:gd name="T34" fmla="*/ 60 w 142"/>
                <a:gd name="T35" fmla="*/ 275 h 276"/>
                <a:gd name="T36" fmla="*/ 59 w 142"/>
                <a:gd name="T37" fmla="*/ 276 h 276"/>
                <a:gd name="T38" fmla="*/ 37 w 142"/>
                <a:gd name="T39" fmla="*/ 261 h 276"/>
                <a:gd name="T40" fmla="*/ 19 w 142"/>
                <a:gd name="T41" fmla="*/ 246 h 276"/>
                <a:gd name="T42" fmla="*/ 9 w 142"/>
                <a:gd name="T43" fmla="*/ 227 h 276"/>
                <a:gd name="T44" fmla="*/ 2 w 142"/>
                <a:gd name="T45" fmla="*/ 209 h 276"/>
                <a:gd name="T46" fmla="*/ 0 w 142"/>
                <a:gd name="T47" fmla="*/ 189 h 276"/>
                <a:gd name="T48" fmla="*/ 0 w 142"/>
                <a:gd name="T49" fmla="*/ 169 h 276"/>
                <a:gd name="T50" fmla="*/ 4 w 142"/>
                <a:gd name="T51" fmla="*/ 149 h 276"/>
                <a:gd name="T52" fmla="*/ 10 w 142"/>
                <a:gd name="T53" fmla="*/ 128 h 276"/>
                <a:gd name="T54" fmla="*/ 18 w 142"/>
                <a:gd name="T55" fmla="*/ 109 h 276"/>
                <a:gd name="T56" fmla="*/ 28 w 142"/>
                <a:gd name="T57" fmla="*/ 89 h 276"/>
                <a:gd name="T58" fmla="*/ 38 w 142"/>
                <a:gd name="T59" fmla="*/ 70 h 276"/>
                <a:gd name="T60" fmla="*/ 49 w 142"/>
                <a:gd name="T61" fmla="*/ 54 h 276"/>
                <a:gd name="T62" fmla="*/ 60 w 142"/>
                <a:gd name="T63" fmla="*/ 38 h 276"/>
                <a:gd name="T64" fmla="*/ 70 w 142"/>
                <a:gd name="T65" fmla="*/ 25 h 276"/>
                <a:gd name="T66" fmla="*/ 78 w 142"/>
                <a:gd name="T67" fmla="*/ 15 h 276"/>
                <a:gd name="T68" fmla="*/ 85 w 142"/>
                <a:gd name="T69" fmla="*/ 7 h 276"/>
                <a:gd name="T70" fmla="*/ 90 w 142"/>
                <a:gd name="T71" fmla="*/ 1 h 276"/>
                <a:gd name="T72" fmla="*/ 91 w 142"/>
                <a:gd name="T7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276">
                  <a:moveTo>
                    <a:pt x="91" y="0"/>
                  </a:moveTo>
                  <a:lnTo>
                    <a:pt x="111" y="35"/>
                  </a:lnTo>
                  <a:lnTo>
                    <a:pt x="125" y="66"/>
                  </a:lnTo>
                  <a:lnTo>
                    <a:pt x="134" y="95"/>
                  </a:lnTo>
                  <a:lnTo>
                    <a:pt x="140" y="121"/>
                  </a:lnTo>
                  <a:lnTo>
                    <a:pt x="142" y="145"/>
                  </a:lnTo>
                  <a:lnTo>
                    <a:pt x="141" y="166"/>
                  </a:lnTo>
                  <a:lnTo>
                    <a:pt x="137" y="186"/>
                  </a:lnTo>
                  <a:lnTo>
                    <a:pt x="130" y="203"/>
                  </a:lnTo>
                  <a:lnTo>
                    <a:pt x="123" y="218"/>
                  </a:lnTo>
                  <a:lnTo>
                    <a:pt x="115" y="231"/>
                  </a:lnTo>
                  <a:lnTo>
                    <a:pt x="105" y="242"/>
                  </a:lnTo>
                  <a:lnTo>
                    <a:pt x="96" y="252"/>
                  </a:lnTo>
                  <a:lnTo>
                    <a:pt x="86" y="260"/>
                  </a:lnTo>
                  <a:lnTo>
                    <a:pt x="77" y="265"/>
                  </a:lnTo>
                  <a:lnTo>
                    <a:pt x="70" y="270"/>
                  </a:lnTo>
                  <a:lnTo>
                    <a:pt x="63" y="274"/>
                  </a:lnTo>
                  <a:lnTo>
                    <a:pt x="60" y="275"/>
                  </a:lnTo>
                  <a:lnTo>
                    <a:pt x="59" y="276"/>
                  </a:lnTo>
                  <a:lnTo>
                    <a:pt x="37" y="261"/>
                  </a:lnTo>
                  <a:lnTo>
                    <a:pt x="19" y="246"/>
                  </a:lnTo>
                  <a:lnTo>
                    <a:pt x="9" y="227"/>
                  </a:lnTo>
                  <a:lnTo>
                    <a:pt x="2" y="209"/>
                  </a:lnTo>
                  <a:lnTo>
                    <a:pt x="0" y="189"/>
                  </a:lnTo>
                  <a:lnTo>
                    <a:pt x="0" y="169"/>
                  </a:lnTo>
                  <a:lnTo>
                    <a:pt x="4" y="149"/>
                  </a:lnTo>
                  <a:lnTo>
                    <a:pt x="10" y="128"/>
                  </a:lnTo>
                  <a:lnTo>
                    <a:pt x="18" y="109"/>
                  </a:lnTo>
                  <a:lnTo>
                    <a:pt x="28" y="89"/>
                  </a:lnTo>
                  <a:lnTo>
                    <a:pt x="38" y="70"/>
                  </a:lnTo>
                  <a:lnTo>
                    <a:pt x="49" y="54"/>
                  </a:lnTo>
                  <a:lnTo>
                    <a:pt x="60" y="38"/>
                  </a:lnTo>
                  <a:lnTo>
                    <a:pt x="70" y="25"/>
                  </a:lnTo>
                  <a:lnTo>
                    <a:pt x="78" y="15"/>
                  </a:lnTo>
                  <a:lnTo>
                    <a:pt x="85" y="7"/>
                  </a:lnTo>
                  <a:lnTo>
                    <a:pt x="90" y="1"/>
                  </a:lnTo>
                  <a:lnTo>
                    <a:pt x="91"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33" name="Freeform 75"/>
            <p:cNvSpPr>
              <a:spLocks/>
            </p:cNvSpPr>
            <p:nvPr/>
          </p:nvSpPr>
          <p:spPr bwMode="auto">
            <a:xfrm>
              <a:off x="6740501" y="4079440"/>
              <a:ext cx="130820" cy="446425"/>
            </a:xfrm>
            <a:custGeom>
              <a:avLst/>
              <a:gdLst>
                <a:gd name="T0" fmla="*/ 30 w 80"/>
                <a:gd name="T1" fmla="*/ 0 h 273"/>
                <a:gd name="T2" fmla="*/ 50 w 80"/>
                <a:gd name="T3" fmla="*/ 35 h 273"/>
                <a:gd name="T4" fmla="*/ 64 w 80"/>
                <a:gd name="T5" fmla="*/ 67 h 273"/>
                <a:gd name="T6" fmla="*/ 73 w 80"/>
                <a:gd name="T7" fmla="*/ 97 h 273"/>
                <a:gd name="T8" fmla="*/ 79 w 80"/>
                <a:gd name="T9" fmla="*/ 124 h 273"/>
                <a:gd name="T10" fmla="*/ 80 w 80"/>
                <a:gd name="T11" fmla="*/ 148 h 273"/>
                <a:gd name="T12" fmla="*/ 79 w 80"/>
                <a:gd name="T13" fmla="*/ 170 h 273"/>
                <a:gd name="T14" fmla="*/ 74 w 80"/>
                <a:gd name="T15" fmla="*/ 190 h 273"/>
                <a:gd name="T16" fmla="*/ 68 w 80"/>
                <a:gd name="T17" fmla="*/ 206 h 273"/>
                <a:gd name="T18" fmla="*/ 60 w 80"/>
                <a:gd name="T19" fmla="*/ 221 h 273"/>
                <a:gd name="T20" fmla="*/ 52 w 80"/>
                <a:gd name="T21" fmla="*/ 235 h 273"/>
                <a:gd name="T22" fmla="*/ 42 w 80"/>
                <a:gd name="T23" fmla="*/ 245 h 273"/>
                <a:gd name="T24" fmla="*/ 32 w 80"/>
                <a:gd name="T25" fmla="*/ 254 h 273"/>
                <a:gd name="T26" fmla="*/ 22 w 80"/>
                <a:gd name="T27" fmla="*/ 261 h 273"/>
                <a:gd name="T28" fmla="*/ 14 w 80"/>
                <a:gd name="T29" fmla="*/ 267 h 273"/>
                <a:gd name="T30" fmla="*/ 6 w 80"/>
                <a:gd name="T31" fmla="*/ 270 h 273"/>
                <a:gd name="T32" fmla="*/ 0 w 80"/>
                <a:gd name="T33" fmla="*/ 273 h 273"/>
                <a:gd name="T34" fmla="*/ 30 w 80"/>
                <a:gd name="T3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273">
                  <a:moveTo>
                    <a:pt x="30" y="0"/>
                  </a:moveTo>
                  <a:lnTo>
                    <a:pt x="50" y="35"/>
                  </a:lnTo>
                  <a:lnTo>
                    <a:pt x="64" y="67"/>
                  </a:lnTo>
                  <a:lnTo>
                    <a:pt x="73" y="97"/>
                  </a:lnTo>
                  <a:lnTo>
                    <a:pt x="79" y="124"/>
                  </a:lnTo>
                  <a:lnTo>
                    <a:pt x="80" y="148"/>
                  </a:lnTo>
                  <a:lnTo>
                    <a:pt x="79" y="170"/>
                  </a:lnTo>
                  <a:lnTo>
                    <a:pt x="74" y="190"/>
                  </a:lnTo>
                  <a:lnTo>
                    <a:pt x="68" y="206"/>
                  </a:lnTo>
                  <a:lnTo>
                    <a:pt x="60" y="221"/>
                  </a:lnTo>
                  <a:lnTo>
                    <a:pt x="52" y="235"/>
                  </a:lnTo>
                  <a:lnTo>
                    <a:pt x="42" y="245"/>
                  </a:lnTo>
                  <a:lnTo>
                    <a:pt x="32" y="254"/>
                  </a:lnTo>
                  <a:lnTo>
                    <a:pt x="22" y="261"/>
                  </a:lnTo>
                  <a:lnTo>
                    <a:pt x="14" y="267"/>
                  </a:lnTo>
                  <a:lnTo>
                    <a:pt x="6" y="270"/>
                  </a:lnTo>
                  <a:lnTo>
                    <a:pt x="0" y="273"/>
                  </a:lnTo>
                  <a:lnTo>
                    <a:pt x="3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34" name="Freeform 76"/>
            <p:cNvSpPr>
              <a:spLocks/>
            </p:cNvSpPr>
            <p:nvPr/>
          </p:nvSpPr>
          <p:spPr bwMode="auto">
            <a:xfrm>
              <a:off x="6356217" y="3096654"/>
              <a:ext cx="240383" cy="315604"/>
            </a:xfrm>
            <a:custGeom>
              <a:avLst/>
              <a:gdLst>
                <a:gd name="T0" fmla="*/ 99 w 147"/>
                <a:gd name="T1" fmla="*/ 0 h 193"/>
                <a:gd name="T2" fmla="*/ 117 w 147"/>
                <a:gd name="T3" fmla="*/ 33 h 193"/>
                <a:gd name="T4" fmla="*/ 130 w 147"/>
                <a:gd name="T5" fmla="*/ 61 h 193"/>
                <a:gd name="T6" fmla="*/ 139 w 147"/>
                <a:gd name="T7" fmla="*/ 86 h 193"/>
                <a:gd name="T8" fmla="*/ 145 w 147"/>
                <a:gd name="T9" fmla="*/ 108 h 193"/>
                <a:gd name="T10" fmla="*/ 147 w 147"/>
                <a:gd name="T11" fmla="*/ 126 h 193"/>
                <a:gd name="T12" fmla="*/ 146 w 147"/>
                <a:gd name="T13" fmla="*/ 141 h 193"/>
                <a:gd name="T14" fmla="*/ 143 w 147"/>
                <a:gd name="T15" fmla="*/ 154 h 193"/>
                <a:gd name="T16" fmla="*/ 137 w 147"/>
                <a:gd name="T17" fmla="*/ 165 h 193"/>
                <a:gd name="T18" fmla="*/ 130 w 147"/>
                <a:gd name="T19" fmla="*/ 173 h 193"/>
                <a:gd name="T20" fmla="*/ 122 w 147"/>
                <a:gd name="T21" fmla="*/ 180 h 193"/>
                <a:gd name="T22" fmla="*/ 112 w 147"/>
                <a:gd name="T23" fmla="*/ 185 h 193"/>
                <a:gd name="T24" fmla="*/ 102 w 147"/>
                <a:gd name="T25" fmla="*/ 188 h 193"/>
                <a:gd name="T26" fmla="*/ 92 w 147"/>
                <a:gd name="T27" fmla="*/ 191 h 193"/>
                <a:gd name="T28" fmla="*/ 83 w 147"/>
                <a:gd name="T29" fmla="*/ 193 h 193"/>
                <a:gd name="T30" fmla="*/ 75 w 147"/>
                <a:gd name="T31" fmla="*/ 193 h 193"/>
                <a:gd name="T32" fmla="*/ 67 w 147"/>
                <a:gd name="T33" fmla="*/ 193 h 193"/>
                <a:gd name="T34" fmla="*/ 61 w 147"/>
                <a:gd name="T35" fmla="*/ 193 h 193"/>
                <a:gd name="T36" fmla="*/ 57 w 147"/>
                <a:gd name="T37" fmla="*/ 193 h 193"/>
                <a:gd name="T38" fmla="*/ 56 w 147"/>
                <a:gd name="T39" fmla="*/ 193 h 193"/>
                <a:gd name="T40" fmla="*/ 32 w 147"/>
                <a:gd name="T41" fmla="*/ 177 h 193"/>
                <a:gd name="T42" fmla="*/ 15 w 147"/>
                <a:gd name="T43" fmla="*/ 162 h 193"/>
                <a:gd name="T44" fmla="*/ 4 w 147"/>
                <a:gd name="T45" fmla="*/ 146 h 193"/>
                <a:gd name="T46" fmla="*/ 0 w 147"/>
                <a:gd name="T47" fmla="*/ 129 h 193"/>
                <a:gd name="T48" fmla="*/ 0 w 147"/>
                <a:gd name="T49" fmla="*/ 113 h 193"/>
                <a:gd name="T50" fmla="*/ 3 w 147"/>
                <a:gd name="T51" fmla="*/ 97 h 193"/>
                <a:gd name="T52" fmla="*/ 11 w 147"/>
                <a:gd name="T53" fmla="*/ 82 h 193"/>
                <a:gd name="T54" fmla="*/ 20 w 147"/>
                <a:gd name="T55" fmla="*/ 67 h 193"/>
                <a:gd name="T56" fmla="*/ 33 w 147"/>
                <a:gd name="T57" fmla="*/ 53 h 193"/>
                <a:gd name="T58" fmla="*/ 46 w 147"/>
                <a:gd name="T59" fmla="*/ 41 h 193"/>
                <a:gd name="T60" fmla="*/ 58 w 147"/>
                <a:gd name="T61" fmla="*/ 29 h 193"/>
                <a:gd name="T62" fmla="*/ 71 w 147"/>
                <a:gd name="T63" fmla="*/ 20 h 193"/>
                <a:gd name="T64" fmla="*/ 82 w 147"/>
                <a:gd name="T65" fmla="*/ 12 h 193"/>
                <a:gd name="T66" fmla="*/ 91 w 147"/>
                <a:gd name="T67" fmla="*/ 6 h 193"/>
                <a:gd name="T68" fmla="*/ 97 w 147"/>
                <a:gd name="T69" fmla="*/ 3 h 193"/>
                <a:gd name="T70" fmla="*/ 99 w 147"/>
                <a:gd name="T7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193">
                  <a:moveTo>
                    <a:pt x="99" y="0"/>
                  </a:moveTo>
                  <a:lnTo>
                    <a:pt x="117" y="33"/>
                  </a:lnTo>
                  <a:lnTo>
                    <a:pt x="130" y="61"/>
                  </a:lnTo>
                  <a:lnTo>
                    <a:pt x="139" y="86"/>
                  </a:lnTo>
                  <a:lnTo>
                    <a:pt x="145" y="108"/>
                  </a:lnTo>
                  <a:lnTo>
                    <a:pt x="147" y="126"/>
                  </a:lnTo>
                  <a:lnTo>
                    <a:pt x="146" y="141"/>
                  </a:lnTo>
                  <a:lnTo>
                    <a:pt x="143" y="154"/>
                  </a:lnTo>
                  <a:lnTo>
                    <a:pt x="137" y="165"/>
                  </a:lnTo>
                  <a:lnTo>
                    <a:pt x="130" y="173"/>
                  </a:lnTo>
                  <a:lnTo>
                    <a:pt x="122" y="180"/>
                  </a:lnTo>
                  <a:lnTo>
                    <a:pt x="112" y="185"/>
                  </a:lnTo>
                  <a:lnTo>
                    <a:pt x="102" y="188"/>
                  </a:lnTo>
                  <a:lnTo>
                    <a:pt x="92" y="191"/>
                  </a:lnTo>
                  <a:lnTo>
                    <a:pt x="83" y="193"/>
                  </a:lnTo>
                  <a:lnTo>
                    <a:pt x="75" y="193"/>
                  </a:lnTo>
                  <a:lnTo>
                    <a:pt x="67" y="193"/>
                  </a:lnTo>
                  <a:lnTo>
                    <a:pt x="61" y="193"/>
                  </a:lnTo>
                  <a:lnTo>
                    <a:pt x="57" y="193"/>
                  </a:lnTo>
                  <a:lnTo>
                    <a:pt x="56" y="193"/>
                  </a:lnTo>
                  <a:lnTo>
                    <a:pt x="32" y="177"/>
                  </a:lnTo>
                  <a:lnTo>
                    <a:pt x="15" y="162"/>
                  </a:lnTo>
                  <a:lnTo>
                    <a:pt x="4" y="146"/>
                  </a:lnTo>
                  <a:lnTo>
                    <a:pt x="0" y="129"/>
                  </a:lnTo>
                  <a:lnTo>
                    <a:pt x="0" y="113"/>
                  </a:lnTo>
                  <a:lnTo>
                    <a:pt x="3" y="97"/>
                  </a:lnTo>
                  <a:lnTo>
                    <a:pt x="11" y="82"/>
                  </a:lnTo>
                  <a:lnTo>
                    <a:pt x="20" y="67"/>
                  </a:lnTo>
                  <a:lnTo>
                    <a:pt x="33" y="53"/>
                  </a:lnTo>
                  <a:lnTo>
                    <a:pt x="46" y="41"/>
                  </a:lnTo>
                  <a:lnTo>
                    <a:pt x="58" y="29"/>
                  </a:lnTo>
                  <a:lnTo>
                    <a:pt x="71" y="20"/>
                  </a:lnTo>
                  <a:lnTo>
                    <a:pt x="82" y="12"/>
                  </a:lnTo>
                  <a:lnTo>
                    <a:pt x="91" y="6"/>
                  </a:lnTo>
                  <a:lnTo>
                    <a:pt x="97" y="3"/>
                  </a:lnTo>
                  <a:lnTo>
                    <a:pt x="99"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35" name="Freeform 77"/>
            <p:cNvSpPr>
              <a:spLocks/>
            </p:cNvSpPr>
            <p:nvPr/>
          </p:nvSpPr>
          <p:spPr bwMode="auto">
            <a:xfrm>
              <a:off x="6454332" y="3103195"/>
              <a:ext cx="142268" cy="307428"/>
            </a:xfrm>
            <a:custGeom>
              <a:avLst/>
              <a:gdLst>
                <a:gd name="T0" fmla="*/ 40 w 87"/>
                <a:gd name="T1" fmla="*/ 0 h 188"/>
                <a:gd name="T2" fmla="*/ 57 w 87"/>
                <a:gd name="T3" fmla="*/ 30 h 188"/>
                <a:gd name="T4" fmla="*/ 70 w 87"/>
                <a:gd name="T5" fmla="*/ 56 h 188"/>
                <a:gd name="T6" fmla="*/ 79 w 87"/>
                <a:gd name="T7" fmla="*/ 80 h 188"/>
                <a:gd name="T8" fmla="*/ 85 w 87"/>
                <a:gd name="T9" fmla="*/ 100 h 188"/>
                <a:gd name="T10" fmla="*/ 87 w 87"/>
                <a:gd name="T11" fmla="*/ 117 h 188"/>
                <a:gd name="T12" fmla="*/ 87 w 87"/>
                <a:gd name="T13" fmla="*/ 132 h 188"/>
                <a:gd name="T14" fmla="*/ 84 w 87"/>
                <a:gd name="T15" fmla="*/ 145 h 188"/>
                <a:gd name="T16" fmla="*/ 79 w 87"/>
                <a:gd name="T17" fmla="*/ 155 h 188"/>
                <a:gd name="T18" fmla="*/ 72 w 87"/>
                <a:gd name="T19" fmla="*/ 164 h 188"/>
                <a:gd name="T20" fmla="*/ 65 w 87"/>
                <a:gd name="T21" fmla="*/ 169 h 188"/>
                <a:gd name="T22" fmla="*/ 56 w 87"/>
                <a:gd name="T23" fmla="*/ 174 h 188"/>
                <a:gd name="T24" fmla="*/ 47 w 87"/>
                <a:gd name="T25" fmla="*/ 179 h 188"/>
                <a:gd name="T26" fmla="*/ 38 w 87"/>
                <a:gd name="T27" fmla="*/ 181 h 188"/>
                <a:gd name="T28" fmla="*/ 28 w 87"/>
                <a:gd name="T29" fmla="*/ 183 h 188"/>
                <a:gd name="T30" fmla="*/ 19 w 87"/>
                <a:gd name="T31" fmla="*/ 184 h 188"/>
                <a:gd name="T32" fmla="*/ 11 w 87"/>
                <a:gd name="T33" fmla="*/ 185 h 188"/>
                <a:gd name="T34" fmla="*/ 4 w 87"/>
                <a:gd name="T35" fmla="*/ 187 h 188"/>
                <a:gd name="T36" fmla="*/ 0 w 87"/>
                <a:gd name="T37" fmla="*/ 188 h 188"/>
                <a:gd name="T38" fmla="*/ 40 w 87"/>
                <a:gd name="T39"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88">
                  <a:moveTo>
                    <a:pt x="40" y="0"/>
                  </a:moveTo>
                  <a:lnTo>
                    <a:pt x="57" y="30"/>
                  </a:lnTo>
                  <a:lnTo>
                    <a:pt x="70" y="56"/>
                  </a:lnTo>
                  <a:lnTo>
                    <a:pt x="79" y="80"/>
                  </a:lnTo>
                  <a:lnTo>
                    <a:pt x="85" y="100"/>
                  </a:lnTo>
                  <a:lnTo>
                    <a:pt x="87" y="117"/>
                  </a:lnTo>
                  <a:lnTo>
                    <a:pt x="87" y="132"/>
                  </a:lnTo>
                  <a:lnTo>
                    <a:pt x="84" y="145"/>
                  </a:lnTo>
                  <a:lnTo>
                    <a:pt x="79" y="155"/>
                  </a:lnTo>
                  <a:lnTo>
                    <a:pt x="72" y="164"/>
                  </a:lnTo>
                  <a:lnTo>
                    <a:pt x="65" y="169"/>
                  </a:lnTo>
                  <a:lnTo>
                    <a:pt x="56" y="174"/>
                  </a:lnTo>
                  <a:lnTo>
                    <a:pt x="47" y="179"/>
                  </a:lnTo>
                  <a:lnTo>
                    <a:pt x="38" y="181"/>
                  </a:lnTo>
                  <a:lnTo>
                    <a:pt x="28" y="183"/>
                  </a:lnTo>
                  <a:lnTo>
                    <a:pt x="19" y="184"/>
                  </a:lnTo>
                  <a:lnTo>
                    <a:pt x="11" y="185"/>
                  </a:lnTo>
                  <a:lnTo>
                    <a:pt x="4" y="187"/>
                  </a:lnTo>
                  <a:lnTo>
                    <a:pt x="0" y="188"/>
                  </a:lnTo>
                  <a:lnTo>
                    <a:pt x="4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36" name="Freeform 78"/>
            <p:cNvSpPr>
              <a:spLocks/>
            </p:cNvSpPr>
            <p:nvPr/>
          </p:nvSpPr>
          <p:spPr bwMode="auto">
            <a:xfrm>
              <a:off x="6892580" y="4491524"/>
              <a:ext cx="399002" cy="207678"/>
            </a:xfrm>
            <a:custGeom>
              <a:avLst/>
              <a:gdLst>
                <a:gd name="T0" fmla="*/ 83 w 244"/>
                <a:gd name="T1" fmla="*/ 0 h 127"/>
                <a:gd name="T2" fmla="*/ 102 w 244"/>
                <a:gd name="T3" fmla="*/ 2 h 127"/>
                <a:gd name="T4" fmla="*/ 122 w 244"/>
                <a:gd name="T5" fmla="*/ 8 h 127"/>
                <a:gd name="T6" fmla="*/ 140 w 244"/>
                <a:gd name="T7" fmla="*/ 15 h 127"/>
                <a:gd name="T8" fmla="*/ 159 w 244"/>
                <a:gd name="T9" fmla="*/ 24 h 127"/>
                <a:gd name="T10" fmla="*/ 176 w 244"/>
                <a:gd name="T11" fmla="*/ 33 h 127"/>
                <a:gd name="T12" fmla="*/ 192 w 244"/>
                <a:gd name="T13" fmla="*/ 45 h 127"/>
                <a:gd name="T14" fmla="*/ 206 w 244"/>
                <a:gd name="T15" fmla="*/ 55 h 127"/>
                <a:gd name="T16" fmla="*/ 219 w 244"/>
                <a:gd name="T17" fmla="*/ 65 h 127"/>
                <a:gd name="T18" fmla="*/ 229 w 244"/>
                <a:gd name="T19" fmla="*/ 74 h 127"/>
                <a:gd name="T20" fmla="*/ 237 w 244"/>
                <a:gd name="T21" fmla="*/ 81 h 127"/>
                <a:gd name="T22" fmla="*/ 242 w 244"/>
                <a:gd name="T23" fmla="*/ 85 h 127"/>
                <a:gd name="T24" fmla="*/ 244 w 244"/>
                <a:gd name="T25" fmla="*/ 86 h 127"/>
                <a:gd name="T26" fmla="*/ 211 w 244"/>
                <a:gd name="T27" fmla="*/ 104 h 127"/>
                <a:gd name="T28" fmla="*/ 181 w 244"/>
                <a:gd name="T29" fmla="*/ 115 h 127"/>
                <a:gd name="T30" fmla="*/ 154 w 244"/>
                <a:gd name="T31" fmla="*/ 123 h 127"/>
                <a:gd name="T32" fmla="*/ 129 w 244"/>
                <a:gd name="T33" fmla="*/ 127 h 127"/>
                <a:gd name="T34" fmla="*/ 107 w 244"/>
                <a:gd name="T35" fmla="*/ 127 h 127"/>
                <a:gd name="T36" fmla="*/ 87 w 244"/>
                <a:gd name="T37" fmla="*/ 125 h 127"/>
                <a:gd name="T38" fmla="*/ 70 w 244"/>
                <a:gd name="T39" fmla="*/ 120 h 127"/>
                <a:gd name="T40" fmla="*/ 55 w 244"/>
                <a:gd name="T41" fmla="*/ 113 h 127"/>
                <a:gd name="T42" fmla="*/ 42 w 244"/>
                <a:gd name="T43" fmla="*/ 105 h 127"/>
                <a:gd name="T44" fmla="*/ 32 w 244"/>
                <a:gd name="T45" fmla="*/ 97 h 127"/>
                <a:gd name="T46" fmla="*/ 23 w 244"/>
                <a:gd name="T47" fmla="*/ 88 h 127"/>
                <a:gd name="T48" fmla="*/ 15 w 244"/>
                <a:gd name="T49" fmla="*/ 78 h 127"/>
                <a:gd name="T50" fmla="*/ 9 w 244"/>
                <a:gd name="T51" fmla="*/ 69 h 127"/>
                <a:gd name="T52" fmla="*/ 4 w 244"/>
                <a:gd name="T53" fmla="*/ 61 h 127"/>
                <a:gd name="T54" fmla="*/ 2 w 244"/>
                <a:gd name="T55" fmla="*/ 55 h 127"/>
                <a:gd name="T56" fmla="*/ 0 w 244"/>
                <a:gd name="T57" fmla="*/ 52 h 127"/>
                <a:gd name="T58" fmla="*/ 0 w 244"/>
                <a:gd name="T59" fmla="*/ 50 h 127"/>
                <a:gd name="T60" fmla="*/ 13 w 244"/>
                <a:gd name="T61" fmla="*/ 30 h 127"/>
                <a:gd name="T62" fmla="*/ 30 w 244"/>
                <a:gd name="T63" fmla="*/ 15 h 127"/>
                <a:gd name="T64" fmla="*/ 46 w 244"/>
                <a:gd name="T65" fmla="*/ 6 h 127"/>
                <a:gd name="T66" fmla="*/ 64 w 244"/>
                <a:gd name="T67" fmla="*/ 1 h 127"/>
                <a:gd name="T68" fmla="*/ 83 w 244"/>
                <a:gd name="T69"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4" h="127">
                  <a:moveTo>
                    <a:pt x="83" y="0"/>
                  </a:moveTo>
                  <a:lnTo>
                    <a:pt x="102" y="2"/>
                  </a:lnTo>
                  <a:lnTo>
                    <a:pt x="122" y="8"/>
                  </a:lnTo>
                  <a:lnTo>
                    <a:pt x="140" y="15"/>
                  </a:lnTo>
                  <a:lnTo>
                    <a:pt x="159" y="24"/>
                  </a:lnTo>
                  <a:lnTo>
                    <a:pt x="176" y="33"/>
                  </a:lnTo>
                  <a:lnTo>
                    <a:pt x="192" y="45"/>
                  </a:lnTo>
                  <a:lnTo>
                    <a:pt x="206" y="55"/>
                  </a:lnTo>
                  <a:lnTo>
                    <a:pt x="219" y="65"/>
                  </a:lnTo>
                  <a:lnTo>
                    <a:pt x="229" y="74"/>
                  </a:lnTo>
                  <a:lnTo>
                    <a:pt x="237" y="81"/>
                  </a:lnTo>
                  <a:lnTo>
                    <a:pt x="242" y="85"/>
                  </a:lnTo>
                  <a:lnTo>
                    <a:pt x="244" y="86"/>
                  </a:lnTo>
                  <a:lnTo>
                    <a:pt x="211" y="104"/>
                  </a:lnTo>
                  <a:lnTo>
                    <a:pt x="181" y="115"/>
                  </a:lnTo>
                  <a:lnTo>
                    <a:pt x="154" y="123"/>
                  </a:lnTo>
                  <a:lnTo>
                    <a:pt x="129" y="127"/>
                  </a:lnTo>
                  <a:lnTo>
                    <a:pt x="107" y="127"/>
                  </a:lnTo>
                  <a:lnTo>
                    <a:pt x="87" y="125"/>
                  </a:lnTo>
                  <a:lnTo>
                    <a:pt x="70" y="120"/>
                  </a:lnTo>
                  <a:lnTo>
                    <a:pt x="55" y="113"/>
                  </a:lnTo>
                  <a:lnTo>
                    <a:pt x="42" y="105"/>
                  </a:lnTo>
                  <a:lnTo>
                    <a:pt x="32" y="97"/>
                  </a:lnTo>
                  <a:lnTo>
                    <a:pt x="23" y="88"/>
                  </a:lnTo>
                  <a:lnTo>
                    <a:pt x="15" y="78"/>
                  </a:lnTo>
                  <a:lnTo>
                    <a:pt x="9" y="69"/>
                  </a:lnTo>
                  <a:lnTo>
                    <a:pt x="4" y="61"/>
                  </a:lnTo>
                  <a:lnTo>
                    <a:pt x="2" y="55"/>
                  </a:lnTo>
                  <a:lnTo>
                    <a:pt x="0" y="52"/>
                  </a:lnTo>
                  <a:lnTo>
                    <a:pt x="0" y="50"/>
                  </a:lnTo>
                  <a:lnTo>
                    <a:pt x="13" y="30"/>
                  </a:lnTo>
                  <a:lnTo>
                    <a:pt x="30" y="15"/>
                  </a:lnTo>
                  <a:lnTo>
                    <a:pt x="46" y="6"/>
                  </a:lnTo>
                  <a:lnTo>
                    <a:pt x="64" y="1"/>
                  </a:lnTo>
                  <a:lnTo>
                    <a:pt x="8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37" name="Freeform 79"/>
            <p:cNvSpPr>
              <a:spLocks/>
            </p:cNvSpPr>
            <p:nvPr/>
          </p:nvSpPr>
          <p:spPr bwMode="auto">
            <a:xfrm>
              <a:off x="6892580" y="4579827"/>
              <a:ext cx="395731" cy="121009"/>
            </a:xfrm>
            <a:custGeom>
              <a:avLst/>
              <a:gdLst>
                <a:gd name="T0" fmla="*/ 0 w 242"/>
                <a:gd name="T1" fmla="*/ 0 h 74"/>
                <a:gd name="T2" fmla="*/ 242 w 242"/>
                <a:gd name="T3" fmla="*/ 34 h 74"/>
                <a:gd name="T4" fmla="*/ 209 w 242"/>
                <a:gd name="T5" fmla="*/ 51 h 74"/>
                <a:gd name="T6" fmla="*/ 177 w 242"/>
                <a:gd name="T7" fmla="*/ 62 h 74"/>
                <a:gd name="T8" fmla="*/ 150 w 242"/>
                <a:gd name="T9" fmla="*/ 71 h 74"/>
                <a:gd name="T10" fmla="*/ 124 w 242"/>
                <a:gd name="T11" fmla="*/ 74 h 74"/>
                <a:gd name="T12" fmla="*/ 102 w 242"/>
                <a:gd name="T13" fmla="*/ 74 h 74"/>
                <a:gd name="T14" fmla="*/ 83 w 242"/>
                <a:gd name="T15" fmla="*/ 71 h 74"/>
                <a:gd name="T16" fmla="*/ 65 w 242"/>
                <a:gd name="T17" fmla="*/ 66 h 74"/>
                <a:gd name="T18" fmla="*/ 50 w 242"/>
                <a:gd name="T19" fmla="*/ 58 h 74"/>
                <a:gd name="T20" fmla="*/ 38 w 242"/>
                <a:gd name="T21" fmla="*/ 50 h 74"/>
                <a:gd name="T22" fmla="*/ 26 w 242"/>
                <a:gd name="T23" fmla="*/ 41 h 74"/>
                <a:gd name="T24" fmla="*/ 18 w 242"/>
                <a:gd name="T25" fmla="*/ 31 h 74"/>
                <a:gd name="T26" fmla="*/ 11 w 242"/>
                <a:gd name="T27" fmla="*/ 21 h 74"/>
                <a:gd name="T28" fmla="*/ 5 w 242"/>
                <a:gd name="T29" fmla="*/ 13 h 74"/>
                <a:gd name="T30" fmla="*/ 2 w 242"/>
                <a:gd name="T31" fmla="*/ 5 h 74"/>
                <a:gd name="T32" fmla="*/ 0 w 242"/>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2" h="74">
                  <a:moveTo>
                    <a:pt x="0" y="0"/>
                  </a:moveTo>
                  <a:lnTo>
                    <a:pt x="242" y="34"/>
                  </a:lnTo>
                  <a:lnTo>
                    <a:pt x="209" y="51"/>
                  </a:lnTo>
                  <a:lnTo>
                    <a:pt x="177" y="62"/>
                  </a:lnTo>
                  <a:lnTo>
                    <a:pt x="150" y="71"/>
                  </a:lnTo>
                  <a:lnTo>
                    <a:pt x="124" y="74"/>
                  </a:lnTo>
                  <a:lnTo>
                    <a:pt x="102" y="74"/>
                  </a:lnTo>
                  <a:lnTo>
                    <a:pt x="83" y="71"/>
                  </a:lnTo>
                  <a:lnTo>
                    <a:pt x="65" y="66"/>
                  </a:lnTo>
                  <a:lnTo>
                    <a:pt x="50" y="58"/>
                  </a:lnTo>
                  <a:lnTo>
                    <a:pt x="38" y="50"/>
                  </a:lnTo>
                  <a:lnTo>
                    <a:pt x="26" y="41"/>
                  </a:lnTo>
                  <a:lnTo>
                    <a:pt x="18" y="31"/>
                  </a:lnTo>
                  <a:lnTo>
                    <a:pt x="11" y="21"/>
                  </a:lnTo>
                  <a:lnTo>
                    <a:pt x="5" y="13"/>
                  </a:lnTo>
                  <a:lnTo>
                    <a:pt x="2" y="5"/>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38" name="Freeform 80"/>
            <p:cNvSpPr>
              <a:spLocks/>
            </p:cNvSpPr>
            <p:nvPr/>
          </p:nvSpPr>
          <p:spPr bwMode="auto">
            <a:xfrm>
              <a:off x="6634210" y="3395904"/>
              <a:ext cx="345039" cy="253465"/>
            </a:xfrm>
            <a:custGeom>
              <a:avLst/>
              <a:gdLst>
                <a:gd name="T0" fmla="*/ 70 w 211"/>
                <a:gd name="T1" fmla="*/ 0 h 155"/>
                <a:gd name="T2" fmla="*/ 91 w 211"/>
                <a:gd name="T3" fmla="*/ 5 h 155"/>
                <a:gd name="T4" fmla="*/ 109 w 211"/>
                <a:gd name="T5" fmla="*/ 15 h 155"/>
                <a:gd name="T6" fmla="*/ 128 w 211"/>
                <a:gd name="T7" fmla="*/ 28 h 155"/>
                <a:gd name="T8" fmla="*/ 144 w 211"/>
                <a:gd name="T9" fmla="*/ 45 h 155"/>
                <a:gd name="T10" fmla="*/ 159 w 211"/>
                <a:gd name="T11" fmla="*/ 62 h 155"/>
                <a:gd name="T12" fmla="*/ 171 w 211"/>
                <a:gd name="T13" fmla="*/ 80 h 155"/>
                <a:gd name="T14" fmla="*/ 183 w 211"/>
                <a:gd name="T15" fmla="*/ 99 h 155"/>
                <a:gd name="T16" fmla="*/ 192 w 211"/>
                <a:gd name="T17" fmla="*/ 116 h 155"/>
                <a:gd name="T18" fmla="*/ 200 w 211"/>
                <a:gd name="T19" fmla="*/ 131 h 155"/>
                <a:gd name="T20" fmla="*/ 206 w 211"/>
                <a:gd name="T21" fmla="*/ 143 h 155"/>
                <a:gd name="T22" fmla="*/ 210 w 211"/>
                <a:gd name="T23" fmla="*/ 151 h 155"/>
                <a:gd name="T24" fmla="*/ 211 w 211"/>
                <a:gd name="T25" fmla="*/ 153 h 155"/>
                <a:gd name="T26" fmla="*/ 174 w 211"/>
                <a:gd name="T27" fmla="*/ 155 h 155"/>
                <a:gd name="T28" fmla="*/ 141 w 211"/>
                <a:gd name="T29" fmla="*/ 154 h 155"/>
                <a:gd name="T30" fmla="*/ 113 w 211"/>
                <a:gd name="T31" fmla="*/ 150 h 155"/>
                <a:gd name="T32" fmla="*/ 89 w 211"/>
                <a:gd name="T33" fmla="*/ 144 h 155"/>
                <a:gd name="T34" fmla="*/ 69 w 211"/>
                <a:gd name="T35" fmla="*/ 135 h 155"/>
                <a:gd name="T36" fmla="*/ 51 w 211"/>
                <a:gd name="T37" fmla="*/ 125 h 155"/>
                <a:gd name="T38" fmla="*/ 37 w 211"/>
                <a:gd name="T39" fmla="*/ 114 h 155"/>
                <a:gd name="T40" fmla="*/ 27 w 211"/>
                <a:gd name="T41" fmla="*/ 101 h 155"/>
                <a:gd name="T42" fmla="*/ 18 w 211"/>
                <a:gd name="T43" fmla="*/ 88 h 155"/>
                <a:gd name="T44" fmla="*/ 12 w 211"/>
                <a:gd name="T45" fmla="*/ 76 h 155"/>
                <a:gd name="T46" fmla="*/ 7 w 211"/>
                <a:gd name="T47" fmla="*/ 64 h 155"/>
                <a:gd name="T48" fmla="*/ 4 w 211"/>
                <a:gd name="T49" fmla="*/ 53 h 155"/>
                <a:gd name="T50" fmla="*/ 2 w 211"/>
                <a:gd name="T51" fmla="*/ 42 h 155"/>
                <a:gd name="T52" fmla="*/ 2 w 211"/>
                <a:gd name="T53" fmla="*/ 33 h 155"/>
                <a:gd name="T54" fmla="*/ 0 w 211"/>
                <a:gd name="T55" fmla="*/ 26 h 155"/>
                <a:gd name="T56" fmla="*/ 0 w 211"/>
                <a:gd name="T57" fmla="*/ 23 h 155"/>
                <a:gd name="T58" fmla="*/ 2 w 211"/>
                <a:gd name="T59" fmla="*/ 20 h 155"/>
                <a:gd name="T60" fmla="*/ 25 w 211"/>
                <a:gd name="T61" fmla="*/ 6 h 155"/>
                <a:gd name="T62" fmla="*/ 48 w 211"/>
                <a:gd name="T63" fmla="*/ 0 h 155"/>
                <a:gd name="T64" fmla="*/ 70 w 211"/>
                <a:gd name="T6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 h="155">
                  <a:moveTo>
                    <a:pt x="70" y="0"/>
                  </a:moveTo>
                  <a:lnTo>
                    <a:pt x="91" y="5"/>
                  </a:lnTo>
                  <a:lnTo>
                    <a:pt x="109" y="15"/>
                  </a:lnTo>
                  <a:lnTo>
                    <a:pt x="128" y="28"/>
                  </a:lnTo>
                  <a:lnTo>
                    <a:pt x="144" y="45"/>
                  </a:lnTo>
                  <a:lnTo>
                    <a:pt x="159" y="62"/>
                  </a:lnTo>
                  <a:lnTo>
                    <a:pt x="171" y="80"/>
                  </a:lnTo>
                  <a:lnTo>
                    <a:pt x="183" y="99"/>
                  </a:lnTo>
                  <a:lnTo>
                    <a:pt x="192" y="116"/>
                  </a:lnTo>
                  <a:lnTo>
                    <a:pt x="200" y="131"/>
                  </a:lnTo>
                  <a:lnTo>
                    <a:pt x="206" y="143"/>
                  </a:lnTo>
                  <a:lnTo>
                    <a:pt x="210" y="151"/>
                  </a:lnTo>
                  <a:lnTo>
                    <a:pt x="211" y="153"/>
                  </a:lnTo>
                  <a:lnTo>
                    <a:pt x="174" y="155"/>
                  </a:lnTo>
                  <a:lnTo>
                    <a:pt x="141" y="154"/>
                  </a:lnTo>
                  <a:lnTo>
                    <a:pt x="113" y="150"/>
                  </a:lnTo>
                  <a:lnTo>
                    <a:pt x="89" y="144"/>
                  </a:lnTo>
                  <a:lnTo>
                    <a:pt x="69" y="135"/>
                  </a:lnTo>
                  <a:lnTo>
                    <a:pt x="51" y="125"/>
                  </a:lnTo>
                  <a:lnTo>
                    <a:pt x="37" y="114"/>
                  </a:lnTo>
                  <a:lnTo>
                    <a:pt x="27" y="101"/>
                  </a:lnTo>
                  <a:lnTo>
                    <a:pt x="18" y="88"/>
                  </a:lnTo>
                  <a:lnTo>
                    <a:pt x="12" y="76"/>
                  </a:lnTo>
                  <a:lnTo>
                    <a:pt x="7" y="64"/>
                  </a:lnTo>
                  <a:lnTo>
                    <a:pt x="4" y="53"/>
                  </a:lnTo>
                  <a:lnTo>
                    <a:pt x="2" y="42"/>
                  </a:lnTo>
                  <a:lnTo>
                    <a:pt x="2" y="33"/>
                  </a:lnTo>
                  <a:lnTo>
                    <a:pt x="0" y="26"/>
                  </a:lnTo>
                  <a:lnTo>
                    <a:pt x="0" y="23"/>
                  </a:lnTo>
                  <a:lnTo>
                    <a:pt x="2" y="20"/>
                  </a:lnTo>
                  <a:lnTo>
                    <a:pt x="25" y="6"/>
                  </a:lnTo>
                  <a:lnTo>
                    <a:pt x="48" y="0"/>
                  </a:lnTo>
                  <a:lnTo>
                    <a:pt x="7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39" name="Freeform 81"/>
            <p:cNvSpPr>
              <a:spLocks/>
            </p:cNvSpPr>
            <p:nvPr/>
          </p:nvSpPr>
          <p:spPr bwMode="auto">
            <a:xfrm>
              <a:off x="6634210" y="3435150"/>
              <a:ext cx="338498" cy="214219"/>
            </a:xfrm>
            <a:custGeom>
              <a:avLst/>
              <a:gdLst>
                <a:gd name="T0" fmla="*/ 0 w 207"/>
                <a:gd name="T1" fmla="*/ 0 h 131"/>
                <a:gd name="T2" fmla="*/ 207 w 207"/>
                <a:gd name="T3" fmla="*/ 129 h 131"/>
                <a:gd name="T4" fmla="*/ 170 w 207"/>
                <a:gd name="T5" fmla="*/ 131 h 131"/>
                <a:gd name="T6" fmla="*/ 137 w 207"/>
                <a:gd name="T7" fmla="*/ 130 h 131"/>
                <a:gd name="T8" fmla="*/ 109 w 207"/>
                <a:gd name="T9" fmla="*/ 126 h 131"/>
                <a:gd name="T10" fmla="*/ 85 w 207"/>
                <a:gd name="T11" fmla="*/ 119 h 131"/>
                <a:gd name="T12" fmla="*/ 64 w 207"/>
                <a:gd name="T13" fmla="*/ 109 h 131"/>
                <a:gd name="T14" fmla="*/ 47 w 207"/>
                <a:gd name="T15" fmla="*/ 99 h 131"/>
                <a:gd name="T16" fmla="*/ 33 w 207"/>
                <a:gd name="T17" fmla="*/ 86 h 131"/>
                <a:gd name="T18" fmla="*/ 22 w 207"/>
                <a:gd name="T19" fmla="*/ 74 h 131"/>
                <a:gd name="T20" fmla="*/ 14 w 207"/>
                <a:gd name="T21" fmla="*/ 61 h 131"/>
                <a:gd name="T22" fmla="*/ 9 w 207"/>
                <a:gd name="T23" fmla="*/ 48 h 131"/>
                <a:gd name="T24" fmla="*/ 4 w 207"/>
                <a:gd name="T25" fmla="*/ 36 h 131"/>
                <a:gd name="T26" fmla="*/ 2 w 207"/>
                <a:gd name="T27" fmla="*/ 24 h 131"/>
                <a:gd name="T28" fmla="*/ 0 w 207"/>
                <a:gd name="T29" fmla="*/ 15 h 131"/>
                <a:gd name="T30" fmla="*/ 0 w 207"/>
                <a:gd name="T31" fmla="*/ 7 h 131"/>
                <a:gd name="T32" fmla="*/ 0 w 207"/>
                <a:gd name="T3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 h="131">
                  <a:moveTo>
                    <a:pt x="0" y="0"/>
                  </a:moveTo>
                  <a:lnTo>
                    <a:pt x="207" y="129"/>
                  </a:lnTo>
                  <a:lnTo>
                    <a:pt x="170" y="131"/>
                  </a:lnTo>
                  <a:lnTo>
                    <a:pt x="137" y="130"/>
                  </a:lnTo>
                  <a:lnTo>
                    <a:pt x="109" y="126"/>
                  </a:lnTo>
                  <a:lnTo>
                    <a:pt x="85" y="119"/>
                  </a:lnTo>
                  <a:lnTo>
                    <a:pt x="64" y="109"/>
                  </a:lnTo>
                  <a:lnTo>
                    <a:pt x="47" y="99"/>
                  </a:lnTo>
                  <a:lnTo>
                    <a:pt x="33" y="86"/>
                  </a:lnTo>
                  <a:lnTo>
                    <a:pt x="22" y="74"/>
                  </a:lnTo>
                  <a:lnTo>
                    <a:pt x="14" y="61"/>
                  </a:lnTo>
                  <a:lnTo>
                    <a:pt x="9" y="48"/>
                  </a:lnTo>
                  <a:lnTo>
                    <a:pt x="4" y="36"/>
                  </a:lnTo>
                  <a:lnTo>
                    <a:pt x="2" y="24"/>
                  </a:lnTo>
                  <a:lnTo>
                    <a:pt x="0" y="15"/>
                  </a:lnTo>
                  <a:lnTo>
                    <a:pt x="0" y="7"/>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40" name="Freeform 82"/>
            <p:cNvSpPr>
              <a:spLocks/>
            </p:cNvSpPr>
            <p:nvPr/>
          </p:nvSpPr>
          <p:spPr bwMode="auto">
            <a:xfrm>
              <a:off x="6529554" y="4684483"/>
              <a:ext cx="457871" cy="313969"/>
            </a:xfrm>
            <a:custGeom>
              <a:avLst/>
              <a:gdLst>
                <a:gd name="T0" fmla="*/ 76 w 280"/>
                <a:gd name="T1" fmla="*/ 0 h 192"/>
                <a:gd name="T2" fmla="*/ 100 w 280"/>
                <a:gd name="T3" fmla="*/ 1 h 192"/>
                <a:gd name="T4" fmla="*/ 122 w 280"/>
                <a:gd name="T5" fmla="*/ 7 h 192"/>
                <a:gd name="T6" fmla="*/ 144 w 280"/>
                <a:gd name="T7" fmla="*/ 16 h 192"/>
                <a:gd name="T8" fmla="*/ 164 w 280"/>
                <a:gd name="T9" fmla="*/ 28 h 192"/>
                <a:gd name="T10" fmla="*/ 183 w 280"/>
                <a:gd name="T11" fmla="*/ 45 h 192"/>
                <a:gd name="T12" fmla="*/ 201 w 280"/>
                <a:gd name="T13" fmla="*/ 62 h 192"/>
                <a:gd name="T14" fmla="*/ 217 w 280"/>
                <a:gd name="T15" fmla="*/ 80 h 192"/>
                <a:gd name="T16" fmla="*/ 231 w 280"/>
                <a:gd name="T17" fmla="*/ 99 h 192"/>
                <a:gd name="T18" fmla="*/ 243 w 280"/>
                <a:gd name="T19" fmla="*/ 118 h 192"/>
                <a:gd name="T20" fmla="*/ 254 w 280"/>
                <a:gd name="T21" fmla="*/ 136 h 192"/>
                <a:gd name="T22" fmla="*/ 263 w 280"/>
                <a:gd name="T23" fmla="*/ 152 h 192"/>
                <a:gd name="T24" fmla="*/ 270 w 280"/>
                <a:gd name="T25" fmla="*/ 166 h 192"/>
                <a:gd name="T26" fmla="*/ 276 w 280"/>
                <a:gd name="T27" fmla="*/ 176 h 192"/>
                <a:gd name="T28" fmla="*/ 279 w 280"/>
                <a:gd name="T29" fmla="*/ 183 h 192"/>
                <a:gd name="T30" fmla="*/ 280 w 280"/>
                <a:gd name="T31" fmla="*/ 185 h 192"/>
                <a:gd name="T32" fmla="*/ 238 w 280"/>
                <a:gd name="T33" fmla="*/ 191 h 192"/>
                <a:gd name="T34" fmla="*/ 200 w 280"/>
                <a:gd name="T35" fmla="*/ 192 h 192"/>
                <a:gd name="T36" fmla="*/ 166 w 280"/>
                <a:gd name="T37" fmla="*/ 191 h 192"/>
                <a:gd name="T38" fmla="*/ 137 w 280"/>
                <a:gd name="T39" fmla="*/ 188 h 192"/>
                <a:gd name="T40" fmla="*/ 111 w 280"/>
                <a:gd name="T41" fmla="*/ 182 h 192"/>
                <a:gd name="T42" fmla="*/ 89 w 280"/>
                <a:gd name="T43" fmla="*/ 174 h 192"/>
                <a:gd name="T44" fmla="*/ 69 w 280"/>
                <a:gd name="T45" fmla="*/ 164 h 192"/>
                <a:gd name="T46" fmla="*/ 53 w 280"/>
                <a:gd name="T47" fmla="*/ 152 h 192"/>
                <a:gd name="T48" fmla="*/ 39 w 280"/>
                <a:gd name="T49" fmla="*/ 140 h 192"/>
                <a:gd name="T50" fmla="*/ 29 w 280"/>
                <a:gd name="T51" fmla="*/ 127 h 192"/>
                <a:gd name="T52" fmla="*/ 19 w 280"/>
                <a:gd name="T53" fmla="*/ 114 h 192"/>
                <a:gd name="T54" fmla="*/ 13 w 280"/>
                <a:gd name="T55" fmla="*/ 100 h 192"/>
                <a:gd name="T56" fmla="*/ 8 w 280"/>
                <a:gd name="T57" fmla="*/ 87 h 192"/>
                <a:gd name="T58" fmla="*/ 4 w 280"/>
                <a:gd name="T59" fmla="*/ 75 h 192"/>
                <a:gd name="T60" fmla="*/ 2 w 280"/>
                <a:gd name="T61" fmla="*/ 63 h 192"/>
                <a:gd name="T62" fmla="*/ 0 w 280"/>
                <a:gd name="T63" fmla="*/ 53 h 192"/>
                <a:gd name="T64" fmla="*/ 0 w 280"/>
                <a:gd name="T65" fmla="*/ 45 h 192"/>
                <a:gd name="T66" fmla="*/ 0 w 280"/>
                <a:gd name="T67" fmla="*/ 39 h 192"/>
                <a:gd name="T68" fmla="*/ 0 w 280"/>
                <a:gd name="T69" fmla="*/ 34 h 192"/>
                <a:gd name="T70" fmla="*/ 0 w 280"/>
                <a:gd name="T71" fmla="*/ 33 h 192"/>
                <a:gd name="T72" fmla="*/ 26 w 280"/>
                <a:gd name="T73" fmla="*/ 16 h 192"/>
                <a:gd name="T74" fmla="*/ 52 w 280"/>
                <a:gd name="T75" fmla="*/ 4 h 192"/>
                <a:gd name="T76" fmla="*/ 76 w 280"/>
                <a:gd name="T7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0" h="192">
                  <a:moveTo>
                    <a:pt x="76" y="0"/>
                  </a:moveTo>
                  <a:lnTo>
                    <a:pt x="100" y="1"/>
                  </a:lnTo>
                  <a:lnTo>
                    <a:pt x="122" y="7"/>
                  </a:lnTo>
                  <a:lnTo>
                    <a:pt x="144" y="16"/>
                  </a:lnTo>
                  <a:lnTo>
                    <a:pt x="164" y="28"/>
                  </a:lnTo>
                  <a:lnTo>
                    <a:pt x="183" y="45"/>
                  </a:lnTo>
                  <a:lnTo>
                    <a:pt x="201" y="62"/>
                  </a:lnTo>
                  <a:lnTo>
                    <a:pt x="217" y="80"/>
                  </a:lnTo>
                  <a:lnTo>
                    <a:pt x="231" y="99"/>
                  </a:lnTo>
                  <a:lnTo>
                    <a:pt x="243" y="118"/>
                  </a:lnTo>
                  <a:lnTo>
                    <a:pt x="254" y="136"/>
                  </a:lnTo>
                  <a:lnTo>
                    <a:pt x="263" y="152"/>
                  </a:lnTo>
                  <a:lnTo>
                    <a:pt x="270" y="166"/>
                  </a:lnTo>
                  <a:lnTo>
                    <a:pt x="276" y="176"/>
                  </a:lnTo>
                  <a:lnTo>
                    <a:pt x="279" y="183"/>
                  </a:lnTo>
                  <a:lnTo>
                    <a:pt x="280" y="185"/>
                  </a:lnTo>
                  <a:lnTo>
                    <a:pt x="238" y="191"/>
                  </a:lnTo>
                  <a:lnTo>
                    <a:pt x="200" y="192"/>
                  </a:lnTo>
                  <a:lnTo>
                    <a:pt x="166" y="191"/>
                  </a:lnTo>
                  <a:lnTo>
                    <a:pt x="137" y="188"/>
                  </a:lnTo>
                  <a:lnTo>
                    <a:pt x="111" y="182"/>
                  </a:lnTo>
                  <a:lnTo>
                    <a:pt x="89" y="174"/>
                  </a:lnTo>
                  <a:lnTo>
                    <a:pt x="69" y="164"/>
                  </a:lnTo>
                  <a:lnTo>
                    <a:pt x="53" y="152"/>
                  </a:lnTo>
                  <a:lnTo>
                    <a:pt x="39" y="140"/>
                  </a:lnTo>
                  <a:lnTo>
                    <a:pt x="29" y="127"/>
                  </a:lnTo>
                  <a:lnTo>
                    <a:pt x="19" y="114"/>
                  </a:lnTo>
                  <a:lnTo>
                    <a:pt x="13" y="100"/>
                  </a:lnTo>
                  <a:lnTo>
                    <a:pt x="8" y="87"/>
                  </a:lnTo>
                  <a:lnTo>
                    <a:pt x="4" y="75"/>
                  </a:lnTo>
                  <a:lnTo>
                    <a:pt x="2" y="63"/>
                  </a:lnTo>
                  <a:lnTo>
                    <a:pt x="0" y="53"/>
                  </a:lnTo>
                  <a:lnTo>
                    <a:pt x="0" y="45"/>
                  </a:lnTo>
                  <a:lnTo>
                    <a:pt x="0" y="39"/>
                  </a:lnTo>
                  <a:lnTo>
                    <a:pt x="0" y="34"/>
                  </a:lnTo>
                  <a:lnTo>
                    <a:pt x="0" y="33"/>
                  </a:lnTo>
                  <a:lnTo>
                    <a:pt x="26" y="16"/>
                  </a:lnTo>
                  <a:lnTo>
                    <a:pt x="52" y="4"/>
                  </a:lnTo>
                  <a:lnTo>
                    <a:pt x="76"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41" name="Freeform 83"/>
            <p:cNvSpPr>
              <a:spLocks/>
            </p:cNvSpPr>
            <p:nvPr/>
          </p:nvSpPr>
          <p:spPr bwMode="auto">
            <a:xfrm>
              <a:off x="6527918" y="4746623"/>
              <a:ext cx="454600" cy="251829"/>
            </a:xfrm>
            <a:custGeom>
              <a:avLst/>
              <a:gdLst>
                <a:gd name="T0" fmla="*/ 0 w 278"/>
                <a:gd name="T1" fmla="*/ 0 h 154"/>
                <a:gd name="T2" fmla="*/ 278 w 278"/>
                <a:gd name="T3" fmla="*/ 149 h 154"/>
                <a:gd name="T4" fmla="*/ 235 w 278"/>
                <a:gd name="T5" fmla="*/ 153 h 154"/>
                <a:gd name="T6" fmla="*/ 197 w 278"/>
                <a:gd name="T7" fmla="*/ 154 h 154"/>
                <a:gd name="T8" fmla="*/ 164 w 278"/>
                <a:gd name="T9" fmla="*/ 153 h 154"/>
                <a:gd name="T10" fmla="*/ 134 w 278"/>
                <a:gd name="T11" fmla="*/ 150 h 154"/>
                <a:gd name="T12" fmla="*/ 108 w 278"/>
                <a:gd name="T13" fmla="*/ 143 h 154"/>
                <a:gd name="T14" fmla="*/ 85 w 278"/>
                <a:gd name="T15" fmla="*/ 135 h 154"/>
                <a:gd name="T16" fmla="*/ 67 w 278"/>
                <a:gd name="T17" fmla="*/ 124 h 154"/>
                <a:gd name="T18" fmla="*/ 50 w 278"/>
                <a:gd name="T19" fmla="*/ 113 h 154"/>
                <a:gd name="T20" fmla="*/ 37 w 278"/>
                <a:gd name="T21" fmla="*/ 100 h 154"/>
                <a:gd name="T22" fmla="*/ 26 w 278"/>
                <a:gd name="T23" fmla="*/ 87 h 154"/>
                <a:gd name="T24" fmla="*/ 17 w 278"/>
                <a:gd name="T25" fmla="*/ 75 h 154"/>
                <a:gd name="T26" fmla="*/ 10 w 278"/>
                <a:gd name="T27" fmla="*/ 61 h 154"/>
                <a:gd name="T28" fmla="*/ 5 w 278"/>
                <a:gd name="T29" fmla="*/ 48 h 154"/>
                <a:gd name="T30" fmla="*/ 2 w 278"/>
                <a:gd name="T31" fmla="*/ 35 h 154"/>
                <a:gd name="T32" fmla="*/ 1 w 278"/>
                <a:gd name="T33" fmla="*/ 24 h 154"/>
                <a:gd name="T34" fmla="*/ 0 w 278"/>
                <a:gd name="T35" fmla="*/ 14 h 154"/>
                <a:gd name="T36" fmla="*/ 0 w 278"/>
                <a:gd name="T37" fmla="*/ 5 h 154"/>
                <a:gd name="T38" fmla="*/ 0 w 278"/>
                <a:gd name="T3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8" h="154">
                  <a:moveTo>
                    <a:pt x="0" y="0"/>
                  </a:moveTo>
                  <a:lnTo>
                    <a:pt x="278" y="149"/>
                  </a:lnTo>
                  <a:lnTo>
                    <a:pt x="235" y="153"/>
                  </a:lnTo>
                  <a:lnTo>
                    <a:pt x="197" y="154"/>
                  </a:lnTo>
                  <a:lnTo>
                    <a:pt x="164" y="153"/>
                  </a:lnTo>
                  <a:lnTo>
                    <a:pt x="134" y="150"/>
                  </a:lnTo>
                  <a:lnTo>
                    <a:pt x="108" y="143"/>
                  </a:lnTo>
                  <a:lnTo>
                    <a:pt x="85" y="135"/>
                  </a:lnTo>
                  <a:lnTo>
                    <a:pt x="67" y="124"/>
                  </a:lnTo>
                  <a:lnTo>
                    <a:pt x="50" y="113"/>
                  </a:lnTo>
                  <a:lnTo>
                    <a:pt x="37" y="100"/>
                  </a:lnTo>
                  <a:lnTo>
                    <a:pt x="26" y="87"/>
                  </a:lnTo>
                  <a:lnTo>
                    <a:pt x="17" y="75"/>
                  </a:lnTo>
                  <a:lnTo>
                    <a:pt x="10" y="61"/>
                  </a:lnTo>
                  <a:lnTo>
                    <a:pt x="5" y="48"/>
                  </a:lnTo>
                  <a:lnTo>
                    <a:pt x="2" y="35"/>
                  </a:lnTo>
                  <a:lnTo>
                    <a:pt x="1" y="24"/>
                  </a:lnTo>
                  <a:lnTo>
                    <a:pt x="0" y="14"/>
                  </a:lnTo>
                  <a:lnTo>
                    <a:pt x="0" y="5"/>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42" name="Freeform 84"/>
            <p:cNvSpPr>
              <a:spLocks/>
            </p:cNvSpPr>
            <p:nvPr/>
          </p:nvSpPr>
          <p:spPr bwMode="auto">
            <a:xfrm>
              <a:off x="6315335" y="3521819"/>
              <a:ext cx="302522" cy="282899"/>
            </a:xfrm>
            <a:custGeom>
              <a:avLst/>
              <a:gdLst>
                <a:gd name="T0" fmla="*/ 117 w 185"/>
                <a:gd name="T1" fmla="*/ 0 h 173"/>
                <a:gd name="T2" fmla="*/ 131 w 185"/>
                <a:gd name="T3" fmla="*/ 2 h 173"/>
                <a:gd name="T4" fmla="*/ 142 w 185"/>
                <a:gd name="T5" fmla="*/ 8 h 173"/>
                <a:gd name="T6" fmla="*/ 153 w 185"/>
                <a:gd name="T7" fmla="*/ 16 h 173"/>
                <a:gd name="T8" fmla="*/ 161 w 185"/>
                <a:gd name="T9" fmla="*/ 26 h 173"/>
                <a:gd name="T10" fmla="*/ 168 w 185"/>
                <a:gd name="T11" fmla="*/ 39 h 173"/>
                <a:gd name="T12" fmla="*/ 172 w 185"/>
                <a:gd name="T13" fmla="*/ 53 h 173"/>
                <a:gd name="T14" fmla="*/ 177 w 185"/>
                <a:gd name="T15" fmla="*/ 68 h 173"/>
                <a:gd name="T16" fmla="*/ 180 w 185"/>
                <a:gd name="T17" fmla="*/ 83 h 173"/>
                <a:gd name="T18" fmla="*/ 183 w 185"/>
                <a:gd name="T19" fmla="*/ 99 h 173"/>
                <a:gd name="T20" fmla="*/ 184 w 185"/>
                <a:gd name="T21" fmla="*/ 114 h 173"/>
                <a:gd name="T22" fmla="*/ 185 w 185"/>
                <a:gd name="T23" fmla="*/ 128 h 173"/>
                <a:gd name="T24" fmla="*/ 185 w 185"/>
                <a:gd name="T25" fmla="*/ 141 h 173"/>
                <a:gd name="T26" fmla="*/ 185 w 185"/>
                <a:gd name="T27" fmla="*/ 151 h 173"/>
                <a:gd name="T28" fmla="*/ 185 w 185"/>
                <a:gd name="T29" fmla="*/ 159 h 173"/>
                <a:gd name="T30" fmla="*/ 185 w 185"/>
                <a:gd name="T31" fmla="*/ 164 h 173"/>
                <a:gd name="T32" fmla="*/ 185 w 185"/>
                <a:gd name="T33" fmla="*/ 166 h 173"/>
                <a:gd name="T34" fmla="*/ 145 w 185"/>
                <a:gd name="T35" fmla="*/ 171 h 173"/>
                <a:gd name="T36" fmla="*/ 111 w 185"/>
                <a:gd name="T37" fmla="*/ 173 h 173"/>
                <a:gd name="T38" fmla="*/ 83 w 185"/>
                <a:gd name="T39" fmla="*/ 173 h 173"/>
                <a:gd name="T40" fmla="*/ 59 w 185"/>
                <a:gd name="T41" fmla="*/ 171 h 173"/>
                <a:gd name="T42" fmla="*/ 41 w 185"/>
                <a:gd name="T43" fmla="*/ 167 h 173"/>
                <a:gd name="T44" fmla="*/ 26 w 185"/>
                <a:gd name="T45" fmla="*/ 160 h 173"/>
                <a:gd name="T46" fmla="*/ 15 w 185"/>
                <a:gd name="T47" fmla="*/ 153 h 173"/>
                <a:gd name="T48" fmla="*/ 7 w 185"/>
                <a:gd name="T49" fmla="*/ 144 h 173"/>
                <a:gd name="T50" fmla="*/ 3 w 185"/>
                <a:gd name="T51" fmla="*/ 134 h 173"/>
                <a:gd name="T52" fmla="*/ 0 w 185"/>
                <a:gd name="T53" fmla="*/ 123 h 173"/>
                <a:gd name="T54" fmla="*/ 1 w 185"/>
                <a:gd name="T55" fmla="*/ 113 h 173"/>
                <a:gd name="T56" fmla="*/ 4 w 185"/>
                <a:gd name="T57" fmla="*/ 101 h 173"/>
                <a:gd name="T58" fmla="*/ 7 w 185"/>
                <a:gd name="T59" fmla="*/ 90 h 173"/>
                <a:gd name="T60" fmla="*/ 12 w 185"/>
                <a:gd name="T61" fmla="*/ 79 h 173"/>
                <a:gd name="T62" fmla="*/ 16 w 185"/>
                <a:gd name="T63" fmla="*/ 69 h 173"/>
                <a:gd name="T64" fmla="*/ 22 w 185"/>
                <a:gd name="T65" fmla="*/ 60 h 173"/>
                <a:gd name="T66" fmla="*/ 28 w 185"/>
                <a:gd name="T67" fmla="*/ 52 h 173"/>
                <a:gd name="T68" fmla="*/ 33 w 185"/>
                <a:gd name="T69" fmla="*/ 45 h 173"/>
                <a:gd name="T70" fmla="*/ 36 w 185"/>
                <a:gd name="T71" fmla="*/ 40 h 173"/>
                <a:gd name="T72" fmla="*/ 38 w 185"/>
                <a:gd name="T73" fmla="*/ 37 h 173"/>
                <a:gd name="T74" fmla="*/ 40 w 185"/>
                <a:gd name="T75" fmla="*/ 36 h 173"/>
                <a:gd name="T76" fmla="*/ 63 w 185"/>
                <a:gd name="T77" fmla="*/ 19 h 173"/>
                <a:gd name="T78" fmla="*/ 83 w 185"/>
                <a:gd name="T79" fmla="*/ 8 h 173"/>
                <a:gd name="T80" fmla="*/ 101 w 185"/>
                <a:gd name="T81" fmla="*/ 2 h 173"/>
                <a:gd name="T82" fmla="*/ 117 w 185"/>
                <a:gd name="T8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 h="173">
                  <a:moveTo>
                    <a:pt x="117" y="0"/>
                  </a:moveTo>
                  <a:lnTo>
                    <a:pt x="131" y="2"/>
                  </a:lnTo>
                  <a:lnTo>
                    <a:pt x="142" y="8"/>
                  </a:lnTo>
                  <a:lnTo>
                    <a:pt x="153" y="16"/>
                  </a:lnTo>
                  <a:lnTo>
                    <a:pt x="161" y="26"/>
                  </a:lnTo>
                  <a:lnTo>
                    <a:pt x="168" y="39"/>
                  </a:lnTo>
                  <a:lnTo>
                    <a:pt x="172" y="53"/>
                  </a:lnTo>
                  <a:lnTo>
                    <a:pt x="177" y="68"/>
                  </a:lnTo>
                  <a:lnTo>
                    <a:pt x="180" y="83"/>
                  </a:lnTo>
                  <a:lnTo>
                    <a:pt x="183" y="99"/>
                  </a:lnTo>
                  <a:lnTo>
                    <a:pt x="184" y="114"/>
                  </a:lnTo>
                  <a:lnTo>
                    <a:pt x="185" y="128"/>
                  </a:lnTo>
                  <a:lnTo>
                    <a:pt x="185" y="141"/>
                  </a:lnTo>
                  <a:lnTo>
                    <a:pt x="185" y="151"/>
                  </a:lnTo>
                  <a:lnTo>
                    <a:pt x="185" y="159"/>
                  </a:lnTo>
                  <a:lnTo>
                    <a:pt x="185" y="164"/>
                  </a:lnTo>
                  <a:lnTo>
                    <a:pt x="185" y="166"/>
                  </a:lnTo>
                  <a:lnTo>
                    <a:pt x="145" y="171"/>
                  </a:lnTo>
                  <a:lnTo>
                    <a:pt x="111" y="173"/>
                  </a:lnTo>
                  <a:lnTo>
                    <a:pt x="83" y="173"/>
                  </a:lnTo>
                  <a:lnTo>
                    <a:pt x="59" y="171"/>
                  </a:lnTo>
                  <a:lnTo>
                    <a:pt x="41" y="167"/>
                  </a:lnTo>
                  <a:lnTo>
                    <a:pt x="26" y="160"/>
                  </a:lnTo>
                  <a:lnTo>
                    <a:pt x="15" y="153"/>
                  </a:lnTo>
                  <a:lnTo>
                    <a:pt x="7" y="144"/>
                  </a:lnTo>
                  <a:lnTo>
                    <a:pt x="3" y="134"/>
                  </a:lnTo>
                  <a:lnTo>
                    <a:pt x="0" y="123"/>
                  </a:lnTo>
                  <a:lnTo>
                    <a:pt x="1" y="113"/>
                  </a:lnTo>
                  <a:lnTo>
                    <a:pt x="4" y="101"/>
                  </a:lnTo>
                  <a:lnTo>
                    <a:pt x="7" y="90"/>
                  </a:lnTo>
                  <a:lnTo>
                    <a:pt x="12" y="79"/>
                  </a:lnTo>
                  <a:lnTo>
                    <a:pt x="16" y="69"/>
                  </a:lnTo>
                  <a:lnTo>
                    <a:pt x="22" y="60"/>
                  </a:lnTo>
                  <a:lnTo>
                    <a:pt x="28" y="52"/>
                  </a:lnTo>
                  <a:lnTo>
                    <a:pt x="33" y="45"/>
                  </a:lnTo>
                  <a:lnTo>
                    <a:pt x="36" y="40"/>
                  </a:lnTo>
                  <a:lnTo>
                    <a:pt x="38" y="37"/>
                  </a:lnTo>
                  <a:lnTo>
                    <a:pt x="40" y="36"/>
                  </a:lnTo>
                  <a:lnTo>
                    <a:pt x="63" y="19"/>
                  </a:lnTo>
                  <a:lnTo>
                    <a:pt x="83" y="8"/>
                  </a:lnTo>
                  <a:lnTo>
                    <a:pt x="101" y="2"/>
                  </a:lnTo>
                  <a:lnTo>
                    <a:pt x="117"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43" name="Freeform 85"/>
            <p:cNvSpPr>
              <a:spLocks/>
            </p:cNvSpPr>
            <p:nvPr/>
          </p:nvSpPr>
          <p:spPr bwMode="auto">
            <a:xfrm>
              <a:off x="6328417" y="3587229"/>
              <a:ext cx="284534" cy="219124"/>
            </a:xfrm>
            <a:custGeom>
              <a:avLst/>
              <a:gdLst>
                <a:gd name="T0" fmla="*/ 32 w 174"/>
                <a:gd name="T1" fmla="*/ 0 h 134"/>
                <a:gd name="T2" fmla="*/ 174 w 174"/>
                <a:gd name="T3" fmla="*/ 126 h 134"/>
                <a:gd name="T4" fmla="*/ 136 w 174"/>
                <a:gd name="T5" fmla="*/ 131 h 134"/>
                <a:gd name="T6" fmla="*/ 104 w 174"/>
                <a:gd name="T7" fmla="*/ 133 h 134"/>
                <a:gd name="T8" fmla="*/ 78 w 174"/>
                <a:gd name="T9" fmla="*/ 134 h 134"/>
                <a:gd name="T10" fmla="*/ 55 w 174"/>
                <a:gd name="T11" fmla="*/ 132 h 134"/>
                <a:gd name="T12" fmla="*/ 37 w 174"/>
                <a:gd name="T13" fmla="*/ 128 h 134"/>
                <a:gd name="T14" fmla="*/ 23 w 174"/>
                <a:gd name="T15" fmla="*/ 123 h 134"/>
                <a:gd name="T16" fmla="*/ 13 w 174"/>
                <a:gd name="T17" fmla="*/ 116 h 134"/>
                <a:gd name="T18" fmla="*/ 6 w 174"/>
                <a:gd name="T19" fmla="*/ 109 h 134"/>
                <a:gd name="T20" fmla="*/ 2 w 174"/>
                <a:gd name="T21" fmla="*/ 99 h 134"/>
                <a:gd name="T22" fmla="*/ 0 w 174"/>
                <a:gd name="T23" fmla="*/ 90 h 134"/>
                <a:gd name="T24" fmla="*/ 0 w 174"/>
                <a:gd name="T25" fmla="*/ 80 h 134"/>
                <a:gd name="T26" fmla="*/ 2 w 174"/>
                <a:gd name="T27" fmla="*/ 69 h 134"/>
                <a:gd name="T28" fmla="*/ 5 w 174"/>
                <a:gd name="T29" fmla="*/ 59 h 134"/>
                <a:gd name="T30" fmla="*/ 10 w 174"/>
                <a:gd name="T31" fmla="*/ 49 h 134"/>
                <a:gd name="T32" fmla="*/ 14 w 174"/>
                <a:gd name="T33" fmla="*/ 38 h 134"/>
                <a:gd name="T34" fmla="*/ 19 w 174"/>
                <a:gd name="T35" fmla="*/ 29 h 134"/>
                <a:gd name="T36" fmla="*/ 22 w 174"/>
                <a:gd name="T37" fmla="*/ 20 h 134"/>
                <a:gd name="T38" fmla="*/ 27 w 174"/>
                <a:gd name="T39" fmla="*/ 12 h 134"/>
                <a:gd name="T40" fmla="*/ 29 w 174"/>
                <a:gd name="T41" fmla="*/ 5 h 134"/>
                <a:gd name="T42" fmla="*/ 32 w 174"/>
                <a:gd name="T4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4" h="134">
                  <a:moveTo>
                    <a:pt x="32" y="0"/>
                  </a:moveTo>
                  <a:lnTo>
                    <a:pt x="174" y="126"/>
                  </a:lnTo>
                  <a:lnTo>
                    <a:pt x="136" y="131"/>
                  </a:lnTo>
                  <a:lnTo>
                    <a:pt x="104" y="133"/>
                  </a:lnTo>
                  <a:lnTo>
                    <a:pt x="78" y="134"/>
                  </a:lnTo>
                  <a:lnTo>
                    <a:pt x="55" y="132"/>
                  </a:lnTo>
                  <a:lnTo>
                    <a:pt x="37" y="128"/>
                  </a:lnTo>
                  <a:lnTo>
                    <a:pt x="23" y="123"/>
                  </a:lnTo>
                  <a:lnTo>
                    <a:pt x="13" y="116"/>
                  </a:lnTo>
                  <a:lnTo>
                    <a:pt x="6" y="109"/>
                  </a:lnTo>
                  <a:lnTo>
                    <a:pt x="2" y="99"/>
                  </a:lnTo>
                  <a:lnTo>
                    <a:pt x="0" y="90"/>
                  </a:lnTo>
                  <a:lnTo>
                    <a:pt x="0" y="80"/>
                  </a:lnTo>
                  <a:lnTo>
                    <a:pt x="2" y="69"/>
                  </a:lnTo>
                  <a:lnTo>
                    <a:pt x="5" y="59"/>
                  </a:lnTo>
                  <a:lnTo>
                    <a:pt x="10" y="49"/>
                  </a:lnTo>
                  <a:lnTo>
                    <a:pt x="14" y="38"/>
                  </a:lnTo>
                  <a:lnTo>
                    <a:pt x="19" y="29"/>
                  </a:lnTo>
                  <a:lnTo>
                    <a:pt x="22" y="20"/>
                  </a:lnTo>
                  <a:lnTo>
                    <a:pt x="27" y="12"/>
                  </a:lnTo>
                  <a:lnTo>
                    <a:pt x="29" y="5"/>
                  </a:lnTo>
                  <a:lnTo>
                    <a:pt x="32"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44" name="Freeform 86"/>
            <p:cNvSpPr>
              <a:spLocks/>
            </p:cNvSpPr>
            <p:nvPr/>
          </p:nvSpPr>
          <p:spPr bwMode="auto">
            <a:xfrm>
              <a:off x="5805136" y="2436011"/>
              <a:ext cx="240383" cy="287804"/>
            </a:xfrm>
            <a:custGeom>
              <a:avLst/>
              <a:gdLst>
                <a:gd name="T0" fmla="*/ 3 w 147"/>
                <a:gd name="T1" fmla="*/ 0 h 176"/>
                <a:gd name="T2" fmla="*/ 40 w 147"/>
                <a:gd name="T3" fmla="*/ 21 h 176"/>
                <a:gd name="T4" fmla="*/ 71 w 147"/>
                <a:gd name="T5" fmla="*/ 41 h 176"/>
                <a:gd name="T6" fmla="*/ 96 w 147"/>
                <a:gd name="T7" fmla="*/ 59 h 176"/>
                <a:gd name="T8" fmla="*/ 115 w 147"/>
                <a:gd name="T9" fmla="*/ 78 h 176"/>
                <a:gd name="T10" fmla="*/ 129 w 147"/>
                <a:gd name="T11" fmla="*/ 94 h 176"/>
                <a:gd name="T12" fmla="*/ 138 w 147"/>
                <a:gd name="T13" fmla="*/ 109 h 176"/>
                <a:gd name="T14" fmla="*/ 144 w 147"/>
                <a:gd name="T15" fmla="*/ 121 h 176"/>
                <a:gd name="T16" fmla="*/ 147 w 147"/>
                <a:gd name="T17" fmla="*/ 134 h 176"/>
                <a:gd name="T18" fmla="*/ 147 w 147"/>
                <a:gd name="T19" fmla="*/ 145 h 176"/>
                <a:gd name="T20" fmla="*/ 145 w 147"/>
                <a:gd name="T21" fmla="*/ 154 h 176"/>
                <a:gd name="T22" fmla="*/ 143 w 147"/>
                <a:gd name="T23" fmla="*/ 162 h 176"/>
                <a:gd name="T24" fmla="*/ 139 w 147"/>
                <a:gd name="T25" fmla="*/ 168 h 176"/>
                <a:gd name="T26" fmla="*/ 136 w 147"/>
                <a:gd name="T27" fmla="*/ 172 h 176"/>
                <a:gd name="T28" fmla="*/ 133 w 147"/>
                <a:gd name="T29" fmla="*/ 175 h 176"/>
                <a:gd name="T30" fmla="*/ 133 w 147"/>
                <a:gd name="T31" fmla="*/ 176 h 176"/>
                <a:gd name="T32" fmla="*/ 106 w 147"/>
                <a:gd name="T33" fmla="*/ 176 h 176"/>
                <a:gd name="T34" fmla="*/ 81 w 147"/>
                <a:gd name="T35" fmla="*/ 171 h 176"/>
                <a:gd name="T36" fmla="*/ 62 w 147"/>
                <a:gd name="T37" fmla="*/ 163 h 176"/>
                <a:gd name="T38" fmla="*/ 46 w 147"/>
                <a:gd name="T39" fmla="*/ 153 h 176"/>
                <a:gd name="T40" fmla="*/ 33 w 147"/>
                <a:gd name="T41" fmla="*/ 140 h 176"/>
                <a:gd name="T42" fmla="*/ 22 w 147"/>
                <a:gd name="T43" fmla="*/ 125 h 176"/>
                <a:gd name="T44" fmla="*/ 14 w 147"/>
                <a:gd name="T45" fmla="*/ 109 h 176"/>
                <a:gd name="T46" fmla="*/ 9 w 147"/>
                <a:gd name="T47" fmla="*/ 91 h 176"/>
                <a:gd name="T48" fmla="*/ 4 w 147"/>
                <a:gd name="T49" fmla="*/ 75 h 176"/>
                <a:gd name="T50" fmla="*/ 2 w 147"/>
                <a:gd name="T51" fmla="*/ 58 h 176"/>
                <a:gd name="T52" fmla="*/ 0 w 147"/>
                <a:gd name="T53" fmla="*/ 43 h 176"/>
                <a:gd name="T54" fmla="*/ 0 w 147"/>
                <a:gd name="T55" fmla="*/ 29 h 176"/>
                <a:gd name="T56" fmla="*/ 0 w 147"/>
                <a:gd name="T57" fmla="*/ 18 h 176"/>
                <a:gd name="T58" fmla="*/ 2 w 147"/>
                <a:gd name="T59" fmla="*/ 8 h 176"/>
                <a:gd name="T60" fmla="*/ 2 w 147"/>
                <a:gd name="T61" fmla="*/ 3 h 176"/>
                <a:gd name="T62" fmla="*/ 3 w 147"/>
                <a:gd name="T6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76">
                  <a:moveTo>
                    <a:pt x="3" y="0"/>
                  </a:moveTo>
                  <a:lnTo>
                    <a:pt x="40" y="21"/>
                  </a:lnTo>
                  <a:lnTo>
                    <a:pt x="71" y="41"/>
                  </a:lnTo>
                  <a:lnTo>
                    <a:pt x="96" y="59"/>
                  </a:lnTo>
                  <a:lnTo>
                    <a:pt x="115" y="78"/>
                  </a:lnTo>
                  <a:lnTo>
                    <a:pt x="129" y="94"/>
                  </a:lnTo>
                  <a:lnTo>
                    <a:pt x="138" y="109"/>
                  </a:lnTo>
                  <a:lnTo>
                    <a:pt x="144" y="121"/>
                  </a:lnTo>
                  <a:lnTo>
                    <a:pt x="147" y="134"/>
                  </a:lnTo>
                  <a:lnTo>
                    <a:pt x="147" y="145"/>
                  </a:lnTo>
                  <a:lnTo>
                    <a:pt x="145" y="154"/>
                  </a:lnTo>
                  <a:lnTo>
                    <a:pt x="143" y="162"/>
                  </a:lnTo>
                  <a:lnTo>
                    <a:pt x="139" y="168"/>
                  </a:lnTo>
                  <a:lnTo>
                    <a:pt x="136" y="172"/>
                  </a:lnTo>
                  <a:lnTo>
                    <a:pt x="133" y="175"/>
                  </a:lnTo>
                  <a:lnTo>
                    <a:pt x="133" y="176"/>
                  </a:lnTo>
                  <a:lnTo>
                    <a:pt x="106" y="176"/>
                  </a:lnTo>
                  <a:lnTo>
                    <a:pt x="81" y="171"/>
                  </a:lnTo>
                  <a:lnTo>
                    <a:pt x="62" y="163"/>
                  </a:lnTo>
                  <a:lnTo>
                    <a:pt x="46" y="153"/>
                  </a:lnTo>
                  <a:lnTo>
                    <a:pt x="33" y="140"/>
                  </a:lnTo>
                  <a:lnTo>
                    <a:pt x="22" y="125"/>
                  </a:lnTo>
                  <a:lnTo>
                    <a:pt x="14" y="109"/>
                  </a:lnTo>
                  <a:lnTo>
                    <a:pt x="9" y="91"/>
                  </a:lnTo>
                  <a:lnTo>
                    <a:pt x="4" y="75"/>
                  </a:lnTo>
                  <a:lnTo>
                    <a:pt x="2" y="58"/>
                  </a:lnTo>
                  <a:lnTo>
                    <a:pt x="0" y="43"/>
                  </a:lnTo>
                  <a:lnTo>
                    <a:pt x="0" y="29"/>
                  </a:lnTo>
                  <a:lnTo>
                    <a:pt x="0" y="18"/>
                  </a:lnTo>
                  <a:lnTo>
                    <a:pt x="2" y="8"/>
                  </a:lnTo>
                  <a:lnTo>
                    <a:pt x="2" y="3"/>
                  </a:lnTo>
                  <a:lnTo>
                    <a:pt x="3"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45" name="Freeform 87"/>
            <p:cNvSpPr>
              <a:spLocks/>
            </p:cNvSpPr>
            <p:nvPr/>
          </p:nvSpPr>
          <p:spPr bwMode="auto">
            <a:xfrm>
              <a:off x="5813313" y="2437646"/>
              <a:ext cx="238747" cy="281263"/>
            </a:xfrm>
            <a:custGeom>
              <a:avLst/>
              <a:gdLst>
                <a:gd name="T0" fmla="*/ 0 w 146"/>
                <a:gd name="T1" fmla="*/ 0 h 172"/>
                <a:gd name="T2" fmla="*/ 36 w 146"/>
                <a:gd name="T3" fmla="*/ 21 h 172"/>
                <a:gd name="T4" fmla="*/ 67 w 146"/>
                <a:gd name="T5" fmla="*/ 40 h 172"/>
                <a:gd name="T6" fmla="*/ 91 w 146"/>
                <a:gd name="T7" fmla="*/ 57 h 172"/>
                <a:gd name="T8" fmla="*/ 110 w 146"/>
                <a:gd name="T9" fmla="*/ 74 h 172"/>
                <a:gd name="T10" fmla="*/ 125 w 146"/>
                <a:gd name="T11" fmla="*/ 89 h 172"/>
                <a:gd name="T12" fmla="*/ 135 w 146"/>
                <a:gd name="T13" fmla="*/ 103 h 172"/>
                <a:gd name="T14" fmla="*/ 141 w 146"/>
                <a:gd name="T15" fmla="*/ 116 h 172"/>
                <a:gd name="T16" fmla="*/ 144 w 146"/>
                <a:gd name="T17" fmla="*/ 127 h 172"/>
                <a:gd name="T18" fmla="*/ 146 w 146"/>
                <a:gd name="T19" fmla="*/ 138 h 172"/>
                <a:gd name="T20" fmla="*/ 144 w 146"/>
                <a:gd name="T21" fmla="*/ 147 h 172"/>
                <a:gd name="T22" fmla="*/ 142 w 146"/>
                <a:gd name="T23" fmla="*/ 155 h 172"/>
                <a:gd name="T24" fmla="*/ 138 w 146"/>
                <a:gd name="T25" fmla="*/ 162 h 172"/>
                <a:gd name="T26" fmla="*/ 134 w 146"/>
                <a:gd name="T27" fmla="*/ 168 h 172"/>
                <a:gd name="T28" fmla="*/ 131 w 146"/>
                <a:gd name="T29" fmla="*/ 172 h 172"/>
                <a:gd name="T30" fmla="*/ 0 w 146"/>
                <a:gd name="T3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172">
                  <a:moveTo>
                    <a:pt x="0" y="0"/>
                  </a:moveTo>
                  <a:lnTo>
                    <a:pt x="36" y="21"/>
                  </a:lnTo>
                  <a:lnTo>
                    <a:pt x="67" y="40"/>
                  </a:lnTo>
                  <a:lnTo>
                    <a:pt x="91" y="57"/>
                  </a:lnTo>
                  <a:lnTo>
                    <a:pt x="110" y="74"/>
                  </a:lnTo>
                  <a:lnTo>
                    <a:pt x="125" y="89"/>
                  </a:lnTo>
                  <a:lnTo>
                    <a:pt x="135" y="103"/>
                  </a:lnTo>
                  <a:lnTo>
                    <a:pt x="141" y="116"/>
                  </a:lnTo>
                  <a:lnTo>
                    <a:pt x="144" y="127"/>
                  </a:lnTo>
                  <a:lnTo>
                    <a:pt x="146" y="138"/>
                  </a:lnTo>
                  <a:lnTo>
                    <a:pt x="144" y="147"/>
                  </a:lnTo>
                  <a:lnTo>
                    <a:pt x="142" y="155"/>
                  </a:lnTo>
                  <a:lnTo>
                    <a:pt x="138" y="162"/>
                  </a:lnTo>
                  <a:lnTo>
                    <a:pt x="134" y="168"/>
                  </a:lnTo>
                  <a:lnTo>
                    <a:pt x="131" y="172"/>
                  </a:lnTo>
                  <a:lnTo>
                    <a:pt x="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grpSp>
          <p:nvGrpSpPr>
            <p:cNvPr id="52" name="Group 51"/>
            <p:cNvGrpSpPr/>
            <p:nvPr/>
          </p:nvGrpSpPr>
          <p:grpSpPr>
            <a:xfrm>
              <a:off x="4173200" y="5578967"/>
              <a:ext cx="3842424" cy="343036"/>
              <a:chOff x="4269679" y="5578967"/>
              <a:chExt cx="3842424" cy="343036"/>
            </a:xfrm>
          </p:grpSpPr>
          <p:sp>
            <p:nvSpPr>
              <p:cNvPr id="46" name="Freeform 88"/>
              <p:cNvSpPr>
                <a:spLocks/>
              </p:cNvSpPr>
              <p:nvPr/>
            </p:nvSpPr>
            <p:spPr bwMode="auto">
              <a:xfrm>
                <a:off x="5899816" y="5628025"/>
                <a:ext cx="327051" cy="163525"/>
              </a:xfrm>
              <a:custGeom>
                <a:avLst/>
                <a:gdLst>
                  <a:gd name="T0" fmla="*/ 99 w 200"/>
                  <a:gd name="T1" fmla="*/ 0 h 100"/>
                  <a:gd name="T2" fmla="*/ 126 w 200"/>
                  <a:gd name="T3" fmla="*/ 3 h 100"/>
                  <a:gd name="T4" fmla="*/ 150 w 200"/>
                  <a:gd name="T5" fmla="*/ 13 h 100"/>
                  <a:gd name="T6" fmla="*/ 171 w 200"/>
                  <a:gd name="T7" fmla="*/ 28 h 100"/>
                  <a:gd name="T8" fmla="*/ 186 w 200"/>
                  <a:gd name="T9" fmla="*/ 49 h 100"/>
                  <a:gd name="T10" fmla="*/ 196 w 200"/>
                  <a:gd name="T11" fmla="*/ 73 h 100"/>
                  <a:gd name="T12" fmla="*/ 200 w 200"/>
                  <a:gd name="T13" fmla="*/ 100 h 100"/>
                  <a:gd name="T14" fmla="*/ 0 w 200"/>
                  <a:gd name="T15" fmla="*/ 100 h 100"/>
                  <a:gd name="T16" fmla="*/ 4 w 200"/>
                  <a:gd name="T17" fmla="*/ 73 h 100"/>
                  <a:gd name="T18" fmla="*/ 14 w 200"/>
                  <a:gd name="T19" fmla="*/ 49 h 100"/>
                  <a:gd name="T20" fmla="*/ 29 w 200"/>
                  <a:gd name="T21" fmla="*/ 28 h 100"/>
                  <a:gd name="T22" fmla="*/ 50 w 200"/>
                  <a:gd name="T23" fmla="*/ 13 h 100"/>
                  <a:gd name="T24" fmla="*/ 73 w 200"/>
                  <a:gd name="T25" fmla="*/ 3 h 100"/>
                  <a:gd name="T26" fmla="*/ 99 w 200"/>
                  <a:gd name="T2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 h="100">
                    <a:moveTo>
                      <a:pt x="99" y="0"/>
                    </a:moveTo>
                    <a:lnTo>
                      <a:pt x="126" y="3"/>
                    </a:lnTo>
                    <a:lnTo>
                      <a:pt x="150" y="13"/>
                    </a:lnTo>
                    <a:lnTo>
                      <a:pt x="171" y="28"/>
                    </a:lnTo>
                    <a:lnTo>
                      <a:pt x="186" y="49"/>
                    </a:lnTo>
                    <a:lnTo>
                      <a:pt x="196" y="73"/>
                    </a:lnTo>
                    <a:lnTo>
                      <a:pt x="200" y="100"/>
                    </a:lnTo>
                    <a:lnTo>
                      <a:pt x="0" y="100"/>
                    </a:lnTo>
                    <a:lnTo>
                      <a:pt x="4" y="73"/>
                    </a:lnTo>
                    <a:lnTo>
                      <a:pt x="14" y="49"/>
                    </a:lnTo>
                    <a:lnTo>
                      <a:pt x="29" y="28"/>
                    </a:lnTo>
                    <a:lnTo>
                      <a:pt x="50" y="13"/>
                    </a:lnTo>
                    <a:lnTo>
                      <a:pt x="73" y="3"/>
                    </a:lnTo>
                    <a:lnTo>
                      <a:pt x="99"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47" name="Freeform 89"/>
              <p:cNvSpPr>
                <a:spLocks/>
              </p:cNvSpPr>
              <p:nvPr/>
            </p:nvSpPr>
            <p:spPr bwMode="auto">
              <a:xfrm>
                <a:off x="5777173" y="5695070"/>
                <a:ext cx="191325" cy="96480"/>
              </a:xfrm>
              <a:custGeom>
                <a:avLst/>
                <a:gdLst>
                  <a:gd name="T0" fmla="*/ 59 w 117"/>
                  <a:gd name="T1" fmla="*/ 0 h 59"/>
                  <a:gd name="T2" fmla="*/ 77 w 117"/>
                  <a:gd name="T3" fmla="*/ 4 h 59"/>
                  <a:gd name="T4" fmla="*/ 92 w 117"/>
                  <a:gd name="T5" fmla="*/ 12 h 59"/>
                  <a:gd name="T6" fmla="*/ 105 w 117"/>
                  <a:gd name="T7" fmla="*/ 24 h 59"/>
                  <a:gd name="T8" fmla="*/ 114 w 117"/>
                  <a:gd name="T9" fmla="*/ 41 h 59"/>
                  <a:gd name="T10" fmla="*/ 117 w 117"/>
                  <a:gd name="T11" fmla="*/ 59 h 59"/>
                  <a:gd name="T12" fmla="*/ 0 w 117"/>
                  <a:gd name="T13" fmla="*/ 59 h 59"/>
                  <a:gd name="T14" fmla="*/ 4 w 117"/>
                  <a:gd name="T15" fmla="*/ 41 h 59"/>
                  <a:gd name="T16" fmla="*/ 12 w 117"/>
                  <a:gd name="T17" fmla="*/ 24 h 59"/>
                  <a:gd name="T18" fmla="*/ 24 w 117"/>
                  <a:gd name="T19" fmla="*/ 12 h 59"/>
                  <a:gd name="T20" fmla="*/ 40 w 117"/>
                  <a:gd name="T21" fmla="*/ 4 h 59"/>
                  <a:gd name="T22" fmla="*/ 59 w 117"/>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 h="59">
                    <a:moveTo>
                      <a:pt x="59" y="0"/>
                    </a:moveTo>
                    <a:lnTo>
                      <a:pt x="77" y="4"/>
                    </a:lnTo>
                    <a:lnTo>
                      <a:pt x="92" y="12"/>
                    </a:lnTo>
                    <a:lnTo>
                      <a:pt x="105" y="24"/>
                    </a:lnTo>
                    <a:lnTo>
                      <a:pt x="114" y="41"/>
                    </a:lnTo>
                    <a:lnTo>
                      <a:pt x="117" y="59"/>
                    </a:lnTo>
                    <a:lnTo>
                      <a:pt x="0" y="59"/>
                    </a:lnTo>
                    <a:lnTo>
                      <a:pt x="4" y="41"/>
                    </a:lnTo>
                    <a:lnTo>
                      <a:pt x="12" y="24"/>
                    </a:lnTo>
                    <a:lnTo>
                      <a:pt x="24" y="12"/>
                    </a:lnTo>
                    <a:lnTo>
                      <a:pt x="40" y="4"/>
                    </a:lnTo>
                    <a:lnTo>
                      <a:pt x="59"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48" name="Freeform 90"/>
              <p:cNvSpPr>
                <a:spLocks/>
              </p:cNvSpPr>
              <p:nvPr/>
            </p:nvSpPr>
            <p:spPr bwMode="auto">
              <a:xfrm>
                <a:off x="6424733" y="5740857"/>
                <a:ext cx="98115" cy="50693"/>
              </a:xfrm>
              <a:custGeom>
                <a:avLst/>
                <a:gdLst>
                  <a:gd name="T0" fmla="*/ 30 w 60"/>
                  <a:gd name="T1" fmla="*/ 0 h 31"/>
                  <a:gd name="T2" fmla="*/ 42 w 60"/>
                  <a:gd name="T3" fmla="*/ 3 h 31"/>
                  <a:gd name="T4" fmla="*/ 51 w 60"/>
                  <a:gd name="T5" fmla="*/ 9 h 31"/>
                  <a:gd name="T6" fmla="*/ 58 w 60"/>
                  <a:gd name="T7" fmla="*/ 18 h 31"/>
                  <a:gd name="T8" fmla="*/ 60 w 60"/>
                  <a:gd name="T9" fmla="*/ 31 h 31"/>
                  <a:gd name="T10" fmla="*/ 0 w 60"/>
                  <a:gd name="T11" fmla="*/ 31 h 31"/>
                  <a:gd name="T12" fmla="*/ 2 w 60"/>
                  <a:gd name="T13" fmla="*/ 18 h 31"/>
                  <a:gd name="T14" fmla="*/ 8 w 60"/>
                  <a:gd name="T15" fmla="*/ 9 h 31"/>
                  <a:gd name="T16" fmla="*/ 19 w 60"/>
                  <a:gd name="T17" fmla="*/ 3 h 31"/>
                  <a:gd name="T18" fmla="*/ 30 w 60"/>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31">
                    <a:moveTo>
                      <a:pt x="30" y="0"/>
                    </a:moveTo>
                    <a:lnTo>
                      <a:pt x="42" y="3"/>
                    </a:lnTo>
                    <a:lnTo>
                      <a:pt x="51" y="9"/>
                    </a:lnTo>
                    <a:lnTo>
                      <a:pt x="58" y="18"/>
                    </a:lnTo>
                    <a:lnTo>
                      <a:pt x="60" y="31"/>
                    </a:lnTo>
                    <a:lnTo>
                      <a:pt x="0" y="31"/>
                    </a:lnTo>
                    <a:lnTo>
                      <a:pt x="2" y="18"/>
                    </a:lnTo>
                    <a:lnTo>
                      <a:pt x="8" y="9"/>
                    </a:lnTo>
                    <a:lnTo>
                      <a:pt x="19" y="3"/>
                    </a:lnTo>
                    <a:lnTo>
                      <a:pt x="30"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49" name="Freeform 91"/>
              <p:cNvSpPr>
                <a:spLocks/>
              </p:cNvSpPr>
              <p:nvPr/>
            </p:nvSpPr>
            <p:spPr bwMode="auto">
              <a:xfrm>
                <a:off x="6110765" y="5628025"/>
                <a:ext cx="327051" cy="163525"/>
              </a:xfrm>
              <a:custGeom>
                <a:avLst/>
                <a:gdLst>
                  <a:gd name="T0" fmla="*/ 101 w 200"/>
                  <a:gd name="T1" fmla="*/ 0 h 100"/>
                  <a:gd name="T2" fmla="*/ 127 w 200"/>
                  <a:gd name="T3" fmla="*/ 3 h 100"/>
                  <a:gd name="T4" fmla="*/ 152 w 200"/>
                  <a:gd name="T5" fmla="*/ 13 h 100"/>
                  <a:gd name="T6" fmla="*/ 171 w 200"/>
                  <a:gd name="T7" fmla="*/ 28 h 100"/>
                  <a:gd name="T8" fmla="*/ 188 w 200"/>
                  <a:gd name="T9" fmla="*/ 49 h 100"/>
                  <a:gd name="T10" fmla="*/ 197 w 200"/>
                  <a:gd name="T11" fmla="*/ 73 h 100"/>
                  <a:gd name="T12" fmla="*/ 200 w 200"/>
                  <a:gd name="T13" fmla="*/ 100 h 100"/>
                  <a:gd name="T14" fmla="*/ 0 w 200"/>
                  <a:gd name="T15" fmla="*/ 100 h 100"/>
                  <a:gd name="T16" fmla="*/ 5 w 200"/>
                  <a:gd name="T17" fmla="*/ 73 h 100"/>
                  <a:gd name="T18" fmla="*/ 14 w 200"/>
                  <a:gd name="T19" fmla="*/ 49 h 100"/>
                  <a:gd name="T20" fmla="*/ 30 w 200"/>
                  <a:gd name="T21" fmla="*/ 28 h 100"/>
                  <a:gd name="T22" fmla="*/ 50 w 200"/>
                  <a:gd name="T23" fmla="*/ 13 h 100"/>
                  <a:gd name="T24" fmla="*/ 74 w 200"/>
                  <a:gd name="T25" fmla="*/ 3 h 100"/>
                  <a:gd name="T26" fmla="*/ 101 w 200"/>
                  <a:gd name="T2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 h="100">
                    <a:moveTo>
                      <a:pt x="101" y="0"/>
                    </a:moveTo>
                    <a:lnTo>
                      <a:pt x="127" y="3"/>
                    </a:lnTo>
                    <a:lnTo>
                      <a:pt x="152" y="13"/>
                    </a:lnTo>
                    <a:lnTo>
                      <a:pt x="171" y="28"/>
                    </a:lnTo>
                    <a:lnTo>
                      <a:pt x="188" y="49"/>
                    </a:lnTo>
                    <a:lnTo>
                      <a:pt x="197" y="73"/>
                    </a:lnTo>
                    <a:lnTo>
                      <a:pt x="200" y="100"/>
                    </a:lnTo>
                    <a:lnTo>
                      <a:pt x="0" y="100"/>
                    </a:lnTo>
                    <a:lnTo>
                      <a:pt x="5" y="73"/>
                    </a:lnTo>
                    <a:lnTo>
                      <a:pt x="14" y="49"/>
                    </a:lnTo>
                    <a:lnTo>
                      <a:pt x="30" y="28"/>
                    </a:lnTo>
                    <a:lnTo>
                      <a:pt x="50" y="13"/>
                    </a:lnTo>
                    <a:lnTo>
                      <a:pt x="74" y="3"/>
                    </a:lnTo>
                    <a:lnTo>
                      <a:pt x="101"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50" name="Freeform 92"/>
              <p:cNvSpPr>
                <a:spLocks/>
              </p:cNvSpPr>
              <p:nvPr/>
            </p:nvSpPr>
            <p:spPr bwMode="auto">
              <a:xfrm>
                <a:off x="5984850" y="5578967"/>
                <a:ext cx="327051" cy="163525"/>
              </a:xfrm>
              <a:custGeom>
                <a:avLst/>
                <a:gdLst>
                  <a:gd name="T0" fmla="*/ 99 w 200"/>
                  <a:gd name="T1" fmla="*/ 0 h 100"/>
                  <a:gd name="T2" fmla="*/ 126 w 200"/>
                  <a:gd name="T3" fmla="*/ 3 h 100"/>
                  <a:gd name="T4" fmla="*/ 150 w 200"/>
                  <a:gd name="T5" fmla="*/ 13 h 100"/>
                  <a:gd name="T6" fmla="*/ 170 w 200"/>
                  <a:gd name="T7" fmla="*/ 28 h 100"/>
                  <a:gd name="T8" fmla="*/ 186 w 200"/>
                  <a:gd name="T9" fmla="*/ 49 h 100"/>
                  <a:gd name="T10" fmla="*/ 196 w 200"/>
                  <a:gd name="T11" fmla="*/ 73 h 100"/>
                  <a:gd name="T12" fmla="*/ 200 w 200"/>
                  <a:gd name="T13" fmla="*/ 100 h 100"/>
                  <a:gd name="T14" fmla="*/ 0 w 200"/>
                  <a:gd name="T15" fmla="*/ 100 h 100"/>
                  <a:gd name="T16" fmla="*/ 4 w 200"/>
                  <a:gd name="T17" fmla="*/ 73 h 100"/>
                  <a:gd name="T18" fmla="*/ 14 w 200"/>
                  <a:gd name="T19" fmla="*/ 49 h 100"/>
                  <a:gd name="T20" fmla="*/ 29 w 200"/>
                  <a:gd name="T21" fmla="*/ 28 h 100"/>
                  <a:gd name="T22" fmla="*/ 50 w 200"/>
                  <a:gd name="T23" fmla="*/ 13 h 100"/>
                  <a:gd name="T24" fmla="*/ 73 w 200"/>
                  <a:gd name="T25" fmla="*/ 3 h 100"/>
                  <a:gd name="T26" fmla="*/ 99 w 200"/>
                  <a:gd name="T2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 h="100">
                    <a:moveTo>
                      <a:pt x="99" y="0"/>
                    </a:moveTo>
                    <a:lnTo>
                      <a:pt x="126" y="3"/>
                    </a:lnTo>
                    <a:lnTo>
                      <a:pt x="150" y="13"/>
                    </a:lnTo>
                    <a:lnTo>
                      <a:pt x="170" y="28"/>
                    </a:lnTo>
                    <a:lnTo>
                      <a:pt x="186" y="49"/>
                    </a:lnTo>
                    <a:lnTo>
                      <a:pt x="196" y="73"/>
                    </a:lnTo>
                    <a:lnTo>
                      <a:pt x="200" y="100"/>
                    </a:lnTo>
                    <a:lnTo>
                      <a:pt x="0" y="100"/>
                    </a:lnTo>
                    <a:lnTo>
                      <a:pt x="4" y="73"/>
                    </a:lnTo>
                    <a:lnTo>
                      <a:pt x="14" y="49"/>
                    </a:lnTo>
                    <a:lnTo>
                      <a:pt x="29" y="28"/>
                    </a:lnTo>
                    <a:lnTo>
                      <a:pt x="50" y="13"/>
                    </a:lnTo>
                    <a:lnTo>
                      <a:pt x="73" y="3"/>
                    </a:lnTo>
                    <a:lnTo>
                      <a:pt x="99"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600" baseline="-25000">
                  <a:latin typeface="Arial" pitchFamily="34" charset="0"/>
                  <a:cs typeface="Arial" pitchFamily="34" charset="0"/>
                </a:endParaRPr>
              </a:p>
            </p:txBody>
          </p:sp>
          <p:sp>
            <p:nvSpPr>
              <p:cNvPr id="51" name="Pie 50"/>
              <p:cNvSpPr/>
              <p:nvPr/>
            </p:nvSpPr>
            <p:spPr>
              <a:xfrm rot="5400000">
                <a:off x="6118368" y="3928269"/>
                <a:ext cx="145045" cy="3842424"/>
              </a:xfrm>
              <a:prstGeom prst="pie">
                <a:avLst>
                  <a:gd name="adj1" fmla="val 5386083"/>
                  <a:gd name="adj2" fmla="val 16224094"/>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aseline="-25000">
                  <a:solidFill>
                    <a:schemeClr val="tx1"/>
                  </a:solidFill>
                  <a:latin typeface="Arial" pitchFamily="34" charset="0"/>
                  <a:cs typeface="Arial" pitchFamily="34" charset="0"/>
                </a:endParaRPr>
              </a:p>
            </p:txBody>
          </p:sp>
        </p:grpSp>
      </p:grpSp>
      <p:grpSp>
        <p:nvGrpSpPr>
          <p:cNvPr id="53" name="Group 161"/>
          <p:cNvGrpSpPr/>
          <p:nvPr/>
        </p:nvGrpSpPr>
        <p:grpSpPr>
          <a:xfrm flipH="1" flipV="1">
            <a:off x="4187619" y="3122023"/>
            <a:ext cx="1600604" cy="596078"/>
            <a:chOff x="6987425" y="4906626"/>
            <a:chExt cx="981152" cy="554225"/>
          </a:xfrm>
        </p:grpSpPr>
        <p:cxnSp>
          <p:nvCxnSpPr>
            <p:cNvPr id="163" name="Straight Connector 162"/>
            <p:cNvCxnSpPr/>
            <p:nvPr/>
          </p:nvCxnSpPr>
          <p:spPr>
            <a:xfrm flipH="1">
              <a:off x="6987425" y="4908401"/>
              <a:ext cx="981152"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flipH="1">
              <a:off x="6710312" y="5183739"/>
              <a:ext cx="554225"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cxnSp>
        <p:nvCxnSpPr>
          <p:cNvPr id="161" name="Straight Connector 160"/>
          <p:cNvCxnSpPr/>
          <p:nvPr/>
        </p:nvCxnSpPr>
        <p:spPr>
          <a:xfrm>
            <a:off x="4187619" y="2469823"/>
            <a:ext cx="1881051"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nvGrpSpPr>
          <p:cNvPr id="54" name="Group 155"/>
          <p:cNvGrpSpPr/>
          <p:nvPr/>
        </p:nvGrpSpPr>
        <p:grpSpPr>
          <a:xfrm>
            <a:off x="6721145" y="2450809"/>
            <a:ext cx="1278768" cy="906345"/>
            <a:chOff x="6987425" y="4906626"/>
            <a:chExt cx="981152" cy="554225"/>
          </a:xfrm>
        </p:grpSpPr>
        <p:cxnSp>
          <p:nvCxnSpPr>
            <p:cNvPr id="157" name="Straight Connector 156"/>
            <p:cNvCxnSpPr/>
            <p:nvPr/>
          </p:nvCxnSpPr>
          <p:spPr>
            <a:xfrm flipH="1">
              <a:off x="6987425" y="4908401"/>
              <a:ext cx="981152" cy="0"/>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rot="5400000" flipH="1">
              <a:off x="6710312" y="5183739"/>
              <a:ext cx="554225" cy="0"/>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grpSp>
      <p:grpSp>
        <p:nvGrpSpPr>
          <p:cNvPr id="57" name="Group 150"/>
          <p:cNvGrpSpPr/>
          <p:nvPr/>
        </p:nvGrpSpPr>
        <p:grpSpPr>
          <a:xfrm>
            <a:off x="6087150" y="4906626"/>
            <a:ext cx="1914389" cy="554225"/>
            <a:chOff x="6054188" y="4906626"/>
            <a:chExt cx="1914389" cy="554225"/>
          </a:xfrm>
        </p:grpSpPr>
        <p:cxnSp>
          <p:nvCxnSpPr>
            <p:cNvPr id="144" name="Straight Connector 143"/>
            <p:cNvCxnSpPr/>
            <p:nvPr/>
          </p:nvCxnSpPr>
          <p:spPr>
            <a:xfrm flipH="1">
              <a:off x="6987425" y="4908401"/>
              <a:ext cx="981152"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5400000" flipH="1">
              <a:off x="6710312" y="5183739"/>
              <a:ext cx="554225"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a:off x="6054188" y="5460851"/>
              <a:ext cx="936159"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1215612" y="2286000"/>
            <a:ext cx="2516600" cy="338554"/>
          </a:xfrm>
          <a:prstGeom prst="rect">
            <a:avLst/>
          </a:prstGeom>
          <a:noFill/>
        </p:spPr>
        <p:txBody>
          <a:bodyPr wrap="square" rtlCol="0">
            <a:spAutoFit/>
          </a:bodyPr>
          <a:lstStyle/>
          <a:p>
            <a:pPr lvl="0"/>
            <a:r>
              <a:rPr lang="en-US" sz="1600" dirty="0" smtClean="0">
                <a:latin typeface="Arial" pitchFamily="34" charset="0"/>
                <a:cs typeface="Arial" pitchFamily="34" charset="0"/>
              </a:rPr>
              <a:t>Treasury Bill (-</a:t>
            </a:r>
            <a:r>
              <a:rPr lang="en-US" sz="1600" dirty="0" err="1" smtClean="0">
                <a:latin typeface="Arial" pitchFamily="34" charset="0"/>
                <a:cs typeface="Arial" pitchFamily="34" charset="0"/>
              </a:rPr>
              <a:t>Tbills</a:t>
            </a:r>
            <a:r>
              <a:rPr lang="en-US" sz="1600" dirty="0" smtClean="0">
                <a:latin typeface="Arial" pitchFamily="34" charset="0"/>
                <a:cs typeface="Arial" pitchFamily="34" charset="0"/>
              </a:rPr>
              <a:t>)</a:t>
            </a:r>
          </a:p>
        </p:txBody>
      </p:sp>
      <p:sp>
        <p:nvSpPr>
          <p:cNvPr id="88" name="Rounded Rectangle 87"/>
          <p:cNvSpPr/>
          <p:nvPr/>
        </p:nvSpPr>
        <p:spPr>
          <a:xfrm>
            <a:off x="829389" y="3193607"/>
            <a:ext cx="3376771" cy="768794"/>
          </a:xfrm>
          <a:prstGeom prst="roundRect">
            <a:avLst>
              <a:gd name="adj" fmla="val 12766"/>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itchFamily="34" charset="0"/>
              <a:cs typeface="Arial" pitchFamily="34" charset="0"/>
            </a:endParaRPr>
          </a:p>
        </p:txBody>
      </p:sp>
      <p:sp>
        <p:nvSpPr>
          <p:cNvPr id="91" name="TextBox 90"/>
          <p:cNvSpPr txBox="1"/>
          <p:nvPr/>
        </p:nvSpPr>
        <p:spPr>
          <a:xfrm>
            <a:off x="989012" y="3313529"/>
            <a:ext cx="3044450" cy="584775"/>
          </a:xfrm>
          <a:prstGeom prst="rect">
            <a:avLst/>
          </a:prstGeom>
          <a:noFill/>
        </p:spPr>
        <p:txBody>
          <a:bodyPr wrap="square" rtlCol="0">
            <a:spAutoFit/>
          </a:bodyPr>
          <a:lstStyle/>
          <a:p>
            <a:pPr lvl="0"/>
            <a:r>
              <a:rPr lang="en-US" sz="1600" dirty="0" smtClean="0">
                <a:latin typeface="Arial" pitchFamily="34" charset="0"/>
                <a:cs typeface="Arial" pitchFamily="34" charset="0"/>
              </a:rPr>
              <a:t>Commercial Papers &amp; Certificate of Deposits</a:t>
            </a:r>
            <a:endParaRPr lang="en-US" sz="1600" dirty="0">
              <a:latin typeface="Arial" pitchFamily="34" charset="0"/>
              <a:cs typeface="Arial" pitchFamily="34" charset="0"/>
            </a:endParaRPr>
          </a:p>
        </p:txBody>
      </p:sp>
      <p:sp>
        <p:nvSpPr>
          <p:cNvPr id="93" name="Rounded Rectangle 92"/>
          <p:cNvSpPr/>
          <p:nvPr/>
        </p:nvSpPr>
        <p:spPr>
          <a:xfrm>
            <a:off x="829389" y="4408044"/>
            <a:ext cx="3376771" cy="976607"/>
          </a:xfrm>
          <a:prstGeom prst="roundRect">
            <a:avLst>
              <a:gd name="adj" fmla="val 12766"/>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itchFamily="34" charset="0"/>
              <a:cs typeface="Arial" pitchFamily="34" charset="0"/>
            </a:endParaRPr>
          </a:p>
        </p:txBody>
      </p:sp>
      <p:sp>
        <p:nvSpPr>
          <p:cNvPr id="96" name="TextBox 95"/>
          <p:cNvSpPr txBox="1"/>
          <p:nvPr/>
        </p:nvSpPr>
        <p:spPr>
          <a:xfrm>
            <a:off x="1065212" y="4527967"/>
            <a:ext cx="3352800" cy="584775"/>
          </a:xfrm>
          <a:prstGeom prst="rect">
            <a:avLst/>
          </a:prstGeom>
          <a:noFill/>
        </p:spPr>
        <p:txBody>
          <a:bodyPr wrap="square" rtlCol="0">
            <a:spAutoFit/>
          </a:bodyPr>
          <a:lstStyle/>
          <a:p>
            <a:r>
              <a:rPr lang="en-IN" sz="1600" dirty="0" smtClean="0">
                <a:solidFill>
                  <a:schemeClr val="tx1">
                    <a:lumMod val="75000"/>
                    <a:lumOff val="25000"/>
                  </a:schemeClr>
                </a:solidFill>
                <a:latin typeface="Arial" pitchFamily="34" charset="0"/>
                <a:cs typeface="Arial" pitchFamily="34" charset="0"/>
              </a:rPr>
              <a:t>Call Money </a:t>
            </a:r>
          </a:p>
          <a:p>
            <a:r>
              <a:rPr lang="en-IN" sz="1600" dirty="0" smtClean="0">
                <a:solidFill>
                  <a:schemeClr val="tx1">
                    <a:lumMod val="75000"/>
                    <a:lumOff val="25000"/>
                  </a:schemeClr>
                </a:solidFill>
                <a:latin typeface="Arial" pitchFamily="34" charset="0"/>
                <a:cs typeface="Arial" pitchFamily="34" charset="0"/>
              </a:rPr>
              <a:t>CBLO</a:t>
            </a:r>
            <a:endParaRPr lang="en-IN" sz="1600" dirty="0">
              <a:solidFill>
                <a:schemeClr val="tx1">
                  <a:lumMod val="75000"/>
                  <a:lumOff val="25000"/>
                </a:schemeClr>
              </a:solidFill>
              <a:latin typeface="Arial" pitchFamily="34" charset="0"/>
              <a:cs typeface="Arial" pitchFamily="34" charset="0"/>
            </a:endParaRPr>
          </a:p>
        </p:txBody>
      </p:sp>
      <p:sp>
        <p:nvSpPr>
          <p:cNvPr id="97" name="Rounded Rectangle 96"/>
          <p:cNvSpPr/>
          <p:nvPr/>
        </p:nvSpPr>
        <p:spPr>
          <a:xfrm>
            <a:off x="7999412" y="2133600"/>
            <a:ext cx="3376771" cy="687831"/>
          </a:xfrm>
          <a:prstGeom prst="roundRect">
            <a:avLst>
              <a:gd name="adj" fmla="val 12766"/>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Arial" pitchFamily="34" charset="0"/>
              <a:cs typeface="Arial" pitchFamily="34" charset="0"/>
            </a:endParaRPr>
          </a:p>
        </p:txBody>
      </p:sp>
      <p:sp>
        <p:nvSpPr>
          <p:cNvPr id="100" name="TextBox 99"/>
          <p:cNvSpPr txBox="1"/>
          <p:nvPr/>
        </p:nvSpPr>
        <p:spPr>
          <a:xfrm>
            <a:off x="8456612" y="2286000"/>
            <a:ext cx="2288000" cy="338554"/>
          </a:xfrm>
          <a:prstGeom prst="rect">
            <a:avLst/>
          </a:prstGeom>
          <a:noFill/>
        </p:spPr>
        <p:txBody>
          <a:bodyPr wrap="square" rtlCol="0">
            <a:spAutoFit/>
          </a:bodyPr>
          <a:lstStyle/>
          <a:p>
            <a:pPr algn="ctr"/>
            <a:r>
              <a:rPr lang="en-IN" sz="1600" dirty="0" smtClean="0">
                <a:solidFill>
                  <a:schemeClr val="tx1">
                    <a:lumMod val="75000"/>
                    <a:lumOff val="25000"/>
                  </a:schemeClr>
                </a:solidFill>
                <a:latin typeface="Arial" pitchFamily="34" charset="0"/>
                <a:cs typeface="Arial" pitchFamily="34" charset="0"/>
              </a:rPr>
              <a:t>Fixed Deposits</a:t>
            </a:r>
            <a:endParaRPr lang="en-IN" sz="1600" dirty="0">
              <a:solidFill>
                <a:schemeClr val="tx1">
                  <a:lumMod val="75000"/>
                  <a:lumOff val="25000"/>
                </a:schemeClr>
              </a:solidFill>
              <a:latin typeface="Arial" pitchFamily="34" charset="0"/>
              <a:cs typeface="Arial" pitchFamily="34" charset="0"/>
            </a:endParaRPr>
          </a:p>
        </p:txBody>
      </p:sp>
      <p:sp>
        <p:nvSpPr>
          <p:cNvPr id="101" name="Rounded Rectangle 100"/>
          <p:cNvSpPr/>
          <p:nvPr/>
        </p:nvSpPr>
        <p:spPr>
          <a:xfrm>
            <a:off x="7982664" y="3193607"/>
            <a:ext cx="3376771" cy="768794"/>
          </a:xfrm>
          <a:prstGeom prst="roundRect">
            <a:avLst>
              <a:gd name="adj" fmla="val 12766"/>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itchFamily="34" charset="0"/>
              <a:cs typeface="Arial" pitchFamily="34" charset="0"/>
            </a:endParaRPr>
          </a:p>
        </p:txBody>
      </p:sp>
      <p:sp>
        <p:nvSpPr>
          <p:cNvPr id="104" name="TextBox 103"/>
          <p:cNvSpPr txBox="1"/>
          <p:nvPr/>
        </p:nvSpPr>
        <p:spPr>
          <a:xfrm>
            <a:off x="8137500" y="3313529"/>
            <a:ext cx="2909912" cy="338554"/>
          </a:xfrm>
          <a:prstGeom prst="rect">
            <a:avLst/>
          </a:prstGeom>
          <a:noFill/>
        </p:spPr>
        <p:txBody>
          <a:bodyPr wrap="square" rtlCol="0">
            <a:spAutoFit/>
          </a:bodyPr>
          <a:lstStyle/>
          <a:p>
            <a:pPr algn="ctr"/>
            <a:r>
              <a:rPr lang="en-IN" sz="1600" dirty="0" smtClean="0">
                <a:solidFill>
                  <a:schemeClr val="tx1">
                    <a:lumMod val="75000"/>
                    <a:lumOff val="25000"/>
                  </a:schemeClr>
                </a:solidFill>
                <a:latin typeface="Arial" pitchFamily="34" charset="0"/>
                <a:cs typeface="Arial" pitchFamily="34" charset="0"/>
              </a:rPr>
              <a:t>Bonds/NCDs/ Debenture</a:t>
            </a:r>
            <a:endParaRPr lang="en-IN" sz="1600" dirty="0">
              <a:solidFill>
                <a:schemeClr val="tx1">
                  <a:lumMod val="75000"/>
                  <a:lumOff val="25000"/>
                </a:schemeClr>
              </a:solidFill>
              <a:latin typeface="Arial" pitchFamily="34" charset="0"/>
              <a:cs typeface="Arial" pitchFamily="34" charset="0"/>
            </a:endParaRPr>
          </a:p>
        </p:txBody>
      </p:sp>
      <p:sp>
        <p:nvSpPr>
          <p:cNvPr id="105" name="Rounded Rectangle 104"/>
          <p:cNvSpPr/>
          <p:nvPr/>
        </p:nvSpPr>
        <p:spPr>
          <a:xfrm>
            <a:off x="7982664" y="4408044"/>
            <a:ext cx="3376771" cy="976607"/>
          </a:xfrm>
          <a:prstGeom prst="roundRect">
            <a:avLst>
              <a:gd name="adj" fmla="val 12766"/>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itchFamily="34" charset="0"/>
              <a:cs typeface="Arial" pitchFamily="34" charset="0"/>
            </a:endParaRPr>
          </a:p>
        </p:txBody>
      </p:sp>
      <p:sp>
        <p:nvSpPr>
          <p:cNvPr id="108" name="TextBox 107"/>
          <p:cNvSpPr txBox="1"/>
          <p:nvPr/>
        </p:nvSpPr>
        <p:spPr>
          <a:xfrm>
            <a:off x="8137500" y="4527967"/>
            <a:ext cx="2986112" cy="584775"/>
          </a:xfrm>
          <a:prstGeom prst="rect">
            <a:avLst/>
          </a:prstGeom>
          <a:noFill/>
        </p:spPr>
        <p:txBody>
          <a:bodyPr wrap="square" rtlCol="0">
            <a:spAutoFit/>
          </a:bodyPr>
          <a:lstStyle/>
          <a:p>
            <a:r>
              <a:rPr lang="en-IN" sz="1600" dirty="0" smtClean="0">
                <a:solidFill>
                  <a:schemeClr val="tx1">
                    <a:lumMod val="75000"/>
                    <a:lumOff val="25000"/>
                  </a:schemeClr>
                </a:solidFill>
                <a:latin typeface="Arial" pitchFamily="34" charset="0"/>
                <a:cs typeface="Arial" pitchFamily="34" charset="0"/>
              </a:rPr>
              <a:t>Securitisation &amp; Pass through Certificate</a:t>
            </a:r>
            <a:endParaRPr lang="en-IN" sz="1600" dirty="0">
              <a:solidFill>
                <a:schemeClr val="tx1">
                  <a:lumMod val="75000"/>
                  <a:lumOff val="25000"/>
                </a:schemeClr>
              </a:solidFill>
              <a:latin typeface="Arial" pitchFamily="34" charset="0"/>
              <a:cs typeface="Arial" pitchFamily="34" charset="0"/>
            </a:endParaRPr>
          </a:p>
        </p:txBody>
      </p:sp>
      <p:sp>
        <p:nvSpPr>
          <p:cNvPr id="134" name="Oval 133"/>
          <p:cNvSpPr/>
          <p:nvPr/>
        </p:nvSpPr>
        <p:spPr>
          <a:xfrm>
            <a:off x="6010950" y="2391272"/>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itchFamily="34" charset="0"/>
              <a:cs typeface="Arial" pitchFamily="34" charset="0"/>
            </a:endParaRPr>
          </a:p>
        </p:txBody>
      </p:sp>
      <p:sp>
        <p:nvSpPr>
          <p:cNvPr id="135" name="Oval 134"/>
          <p:cNvSpPr/>
          <p:nvPr/>
        </p:nvSpPr>
        <p:spPr>
          <a:xfrm>
            <a:off x="5725200" y="3029447"/>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itchFamily="34" charset="0"/>
              <a:cs typeface="Arial" pitchFamily="34" charset="0"/>
            </a:endParaRPr>
          </a:p>
        </p:txBody>
      </p:sp>
      <p:sp>
        <p:nvSpPr>
          <p:cNvPr id="136" name="Oval 135"/>
          <p:cNvSpPr/>
          <p:nvPr/>
        </p:nvSpPr>
        <p:spPr>
          <a:xfrm>
            <a:off x="6658650" y="3296147"/>
            <a:ext cx="152400" cy="152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itchFamily="34" charset="0"/>
              <a:cs typeface="Arial" pitchFamily="34" charset="0"/>
            </a:endParaRPr>
          </a:p>
        </p:txBody>
      </p:sp>
      <p:sp>
        <p:nvSpPr>
          <p:cNvPr id="137" name="Oval 136"/>
          <p:cNvSpPr/>
          <p:nvPr/>
        </p:nvSpPr>
        <p:spPr>
          <a:xfrm>
            <a:off x="6030000" y="4096247"/>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itchFamily="34" charset="0"/>
              <a:cs typeface="Arial" pitchFamily="34" charset="0"/>
            </a:endParaRPr>
          </a:p>
        </p:txBody>
      </p:sp>
      <p:sp>
        <p:nvSpPr>
          <p:cNvPr id="138" name="Oval 137"/>
          <p:cNvSpPr/>
          <p:nvPr/>
        </p:nvSpPr>
        <p:spPr>
          <a:xfrm>
            <a:off x="5401350" y="4172447"/>
            <a:ext cx="152400" cy="152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itchFamily="34" charset="0"/>
              <a:cs typeface="Arial" pitchFamily="34" charset="0"/>
            </a:endParaRPr>
          </a:p>
        </p:txBody>
      </p:sp>
      <p:sp>
        <p:nvSpPr>
          <p:cNvPr id="139" name="Oval 138"/>
          <p:cNvSpPr/>
          <p:nvPr/>
        </p:nvSpPr>
        <p:spPr>
          <a:xfrm>
            <a:off x="6030000" y="5384651"/>
            <a:ext cx="152400" cy="152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Arial" pitchFamily="34" charset="0"/>
              <a:cs typeface="Arial" pitchFamily="34" charset="0"/>
            </a:endParaRPr>
          </a:p>
        </p:txBody>
      </p:sp>
      <p:grpSp>
        <p:nvGrpSpPr>
          <p:cNvPr id="62" name="Group 151"/>
          <p:cNvGrpSpPr/>
          <p:nvPr/>
        </p:nvGrpSpPr>
        <p:grpSpPr>
          <a:xfrm>
            <a:off x="6074087" y="3678718"/>
            <a:ext cx="1914389" cy="488333"/>
            <a:chOff x="6054188" y="4906626"/>
            <a:chExt cx="1914389" cy="554225"/>
          </a:xfrm>
        </p:grpSpPr>
        <p:cxnSp>
          <p:nvCxnSpPr>
            <p:cNvPr id="153" name="Straight Connector 152"/>
            <p:cNvCxnSpPr/>
            <p:nvPr/>
          </p:nvCxnSpPr>
          <p:spPr>
            <a:xfrm flipH="1">
              <a:off x="6987425" y="4908401"/>
              <a:ext cx="981152"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5400000" flipH="1">
              <a:off x="6710312" y="5183739"/>
              <a:ext cx="554225"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a:off x="6054188" y="5460851"/>
              <a:ext cx="936159"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grpSp>
      <p:sp>
        <p:nvSpPr>
          <p:cNvPr id="124" name="TextBox 123"/>
          <p:cNvSpPr txBox="1"/>
          <p:nvPr/>
        </p:nvSpPr>
        <p:spPr>
          <a:xfrm>
            <a:off x="608012" y="1447800"/>
            <a:ext cx="3813929" cy="461665"/>
          </a:xfrm>
          <a:prstGeom prst="rect">
            <a:avLst/>
          </a:prstGeom>
          <a:noFill/>
        </p:spPr>
        <p:txBody>
          <a:bodyPr wrap="none" rtlCol="0">
            <a:spAutoFit/>
          </a:bodyPr>
          <a:lstStyle/>
          <a:p>
            <a:r>
              <a:rPr lang="en-US" b="1" u="sng" dirty="0" smtClean="0"/>
              <a:t>Money Market ( Short Term)</a:t>
            </a:r>
            <a:endParaRPr lang="en-US" b="1" u="sng" dirty="0"/>
          </a:p>
        </p:txBody>
      </p:sp>
      <p:sp>
        <p:nvSpPr>
          <p:cNvPr id="140" name="TextBox 139"/>
          <p:cNvSpPr txBox="1"/>
          <p:nvPr/>
        </p:nvSpPr>
        <p:spPr>
          <a:xfrm>
            <a:off x="7999412" y="1447800"/>
            <a:ext cx="3513911" cy="461665"/>
          </a:xfrm>
          <a:prstGeom prst="rect">
            <a:avLst/>
          </a:prstGeom>
          <a:noFill/>
        </p:spPr>
        <p:txBody>
          <a:bodyPr wrap="none" rtlCol="0">
            <a:spAutoFit/>
          </a:bodyPr>
          <a:lstStyle/>
          <a:p>
            <a:r>
              <a:rPr lang="en-US" b="1" u="sng" dirty="0" smtClean="0"/>
              <a:t>Fixed Income ( Long Term)</a:t>
            </a:r>
            <a:endParaRPr lang="en-US" b="1" u="sng" dirty="0"/>
          </a:p>
        </p:txBody>
      </p:sp>
    </p:spTree>
    <p:extLst>
      <p:ext uri="{BB962C8B-B14F-4D97-AF65-F5344CB8AC3E}">
        <p14:creationId xmlns="" xmlns:p14="http://schemas.microsoft.com/office/powerpoint/2010/main" val="193522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20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blinds(horizontal)">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blinds(horizontal)">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blinds(horizontal)">
                                      <p:cBhvr>
                                        <p:cTn id="22" dur="500"/>
                                        <p:tgtEl>
                                          <p:spTgt spid="9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blinds(horizontal)">
                                      <p:cBhvr>
                                        <p:cTn id="27" dur="500"/>
                                        <p:tgtEl>
                                          <p:spTgt spid="14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blinds(horizontal)">
                                      <p:cBhvr>
                                        <p:cTn id="32" dur="500"/>
                                        <p:tgtEl>
                                          <p:spTgt spid="10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blinds(horizontal)">
                                      <p:cBhvr>
                                        <p:cTn id="37" dur="500"/>
                                        <p:tgtEl>
                                          <p:spTgt spid="10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blinds(horizontal)">
                                      <p:cBhvr>
                                        <p:cTn id="4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1" grpId="0"/>
      <p:bldP spid="96" grpId="0"/>
      <p:bldP spid="100" grpId="0"/>
      <p:bldP spid="104" grpId="0"/>
      <p:bldP spid="108" grpId="0"/>
      <p:bldP spid="124" grpId="0" build="p"/>
      <p:bldP spid="1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012" y="76200"/>
            <a:ext cx="5638800" cy="711081"/>
          </a:xfrm>
        </p:spPr>
        <p:txBody>
          <a:bodyPr/>
          <a:lstStyle/>
          <a:p>
            <a:r>
              <a:rPr lang="en-US" sz="2800" b="1" u="sng" dirty="0" smtClean="0">
                <a:solidFill>
                  <a:schemeClr val="tx1"/>
                </a:solidFill>
              </a:rPr>
              <a:t>Mutual Fund Fact Sheet Analysis:</a:t>
            </a:r>
            <a:endParaRPr lang="en-IN" sz="2800" dirty="0">
              <a:solidFill>
                <a:schemeClr val="tx1">
                  <a:lumMod val="75000"/>
                  <a:lumOff val="25000"/>
                </a:schemeClr>
              </a:solidFill>
            </a:endParaRPr>
          </a:p>
        </p:txBody>
      </p:sp>
      <p:grpSp>
        <p:nvGrpSpPr>
          <p:cNvPr id="3" name="Group 30"/>
          <p:cNvGrpSpPr/>
          <p:nvPr/>
        </p:nvGrpSpPr>
        <p:grpSpPr>
          <a:xfrm>
            <a:off x="2894012" y="1447800"/>
            <a:ext cx="5280728" cy="5195116"/>
            <a:chOff x="3407432" y="1152319"/>
            <a:chExt cx="5373960" cy="5286834"/>
          </a:xfrm>
          <a:effectLst>
            <a:outerShdw blurRad="381000" dist="88900" dir="2700000" algn="tl" rotWithShape="0">
              <a:prstClr val="black">
                <a:alpha val="48000"/>
              </a:prstClr>
            </a:outerShdw>
          </a:effectLst>
        </p:grpSpPr>
        <p:sp>
          <p:nvSpPr>
            <p:cNvPr id="7" name="Freeform 6"/>
            <p:cNvSpPr>
              <a:spLocks/>
            </p:cNvSpPr>
            <p:nvPr/>
          </p:nvSpPr>
          <p:spPr bwMode="auto">
            <a:xfrm>
              <a:off x="5243895" y="1152319"/>
              <a:ext cx="1676883" cy="1931347"/>
            </a:xfrm>
            <a:custGeom>
              <a:avLst/>
              <a:gdLst>
                <a:gd name="T0" fmla="*/ 1570 w 1944"/>
                <a:gd name="T1" fmla="*/ 0 h 2239"/>
                <a:gd name="T2" fmla="*/ 1579 w 1944"/>
                <a:gd name="T3" fmla="*/ 0 h 2239"/>
                <a:gd name="T4" fmla="*/ 1594 w 1944"/>
                <a:gd name="T5" fmla="*/ 2 h 2239"/>
                <a:gd name="T6" fmla="*/ 1613 w 1944"/>
                <a:gd name="T7" fmla="*/ 4 h 2239"/>
                <a:gd name="T8" fmla="*/ 1638 w 1944"/>
                <a:gd name="T9" fmla="*/ 6 h 2239"/>
                <a:gd name="T10" fmla="*/ 1664 w 1944"/>
                <a:gd name="T11" fmla="*/ 11 h 2239"/>
                <a:gd name="T12" fmla="*/ 1692 w 1944"/>
                <a:gd name="T13" fmla="*/ 19 h 2239"/>
                <a:gd name="T14" fmla="*/ 1725 w 1944"/>
                <a:gd name="T15" fmla="*/ 28 h 2239"/>
                <a:gd name="T16" fmla="*/ 1755 w 1944"/>
                <a:gd name="T17" fmla="*/ 40 h 2239"/>
                <a:gd name="T18" fmla="*/ 1787 w 1944"/>
                <a:gd name="T19" fmla="*/ 57 h 2239"/>
                <a:gd name="T20" fmla="*/ 1817 w 1944"/>
                <a:gd name="T21" fmla="*/ 76 h 2239"/>
                <a:gd name="T22" fmla="*/ 1846 w 1944"/>
                <a:gd name="T23" fmla="*/ 98 h 2239"/>
                <a:gd name="T24" fmla="*/ 1874 w 1944"/>
                <a:gd name="T25" fmla="*/ 125 h 2239"/>
                <a:gd name="T26" fmla="*/ 1897 w 1944"/>
                <a:gd name="T27" fmla="*/ 157 h 2239"/>
                <a:gd name="T28" fmla="*/ 1917 w 1944"/>
                <a:gd name="T29" fmla="*/ 195 h 2239"/>
                <a:gd name="T30" fmla="*/ 1933 w 1944"/>
                <a:gd name="T31" fmla="*/ 238 h 2239"/>
                <a:gd name="T32" fmla="*/ 1942 w 1944"/>
                <a:gd name="T33" fmla="*/ 285 h 2239"/>
                <a:gd name="T34" fmla="*/ 1944 w 1944"/>
                <a:gd name="T35" fmla="*/ 340 h 2239"/>
                <a:gd name="T36" fmla="*/ 1944 w 1944"/>
                <a:gd name="T37" fmla="*/ 440 h 2239"/>
                <a:gd name="T38" fmla="*/ 1944 w 1944"/>
                <a:gd name="T39" fmla="*/ 531 h 2239"/>
                <a:gd name="T40" fmla="*/ 1944 w 1944"/>
                <a:gd name="T41" fmla="*/ 612 h 2239"/>
                <a:gd name="T42" fmla="*/ 1944 w 1944"/>
                <a:gd name="T43" fmla="*/ 684 h 2239"/>
                <a:gd name="T44" fmla="*/ 1944 w 1944"/>
                <a:gd name="T45" fmla="*/ 797 h 2239"/>
                <a:gd name="T46" fmla="*/ 1944 w 1944"/>
                <a:gd name="T47" fmla="*/ 839 h 2239"/>
                <a:gd name="T48" fmla="*/ 1944 w 1944"/>
                <a:gd name="T49" fmla="*/ 869 h 2239"/>
                <a:gd name="T50" fmla="*/ 1944 w 1944"/>
                <a:gd name="T51" fmla="*/ 886 h 2239"/>
                <a:gd name="T52" fmla="*/ 1944 w 1944"/>
                <a:gd name="T53" fmla="*/ 892 h 2239"/>
                <a:gd name="T54" fmla="*/ 1314 w 1944"/>
                <a:gd name="T55" fmla="*/ 2231 h 2239"/>
                <a:gd name="T56" fmla="*/ 634 w 1944"/>
                <a:gd name="T57" fmla="*/ 2239 h 2239"/>
                <a:gd name="T58" fmla="*/ 0 w 1944"/>
                <a:gd name="T59" fmla="*/ 886 h 2239"/>
                <a:gd name="T60" fmla="*/ 0 w 1944"/>
                <a:gd name="T61" fmla="*/ 312 h 2239"/>
                <a:gd name="T62" fmla="*/ 0 w 1944"/>
                <a:gd name="T63" fmla="*/ 308 h 2239"/>
                <a:gd name="T64" fmla="*/ 0 w 1944"/>
                <a:gd name="T65" fmla="*/ 301 h 2239"/>
                <a:gd name="T66" fmla="*/ 0 w 1944"/>
                <a:gd name="T67" fmla="*/ 287 h 2239"/>
                <a:gd name="T68" fmla="*/ 2 w 1944"/>
                <a:gd name="T69" fmla="*/ 268 h 2239"/>
                <a:gd name="T70" fmla="*/ 6 w 1944"/>
                <a:gd name="T71" fmla="*/ 248 h 2239"/>
                <a:gd name="T72" fmla="*/ 13 w 1944"/>
                <a:gd name="T73" fmla="*/ 223 h 2239"/>
                <a:gd name="T74" fmla="*/ 21 w 1944"/>
                <a:gd name="T75" fmla="*/ 197 h 2239"/>
                <a:gd name="T76" fmla="*/ 32 w 1944"/>
                <a:gd name="T77" fmla="*/ 170 h 2239"/>
                <a:gd name="T78" fmla="*/ 47 w 1944"/>
                <a:gd name="T79" fmla="*/ 142 h 2239"/>
                <a:gd name="T80" fmla="*/ 64 w 1944"/>
                <a:gd name="T81" fmla="*/ 115 h 2239"/>
                <a:gd name="T82" fmla="*/ 87 w 1944"/>
                <a:gd name="T83" fmla="*/ 89 h 2239"/>
                <a:gd name="T84" fmla="*/ 115 w 1944"/>
                <a:gd name="T85" fmla="*/ 66 h 2239"/>
                <a:gd name="T86" fmla="*/ 148 w 1944"/>
                <a:gd name="T87" fmla="*/ 44 h 2239"/>
                <a:gd name="T88" fmla="*/ 185 w 1944"/>
                <a:gd name="T89" fmla="*/ 27 h 2239"/>
                <a:gd name="T90" fmla="*/ 229 w 1944"/>
                <a:gd name="T91" fmla="*/ 13 h 2239"/>
                <a:gd name="T92" fmla="*/ 278 w 1944"/>
                <a:gd name="T93" fmla="*/ 4 h 2239"/>
                <a:gd name="T94" fmla="*/ 337 w 1944"/>
                <a:gd name="T95" fmla="*/ 0 h 2239"/>
                <a:gd name="T96" fmla="*/ 1566 w 1944"/>
                <a:gd name="T97" fmla="*/ 0 h 2239"/>
                <a:gd name="T98" fmla="*/ 1570 w 1944"/>
                <a:gd name="T99" fmla="*/ 0 h 2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4" h="2239">
                  <a:moveTo>
                    <a:pt x="1570" y="0"/>
                  </a:moveTo>
                  <a:lnTo>
                    <a:pt x="1579" y="0"/>
                  </a:lnTo>
                  <a:lnTo>
                    <a:pt x="1594" y="2"/>
                  </a:lnTo>
                  <a:lnTo>
                    <a:pt x="1613" y="4"/>
                  </a:lnTo>
                  <a:lnTo>
                    <a:pt x="1638" y="6"/>
                  </a:lnTo>
                  <a:lnTo>
                    <a:pt x="1664" y="11"/>
                  </a:lnTo>
                  <a:lnTo>
                    <a:pt x="1692" y="19"/>
                  </a:lnTo>
                  <a:lnTo>
                    <a:pt x="1725" y="28"/>
                  </a:lnTo>
                  <a:lnTo>
                    <a:pt x="1755" y="40"/>
                  </a:lnTo>
                  <a:lnTo>
                    <a:pt x="1787" y="57"/>
                  </a:lnTo>
                  <a:lnTo>
                    <a:pt x="1817" y="76"/>
                  </a:lnTo>
                  <a:lnTo>
                    <a:pt x="1846" y="98"/>
                  </a:lnTo>
                  <a:lnTo>
                    <a:pt x="1874" y="125"/>
                  </a:lnTo>
                  <a:lnTo>
                    <a:pt x="1897" y="157"/>
                  </a:lnTo>
                  <a:lnTo>
                    <a:pt x="1917" y="195"/>
                  </a:lnTo>
                  <a:lnTo>
                    <a:pt x="1933" y="238"/>
                  </a:lnTo>
                  <a:lnTo>
                    <a:pt x="1942" y="285"/>
                  </a:lnTo>
                  <a:lnTo>
                    <a:pt x="1944" y="340"/>
                  </a:lnTo>
                  <a:lnTo>
                    <a:pt x="1944" y="440"/>
                  </a:lnTo>
                  <a:lnTo>
                    <a:pt x="1944" y="531"/>
                  </a:lnTo>
                  <a:lnTo>
                    <a:pt x="1944" y="612"/>
                  </a:lnTo>
                  <a:lnTo>
                    <a:pt x="1944" y="684"/>
                  </a:lnTo>
                  <a:lnTo>
                    <a:pt x="1944" y="797"/>
                  </a:lnTo>
                  <a:lnTo>
                    <a:pt x="1944" y="839"/>
                  </a:lnTo>
                  <a:lnTo>
                    <a:pt x="1944" y="869"/>
                  </a:lnTo>
                  <a:lnTo>
                    <a:pt x="1944" y="886"/>
                  </a:lnTo>
                  <a:lnTo>
                    <a:pt x="1944" y="892"/>
                  </a:lnTo>
                  <a:lnTo>
                    <a:pt x="1314" y="2231"/>
                  </a:lnTo>
                  <a:lnTo>
                    <a:pt x="634" y="2239"/>
                  </a:lnTo>
                  <a:lnTo>
                    <a:pt x="0" y="886"/>
                  </a:lnTo>
                  <a:lnTo>
                    <a:pt x="0" y="312"/>
                  </a:lnTo>
                  <a:lnTo>
                    <a:pt x="0" y="308"/>
                  </a:lnTo>
                  <a:lnTo>
                    <a:pt x="0" y="301"/>
                  </a:lnTo>
                  <a:lnTo>
                    <a:pt x="0" y="287"/>
                  </a:lnTo>
                  <a:lnTo>
                    <a:pt x="2" y="268"/>
                  </a:lnTo>
                  <a:lnTo>
                    <a:pt x="6" y="248"/>
                  </a:lnTo>
                  <a:lnTo>
                    <a:pt x="13" y="223"/>
                  </a:lnTo>
                  <a:lnTo>
                    <a:pt x="21" y="197"/>
                  </a:lnTo>
                  <a:lnTo>
                    <a:pt x="32" y="170"/>
                  </a:lnTo>
                  <a:lnTo>
                    <a:pt x="47" y="142"/>
                  </a:lnTo>
                  <a:lnTo>
                    <a:pt x="64" y="115"/>
                  </a:lnTo>
                  <a:lnTo>
                    <a:pt x="87" y="89"/>
                  </a:lnTo>
                  <a:lnTo>
                    <a:pt x="115" y="66"/>
                  </a:lnTo>
                  <a:lnTo>
                    <a:pt x="148" y="44"/>
                  </a:lnTo>
                  <a:lnTo>
                    <a:pt x="185" y="27"/>
                  </a:lnTo>
                  <a:lnTo>
                    <a:pt x="229" y="13"/>
                  </a:lnTo>
                  <a:lnTo>
                    <a:pt x="278" y="4"/>
                  </a:lnTo>
                  <a:lnTo>
                    <a:pt x="337" y="0"/>
                  </a:lnTo>
                  <a:lnTo>
                    <a:pt x="1566" y="0"/>
                  </a:lnTo>
                  <a:lnTo>
                    <a:pt x="1570" y="0"/>
                  </a:lnTo>
                  <a:close/>
                </a:path>
              </a:pathLst>
            </a:custGeom>
            <a:gradFill flip="none" rotWithShape="1">
              <a:gsLst>
                <a:gs pos="0">
                  <a:schemeClr val="bg1"/>
                </a:gs>
                <a:gs pos="83000">
                  <a:schemeClr val="bg1">
                    <a:lumMod val="85000"/>
                  </a:schemeClr>
                </a:gs>
              </a:gsLst>
              <a:lin ang="8100000" scaled="1"/>
              <a:tileRect/>
            </a:gradFill>
            <a:ln w="19050">
              <a:solidFill>
                <a:schemeClr val="bg1"/>
              </a:solidFill>
              <a:prstDash val="solid"/>
              <a:round/>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8" name="Freeform 7"/>
            <p:cNvSpPr>
              <a:spLocks/>
            </p:cNvSpPr>
            <p:nvPr/>
          </p:nvSpPr>
          <p:spPr bwMode="auto">
            <a:xfrm>
              <a:off x="6461014" y="1592242"/>
              <a:ext cx="2087477" cy="1996903"/>
            </a:xfrm>
            <a:custGeom>
              <a:avLst/>
              <a:gdLst>
                <a:gd name="T0" fmla="*/ 1299 w 2420"/>
                <a:gd name="T1" fmla="*/ 0 h 2315"/>
                <a:gd name="T2" fmla="*/ 1342 w 2420"/>
                <a:gd name="T3" fmla="*/ 8 h 2315"/>
                <a:gd name="T4" fmla="*/ 1388 w 2420"/>
                <a:gd name="T5" fmla="*/ 23 h 2315"/>
                <a:gd name="T6" fmla="*/ 1433 w 2420"/>
                <a:gd name="T7" fmla="*/ 47 h 2315"/>
                <a:gd name="T8" fmla="*/ 1480 w 2420"/>
                <a:gd name="T9" fmla="*/ 85 h 2315"/>
                <a:gd name="T10" fmla="*/ 1528 w 2420"/>
                <a:gd name="T11" fmla="*/ 134 h 2315"/>
                <a:gd name="T12" fmla="*/ 2316 w 2420"/>
                <a:gd name="T13" fmla="*/ 1077 h 2315"/>
                <a:gd name="T14" fmla="*/ 2318 w 2420"/>
                <a:gd name="T15" fmla="*/ 1081 h 2315"/>
                <a:gd name="T16" fmla="*/ 2325 w 2420"/>
                <a:gd name="T17" fmla="*/ 1090 h 2315"/>
                <a:gd name="T18" fmla="*/ 2337 w 2420"/>
                <a:gd name="T19" fmla="*/ 1105 h 2315"/>
                <a:gd name="T20" fmla="*/ 2350 w 2420"/>
                <a:gd name="T21" fmla="*/ 1126 h 2315"/>
                <a:gd name="T22" fmla="*/ 2365 w 2420"/>
                <a:gd name="T23" fmla="*/ 1151 h 2315"/>
                <a:gd name="T24" fmla="*/ 2380 w 2420"/>
                <a:gd name="T25" fmla="*/ 1179 h 2315"/>
                <a:gd name="T26" fmla="*/ 2395 w 2420"/>
                <a:gd name="T27" fmla="*/ 1213 h 2315"/>
                <a:gd name="T28" fmla="*/ 2407 w 2420"/>
                <a:gd name="T29" fmla="*/ 1249 h 2315"/>
                <a:gd name="T30" fmla="*/ 2416 w 2420"/>
                <a:gd name="T31" fmla="*/ 1287 h 2315"/>
                <a:gd name="T32" fmla="*/ 2420 w 2420"/>
                <a:gd name="T33" fmla="*/ 1328 h 2315"/>
                <a:gd name="T34" fmla="*/ 2420 w 2420"/>
                <a:gd name="T35" fmla="*/ 1370 h 2315"/>
                <a:gd name="T36" fmla="*/ 2412 w 2420"/>
                <a:gd name="T37" fmla="*/ 1413 h 2315"/>
                <a:gd name="T38" fmla="*/ 2399 w 2420"/>
                <a:gd name="T39" fmla="*/ 1457 h 2315"/>
                <a:gd name="T40" fmla="*/ 2375 w 2420"/>
                <a:gd name="T41" fmla="*/ 1500 h 2315"/>
                <a:gd name="T42" fmla="*/ 2343 w 2420"/>
                <a:gd name="T43" fmla="*/ 1544 h 2315"/>
                <a:gd name="T44" fmla="*/ 2297 w 2420"/>
                <a:gd name="T45" fmla="*/ 1587 h 2315"/>
                <a:gd name="T46" fmla="*/ 2227 w 2420"/>
                <a:gd name="T47" fmla="*/ 1644 h 2315"/>
                <a:gd name="T48" fmla="*/ 2163 w 2420"/>
                <a:gd name="T49" fmla="*/ 1699 h 2315"/>
                <a:gd name="T50" fmla="*/ 2104 w 2420"/>
                <a:gd name="T51" fmla="*/ 1748 h 2315"/>
                <a:gd name="T52" fmla="*/ 2053 w 2420"/>
                <a:gd name="T53" fmla="*/ 1791 h 2315"/>
                <a:gd name="T54" fmla="*/ 2006 w 2420"/>
                <a:gd name="T55" fmla="*/ 1829 h 2315"/>
                <a:gd name="T56" fmla="*/ 1966 w 2420"/>
                <a:gd name="T57" fmla="*/ 1863 h 2315"/>
                <a:gd name="T58" fmla="*/ 1934 w 2420"/>
                <a:gd name="T59" fmla="*/ 1890 h 2315"/>
                <a:gd name="T60" fmla="*/ 1908 w 2420"/>
                <a:gd name="T61" fmla="*/ 1912 h 2315"/>
                <a:gd name="T62" fmla="*/ 1889 w 2420"/>
                <a:gd name="T63" fmla="*/ 1927 h 2315"/>
                <a:gd name="T64" fmla="*/ 1877 w 2420"/>
                <a:gd name="T65" fmla="*/ 1937 h 2315"/>
                <a:gd name="T66" fmla="*/ 1874 w 2420"/>
                <a:gd name="T67" fmla="*/ 1941 h 2315"/>
                <a:gd name="T68" fmla="*/ 440 w 2420"/>
                <a:gd name="T69" fmla="*/ 2315 h 2315"/>
                <a:gd name="T70" fmla="*/ 0 w 2420"/>
                <a:gd name="T71" fmla="*/ 1797 h 2315"/>
                <a:gd name="T72" fmla="*/ 633 w 2420"/>
                <a:gd name="T73" fmla="*/ 444 h 2315"/>
                <a:gd name="T74" fmla="*/ 1074 w 2420"/>
                <a:gd name="T75" fmla="*/ 76 h 2315"/>
                <a:gd name="T76" fmla="*/ 1078 w 2420"/>
                <a:gd name="T77" fmla="*/ 74 h 2315"/>
                <a:gd name="T78" fmla="*/ 1087 w 2420"/>
                <a:gd name="T79" fmla="*/ 64 h 2315"/>
                <a:gd name="T80" fmla="*/ 1104 w 2420"/>
                <a:gd name="T81" fmla="*/ 55 h 2315"/>
                <a:gd name="T82" fmla="*/ 1125 w 2420"/>
                <a:gd name="T83" fmla="*/ 42 h 2315"/>
                <a:gd name="T84" fmla="*/ 1151 w 2420"/>
                <a:gd name="T85" fmla="*/ 29 h 2315"/>
                <a:gd name="T86" fmla="*/ 1183 w 2420"/>
                <a:gd name="T87" fmla="*/ 15 h 2315"/>
                <a:gd name="T88" fmla="*/ 1217 w 2420"/>
                <a:gd name="T89" fmla="*/ 6 h 2315"/>
                <a:gd name="T90" fmla="*/ 1257 w 2420"/>
                <a:gd name="T91" fmla="*/ 0 h 2315"/>
                <a:gd name="T92" fmla="*/ 1299 w 2420"/>
                <a:gd name="T93" fmla="*/ 0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20" h="2315">
                  <a:moveTo>
                    <a:pt x="1299" y="0"/>
                  </a:moveTo>
                  <a:lnTo>
                    <a:pt x="1342" y="8"/>
                  </a:lnTo>
                  <a:lnTo>
                    <a:pt x="1388" y="23"/>
                  </a:lnTo>
                  <a:lnTo>
                    <a:pt x="1433" y="47"/>
                  </a:lnTo>
                  <a:lnTo>
                    <a:pt x="1480" y="85"/>
                  </a:lnTo>
                  <a:lnTo>
                    <a:pt x="1528" y="134"/>
                  </a:lnTo>
                  <a:lnTo>
                    <a:pt x="2316" y="1077"/>
                  </a:lnTo>
                  <a:lnTo>
                    <a:pt x="2318" y="1081"/>
                  </a:lnTo>
                  <a:lnTo>
                    <a:pt x="2325" y="1090"/>
                  </a:lnTo>
                  <a:lnTo>
                    <a:pt x="2337" y="1105"/>
                  </a:lnTo>
                  <a:lnTo>
                    <a:pt x="2350" y="1126"/>
                  </a:lnTo>
                  <a:lnTo>
                    <a:pt x="2365" y="1151"/>
                  </a:lnTo>
                  <a:lnTo>
                    <a:pt x="2380" y="1179"/>
                  </a:lnTo>
                  <a:lnTo>
                    <a:pt x="2395" y="1213"/>
                  </a:lnTo>
                  <a:lnTo>
                    <a:pt x="2407" y="1249"/>
                  </a:lnTo>
                  <a:lnTo>
                    <a:pt x="2416" y="1287"/>
                  </a:lnTo>
                  <a:lnTo>
                    <a:pt x="2420" y="1328"/>
                  </a:lnTo>
                  <a:lnTo>
                    <a:pt x="2420" y="1370"/>
                  </a:lnTo>
                  <a:lnTo>
                    <a:pt x="2412" y="1413"/>
                  </a:lnTo>
                  <a:lnTo>
                    <a:pt x="2399" y="1457"/>
                  </a:lnTo>
                  <a:lnTo>
                    <a:pt x="2375" y="1500"/>
                  </a:lnTo>
                  <a:lnTo>
                    <a:pt x="2343" y="1544"/>
                  </a:lnTo>
                  <a:lnTo>
                    <a:pt x="2297" y="1587"/>
                  </a:lnTo>
                  <a:lnTo>
                    <a:pt x="2227" y="1644"/>
                  </a:lnTo>
                  <a:lnTo>
                    <a:pt x="2163" y="1699"/>
                  </a:lnTo>
                  <a:lnTo>
                    <a:pt x="2104" y="1748"/>
                  </a:lnTo>
                  <a:lnTo>
                    <a:pt x="2053" y="1791"/>
                  </a:lnTo>
                  <a:lnTo>
                    <a:pt x="2006" y="1829"/>
                  </a:lnTo>
                  <a:lnTo>
                    <a:pt x="1966" y="1863"/>
                  </a:lnTo>
                  <a:lnTo>
                    <a:pt x="1934" y="1890"/>
                  </a:lnTo>
                  <a:lnTo>
                    <a:pt x="1908" y="1912"/>
                  </a:lnTo>
                  <a:lnTo>
                    <a:pt x="1889" y="1927"/>
                  </a:lnTo>
                  <a:lnTo>
                    <a:pt x="1877" y="1937"/>
                  </a:lnTo>
                  <a:lnTo>
                    <a:pt x="1874" y="1941"/>
                  </a:lnTo>
                  <a:lnTo>
                    <a:pt x="440" y="2315"/>
                  </a:lnTo>
                  <a:lnTo>
                    <a:pt x="0" y="1797"/>
                  </a:lnTo>
                  <a:lnTo>
                    <a:pt x="633" y="444"/>
                  </a:lnTo>
                  <a:lnTo>
                    <a:pt x="1074" y="76"/>
                  </a:lnTo>
                  <a:lnTo>
                    <a:pt x="1078" y="74"/>
                  </a:lnTo>
                  <a:lnTo>
                    <a:pt x="1087" y="64"/>
                  </a:lnTo>
                  <a:lnTo>
                    <a:pt x="1104" y="55"/>
                  </a:lnTo>
                  <a:lnTo>
                    <a:pt x="1125" y="42"/>
                  </a:lnTo>
                  <a:lnTo>
                    <a:pt x="1151" y="29"/>
                  </a:lnTo>
                  <a:lnTo>
                    <a:pt x="1183" y="15"/>
                  </a:lnTo>
                  <a:lnTo>
                    <a:pt x="1217" y="6"/>
                  </a:lnTo>
                  <a:lnTo>
                    <a:pt x="1257" y="0"/>
                  </a:lnTo>
                  <a:lnTo>
                    <a:pt x="1299" y="0"/>
                  </a:lnTo>
                  <a:close/>
                </a:path>
              </a:pathLst>
            </a:custGeom>
            <a:gradFill flip="none" rotWithShape="1">
              <a:gsLst>
                <a:gs pos="0">
                  <a:schemeClr val="bg1"/>
                </a:gs>
                <a:gs pos="92000">
                  <a:schemeClr val="bg1">
                    <a:lumMod val="85000"/>
                  </a:schemeClr>
                </a:gs>
              </a:gsLst>
              <a:lin ang="11400000" scaled="0"/>
              <a:tileRect/>
            </a:gradFill>
            <a:ln w="19050">
              <a:solidFill>
                <a:schemeClr val="bg1"/>
              </a:solidFill>
              <a:prstDash val="solid"/>
              <a:round/>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9" name="Freeform 8"/>
            <p:cNvSpPr>
              <a:spLocks/>
            </p:cNvSpPr>
            <p:nvPr/>
          </p:nvSpPr>
          <p:spPr bwMode="auto">
            <a:xfrm>
              <a:off x="6710304" y="3375221"/>
              <a:ext cx="2071088" cy="1745888"/>
            </a:xfrm>
            <a:custGeom>
              <a:avLst/>
              <a:gdLst>
                <a:gd name="T0" fmla="*/ 1596 w 2401"/>
                <a:gd name="T1" fmla="*/ 0 h 2024"/>
                <a:gd name="T2" fmla="*/ 2156 w 2401"/>
                <a:gd name="T3" fmla="*/ 121 h 2024"/>
                <a:gd name="T4" fmla="*/ 2159 w 2401"/>
                <a:gd name="T5" fmla="*/ 123 h 2024"/>
                <a:gd name="T6" fmla="*/ 2169 w 2401"/>
                <a:gd name="T7" fmla="*/ 125 h 2024"/>
                <a:gd name="T8" fmla="*/ 2182 w 2401"/>
                <a:gd name="T9" fmla="*/ 129 h 2024"/>
                <a:gd name="T10" fmla="*/ 2199 w 2401"/>
                <a:gd name="T11" fmla="*/ 134 h 2024"/>
                <a:gd name="T12" fmla="*/ 2218 w 2401"/>
                <a:gd name="T13" fmla="*/ 142 h 2024"/>
                <a:gd name="T14" fmla="*/ 2241 w 2401"/>
                <a:gd name="T15" fmla="*/ 153 h 2024"/>
                <a:gd name="T16" fmla="*/ 2265 w 2401"/>
                <a:gd name="T17" fmla="*/ 166 h 2024"/>
                <a:gd name="T18" fmla="*/ 2288 w 2401"/>
                <a:gd name="T19" fmla="*/ 183 h 2024"/>
                <a:gd name="T20" fmla="*/ 2313 w 2401"/>
                <a:gd name="T21" fmla="*/ 204 h 2024"/>
                <a:gd name="T22" fmla="*/ 2335 w 2401"/>
                <a:gd name="T23" fmla="*/ 227 h 2024"/>
                <a:gd name="T24" fmla="*/ 2356 w 2401"/>
                <a:gd name="T25" fmla="*/ 255 h 2024"/>
                <a:gd name="T26" fmla="*/ 2373 w 2401"/>
                <a:gd name="T27" fmla="*/ 285 h 2024"/>
                <a:gd name="T28" fmla="*/ 2386 w 2401"/>
                <a:gd name="T29" fmla="*/ 323 h 2024"/>
                <a:gd name="T30" fmla="*/ 2396 w 2401"/>
                <a:gd name="T31" fmla="*/ 363 h 2024"/>
                <a:gd name="T32" fmla="*/ 2401 w 2401"/>
                <a:gd name="T33" fmla="*/ 408 h 2024"/>
                <a:gd name="T34" fmla="*/ 2400 w 2401"/>
                <a:gd name="T35" fmla="*/ 459 h 2024"/>
                <a:gd name="T36" fmla="*/ 2390 w 2401"/>
                <a:gd name="T37" fmla="*/ 516 h 2024"/>
                <a:gd name="T38" fmla="*/ 2127 w 2401"/>
                <a:gd name="T39" fmla="*/ 1717 h 2024"/>
                <a:gd name="T40" fmla="*/ 2127 w 2401"/>
                <a:gd name="T41" fmla="*/ 1721 h 2024"/>
                <a:gd name="T42" fmla="*/ 2125 w 2401"/>
                <a:gd name="T43" fmla="*/ 1731 h 2024"/>
                <a:gd name="T44" fmla="*/ 2120 w 2401"/>
                <a:gd name="T45" fmla="*/ 1748 h 2024"/>
                <a:gd name="T46" fmla="*/ 2114 w 2401"/>
                <a:gd name="T47" fmla="*/ 1769 h 2024"/>
                <a:gd name="T48" fmla="*/ 2105 w 2401"/>
                <a:gd name="T49" fmla="*/ 1793 h 2024"/>
                <a:gd name="T50" fmla="*/ 2091 w 2401"/>
                <a:gd name="T51" fmla="*/ 1820 h 2024"/>
                <a:gd name="T52" fmla="*/ 2078 w 2401"/>
                <a:gd name="T53" fmla="*/ 1848 h 2024"/>
                <a:gd name="T54" fmla="*/ 2059 w 2401"/>
                <a:gd name="T55" fmla="*/ 1878 h 2024"/>
                <a:gd name="T56" fmla="*/ 2038 w 2401"/>
                <a:gd name="T57" fmla="*/ 1908 h 2024"/>
                <a:gd name="T58" fmla="*/ 2012 w 2401"/>
                <a:gd name="T59" fmla="*/ 1937 h 2024"/>
                <a:gd name="T60" fmla="*/ 1984 w 2401"/>
                <a:gd name="T61" fmla="*/ 1961 h 2024"/>
                <a:gd name="T62" fmla="*/ 1951 w 2401"/>
                <a:gd name="T63" fmla="*/ 1986 h 2024"/>
                <a:gd name="T64" fmla="*/ 1914 w 2401"/>
                <a:gd name="T65" fmla="*/ 2003 h 2024"/>
                <a:gd name="T66" fmla="*/ 1872 w 2401"/>
                <a:gd name="T67" fmla="*/ 2016 h 2024"/>
                <a:gd name="T68" fmla="*/ 1825 w 2401"/>
                <a:gd name="T69" fmla="*/ 2024 h 2024"/>
                <a:gd name="T70" fmla="*/ 1772 w 2401"/>
                <a:gd name="T71" fmla="*/ 2024 h 2024"/>
                <a:gd name="T72" fmla="*/ 1715 w 2401"/>
                <a:gd name="T73" fmla="*/ 2014 h 2024"/>
                <a:gd name="T74" fmla="*/ 1617 w 2401"/>
                <a:gd name="T75" fmla="*/ 1993 h 2024"/>
                <a:gd name="T76" fmla="*/ 1528 w 2401"/>
                <a:gd name="T77" fmla="*/ 1974 h 2024"/>
                <a:gd name="T78" fmla="*/ 1448 w 2401"/>
                <a:gd name="T79" fmla="*/ 1957 h 2024"/>
                <a:gd name="T80" fmla="*/ 1378 w 2401"/>
                <a:gd name="T81" fmla="*/ 1940 h 2024"/>
                <a:gd name="T82" fmla="*/ 1318 w 2401"/>
                <a:gd name="T83" fmla="*/ 1929 h 2024"/>
                <a:gd name="T84" fmla="*/ 1267 w 2401"/>
                <a:gd name="T85" fmla="*/ 1918 h 2024"/>
                <a:gd name="T86" fmla="*/ 1227 w 2401"/>
                <a:gd name="T87" fmla="*/ 1908 h 2024"/>
                <a:gd name="T88" fmla="*/ 1199 w 2401"/>
                <a:gd name="T89" fmla="*/ 1903 h 2024"/>
                <a:gd name="T90" fmla="*/ 1182 w 2401"/>
                <a:gd name="T91" fmla="*/ 1899 h 2024"/>
                <a:gd name="T92" fmla="*/ 1174 w 2401"/>
                <a:gd name="T93" fmla="*/ 1897 h 2024"/>
                <a:gd name="T94" fmla="*/ 0 w 2401"/>
                <a:gd name="T95" fmla="*/ 998 h 2024"/>
                <a:gd name="T96" fmla="*/ 138 w 2401"/>
                <a:gd name="T97" fmla="*/ 331 h 2024"/>
                <a:gd name="T98" fmla="*/ 1596 w 2401"/>
                <a:gd name="T99" fmla="*/ 0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01" h="2024">
                  <a:moveTo>
                    <a:pt x="1596" y="0"/>
                  </a:moveTo>
                  <a:lnTo>
                    <a:pt x="2156" y="121"/>
                  </a:lnTo>
                  <a:lnTo>
                    <a:pt x="2159" y="123"/>
                  </a:lnTo>
                  <a:lnTo>
                    <a:pt x="2169" y="125"/>
                  </a:lnTo>
                  <a:lnTo>
                    <a:pt x="2182" y="129"/>
                  </a:lnTo>
                  <a:lnTo>
                    <a:pt x="2199" y="134"/>
                  </a:lnTo>
                  <a:lnTo>
                    <a:pt x="2218" y="142"/>
                  </a:lnTo>
                  <a:lnTo>
                    <a:pt x="2241" y="153"/>
                  </a:lnTo>
                  <a:lnTo>
                    <a:pt x="2265" y="166"/>
                  </a:lnTo>
                  <a:lnTo>
                    <a:pt x="2288" y="183"/>
                  </a:lnTo>
                  <a:lnTo>
                    <a:pt x="2313" y="204"/>
                  </a:lnTo>
                  <a:lnTo>
                    <a:pt x="2335" y="227"/>
                  </a:lnTo>
                  <a:lnTo>
                    <a:pt x="2356" y="255"/>
                  </a:lnTo>
                  <a:lnTo>
                    <a:pt x="2373" y="285"/>
                  </a:lnTo>
                  <a:lnTo>
                    <a:pt x="2386" y="323"/>
                  </a:lnTo>
                  <a:lnTo>
                    <a:pt x="2396" y="363"/>
                  </a:lnTo>
                  <a:lnTo>
                    <a:pt x="2401" y="408"/>
                  </a:lnTo>
                  <a:lnTo>
                    <a:pt x="2400" y="459"/>
                  </a:lnTo>
                  <a:lnTo>
                    <a:pt x="2390" y="516"/>
                  </a:lnTo>
                  <a:lnTo>
                    <a:pt x="2127" y="1717"/>
                  </a:lnTo>
                  <a:lnTo>
                    <a:pt x="2127" y="1721"/>
                  </a:lnTo>
                  <a:lnTo>
                    <a:pt x="2125" y="1731"/>
                  </a:lnTo>
                  <a:lnTo>
                    <a:pt x="2120" y="1748"/>
                  </a:lnTo>
                  <a:lnTo>
                    <a:pt x="2114" y="1769"/>
                  </a:lnTo>
                  <a:lnTo>
                    <a:pt x="2105" y="1793"/>
                  </a:lnTo>
                  <a:lnTo>
                    <a:pt x="2091" y="1820"/>
                  </a:lnTo>
                  <a:lnTo>
                    <a:pt x="2078" y="1848"/>
                  </a:lnTo>
                  <a:lnTo>
                    <a:pt x="2059" y="1878"/>
                  </a:lnTo>
                  <a:lnTo>
                    <a:pt x="2038" y="1908"/>
                  </a:lnTo>
                  <a:lnTo>
                    <a:pt x="2012" y="1937"/>
                  </a:lnTo>
                  <a:lnTo>
                    <a:pt x="1984" y="1961"/>
                  </a:lnTo>
                  <a:lnTo>
                    <a:pt x="1951" y="1986"/>
                  </a:lnTo>
                  <a:lnTo>
                    <a:pt x="1914" y="2003"/>
                  </a:lnTo>
                  <a:lnTo>
                    <a:pt x="1872" y="2016"/>
                  </a:lnTo>
                  <a:lnTo>
                    <a:pt x="1825" y="2024"/>
                  </a:lnTo>
                  <a:lnTo>
                    <a:pt x="1772" y="2024"/>
                  </a:lnTo>
                  <a:lnTo>
                    <a:pt x="1715" y="2014"/>
                  </a:lnTo>
                  <a:lnTo>
                    <a:pt x="1617" y="1993"/>
                  </a:lnTo>
                  <a:lnTo>
                    <a:pt x="1528" y="1974"/>
                  </a:lnTo>
                  <a:lnTo>
                    <a:pt x="1448" y="1957"/>
                  </a:lnTo>
                  <a:lnTo>
                    <a:pt x="1378" y="1940"/>
                  </a:lnTo>
                  <a:lnTo>
                    <a:pt x="1318" y="1929"/>
                  </a:lnTo>
                  <a:lnTo>
                    <a:pt x="1267" y="1918"/>
                  </a:lnTo>
                  <a:lnTo>
                    <a:pt x="1227" y="1908"/>
                  </a:lnTo>
                  <a:lnTo>
                    <a:pt x="1199" y="1903"/>
                  </a:lnTo>
                  <a:lnTo>
                    <a:pt x="1182" y="1899"/>
                  </a:lnTo>
                  <a:lnTo>
                    <a:pt x="1174" y="1897"/>
                  </a:lnTo>
                  <a:lnTo>
                    <a:pt x="0" y="998"/>
                  </a:lnTo>
                  <a:lnTo>
                    <a:pt x="138" y="331"/>
                  </a:lnTo>
                  <a:lnTo>
                    <a:pt x="1596" y="0"/>
                  </a:lnTo>
                  <a:close/>
                </a:path>
              </a:pathLst>
            </a:custGeom>
            <a:gradFill flip="none" rotWithShape="1">
              <a:gsLst>
                <a:gs pos="0">
                  <a:schemeClr val="bg1"/>
                </a:gs>
                <a:gs pos="89000">
                  <a:schemeClr val="bg1">
                    <a:lumMod val="85000"/>
                  </a:schemeClr>
                </a:gs>
              </a:gsLst>
              <a:lin ang="14400000" scaled="0"/>
              <a:tileRect/>
            </a:gradFill>
            <a:ln w="19050">
              <a:solidFill>
                <a:schemeClr val="bg1"/>
              </a:solidFill>
              <a:prstDash val="solid"/>
              <a:round/>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10" name="Freeform 9"/>
            <p:cNvSpPr>
              <a:spLocks/>
            </p:cNvSpPr>
            <p:nvPr/>
          </p:nvSpPr>
          <p:spPr bwMode="auto">
            <a:xfrm>
              <a:off x="6128053" y="4282671"/>
              <a:ext cx="1781257" cy="2128880"/>
            </a:xfrm>
            <a:custGeom>
              <a:avLst/>
              <a:gdLst>
                <a:gd name="T0" fmla="*/ 607 w 2065"/>
                <a:gd name="T1" fmla="*/ 0 h 2468"/>
                <a:gd name="T2" fmla="*/ 1777 w 2065"/>
                <a:gd name="T3" fmla="*/ 930 h 2468"/>
                <a:gd name="T4" fmla="*/ 2033 w 2065"/>
                <a:gd name="T5" fmla="*/ 1444 h 2468"/>
                <a:gd name="T6" fmla="*/ 2033 w 2065"/>
                <a:gd name="T7" fmla="*/ 1448 h 2468"/>
                <a:gd name="T8" fmla="*/ 2038 w 2065"/>
                <a:gd name="T9" fmla="*/ 1455 h 2468"/>
                <a:gd name="T10" fmla="*/ 2044 w 2065"/>
                <a:gd name="T11" fmla="*/ 1470 h 2468"/>
                <a:gd name="T12" fmla="*/ 2050 w 2065"/>
                <a:gd name="T13" fmla="*/ 1489 h 2468"/>
                <a:gd name="T14" fmla="*/ 2055 w 2065"/>
                <a:gd name="T15" fmla="*/ 1512 h 2468"/>
                <a:gd name="T16" fmla="*/ 2061 w 2065"/>
                <a:gd name="T17" fmla="*/ 1540 h 2468"/>
                <a:gd name="T18" fmla="*/ 2065 w 2065"/>
                <a:gd name="T19" fmla="*/ 1569 h 2468"/>
                <a:gd name="T20" fmla="*/ 2065 w 2065"/>
                <a:gd name="T21" fmla="*/ 1601 h 2468"/>
                <a:gd name="T22" fmla="*/ 2063 w 2065"/>
                <a:gd name="T23" fmla="*/ 1635 h 2468"/>
                <a:gd name="T24" fmla="*/ 2055 w 2065"/>
                <a:gd name="T25" fmla="*/ 1671 h 2468"/>
                <a:gd name="T26" fmla="*/ 2042 w 2065"/>
                <a:gd name="T27" fmla="*/ 1705 h 2468"/>
                <a:gd name="T28" fmla="*/ 2023 w 2065"/>
                <a:gd name="T29" fmla="*/ 1741 h 2468"/>
                <a:gd name="T30" fmla="*/ 1999 w 2065"/>
                <a:gd name="T31" fmla="*/ 1776 h 2468"/>
                <a:gd name="T32" fmla="*/ 1965 w 2065"/>
                <a:gd name="T33" fmla="*/ 1810 h 2468"/>
                <a:gd name="T34" fmla="*/ 1921 w 2065"/>
                <a:gd name="T35" fmla="*/ 1843 h 2468"/>
                <a:gd name="T36" fmla="*/ 1868 w 2065"/>
                <a:gd name="T37" fmla="*/ 1873 h 2468"/>
                <a:gd name="T38" fmla="*/ 768 w 2065"/>
                <a:gd name="T39" fmla="*/ 2419 h 2468"/>
                <a:gd name="T40" fmla="*/ 764 w 2065"/>
                <a:gd name="T41" fmla="*/ 2421 h 2468"/>
                <a:gd name="T42" fmla="*/ 754 w 2065"/>
                <a:gd name="T43" fmla="*/ 2424 h 2468"/>
                <a:gd name="T44" fmla="*/ 739 w 2065"/>
                <a:gd name="T45" fmla="*/ 2432 h 2468"/>
                <a:gd name="T46" fmla="*/ 719 w 2065"/>
                <a:gd name="T47" fmla="*/ 2440 h 2468"/>
                <a:gd name="T48" fmla="*/ 694 w 2065"/>
                <a:gd name="T49" fmla="*/ 2447 h 2468"/>
                <a:gd name="T50" fmla="*/ 664 w 2065"/>
                <a:gd name="T51" fmla="*/ 2455 h 2468"/>
                <a:gd name="T52" fmla="*/ 632 w 2065"/>
                <a:gd name="T53" fmla="*/ 2460 h 2468"/>
                <a:gd name="T54" fmla="*/ 597 w 2065"/>
                <a:gd name="T55" fmla="*/ 2466 h 2468"/>
                <a:gd name="T56" fmla="*/ 562 w 2065"/>
                <a:gd name="T57" fmla="*/ 2468 h 2468"/>
                <a:gd name="T58" fmla="*/ 524 w 2065"/>
                <a:gd name="T59" fmla="*/ 2466 h 2468"/>
                <a:gd name="T60" fmla="*/ 486 w 2065"/>
                <a:gd name="T61" fmla="*/ 2458 h 2468"/>
                <a:gd name="T62" fmla="*/ 446 w 2065"/>
                <a:gd name="T63" fmla="*/ 2447 h 2468"/>
                <a:gd name="T64" fmla="*/ 408 w 2065"/>
                <a:gd name="T65" fmla="*/ 2430 h 2468"/>
                <a:gd name="T66" fmla="*/ 372 w 2065"/>
                <a:gd name="T67" fmla="*/ 2406 h 2468"/>
                <a:gd name="T68" fmla="*/ 338 w 2065"/>
                <a:gd name="T69" fmla="*/ 2373 h 2468"/>
                <a:gd name="T70" fmla="*/ 306 w 2065"/>
                <a:gd name="T71" fmla="*/ 2332 h 2468"/>
                <a:gd name="T72" fmla="*/ 276 w 2065"/>
                <a:gd name="T73" fmla="*/ 2283 h 2468"/>
                <a:gd name="T74" fmla="*/ 236 w 2065"/>
                <a:gd name="T75" fmla="*/ 2201 h 2468"/>
                <a:gd name="T76" fmla="*/ 199 w 2065"/>
                <a:gd name="T77" fmla="*/ 2126 h 2468"/>
                <a:gd name="T78" fmla="*/ 164 w 2065"/>
                <a:gd name="T79" fmla="*/ 2058 h 2468"/>
                <a:gd name="T80" fmla="*/ 134 w 2065"/>
                <a:gd name="T81" fmla="*/ 1996 h 2468"/>
                <a:gd name="T82" fmla="*/ 108 w 2065"/>
                <a:gd name="T83" fmla="*/ 1943 h 2468"/>
                <a:gd name="T84" fmla="*/ 85 w 2065"/>
                <a:gd name="T85" fmla="*/ 1895 h 2468"/>
                <a:gd name="T86" fmla="*/ 66 w 2065"/>
                <a:gd name="T87" fmla="*/ 1858 h 2468"/>
                <a:gd name="T88" fmla="*/ 51 w 2065"/>
                <a:gd name="T89" fmla="*/ 1827 h 2468"/>
                <a:gd name="T90" fmla="*/ 40 w 2065"/>
                <a:gd name="T91" fmla="*/ 1805 h 2468"/>
                <a:gd name="T92" fmla="*/ 34 w 2065"/>
                <a:gd name="T93" fmla="*/ 1792 h 2468"/>
                <a:gd name="T94" fmla="*/ 30 w 2065"/>
                <a:gd name="T95" fmla="*/ 1788 h 2468"/>
                <a:gd name="T96" fmla="*/ 0 w 2065"/>
                <a:gd name="T97" fmla="*/ 308 h 2468"/>
                <a:gd name="T98" fmla="*/ 607 w 2065"/>
                <a:gd name="T99" fmla="*/ 0 h 2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65" h="2468">
                  <a:moveTo>
                    <a:pt x="607" y="0"/>
                  </a:moveTo>
                  <a:lnTo>
                    <a:pt x="1777" y="930"/>
                  </a:lnTo>
                  <a:lnTo>
                    <a:pt x="2033" y="1444"/>
                  </a:lnTo>
                  <a:lnTo>
                    <a:pt x="2033" y="1448"/>
                  </a:lnTo>
                  <a:lnTo>
                    <a:pt x="2038" y="1455"/>
                  </a:lnTo>
                  <a:lnTo>
                    <a:pt x="2044" y="1470"/>
                  </a:lnTo>
                  <a:lnTo>
                    <a:pt x="2050" y="1489"/>
                  </a:lnTo>
                  <a:lnTo>
                    <a:pt x="2055" y="1512"/>
                  </a:lnTo>
                  <a:lnTo>
                    <a:pt x="2061" y="1540"/>
                  </a:lnTo>
                  <a:lnTo>
                    <a:pt x="2065" y="1569"/>
                  </a:lnTo>
                  <a:lnTo>
                    <a:pt x="2065" y="1601"/>
                  </a:lnTo>
                  <a:lnTo>
                    <a:pt x="2063" y="1635"/>
                  </a:lnTo>
                  <a:lnTo>
                    <a:pt x="2055" y="1671"/>
                  </a:lnTo>
                  <a:lnTo>
                    <a:pt x="2042" y="1705"/>
                  </a:lnTo>
                  <a:lnTo>
                    <a:pt x="2023" y="1741"/>
                  </a:lnTo>
                  <a:lnTo>
                    <a:pt x="1999" y="1776"/>
                  </a:lnTo>
                  <a:lnTo>
                    <a:pt x="1965" y="1810"/>
                  </a:lnTo>
                  <a:lnTo>
                    <a:pt x="1921" y="1843"/>
                  </a:lnTo>
                  <a:lnTo>
                    <a:pt x="1868" y="1873"/>
                  </a:lnTo>
                  <a:lnTo>
                    <a:pt x="768" y="2419"/>
                  </a:lnTo>
                  <a:lnTo>
                    <a:pt x="764" y="2421"/>
                  </a:lnTo>
                  <a:lnTo>
                    <a:pt x="754" y="2424"/>
                  </a:lnTo>
                  <a:lnTo>
                    <a:pt x="739" y="2432"/>
                  </a:lnTo>
                  <a:lnTo>
                    <a:pt x="719" y="2440"/>
                  </a:lnTo>
                  <a:lnTo>
                    <a:pt x="694" y="2447"/>
                  </a:lnTo>
                  <a:lnTo>
                    <a:pt x="664" y="2455"/>
                  </a:lnTo>
                  <a:lnTo>
                    <a:pt x="632" y="2460"/>
                  </a:lnTo>
                  <a:lnTo>
                    <a:pt x="597" y="2466"/>
                  </a:lnTo>
                  <a:lnTo>
                    <a:pt x="562" y="2468"/>
                  </a:lnTo>
                  <a:lnTo>
                    <a:pt x="524" y="2466"/>
                  </a:lnTo>
                  <a:lnTo>
                    <a:pt x="486" y="2458"/>
                  </a:lnTo>
                  <a:lnTo>
                    <a:pt x="446" y="2447"/>
                  </a:lnTo>
                  <a:lnTo>
                    <a:pt x="408" y="2430"/>
                  </a:lnTo>
                  <a:lnTo>
                    <a:pt x="372" y="2406"/>
                  </a:lnTo>
                  <a:lnTo>
                    <a:pt x="338" y="2373"/>
                  </a:lnTo>
                  <a:lnTo>
                    <a:pt x="306" y="2332"/>
                  </a:lnTo>
                  <a:lnTo>
                    <a:pt x="276" y="2283"/>
                  </a:lnTo>
                  <a:lnTo>
                    <a:pt x="236" y="2201"/>
                  </a:lnTo>
                  <a:lnTo>
                    <a:pt x="199" y="2126"/>
                  </a:lnTo>
                  <a:lnTo>
                    <a:pt x="164" y="2058"/>
                  </a:lnTo>
                  <a:lnTo>
                    <a:pt x="134" y="1996"/>
                  </a:lnTo>
                  <a:lnTo>
                    <a:pt x="108" y="1943"/>
                  </a:lnTo>
                  <a:lnTo>
                    <a:pt x="85" y="1895"/>
                  </a:lnTo>
                  <a:lnTo>
                    <a:pt x="66" y="1858"/>
                  </a:lnTo>
                  <a:lnTo>
                    <a:pt x="51" y="1827"/>
                  </a:lnTo>
                  <a:lnTo>
                    <a:pt x="40" y="1805"/>
                  </a:lnTo>
                  <a:lnTo>
                    <a:pt x="34" y="1792"/>
                  </a:lnTo>
                  <a:lnTo>
                    <a:pt x="30" y="1788"/>
                  </a:lnTo>
                  <a:lnTo>
                    <a:pt x="0" y="308"/>
                  </a:lnTo>
                  <a:lnTo>
                    <a:pt x="607" y="0"/>
                  </a:lnTo>
                  <a:close/>
                </a:path>
              </a:pathLst>
            </a:custGeom>
            <a:gradFill flip="none" rotWithShape="1">
              <a:gsLst>
                <a:gs pos="0">
                  <a:schemeClr val="bg1"/>
                </a:gs>
                <a:gs pos="89000">
                  <a:schemeClr val="bg1">
                    <a:lumMod val="85000"/>
                  </a:schemeClr>
                </a:gs>
              </a:gsLst>
              <a:lin ang="12600000" scaled="0"/>
              <a:tileRect/>
            </a:gradFill>
            <a:ln w="19050">
              <a:solidFill>
                <a:schemeClr val="bg1"/>
              </a:solidFill>
              <a:prstDash val="solid"/>
              <a:round/>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11" name="Freeform 10"/>
            <p:cNvSpPr>
              <a:spLocks/>
            </p:cNvSpPr>
            <p:nvPr/>
          </p:nvSpPr>
          <p:spPr bwMode="auto">
            <a:xfrm>
              <a:off x="4296766" y="4302510"/>
              <a:ext cx="1765730" cy="2136643"/>
            </a:xfrm>
            <a:custGeom>
              <a:avLst/>
              <a:gdLst>
                <a:gd name="T0" fmla="*/ 1433 w 2047"/>
                <a:gd name="T1" fmla="*/ 0 h 2477"/>
                <a:gd name="T2" fmla="*/ 2047 w 2047"/>
                <a:gd name="T3" fmla="*/ 291 h 2477"/>
                <a:gd name="T4" fmla="*/ 2027 w 2047"/>
                <a:gd name="T5" fmla="*/ 1784 h 2477"/>
                <a:gd name="T6" fmla="*/ 1777 w 2047"/>
                <a:gd name="T7" fmla="*/ 2299 h 2477"/>
                <a:gd name="T8" fmla="*/ 1775 w 2047"/>
                <a:gd name="T9" fmla="*/ 2303 h 2477"/>
                <a:gd name="T10" fmla="*/ 1769 w 2047"/>
                <a:gd name="T11" fmla="*/ 2311 h 2477"/>
                <a:gd name="T12" fmla="*/ 1762 w 2047"/>
                <a:gd name="T13" fmla="*/ 2324 h 2477"/>
                <a:gd name="T14" fmla="*/ 1750 w 2047"/>
                <a:gd name="T15" fmla="*/ 2341 h 2477"/>
                <a:gd name="T16" fmla="*/ 1737 w 2047"/>
                <a:gd name="T17" fmla="*/ 2360 h 2477"/>
                <a:gd name="T18" fmla="*/ 1718 w 2047"/>
                <a:gd name="T19" fmla="*/ 2381 h 2477"/>
                <a:gd name="T20" fmla="*/ 1698 w 2047"/>
                <a:gd name="T21" fmla="*/ 2401 h 2477"/>
                <a:gd name="T22" fmla="*/ 1673 w 2047"/>
                <a:gd name="T23" fmla="*/ 2422 h 2477"/>
                <a:gd name="T24" fmla="*/ 1645 w 2047"/>
                <a:gd name="T25" fmla="*/ 2441 h 2477"/>
                <a:gd name="T26" fmla="*/ 1612 w 2047"/>
                <a:gd name="T27" fmla="*/ 2456 h 2477"/>
                <a:gd name="T28" fmla="*/ 1577 w 2047"/>
                <a:gd name="T29" fmla="*/ 2469 h 2477"/>
                <a:gd name="T30" fmla="*/ 1537 w 2047"/>
                <a:gd name="T31" fmla="*/ 2475 h 2477"/>
                <a:gd name="T32" fmla="*/ 1493 w 2047"/>
                <a:gd name="T33" fmla="*/ 2477 h 2477"/>
                <a:gd name="T34" fmla="*/ 1444 w 2047"/>
                <a:gd name="T35" fmla="*/ 2469 h 2477"/>
                <a:gd name="T36" fmla="*/ 1393 w 2047"/>
                <a:gd name="T37" fmla="*/ 2456 h 2477"/>
                <a:gd name="T38" fmla="*/ 1336 w 2047"/>
                <a:gd name="T39" fmla="*/ 2434 h 2477"/>
                <a:gd name="T40" fmla="*/ 230 w 2047"/>
                <a:gd name="T41" fmla="*/ 1897 h 2477"/>
                <a:gd name="T42" fmla="*/ 228 w 2047"/>
                <a:gd name="T43" fmla="*/ 1895 h 2477"/>
                <a:gd name="T44" fmla="*/ 219 w 2047"/>
                <a:gd name="T45" fmla="*/ 1889 h 2477"/>
                <a:gd name="T46" fmla="*/ 204 w 2047"/>
                <a:gd name="T47" fmla="*/ 1882 h 2477"/>
                <a:gd name="T48" fmla="*/ 185 w 2047"/>
                <a:gd name="T49" fmla="*/ 1871 h 2477"/>
                <a:gd name="T50" fmla="*/ 164 w 2047"/>
                <a:gd name="T51" fmla="*/ 1855 h 2477"/>
                <a:gd name="T52" fmla="*/ 139 w 2047"/>
                <a:gd name="T53" fmla="*/ 1837 h 2477"/>
                <a:gd name="T54" fmla="*/ 115 w 2047"/>
                <a:gd name="T55" fmla="*/ 1816 h 2477"/>
                <a:gd name="T56" fmla="*/ 90 w 2047"/>
                <a:gd name="T57" fmla="*/ 1791 h 2477"/>
                <a:gd name="T58" fmla="*/ 66 w 2047"/>
                <a:gd name="T59" fmla="*/ 1763 h 2477"/>
                <a:gd name="T60" fmla="*/ 45 w 2047"/>
                <a:gd name="T61" fmla="*/ 1733 h 2477"/>
                <a:gd name="T62" fmla="*/ 26 w 2047"/>
                <a:gd name="T63" fmla="*/ 1699 h 2477"/>
                <a:gd name="T64" fmla="*/ 13 w 2047"/>
                <a:gd name="T65" fmla="*/ 1661 h 2477"/>
                <a:gd name="T66" fmla="*/ 3 w 2047"/>
                <a:gd name="T67" fmla="*/ 1619 h 2477"/>
                <a:gd name="T68" fmla="*/ 0 w 2047"/>
                <a:gd name="T69" fmla="*/ 1576 h 2477"/>
                <a:gd name="T70" fmla="*/ 5 w 2047"/>
                <a:gd name="T71" fmla="*/ 1529 h 2477"/>
                <a:gd name="T72" fmla="*/ 17 w 2047"/>
                <a:gd name="T73" fmla="*/ 1479 h 2477"/>
                <a:gd name="T74" fmla="*/ 39 w 2047"/>
                <a:gd name="T75" fmla="*/ 1425 h 2477"/>
                <a:gd name="T76" fmla="*/ 79 w 2047"/>
                <a:gd name="T77" fmla="*/ 1343 h 2477"/>
                <a:gd name="T78" fmla="*/ 115 w 2047"/>
                <a:gd name="T79" fmla="*/ 1268 h 2477"/>
                <a:gd name="T80" fmla="*/ 149 w 2047"/>
                <a:gd name="T81" fmla="*/ 1200 h 2477"/>
                <a:gd name="T82" fmla="*/ 179 w 2047"/>
                <a:gd name="T83" fmla="*/ 1137 h 2477"/>
                <a:gd name="T84" fmla="*/ 204 w 2047"/>
                <a:gd name="T85" fmla="*/ 1085 h 2477"/>
                <a:gd name="T86" fmla="*/ 226 w 2047"/>
                <a:gd name="T87" fmla="*/ 1037 h 2477"/>
                <a:gd name="T88" fmla="*/ 245 w 2047"/>
                <a:gd name="T89" fmla="*/ 1000 h 2477"/>
                <a:gd name="T90" fmla="*/ 260 w 2047"/>
                <a:gd name="T91" fmla="*/ 967 h 2477"/>
                <a:gd name="T92" fmla="*/ 272 w 2047"/>
                <a:gd name="T93" fmla="*/ 947 h 2477"/>
                <a:gd name="T94" fmla="*/ 277 w 2047"/>
                <a:gd name="T95" fmla="*/ 933 h 2477"/>
                <a:gd name="T96" fmla="*/ 279 w 2047"/>
                <a:gd name="T97" fmla="*/ 928 h 2477"/>
                <a:gd name="T98" fmla="*/ 1433 w 2047"/>
                <a:gd name="T99" fmla="*/ 0 h 2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47" h="2477">
                  <a:moveTo>
                    <a:pt x="1433" y="0"/>
                  </a:moveTo>
                  <a:lnTo>
                    <a:pt x="2047" y="291"/>
                  </a:lnTo>
                  <a:lnTo>
                    <a:pt x="2027" y="1784"/>
                  </a:lnTo>
                  <a:lnTo>
                    <a:pt x="1777" y="2299"/>
                  </a:lnTo>
                  <a:lnTo>
                    <a:pt x="1775" y="2303"/>
                  </a:lnTo>
                  <a:lnTo>
                    <a:pt x="1769" y="2311"/>
                  </a:lnTo>
                  <a:lnTo>
                    <a:pt x="1762" y="2324"/>
                  </a:lnTo>
                  <a:lnTo>
                    <a:pt x="1750" y="2341"/>
                  </a:lnTo>
                  <a:lnTo>
                    <a:pt x="1737" y="2360"/>
                  </a:lnTo>
                  <a:lnTo>
                    <a:pt x="1718" y="2381"/>
                  </a:lnTo>
                  <a:lnTo>
                    <a:pt x="1698" y="2401"/>
                  </a:lnTo>
                  <a:lnTo>
                    <a:pt x="1673" y="2422"/>
                  </a:lnTo>
                  <a:lnTo>
                    <a:pt x="1645" y="2441"/>
                  </a:lnTo>
                  <a:lnTo>
                    <a:pt x="1612" y="2456"/>
                  </a:lnTo>
                  <a:lnTo>
                    <a:pt x="1577" y="2469"/>
                  </a:lnTo>
                  <a:lnTo>
                    <a:pt x="1537" y="2475"/>
                  </a:lnTo>
                  <a:lnTo>
                    <a:pt x="1493" y="2477"/>
                  </a:lnTo>
                  <a:lnTo>
                    <a:pt x="1444" y="2469"/>
                  </a:lnTo>
                  <a:lnTo>
                    <a:pt x="1393" y="2456"/>
                  </a:lnTo>
                  <a:lnTo>
                    <a:pt x="1336" y="2434"/>
                  </a:lnTo>
                  <a:lnTo>
                    <a:pt x="230" y="1897"/>
                  </a:lnTo>
                  <a:lnTo>
                    <a:pt x="228" y="1895"/>
                  </a:lnTo>
                  <a:lnTo>
                    <a:pt x="219" y="1889"/>
                  </a:lnTo>
                  <a:lnTo>
                    <a:pt x="204" y="1882"/>
                  </a:lnTo>
                  <a:lnTo>
                    <a:pt x="185" y="1871"/>
                  </a:lnTo>
                  <a:lnTo>
                    <a:pt x="164" y="1855"/>
                  </a:lnTo>
                  <a:lnTo>
                    <a:pt x="139" y="1837"/>
                  </a:lnTo>
                  <a:lnTo>
                    <a:pt x="115" y="1816"/>
                  </a:lnTo>
                  <a:lnTo>
                    <a:pt x="90" y="1791"/>
                  </a:lnTo>
                  <a:lnTo>
                    <a:pt x="66" y="1763"/>
                  </a:lnTo>
                  <a:lnTo>
                    <a:pt x="45" y="1733"/>
                  </a:lnTo>
                  <a:lnTo>
                    <a:pt x="26" y="1699"/>
                  </a:lnTo>
                  <a:lnTo>
                    <a:pt x="13" y="1661"/>
                  </a:lnTo>
                  <a:lnTo>
                    <a:pt x="3" y="1619"/>
                  </a:lnTo>
                  <a:lnTo>
                    <a:pt x="0" y="1576"/>
                  </a:lnTo>
                  <a:lnTo>
                    <a:pt x="5" y="1529"/>
                  </a:lnTo>
                  <a:lnTo>
                    <a:pt x="17" y="1479"/>
                  </a:lnTo>
                  <a:lnTo>
                    <a:pt x="39" y="1425"/>
                  </a:lnTo>
                  <a:lnTo>
                    <a:pt x="79" y="1343"/>
                  </a:lnTo>
                  <a:lnTo>
                    <a:pt x="115" y="1268"/>
                  </a:lnTo>
                  <a:lnTo>
                    <a:pt x="149" y="1200"/>
                  </a:lnTo>
                  <a:lnTo>
                    <a:pt x="179" y="1137"/>
                  </a:lnTo>
                  <a:lnTo>
                    <a:pt x="204" y="1085"/>
                  </a:lnTo>
                  <a:lnTo>
                    <a:pt x="226" y="1037"/>
                  </a:lnTo>
                  <a:lnTo>
                    <a:pt x="245" y="1000"/>
                  </a:lnTo>
                  <a:lnTo>
                    <a:pt x="260" y="967"/>
                  </a:lnTo>
                  <a:lnTo>
                    <a:pt x="272" y="947"/>
                  </a:lnTo>
                  <a:lnTo>
                    <a:pt x="277" y="933"/>
                  </a:lnTo>
                  <a:lnTo>
                    <a:pt x="279" y="928"/>
                  </a:lnTo>
                  <a:lnTo>
                    <a:pt x="1433" y="0"/>
                  </a:lnTo>
                  <a:close/>
                </a:path>
              </a:pathLst>
            </a:custGeom>
            <a:gradFill flip="none" rotWithShape="1">
              <a:gsLst>
                <a:gs pos="0">
                  <a:schemeClr val="bg1"/>
                </a:gs>
                <a:gs pos="91000">
                  <a:schemeClr val="bg1">
                    <a:lumMod val="85000"/>
                  </a:schemeClr>
                </a:gs>
              </a:gsLst>
              <a:lin ang="13800000" scaled="0"/>
              <a:tileRect/>
            </a:gradFill>
            <a:ln w="19050">
              <a:solidFill>
                <a:schemeClr val="bg1"/>
              </a:solidFill>
              <a:prstDash val="solid"/>
              <a:round/>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12" name="Freeform 11"/>
            <p:cNvSpPr>
              <a:spLocks/>
            </p:cNvSpPr>
            <p:nvPr/>
          </p:nvSpPr>
          <p:spPr bwMode="auto">
            <a:xfrm>
              <a:off x="3407432" y="3399374"/>
              <a:ext cx="2065050" cy="1749338"/>
            </a:xfrm>
            <a:custGeom>
              <a:avLst/>
              <a:gdLst>
                <a:gd name="T0" fmla="*/ 804 w 2394"/>
                <a:gd name="T1" fmla="*/ 0 h 2028"/>
                <a:gd name="T2" fmla="*/ 2246 w 2394"/>
                <a:gd name="T3" fmla="*/ 339 h 2028"/>
                <a:gd name="T4" fmla="*/ 2394 w 2394"/>
                <a:gd name="T5" fmla="*/ 1002 h 2028"/>
                <a:gd name="T6" fmla="*/ 1201 w 2394"/>
                <a:gd name="T7" fmla="*/ 1903 h 2028"/>
                <a:gd name="T8" fmla="*/ 639 w 2394"/>
                <a:gd name="T9" fmla="*/ 2022 h 2028"/>
                <a:gd name="T10" fmla="*/ 635 w 2394"/>
                <a:gd name="T11" fmla="*/ 2022 h 2028"/>
                <a:gd name="T12" fmla="*/ 626 w 2394"/>
                <a:gd name="T13" fmla="*/ 2024 h 2028"/>
                <a:gd name="T14" fmla="*/ 611 w 2394"/>
                <a:gd name="T15" fmla="*/ 2026 h 2028"/>
                <a:gd name="T16" fmla="*/ 592 w 2394"/>
                <a:gd name="T17" fmla="*/ 2028 h 2028"/>
                <a:gd name="T18" fmla="*/ 567 w 2394"/>
                <a:gd name="T19" fmla="*/ 2028 h 2028"/>
                <a:gd name="T20" fmla="*/ 539 w 2394"/>
                <a:gd name="T21" fmla="*/ 2026 h 2028"/>
                <a:gd name="T22" fmla="*/ 511 w 2394"/>
                <a:gd name="T23" fmla="*/ 2022 h 2028"/>
                <a:gd name="T24" fmla="*/ 478 w 2394"/>
                <a:gd name="T25" fmla="*/ 2014 h 2028"/>
                <a:gd name="T26" fmla="*/ 446 w 2394"/>
                <a:gd name="T27" fmla="*/ 2005 h 2028"/>
                <a:gd name="T28" fmla="*/ 414 w 2394"/>
                <a:gd name="T29" fmla="*/ 1988 h 2028"/>
                <a:gd name="T30" fmla="*/ 384 w 2394"/>
                <a:gd name="T31" fmla="*/ 1967 h 2028"/>
                <a:gd name="T32" fmla="*/ 354 w 2394"/>
                <a:gd name="T33" fmla="*/ 1941 h 2028"/>
                <a:gd name="T34" fmla="*/ 325 w 2394"/>
                <a:gd name="T35" fmla="*/ 1907 h 2028"/>
                <a:gd name="T36" fmla="*/ 301 w 2394"/>
                <a:gd name="T37" fmla="*/ 1865 h 2028"/>
                <a:gd name="T38" fmla="*/ 280 w 2394"/>
                <a:gd name="T39" fmla="*/ 1816 h 2028"/>
                <a:gd name="T40" fmla="*/ 265 w 2394"/>
                <a:gd name="T41" fmla="*/ 1758 h 2028"/>
                <a:gd name="T42" fmla="*/ 9 w 2394"/>
                <a:gd name="T43" fmla="*/ 556 h 2028"/>
                <a:gd name="T44" fmla="*/ 9 w 2394"/>
                <a:gd name="T45" fmla="*/ 552 h 2028"/>
                <a:gd name="T46" fmla="*/ 8 w 2394"/>
                <a:gd name="T47" fmla="*/ 541 h 2028"/>
                <a:gd name="T48" fmla="*/ 4 w 2394"/>
                <a:gd name="T49" fmla="*/ 524 h 2028"/>
                <a:gd name="T50" fmla="*/ 2 w 2394"/>
                <a:gd name="T51" fmla="*/ 503 h 2028"/>
                <a:gd name="T52" fmla="*/ 0 w 2394"/>
                <a:gd name="T53" fmla="*/ 477 h 2028"/>
                <a:gd name="T54" fmla="*/ 0 w 2394"/>
                <a:gd name="T55" fmla="*/ 446 h 2028"/>
                <a:gd name="T56" fmla="*/ 2 w 2394"/>
                <a:gd name="T57" fmla="*/ 414 h 2028"/>
                <a:gd name="T58" fmla="*/ 6 w 2394"/>
                <a:gd name="T59" fmla="*/ 380 h 2028"/>
                <a:gd name="T60" fmla="*/ 13 w 2394"/>
                <a:gd name="T61" fmla="*/ 344 h 2028"/>
                <a:gd name="T62" fmla="*/ 25 w 2394"/>
                <a:gd name="T63" fmla="*/ 308 h 2028"/>
                <a:gd name="T64" fmla="*/ 40 w 2394"/>
                <a:gd name="T65" fmla="*/ 273 h 2028"/>
                <a:gd name="T66" fmla="*/ 61 w 2394"/>
                <a:gd name="T67" fmla="*/ 239 h 2028"/>
                <a:gd name="T68" fmla="*/ 87 w 2394"/>
                <a:gd name="T69" fmla="*/ 206 h 2028"/>
                <a:gd name="T70" fmla="*/ 121 w 2394"/>
                <a:gd name="T71" fmla="*/ 176 h 2028"/>
                <a:gd name="T72" fmla="*/ 161 w 2394"/>
                <a:gd name="T73" fmla="*/ 152 h 2028"/>
                <a:gd name="T74" fmla="*/ 208 w 2394"/>
                <a:gd name="T75" fmla="*/ 129 h 2028"/>
                <a:gd name="T76" fmla="*/ 263 w 2394"/>
                <a:gd name="T77" fmla="*/ 114 h 2028"/>
                <a:gd name="T78" fmla="*/ 361 w 2394"/>
                <a:gd name="T79" fmla="*/ 93 h 2028"/>
                <a:gd name="T80" fmla="*/ 450 w 2394"/>
                <a:gd name="T81" fmla="*/ 74 h 2028"/>
                <a:gd name="T82" fmla="*/ 529 w 2394"/>
                <a:gd name="T83" fmla="*/ 57 h 2028"/>
                <a:gd name="T84" fmla="*/ 601 w 2394"/>
                <a:gd name="T85" fmla="*/ 42 h 2028"/>
                <a:gd name="T86" fmla="*/ 662 w 2394"/>
                <a:gd name="T87" fmla="*/ 31 h 2028"/>
                <a:gd name="T88" fmla="*/ 713 w 2394"/>
                <a:gd name="T89" fmla="*/ 19 h 2028"/>
                <a:gd name="T90" fmla="*/ 753 w 2394"/>
                <a:gd name="T91" fmla="*/ 10 h 2028"/>
                <a:gd name="T92" fmla="*/ 781 w 2394"/>
                <a:gd name="T93" fmla="*/ 4 h 2028"/>
                <a:gd name="T94" fmla="*/ 798 w 2394"/>
                <a:gd name="T95" fmla="*/ 0 h 2028"/>
                <a:gd name="T96" fmla="*/ 804 w 2394"/>
                <a:gd name="T97" fmla="*/ 0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94" h="2028">
                  <a:moveTo>
                    <a:pt x="804" y="0"/>
                  </a:moveTo>
                  <a:lnTo>
                    <a:pt x="2246" y="339"/>
                  </a:lnTo>
                  <a:lnTo>
                    <a:pt x="2394" y="1002"/>
                  </a:lnTo>
                  <a:lnTo>
                    <a:pt x="1201" y="1903"/>
                  </a:lnTo>
                  <a:lnTo>
                    <a:pt x="639" y="2022"/>
                  </a:lnTo>
                  <a:lnTo>
                    <a:pt x="635" y="2022"/>
                  </a:lnTo>
                  <a:lnTo>
                    <a:pt x="626" y="2024"/>
                  </a:lnTo>
                  <a:lnTo>
                    <a:pt x="611" y="2026"/>
                  </a:lnTo>
                  <a:lnTo>
                    <a:pt x="592" y="2028"/>
                  </a:lnTo>
                  <a:lnTo>
                    <a:pt x="567" y="2028"/>
                  </a:lnTo>
                  <a:lnTo>
                    <a:pt x="539" y="2026"/>
                  </a:lnTo>
                  <a:lnTo>
                    <a:pt x="511" y="2022"/>
                  </a:lnTo>
                  <a:lnTo>
                    <a:pt x="478" y="2014"/>
                  </a:lnTo>
                  <a:lnTo>
                    <a:pt x="446" y="2005"/>
                  </a:lnTo>
                  <a:lnTo>
                    <a:pt x="414" y="1988"/>
                  </a:lnTo>
                  <a:lnTo>
                    <a:pt x="384" y="1967"/>
                  </a:lnTo>
                  <a:lnTo>
                    <a:pt x="354" y="1941"/>
                  </a:lnTo>
                  <a:lnTo>
                    <a:pt x="325" y="1907"/>
                  </a:lnTo>
                  <a:lnTo>
                    <a:pt x="301" y="1865"/>
                  </a:lnTo>
                  <a:lnTo>
                    <a:pt x="280" y="1816"/>
                  </a:lnTo>
                  <a:lnTo>
                    <a:pt x="265" y="1758"/>
                  </a:lnTo>
                  <a:lnTo>
                    <a:pt x="9" y="556"/>
                  </a:lnTo>
                  <a:lnTo>
                    <a:pt x="9" y="552"/>
                  </a:lnTo>
                  <a:lnTo>
                    <a:pt x="8" y="541"/>
                  </a:lnTo>
                  <a:lnTo>
                    <a:pt x="4" y="524"/>
                  </a:lnTo>
                  <a:lnTo>
                    <a:pt x="2" y="503"/>
                  </a:lnTo>
                  <a:lnTo>
                    <a:pt x="0" y="477"/>
                  </a:lnTo>
                  <a:lnTo>
                    <a:pt x="0" y="446"/>
                  </a:lnTo>
                  <a:lnTo>
                    <a:pt x="2" y="414"/>
                  </a:lnTo>
                  <a:lnTo>
                    <a:pt x="6" y="380"/>
                  </a:lnTo>
                  <a:lnTo>
                    <a:pt x="13" y="344"/>
                  </a:lnTo>
                  <a:lnTo>
                    <a:pt x="25" y="308"/>
                  </a:lnTo>
                  <a:lnTo>
                    <a:pt x="40" y="273"/>
                  </a:lnTo>
                  <a:lnTo>
                    <a:pt x="61" y="239"/>
                  </a:lnTo>
                  <a:lnTo>
                    <a:pt x="87" y="206"/>
                  </a:lnTo>
                  <a:lnTo>
                    <a:pt x="121" y="176"/>
                  </a:lnTo>
                  <a:lnTo>
                    <a:pt x="161" y="152"/>
                  </a:lnTo>
                  <a:lnTo>
                    <a:pt x="208" y="129"/>
                  </a:lnTo>
                  <a:lnTo>
                    <a:pt x="263" y="114"/>
                  </a:lnTo>
                  <a:lnTo>
                    <a:pt x="361" y="93"/>
                  </a:lnTo>
                  <a:lnTo>
                    <a:pt x="450" y="74"/>
                  </a:lnTo>
                  <a:lnTo>
                    <a:pt x="529" y="57"/>
                  </a:lnTo>
                  <a:lnTo>
                    <a:pt x="601" y="42"/>
                  </a:lnTo>
                  <a:lnTo>
                    <a:pt x="662" y="31"/>
                  </a:lnTo>
                  <a:lnTo>
                    <a:pt x="713" y="19"/>
                  </a:lnTo>
                  <a:lnTo>
                    <a:pt x="753" y="10"/>
                  </a:lnTo>
                  <a:lnTo>
                    <a:pt x="781" y="4"/>
                  </a:lnTo>
                  <a:lnTo>
                    <a:pt x="798" y="0"/>
                  </a:lnTo>
                  <a:lnTo>
                    <a:pt x="804" y="0"/>
                  </a:lnTo>
                  <a:close/>
                </a:path>
              </a:pathLst>
            </a:custGeom>
            <a:gradFill flip="none" rotWithShape="1">
              <a:gsLst>
                <a:gs pos="0">
                  <a:schemeClr val="bg1"/>
                </a:gs>
                <a:gs pos="94000">
                  <a:schemeClr val="bg1">
                    <a:lumMod val="85000"/>
                  </a:schemeClr>
                </a:gs>
              </a:gsLst>
              <a:lin ang="9600000" scaled="0"/>
              <a:tileRect/>
            </a:gradFill>
            <a:ln w="19050">
              <a:solidFill>
                <a:schemeClr val="bg1"/>
              </a:solidFill>
              <a:prstDash val="solid"/>
              <a:round/>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13" name="Freeform 12"/>
            <p:cNvSpPr>
              <a:spLocks/>
            </p:cNvSpPr>
            <p:nvPr/>
          </p:nvSpPr>
          <p:spPr bwMode="auto">
            <a:xfrm>
              <a:off x="3616180" y="1621570"/>
              <a:ext cx="2099554" cy="1984828"/>
            </a:xfrm>
            <a:custGeom>
              <a:avLst/>
              <a:gdLst>
                <a:gd name="T0" fmla="*/ 1178 w 2434"/>
                <a:gd name="T1" fmla="*/ 0 h 2301"/>
                <a:gd name="T2" fmla="*/ 1227 w 2434"/>
                <a:gd name="T3" fmla="*/ 4 h 2301"/>
                <a:gd name="T4" fmla="*/ 1276 w 2434"/>
                <a:gd name="T5" fmla="*/ 19 h 2301"/>
                <a:gd name="T6" fmla="*/ 1329 w 2434"/>
                <a:gd name="T7" fmla="*/ 44 h 2301"/>
                <a:gd name="T8" fmla="*/ 1382 w 2434"/>
                <a:gd name="T9" fmla="*/ 81 h 2301"/>
                <a:gd name="T10" fmla="*/ 1452 w 2434"/>
                <a:gd name="T11" fmla="*/ 140 h 2301"/>
                <a:gd name="T12" fmla="*/ 1517 w 2434"/>
                <a:gd name="T13" fmla="*/ 193 h 2301"/>
                <a:gd name="T14" fmla="*/ 1575 w 2434"/>
                <a:gd name="T15" fmla="*/ 242 h 2301"/>
                <a:gd name="T16" fmla="*/ 1628 w 2434"/>
                <a:gd name="T17" fmla="*/ 286 h 2301"/>
                <a:gd name="T18" fmla="*/ 1673 w 2434"/>
                <a:gd name="T19" fmla="*/ 323 h 2301"/>
                <a:gd name="T20" fmla="*/ 1713 w 2434"/>
                <a:gd name="T21" fmla="*/ 357 h 2301"/>
                <a:gd name="T22" fmla="*/ 1747 w 2434"/>
                <a:gd name="T23" fmla="*/ 384 h 2301"/>
                <a:gd name="T24" fmla="*/ 1772 w 2434"/>
                <a:gd name="T25" fmla="*/ 406 h 2301"/>
                <a:gd name="T26" fmla="*/ 1791 w 2434"/>
                <a:gd name="T27" fmla="*/ 422 h 2301"/>
                <a:gd name="T28" fmla="*/ 1804 w 2434"/>
                <a:gd name="T29" fmla="*/ 431 h 2301"/>
                <a:gd name="T30" fmla="*/ 1808 w 2434"/>
                <a:gd name="T31" fmla="*/ 435 h 2301"/>
                <a:gd name="T32" fmla="*/ 2434 w 2434"/>
                <a:gd name="T33" fmla="*/ 1774 h 2301"/>
                <a:gd name="T34" fmla="*/ 2004 w 2434"/>
                <a:gd name="T35" fmla="*/ 2301 h 2301"/>
                <a:gd name="T36" fmla="*/ 558 w 2434"/>
                <a:gd name="T37" fmla="*/ 1925 h 2301"/>
                <a:gd name="T38" fmla="*/ 117 w 2434"/>
                <a:gd name="T39" fmla="*/ 1559 h 2301"/>
                <a:gd name="T40" fmla="*/ 113 w 2434"/>
                <a:gd name="T41" fmla="*/ 1557 h 2301"/>
                <a:gd name="T42" fmla="*/ 106 w 2434"/>
                <a:gd name="T43" fmla="*/ 1549 h 2301"/>
                <a:gd name="T44" fmla="*/ 93 w 2434"/>
                <a:gd name="T45" fmla="*/ 1536 h 2301"/>
                <a:gd name="T46" fmla="*/ 78 w 2434"/>
                <a:gd name="T47" fmla="*/ 1519 h 2301"/>
                <a:gd name="T48" fmla="*/ 62 w 2434"/>
                <a:gd name="T49" fmla="*/ 1498 h 2301"/>
                <a:gd name="T50" fmla="*/ 45 w 2434"/>
                <a:gd name="T51" fmla="*/ 1474 h 2301"/>
                <a:gd name="T52" fmla="*/ 28 w 2434"/>
                <a:gd name="T53" fmla="*/ 1446 h 2301"/>
                <a:gd name="T54" fmla="*/ 15 w 2434"/>
                <a:gd name="T55" fmla="*/ 1412 h 2301"/>
                <a:gd name="T56" fmla="*/ 6 w 2434"/>
                <a:gd name="T57" fmla="*/ 1376 h 2301"/>
                <a:gd name="T58" fmla="*/ 0 w 2434"/>
                <a:gd name="T59" fmla="*/ 1338 h 2301"/>
                <a:gd name="T60" fmla="*/ 2 w 2434"/>
                <a:gd name="T61" fmla="*/ 1294 h 2301"/>
                <a:gd name="T62" fmla="*/ 9 w 2434"/>
                <a:gd name="T63" fmla="*/ 1249 h 2301"/>
                <a:gd name="T64" fmla="*/ 27 w 2434"/>
                <a:gd name="T65" fmla="*/ 1202 h 2301"/>
                <a:gd name="T66" fmla="*/ 55 w 2434"/>
                <a:gd name="T67" fmla="*/ 1153 h 2301"/>
                <a:gd name="T68" fmla="*/ 93 w 2434"/>
                <a:gd name="T69" fmla="*/ 1102 h 2301"/>
                <a:gd name="T70" fmla="*/ 877 w 2434"/>
                <a:gd name="T71" fmla="*/ 155 h 2301"/>
                <a:gd name="T72" fmla="*/ 881 w 2434"/>
                <a:gd name="T73" fmla="*/ 151 h 2301"/>
                <a:gd name="T74" fmla="*/ 891 w 2434"/>
                <a:gd name="T75" fmla="*/ 142 h 2301"/>
                <a:gd name="T76" fmla="*/ 904 w 2434"/>
                <a:gd name="T77" fmla="*/ 127 h 2301"/>
                <a:gd name="T78" fmla="*/ 925 w 2434"/>
                <a:gd name="T79" fmla="*/ 108 h 2301"/>
                <a:gd name="T80" fmla="*/ 949 w 2434"/>
                <a:gd name="T81" fmla="*/ 87 h 2301"/>
                <a:gd name="T82" fmla="*/ 978 w 2434"/>
                <a:gd name="T83" fmla="*/ 66 h 2301"/>
                <a:gd name="T84" fmla="*/ 1012 w 2434"/>
                <a:gd name="T85" fmla="*/ 46 h 2301"/>
                <a:gd name="T86" fmla="*/ 1049 w 2434"/>
                <a:gd name="T87" fmla="*/ 27 h 2301"/>
                <a:gd name="T88" fmla="*/ 1089 w 2434"/>
                <a:gd name="T89" fmla="*/ 12 h 2301"/>
                <a:gd name="T90" fmla="*/ 1133 w 2434"/>
                <a:gd name="T91" fmla="*/ 2 h 2301"/>
                <a:gd name="T92" fmla="*/ 1178 w 2434"/>
                <a:gd name="T93" fmla="*/ 0 h 2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301">
                  <a:moveTo>
                    <a:pt x="1178" y="0"/>
                  </a:moveTo>
                  <a:lnTo>
                    <a:pt x="1227" y="4"/>
                  </a:lnTo>
                  <a:lnTo>
                    <a:pt x="1276" y="19"/>
                  </a:lnTo>
                  <a:lnTo>
                    <a:pt x="1329" y="44"/>
                  </a:lnTo>
                  <a:lnTo>
                    <a:pt x="1382" y="81"/>
                  </a:lnTo>
                  <a:lnTo>
                    <a:pt x="1452" y="140"/>
                  </a:lnTo>
                  <a:lnTo>
                    <a:pt x="1517" y="193"/>
                  </a:lnTo>
                  <a:lnTo>
                    <a:pt x="1575" y="242"/>
                  </a:lnTo>
                  <a:lnTo>
                    <a:pt x="1628" y="286"/>
                  </a:lnTo>
                  <a:lnTo>
                    <a:pt x="1673" y="323"/>
                  </a:lnTo>
                  <a:lnTo>
                    <a:pt x="1713" y="357"/>
                  </a:lnTo>
                  <a:lnTo>
                    <a:pt x="1747" y="384"/>
                  </a:lnTo>
                  <a:lnTo>
                    <a:pt x="1772" y="406"/>
                  </a:lnTo>
                  <a:lnTo>
                    <a:pt x="1791" y="422"/>
                  </a:lnTo>
                  <a:lnTo>
                    <a:pt x="1804" y="431"/>
                  </a:lnTo>
                  <a:lnTo>
                    <a:pt x="1808" y="435"/>
                  </a:lnTo>
                  <a:lnTo>
                    <a:pt x="2434" y="1774"/>
                  </a:lnTo>
                  <a:lnTo>
                    <a:pt x="2004" y="2301"/>
                  </a:lnTo>
                  <a:lnTo>
                    <a:pt x="558" y="1925"/>
                  </a:lnTo>
                  <a:lnTo>
                    <a:pt x="117" y="1559"/>
                  </a:lnTo>
                  <a:lnTo>
                    <a:pt x="113" y="1557"/>
                  </a:lnTo>
                  <a:lnTo>
                    <a:pt x="106" y="1549"/>
                  </a:lnTo>
                  <a:lnTo>
                    <a:pt x="93" y="1536"/>
                  </a:lnTo>
                  <a:lnTo>
                    <a:pt x="78" y="1519"/>
                  </a:lnTo>
                  <a:lnTo>
                    <a:pt x="62" y="1498"/>
                  </a:lnTo>
                  <a:lnTo>
                    <a:pt x="45" y="1474"/>
                  </a:lnTo>
                  <a:lnTo>
                    <a:pt x="28" y="1446"/>
                  </a:lnTo>
                  <a:lnTo>
                    <a:pt x="15" y="1412"/>
                  </a:lnTo>
                  <a:lnTo>
                    <a:pt x="6" y="1376"/>
                  </a:lnTo>
                  <a:lnTo>
                    <a:pt x="0" y="1338"/>
                  </a:lnTo>
                  <a:lnTo>
                    <a:pt x="2" y="1294"/>
                  </a:lnTo>
                  <a:lnTo>
                    <a:pt x="9" y="1249"/>
                  </a:lnTo>
                  <a:lnTo>
                    <a:pt x="27" y="1202"/>
                  </a:lnTo>
                  <a:lnTo>
                    <a:pt x="55" y="1153"/>
                  </a:lnTo>
                  <a:lnTo>
                    <a:pt x="93" y="1102"/>
                  </a:lnTo>
                  <a:lnTo>
                    <a:pt x="877" y="155"/>
                  </a:lnTo>
                  <a:lnTo>
                    <a:pt x="881" y="151"/>
                  </a:lnTo>
                  <a:lnTo>
                    <a:pt x="891" y="142"/>
                  </a:lnTo>
                  <a:lnTo>
                    <a:pt x="904" y="127"/>
                  </a:lnTo>
                  <a:lnTo>
                    <a:pt x="925" y="108"/>
                  </a:lnTo>
                  <a:lnTo>
                    <a:pt x="949" y="87"/>
                  </a:lnTo>
                  <a:lnTo>
                    <a:pt x="978" y="66"/>
                  </a:lnTo>
                  <a:lnTo>
                    <a:pt x="1012" y="46"/>
                  </a:lnTo>
                  <a:lnTo>
                    <a:pt x="1049" y="27"/>
                  </a:lnTo>
                  <a:lnTo>
                    <a:pt x="1089" y="12"/>
                  </a:lnTo>
                  <a:lnTo>
                    <a:pt x="1133" y="2"/>
                  </a:lnTo>
                  <a:lnTo>
                    <a:pt x="1178" y="0"/>
                  </a:lnTo>
                  <a:close/>
                </a:path>
              </a:pathLst>
            </a:custGeom>
            <a:gradFill flip="none" rotWithShape="1">
              <a:gsLst>
                <a:gs pos="0">
                  <a:schemeClr val="bg1"/>
                </a:gs>
                <a:gs pos="93000">
                  <a:schemeClr val="bg1">
                    <a:lumMod val="85000"/>
                  </a:schemeClr>
                </a:gs>
              </a:gsLst>
              <a:lin ang="12000000" scaled="0"/>
              <a:tileRect/>
            </a:gradFill>
            <a:ln w="19050">
              <a:solidFill>
                <a:schemeClr val="bg1"/>
              </a:solidFill>
              <a:prstDash val="solid"/>
              <a:round/>
              <a:headEnd/>
              <a:tailEnd/>
            </a:ln>
            <a:effectLst/>
          </p:spPr>
          <p:txBody>
            <a:bodyPr vert="horz" wrap="square" lIns="91440" tIns="45720" rIns="91440" bIns="45720" numCol="1" anchor="t" anchorCtr="0" compatLnSpc="1">
              <a:prstTxWarp prst="textNoShape">
                <a:avLst/>
              </a:prstTxWarp>
            </a:bodyPr>
            <a:lstStyle/>
            <a:p>
              <a:endParaRPr lang="en-IN"/>
            </a:p>
          </p:txBody>
        </p:sp>
      </p:grpSp>
      <p:sp>
        <p:nvSpPr>
          <p:cNvPr id="14" name="Freeform 13"/>
          <p:cNvSpPr>
            <a:spLocks/>
          </p:cNvSpPr>
          <p:nvPr/>
        </p:nvSpPr>
        <p:spPr bwMode="auto">
          <a:xfrm>
            <a:off x="5902247" y="3076941"/>
            <a:ext cx="734046" cy="773037"/>
          </a:xfrm>
          <a:custGeom>
            <a:avLst/>
            <a:gdLst>
              <a:gd name="T0" fmla="*/ 344 w 866"/>
              <a:gd name="T1" fmla="*/ 0 h 912"/>
              <a:gd name="T2" fmla="*/ 371 w 866"/>
              <a:gd name="T3" fmla="*/ 5 h 912"/>
              <a:gd name="T4" fmla="*/ 395 w 866"/>
              <a:gd name="T5" fmla="*/ 18 h 912"/>
              <a:gd name="T6" fmla="*/ 416 w 866"/>
              <a:gd name="T7" fmla="*/ 37 h 912"/>
              <a:gd name="T8" fmla="*/ 842 w 866"/>
              <a:gd name="T9" fmla="*/ 547 h 912"/>
              <a:gd name="T10" fmla="*/ 857 w 866"/>
              <a:gd name="T11" fmla="*/ 572 h 912"/>
              <a:gd name="T12" fmla="*/ 864 w 866"/>
              <a:gd name="T13" fmla="*/ 598 h 912"/>
              <a:gd name="T14" fmla="*/ 866 w 866"/>
              <a:gd name="T15" fmla="*/ 625 h 912"/>
              <a:gd name="T16" fmla="*/ 861 w 866"/>
              <a:gd name="T17" fmla="*/ 651 h 912"/>
              <a:gd name="T18" fmla="*/ 847 w 866"/>
              <a:gd name="T19" fmla="*/ 676 h 912"/>
              <a:gd name="T20" fmla="*/ 828 w 866"/>
              <a:gd name="T21" fmla="*/ 697 h 912"/>
              <a:gd name="T22" fmla="*/ 600 w 866"/>
              <a:gd name="T23" fmla="*/ 887 h 912"/>
              <a:gd name="T24" fmla="*/ 577 w 866"/>
              <a:gd name="T25" fmla="*/ 903 h 912"/>
              <a:gd name="T26" fmla="*/ 550 w 866"/>
              <a:gd name="T27" fmla="*/ 910 h 912"/>
              <a:gd name="T28" fmla="*/ 522 w 866"/>
              <a:gd name="T29" fmla="*/ 912 h 912"/>
              <a:gd name="T30" fmla="*/ 496 w 866"/>
              <a:gd name="T31" fmla="*/ 906 h 912"/>
              <a:gd name="T32" fmla="*/ 471 w 866"/>
              <a:gd name="T33" fmla="*/ 893 h 912"/>
              <a:gd name="T34" fmla="*/ 450 w 866"/>
              <a:gd name="T35" fmla="*/ 874 h 912"/>
              <a:gd name="T36" fmla="*/ 25 w 866"/>
              <a:gd name="T37" fmla="*/ 364 h 912"/>
              <a:gd name="T38" fmla="*/ 10 w 866"/>
              <a:gd name="T39" fmla="*/ 340 h 912"/>
              <a:gd name="T40" fmla="*/ 2 w 866"/>
              <a:gd name="T41" fmla="*/ 313 h 912"/>
              <a:gd name="T42" fmla="*/ 0 w 866"/>
              <a:gd name="T43" fmla="*/ 287 h 912"/>
              <a:gd name="T44" fmla="*/ 6 w 866"/>
              <a:gd name="T45" fmla="*/ 260 h 912"/>
              <a:gd name="T46" fmla="*/ 19 w 866"/>
              <a:gd name="T47" fmla="*/ 236 h 912"/>
              <a:gd name="T48" fmla="*/ 38 w 866"/>
              <a:gd name="T49" fmla="*/ 215 h 912"/>
              <a:gd name="T50" fmla="*/ 267 w 866"/>
              <a:gd name="T51" fmla="*/ 24 h 912"/>
              <a:gd name="T52" fmla="*/ 291 w 866"/>
              <a:gd name="T53" fmla="*/ 9 h 912"/>
              <a:gd name="T54" fmla="*/ 318 w 866"/>
              <a:gd name="T55" fmla="*/ 1 h 912"/>
              <a:gd name="T56" fmla="*/ 344 w 866"/>
              <a:gd name="T57"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6" h="912">
                <a:moveTo>
                  <a:pt x="344" y="0"/>
                </a:moveTo>
                <a:lnTo>
                  <a:pt x="371" y="5"/>
                </a:lnTo>
                <a:lnTo>
                  <a:pt x="395" y="18"/>
                </a:lnTo>
                <a:lnTo>
                  <a:pt x="416" y="37"/>
                </a:lnTo>
                <a:lnTo>
                  <a:pt x="842" y="547"/>
                </a:lnTo>
                <a:lnTo>
                  <a:pt x="857" y="572"/>
                </a:lnTo>
                <a:lnTo>
                  <a:pt x="864" y="598"/>
                </a:lnTo>
                <a:lnTo>
                  <a:pt x="866" y="625"/>
                </a:lnTo>
                <a:lnTo>
                  <a:pt x="861" y="651"/>
                </a:lnTo>
                <a:lnTo>
                  <a:pt x="847" y="676"/>
                </a:lnTo>
                <a:lnTo>
                  <a:pt x="828" y="697"/>
                </a:lnTo>
                <a:lnTo>
                  <a:pt x="600" y="887"/>
                </a:lnTo>
                <a:lnTo>
                  <a:pt x="577" y="903"/>
                </a:lnTo>
                <a:lnTo>
                  <a:pt x="550" y="910"/>
                </a:lnTo>
                <a:lnTo>
                  <a:pt x="522" y="912"/>
                </a:lnTo>
                <a:lnTo>
                  <a:pt x="496" y="906"/>
                </a:lnTo>
                <a:lnTo>
                  <a:pt x="471" y="893"/>
                </a:lnTo>
                <a:lnTo>
                  <a:pt x="450" y="874"/>
                </a:lnTo>
                <a:lnTo>
                  <a:pt x="25" y="364"/>
                </a:lnTo>
                <a:lnTo>
                  <a:pt x="10" y="340"/>
                </a:lnTo>
                <a:lnTo>
                  <a:pt x="2" y="313"/>
                </a:lnTo>
                <a:lnTo>
                  <a:pt x="0" y="287"/>
                </a:lnTo>
                <a:lnTo>
                  <a:pt x="6" y="260"/>
                </a:lnTo>
                <a:lnTo>
                  <a:pt x="19" y="236"/>
                </a:lnTo>
                <a:lnTo>
                  <a:pt x="38" y="215"/>
                </a:lnTo>
                <a:lnTo>
                  <a:pt x="267" y="24"/>
                </a:lnTo>
                <a:lnTo>
                  <a:pt x="291" y="9"/>
                </a:lnTo>
                <a:lnTo>
                  <a:pt x="318" y="1"/>
                </a:lnTo>
                <a:lnTo>
                  <a:pt x="34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5" name="Freeform 14"/>
          <p:cNvSpPr>
            <a:spLocks/>
          </p:cNvSpPr>
          <p:nvPr/>
        </p:nvSpPr>
        <p:spPr bwMode="auto">
          <a:xfrm>
            <a:off x="6166707" y="3855065"/>
            <a:ext cx="545025" cy="783208"/>
          </a:xfrm>
          <a:custGeom>
            <a:avLst/>
            <a:gdLst>
              <a:gd name="T0" fmla="*/ 240 w 643"/>
              <a:gd name="T1" fmla="*/ 0 h 924"/>
              <a:gd name="T2" fmla="*/ 269 w 643"/>
              <a:gd name="T3" fmla="*/ 2 h 924"/>
              <a:gd name="T4" fmla="*/ 560 w 643"/>
              <a:gd name="T5" fmla="*/ 64 h 924"/>
              <a:gd name="T6" fmla="*/ 586 w 643"/>
              <a:gd name="T7" fmla="*/ 73 h 924"/>
              <a:gd name="T8" fmla="*/ 609 w 643"/>
              <a:gd name="T9" fmla="*/ 90 h 924"/>
              <a:gd name="T10" fmla="*/ 626 w 643"/>
              <a:gd name="T11" fmla="*/ 111 h 924"/>
              <a:gd name="T12" fmla="*/ 639 w 643"/>
              <a:gd name="T13" fmla="*/ 136 h 924"/>
              <a:gd name="T14" fmla="*/ 643 w 643"/>
              <a:gd name="T15" fmla="*/ 162 h 924"/>
              <a:gd name="T16" fmla="*/ 641 w 643"/>
              <a:gd name="T17" fmla="*/ 191 h 924"/>
              <a:gd name="T18" fmla="*/ 499 w 643"/>
              <a:gd name="T19" fmla="*/ 839 h 924"/>
              <a:gd name="T20" fmla="*/ 490 w 643"/>
              <a:gd name="T21" fmla="*/ 867 h 924"/>
              <a:gd name="T22" fmla="*/ 475 w 643"/>
              <a:gd name="T23" fmla="*/ 888 h 924"/>
              <a:gd name="T24" fmla="*/ 454 w 643"/>
              <a:gd name="T25" fmla="*/ 907 h 924"/>
              <a:gd name="T26" fmla="*/ 429 w 643"/>
              <a:gd name="T27" fmla="*/ 918 h 924"/>
              <a:gd name="T28" fmla="*/ 403 w 643"/>
              <a:gd name="T29" fmla="*/ 924 h 924"/>
              <a:gd name="T30" fmla="*/ 375 w 643"/>
              <a:gd name="T31" fmla="*/ 920 h 924"/>
              <a:gd name="T32" fmla="*/ 83 w 643"/>
              <a:gd name="T33" fmla="*/ 857 h 924"/>
              <a:gd name="T34" fmla="*/ 57 w 643"/>
              <a:gd name="T35" fmla="*/ 848 h 924"/>
              <a:gd name="T36" fmla="*/ 34 w 643"/>
              <a:gd name="T37" fmla="*/ 831 h 924"/>
              <a:gd name="T38" fmla="*/ 15 w 643"/>
              <a:gd name="T39" fmla="*/ 810 h 924"/>
              <a:gd name="T40" fmla="*/ 4 w 643"/>
              <a:gd name="T41" fmla="*/ 786 h 924"/>
              <a:gd name="T42" fmla="*/ 0 w 643"/>
              <a:gd name="T43" fmla="*/ 759 h 924"/>
              <a:gd name="T44" fmla="*/ 2 w 643"/>
              <a:gd name="T45" fmla="*/ 731 h 924"/>
              <a:gd name="T46" fmla="*/ 142 w 643"/>
              <a:gd name="T47" fmla="*/ 83 h 924"/>
              <a:gd name="T48" fmla="*/ 153 w 643"/>
              <a:gd name="T49" fmla="*/ 56 h 924"/>
              <a:gd name="T50" fmla="*/ 168 w 643"/>
              <a:gd name="T51" fmla="*/ 34 h 924"/>
              <a:gd name="T52" fmla="*/ 189 w 643"/>
              <a:gd name="T53" fmla="*/ 15 h 924"/>
              <a:gd name="T54" fmla="*/ 214 w 643"/>
              <a:gd name="T55" fmla="*/ 4 h 924"/>
              <a:gd name="T56" fmla="*/ 240 w 643"/>
              <a:gd name="T57"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3" h="924">
                <a:moveTo>
                  <a:pt x="240" y="0"/>
                </a:moveTo>
                <a:lnTo>
                  <a:pt x="269" y="2"/>
                </a:lnTo>
                <a:lnTo>
                  <a:pt x="560" y="64"/>
                </a:lnTo>
                <a:lnTo>
                  <a:pt x="586" y="73"/>
                </a:lnTo>
                <a:lnTo>
                  <a:pt x="609" y="90"/>
                </a:lnTo>
                <a:lnTo>
                  <a:pt x="626" y="111"/>
                </a:lnTo>
                <a:lnTo>
                  <a:pt x="639" y="136"/>
                </a:lnTo>
                <a:lnTo>
                  <a:pt x="643" y="162"/>
                </a:lnTo>
                <a:lnTo>
                  <a:pt x="641" y="191"/>
                </a:lnTo>
                <a:lnTo>
                  <a:pt x="499" y="839"/>
                </a:lnTo>
                <a:lnTo>
                  <a:pt x="490" y="867"/>
                </a:lnTo>
                <a:lnTo>
                  <a:pt x="475" y="888"/>
                </a:lnTo>
                <a:lnTo>
                  <a:pt x="454" y="907"/>
                </a:lnTo>
                <a:lnTo>
                  <a:pt x="429" y="918"/>
                </a:lnTo>
                <a:lnTo>
                  <a:pt x="403" y="924"/>
                </a:lnTo>
                <a:lnTo>
                  <a:pt x="375" y="920"/>
                </a:lnTo>
                <a:lnTo>
                  <a:pt x="83" y="857"/>
                </a:lnTo>
                <a:lnTo>
                  <a:pt x="57" y="848"/>
                </a:lnTo>
                <a:lnTo>
                  <a:pt x="34" y="831"/>
                </a:lnTo>
                <a:lnTo>
                  <a:pt x="15" y="810"/>
                </a:lnTo>
                <a:lnTo>
                  <a:pt x="4" y="786"/>
                </a:lnTo>
                <a:lnTo>
                  <a:pt x="0" y="759"/>
                </a:lnTo>
                <a:lnTo>
                  <a:pt x="2" y="731"/>
                </a:lnTo>
                <a:lnTo>
                  <a:pt x="142" y="83"/>
                </a:lnTo>
                <a:lnTo>
                  <a:pt x="153" y="56"/>
                </a:lnTo>
                <a:lnTo>
                  <a:pt x="168" y="34"/>
                </a:lnTo>
                <a:lnTo>
                  <a:pt x="189" y="15"/>
                </a:lnTo>
                <a:lnTo>
                  <a:pt x="214" y="4"/>
                </a:lnTo>
                <a:lnTo>
                  <a:pt x="240" y="0"/>
                </a:ln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6" name="Freeform 15"/>
          <p:cNvSpPr>
            <a:spLocks/>
          </p:cNvSpPr>
          <p:nvPr/>
        </p:nvSpPr>
        <p:spPr bwMode="auto">
          <a:xfrm>
            <a:off x="5536919" y="4546730"/>
            <a:ext cx="796771" cy="655217"/>
          </a:xfrm>
          <a:custGeom>
            <a:avLst/>
            <a:gdLst>
              <a:gd name="T0" fmla="*/ 709 w 940"/>
              <a:gd name="T1" fmla="*/ 0 h 773"/>
              <a:gd name="T2" fmla="*/ 736 w 940"/>
              <a:gd name="T3" fmla="*/ 6 h 773"/>
              <a:gd name="T4" fmla="*/ 760 w 940"/>
              <a:gd name="T5" fmla="*/ 17 h 773"/>
              <a:gd name="T6" fmla="*/ 781 w 940"/>
              <a:gd name="T7" fmla="*/ 36 h 773"/>
              <a:gd name="T8" fmla="*/ 798 w 940"/>
              <a:gd name="T9" fmla="*/ 58 h 773"/>
              <a:gd name="T10" fmla="*/ 930 w 940"/>
              <a:gd name="T11" fmla="*/ 325 h 773"/>
              <a:gd name="T12" fmla="*/ 938 w 940"/>
              <a:gd name="T13" fmla="*/ 351 h 773"/>
              <a:gd name="T14" fmla="*/ 940 w 940"/>
              <a:gd name="T15" fmla="*/ 380 h 773"/>
              <a:gd name="T16" fmla="*/ 934 w 940"/>
              <a:gd name="T17" fmla="*/ 406 h 773"/>
              <a:gd name="T18" fmla="*/ 923 w 940"/>
              <a:gd name="T19" fmla="*/ 431 h 773"/>
              <a:gd name="T20" fmla="*/ 906 w 940"/>
              <a:gd name="T21" fmla="*/ 451 h 773"/>
              <a:gd name="T22" fmla="*/ 881 w 940"/>
              <a:gd name="T23" fmla="*/ 468 h 773"/>
              <a:gd name="T24" fmla="*/ 286 w 940"/>
              <a:gd name="T25" fmla="*/ 763 h 773"/>
              <a:gd name="T26" fmla="*/ 259 w 940"/>
              <a:gd name="T27" fmla="*/ 771 h 773"/>
              <a:gd name="T28" fmla="*/ 233 w 940"/>
              <a:gd name="T29" fmla="*/ 773 h 773"/>
              <a:gd name="T30" fmla="*/ 204 w 940"/>
              <a:gd name="T31" fmla="*/ 769 h 773"/>
              <a:gd name="T32" fmla="*/ 182 w 940"/>
              <a:gd name="T33" fmla="*/ 756 h 773"/>
              <a:gd name="T34" fmla="*/ 159 w 940"/>
              <a:gd name="T35" fmla="*/ 739 h 773"/>
              <a:gd name="T36" fmla="*/ 144 w 940"/>
              <a:gd name="T37" fmla="*/ 714 h 773"/>
              <a:gd name="T38" fmla="*/ 11 w 940"/>
              <a:gd name="T39" fmla="*/ 448 h 773"/>
              <a:gd name="T40" fmla="*/ 2 w 940"/>
              <a:gd name="T41" fmla="*/ 421 h 773"/>
              <a:gd name="T42" fmla="*/ 0 w 940"/>
              <a:gd name="T43" fmla="*/ 393 h 773"/>
              <a:gd name="T44" fmla="*/ 6 w 940"/>
              <a:gd name="T45" fmla="*/ 366 h 773"/>
              <a:gd name="T46" fmla="*/ 19 w 940"/>
              <a:gd name="T47" fmla="*/ 342 h 773"/>
              <a:gd name="T48" fmla="*/ 36 w 940"/>
              <a:gd name="T49" fmla="*/ 321 h 773"/>
              <a:gd name="T50" fmla="*/ 59 w 940"/>
              <a:gd name="T51" fmla="*/ 306 h 773"/>
              <a:gd name="T52" fmla="*/ 654 w 940"/>
              <a:gd name="T53" fmla="*/ 11 h 773"/>
              <a:gd name="T54" fmla="*/ 681 w 940"/>
              <a:gd name="T55" fmla="*/ 2 h 773"/>
              <a:gd name="T56" fmla="*/ 709 w 940"/>
              <a:gd name="T57"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40" h="773">
                <a:moveTo>
                  <a:pt x="709" y="0"/>
                </a:moveTo>
                <a:lnTo>
                  <a:pt x="736" y="6"/>
                </a:lnTo>
                <a:lnTo>
                  <a:pt x="760" y="17"/>
                </a:lnTo>
                <a:lnTo>
                  <a:pt x="781" y="36"/>
                </a:lnTo>
                <a:lnTo>
                  <a:pt x="798" y="58"/>
                </a:lnTo>
                <a:lnTo>
                  <a:pt x="930" y="325"/>
                </a:lnTo>
                <a:lnTo>
                  <a:pt x="938" y="351"/>
                </a:lnTo>
                <a:lnTo>
                  <a:pt x="940" y="380"/>
                </a:lnTo>
                <a:lnTo>
                  <a:pt x="934" y="406"/>
                </a:lnTo>
                <a:lnTo>
                  <a:pt x="923" y="431"/>
                </a:lnTo>
                <a:lnTo>
                  <a:pt x="906" y="451"/>
                </a:lnTo>
                <a:lnTo>
                  <a:pt x="881" y="468"/>
                </a:lnTo>
                <a:lnTo>
                  <a:pt x="286" y="763"/>
                </a:lnTo>
                <a:lnTo>
                  <a:pt x="259" y="771"/>
                </a:lnTo>
                <a:lnTo>
                  <a:pt x="233" y="773"/>
                </a:lnTo>
                <a:lnTo>
                  <a:pt x="204" y="769"/>
                </a:lnTo>
                <a:lnTo>
                  <a:pt x="182" y="756"/>
                </a:lnTo>
                <a:lnTo>
                  <a:pt x="159" y="739"/>
                </a:lnTo>
                <a:lnTo>
                  <a:pt x="144" y="714"/>
                </a:lnTo>
                <a:lnTo>
                  <a:pt x="11" y="448"/>
                </a:lnTo>
                <a:lnTo>
                  <a:pt x="2" y="421"/>
                </a:lnTo>
                <a:lnTo>
                  <a:pt x="0" y="393"/>
                </a:lnTo>
                <a:lnTo>
                  <a:pt x="6" y="366"/>
                </a:lnTo>
                <a:lnTo>
                  <a:pt x="19" y="342"/>
                </a:lnTo>
                <a:lnTo>
                  <a:pt x="36" y="321"/>
                </a:lnTo>
                <a:lnTo>
                  <a:pt x="59" y="306"/>
                </a:lnTo>
                <a:lnTo>
                  <a:pt x="654" y="11"/>
                </a:lnTo>
                <a:lnTo>
                  <a:pt x="681" y="2"/>
                </a:lnTo>
                <a:lnTo>
                  <a:pt x="709"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7" name="Freeform 16"/>
          <p:cNvSpPr>
            <a:spLocks/>
          </p:cNvSpPr>
          <p:nvPr/>
        </p:nvSpPr>
        <p:spPr bwMode="auto">
          <a:xfrm>
            <a:off x="4738452" y="4562836"/>
            <a:ext cx="796771" cy="651827"/>
          </a:xfrm>
          <a:custGeom>
            <a:avLst/>
            <a:gdLst>
              <a:gd name="T0" fmla="*/ 227 w 940"/>
              <a:gd name="T1" fmla="*/ 0 h 769"/>
              <a:gd name="T2" fmla="*/ 256 w 940"/>
              <a:gd name="T3" fmla="*/ 2 h 769"/>
              <a:gd name="T4" fmla="*/ 282 w 940"/>
              <a:gd name="T5" fmla="*/ 9 h 769"/>
              <a:gd name="T6" fmla="*/ 880 w 940"/>
              <a:gd name="T7" fmla="*/ 300 h 769"/>
              <a:gd name="T8" fmla="*/ 904 w 940"/>
              <a:gd name="T9" fmla="*/ 315 h 769"/>
              <a:gd name="T10" fmla="*/ 921 w 940"/>
              <a:gd name="T11" fmla="*/ 336 h 769"/>
              <a:gd name="T12" fmla="*/ 934 w 940"/>
              <a:gd name="T13" fmla="*/ 361 h 769"/>
              <a:gd name="T14" fmla="*/ 940 w 940"/>
              <a:gd name="T15" fmla="*/ 387 h 769"/>
              <a:gd name="T16" fmla="*/ 938 w 940"/>
              <a:gd name="T17" fmla="*/ 415 h 769"/>
              <a:gd name="T18" fmla="*/ 929 w 940"/>
              <a:gd name="T19" fmla="*/ 442 h 769"/>
              <a:gd name="T20" fmla="*/ 798 w 940"/>
              <a:gd name="T21" fmla="*/ 708 h 769"/>
              <a:gd name="T22" fmla="*/ 783 w 940"/>
              <a:gd name="T23" fmla="*/ 733 h 769"/>
              <a:gd name="T24" fmla="*/ 762 w 940"/>
              <a:gd name="T25" fmla="*/ 752 h 769"/>
              <a:gd name="T26" fmla="*/ 738 w 940"/>
              <a:gd name="T27" fmla="*/ 763 h 769"/>
              <a:gd name="T28" fmla="*/ 711 w 940"/>
              <a:gd name="T29" fmla="*/ 769 h 769"/>
              <a:gd name="T30" fmla="*/ 685 w 940"/>
              <a:gd name="T31" fmla="*/ 767 h 769"/>
              <a:gd name="T32" fmla="*/ 657 w 940"/>
              <a:gd name="T33" fmla="*/ 757 h 769"/>
              <a:gd name="T34" fmla="*/ 59 w 940"/>
              <a:gd name="T35" fmla="*/ 468 h 769"/>
              <a:gd name="T36" fmla="*/ 36 w 940"/>
              <a:gd name="T37" fmla="*/ 453 h 769"/>
              <a:gd name="T38" fmla="*/ 17 w 940"/>
              <a:gd name="T39" fmla="*/ 432 h 769"/>
              <a:gd name="T40" fmla="*/ 6 w 940"/>
              <a:gd name="T41" fmla="*/ 408 h 769"/>
              <a:gd name="T42" fmla="*/ 0 w 940"/>
              <a:gd name="T43" fmla="*/ 381 h 769"/>
              <a:gd name="T44" fmla="*/ 2 w 940"/>
              <a:gd name="T45" fmla="*/ 353 h 769"/>
              <a:gd name="T46" fmla="*/ 10 w 940"/>
              <a:gd name="T47" fmla="*/ 327 h 769"/>
              <a:gd name="T48" fmla="*/ 140 w 940"/>
              <a:gd name="T49" fmla="*/ 58 h 769"/>
              <a:gd name="T50" fmla="*/ 155 w 940"/>
              <a:gd name="T51" fmla="*/ 36 h 769"/>
              <a:gd name="T52" fmla="*/ 176 w 940"/>
              <a:gd name="T53" fmla="*/ 17 h 769"/>
              <a:gd name="T54" fmla="*/ 201 w 940"/>
              <a:gd name="T55" fmla="*/ 5 h 769"/>
              <a:gd name="T56" fmla="*/ 227 w 940"/>
              <a:gd name="T57" fmla="*/ 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40" h="769">
                <a:moveTo>
                  <a:pt x="227" y="0"/>
                </a:moveTo>
                <a:lnTo>
                  <a:pt x="256" y="2"/>
                </a:lnTo>
                <a:lnTo>
                  <a:pt x="282" y="9"/>
                </a:lnTo>
                <a:lnTo>
                  <a:pt x="880" y="300"/>
                </a:lnTo>
                <a:lnTo>
                  <a:pt x="904" y="315"/>
                </a:lnTo>
                <a:lnTo>
                  <a:pt x="921" y="336"/>
                </a:lnTo>
                <a:lnTo>
                  <a:pt x="934" y="361"/>
                </a:lnTo>
                <a:lnTo>
                  <a:pt x="940" y="387"/>
                </a:lnTo>
                <a:lnTo>
                  <a:pt x="938" y="415"/>
                </a:lnTo>
                <a:lnTo>
                  <a:pt x="929" y="442"/>
                </a:lnTo>
                <a:lnTo>
                  <a:pt x="798" y="708"/>
                </a:lnTo>
                <a:lnTo>
                  <a:pt x="783" y="733"/>
                </a:lnTo>
                <a:lnTo>
                  <a:pt x="762" y="752"/>
                </a:lnTo>
                <a:lnTo>
                  <a:pt x="738" y="763"/>
                </a:lnTo>
                <a:lnTo>
                  <a:pt x="711" y="769"/>
                </a:lnTo>
                <a:lnTo>
                  <a:pt x="685" y="767"/>
                </a:lnTo>
                <a:lnTo>
                  <a:pt x="657" y="757"/>
                </a:lnTo>
                <a:lnTo>
                  <a:pt x="59" y="468"/>
                </a:lnTo>
                <a:lnTo>
                  <a:pt x="36" y="453"/>
                </a:lnTo>
                <a:lnTo>
                  <a:pt x="17" y="432"/>
                </a:lnTo>
                <a:lnTo>
                  <a:pt x="6" y="408"/>
                </a:lnTo>
                <a:lnTo>
                  <a:pt x="0" y="381"/>
                </a:lnTo>
                <a:lnTo>
                  <a:pt x="2" y="353"/>
                </a:lnTo>
                <a:lnTo>
                  <a:pt x="10" y="327"/>
                </a:lnTo>
                <a:lnTo>
                  <a:pt x="140" y="58"/>
                </a:lnTo>
                <a:lnTo>
                  <a:pt x="155" y="36"/>
                </a:lnTo>
                <a:lnTo>
                  <a:pt x="176" y="17"/>
                </a:lnTo>
                <a:lnTo>
                  <a:pt x="201" y="5"/>
                </a:lnTo>
                <a:lnTo>
                  <a:pt x="227"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8" name="Freeform 17"/>
          <p:cNvSpPr>
            <a:spLocks/>
          </p:cNvSpPr>
          <p:nvPr/>
        </p:nvSpPr>
        <p:spPr bwMode="auto">
          <a:xfrm>
            <a:off x="4347696" y="3885580"/>
            <a:ext cx="543330" cy="782361"/>
          </a:xfrm>
          <a:custGeom>
            <a:avLst/>
            <a:gdLst>
              <a:gd name="T0" fmla="*/ 403 w 641"/>
              <a:gd name="T1" fmla="*/ 0 h 923"/>
              <a:gd name="T2" fmla="*/ 431 w 641"/>
              <a:gd name="T3" fmla="*/ 5 h 923"/>
              <a:gd name="T4" fmla="*/ 456 w 641"/>
              <a:gd name="T5" fmla="*/ 17 h 923"/>
              <a:gd name="T6" fmla="*/ 477 w 641"/>
              <a:gd name="T7" fmla="*/ 34 h 923"/>
              <a:gd name="T8" fmla="*/ 492 w 641"/>
              <a:gd name="T9" fmla="*/ 56 h 923"/>
              <a:gd name="T10" fmla="*/ 501 w 641"/>
              <a:gd name="T11" fmla="*/ 83 h 923"/>
              <a:gd name="T12" fmla="*/ 639 w 641"/>
              <a:gd name="T13" fmla="*/ 733 h 923"/>
              <a:gd name="T14" fmla="*/ 641 w 641"/>
              <a:gd name="T15" fmla="*/ 761 h 923"/>
              <a:gd name="T16" fmla="*/ 635 w 641"/>
              <a:gd name="T17" fmla="*/ 787 h 923"/>
              <a:gd name="T18" fmla="*/ 624 w 641"/>
              <a:gd name="T19" fmla="*/ 812 h 923"/>
              <a:gd name="T20" fmla="*/ 607 w 641"/>
              <a:gd name="T21" fmla="*/ 833 h 923"/>
              <a:gd name="T22" fmla="*/ 584 w 641"/>
              <a:gd name="T23" fmla="*/ 850 h 923"/>
              <a:gd name="T24" fmla="*/ 558 w 641"/>
              <a:gd name="T25" fmla="*/ 859 h 923"/>
              <a:gd name="T26" fmla="*/ 267 w 641"/>
              <a:gd name="T27" fmla="*/ 922 h 923"/>
              <a:gd name="T28" fmla="*/ 238 w 641"/>
              <a:gd name="T29" fmla="*/ 923 h 923"/>
              <a:gd name="T30" fmla="*/ 210 w 641"/>
              <a:gd name="T31" fmla="*/ 918 h 923"/>
              <a:gd name="T32" fmla="*/ 185 w 641"/>
              <a:gd name="T33" fmla="*/ 906 h 923"/>
              <a:gd name="T34" fmla="*/ 165 w 641"/>
              <a:gd name="T35" fmla="*/ 888 h 923"/>
              <a:gd name="T36" fmla="*/ 149 w 641"/>
              <a:gd name="T37" fmla="*/ 865 h 923"/>
              <a:gd name="T38" fmla="*/ 140 w 641"/>
              <a:gd name="T39" fmla="*/ 838 h 923"/>
              <a:gd name="T40" fmla="*/ 2 w 641"/>
              <a:gd name="T41" fmla="*/ 189 h 923"/>
              <a:gd name="T42" fmla="*/ 0 w 641"/>
              <a:gd name="T43" fmla="*/ 160 h 923"/>
              <a:gd name="T44" fmla="*/ 6 w 641"/>
              <a:gd name="T45" fmla="*/ 134 h 923"/>
              <a:gd name="T46" fmla="*/ 17 w 641"/>
              <a:gd name="T47" fmla="*/ 109 h 923"/>
              <a:gd name="T48" fmla="*/ 34 w 641"/>
              <a:gd name="T49" fmla="*/ 88 h 923"/>
              <a:gd name="T50" fmla="*/ 57 w 641"/>
              <a:gd name="T51" fmla="*/ 73 h 923"/>
              <a:gd name="T52" fmla="*/ 85 w 641"/>
              <a:gd name="T53" fmla="*/ 64 h 923"/>
              <a:gd name="T54" fmla="*/ 374 w 641"/>
              <a:gd name="T55" fmla="*/ 2 h 923"/>
              <a:gd name="T56" fmla="*/ 403 w 641"/>
              <a:gd name="T57" fmla="*/ 0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1" h="923">
                <a:moveTo>
                  <a:pt x="403" y="0"/>
                </a:moveTo>
                <a:lnTo>
                  <a:pt x="431" y="5"/>
                </a:lnTo>
                <a:lnTo>
                  <a:pt x="456" y="17"/>
                </a:lnTo>
                <a:lnTo>
                  <a:pt x="477" y="34"/>
                </a:lnTo>
                <a:lnTo>
                  <a:pt x="492" y="56"/>
                </a:lnTo>
                <a:lnTo>
                  <a:pt x="501" y="83"/>
                </a:lnTo>
                <a:lnTo>
                  <a:pt x="639" y="733"/>
                </a:lnTo>
                <a:lnTo>
                  <a:pt x="641" y="761"/>
                </a:lnTo>
                <a:lnTo>
                  <a:pt x="635" y="787"/>
                </a:lnTo>
                <a:lnTo>
                  <a:pt x="624" y="812"/>
                </a:lnTo>
                <a:lnTo>
                  <a:pt x="607" y="833"/>
                </a:lnTo>
                <a:lnTo>
                  <a:pt x="584" y="850"/>
                </a:lnTo>
                <a:lnTo>
                  <a:pt x="558" y="859"/>
                </a:lnTo>
                <a:lnTo>
                  <a:pt x="267" y="922"/>
                </a:lnTo>
                <a:lnTo>
                  <a:pt x="238" y="923"/>
                </a:lnTo>
                <a:lnTo>
                  <a:pt x="210" y="918"/>
                </a:lnTo>
                <a:lnTo>
                  <a:pt x="185" y="906"/>
                </a:lnTo>
                <a:lnTo>
                  <a:pt x="165" y="888"/>
                </a:lnTo>
                <a:lnTo>
                  <a:pt x="149" y="865"/>
                </a:lnTo>
                <a:lnTo>
                  <a:pt x="140" y="838"/>
                </a:lnTo>
                <a:lnTo>
                  <a:pt x="2" y="189"/>
                </a:lnTo>
                <a:lnTo>
                  <a:pt x="0" y="160"/>
                </a:lnTo>
                <a:lnTo>
                  <a:pt x="6" y="134"/>
                </a:lnTo>
                <a:lnTo>
                  <a:pt x="17" y="109"/>
                </a:lnTo>
                <a:lnTo>
                  <a:pt x="34" y="88"/>
                </a:lnTo>
                <a:lnTo>
                  <a:pt x="57" y="73"/>
                </a:lnTo>
                <a:lnTo>
                  <a:pt x="85" y="64"/>
                </a:lnTo>
                <a:lnTo>
                  <a:pt x="374" y="2"/>
                </a:lnTo>
                <a:lnTo>
                  <a:pt x="403"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18"/>
          <p:cNvSpPr>
            <a:spLocks/>
          </p:cNvSpPr>
          <p:nvPr/>
        </p:nvSpPr>
        <p:spPr bwMode="auto">
          <a:xfrm>
            <a:off x="4423135" y="3093894"/>
            <a:ext cx="734046" cy="773885"/>
          </a:xfrm>
          <a:custGeom>
            <a:avLst/>
            <a:gdLst>
              <a:gd name="T0" fmla="*/ 520 w 866"/>
              <a:gd name="T1" fmla="*/ 0 h 913"/>
              <a:gd name="T2" fmla="*/ 548 w 866"/>
              <a:gd name="T3" fmla="*/ 0 h 913"/>
              <a:gd name="T4" fmla="*/ 575 w 866"/>
              <a:gd name="T5" fmla="*/ 10 h 913"/>
              <a:gd name="T6" fmla="*/ 599 w 866"/>
              <a:gd name="T7" fmla="*/ 25 h 913"/>
              <a:gd name="T8" fmla="*/ 828 w 866"/>
              <a:gd name="T9" fmla="*/ 214 h 913"/>
              <a:gd name="T10" fmla="*/ 847 w 866"/>
              <a:gd name="T11" fmla="*/ 235 h 913"/>
              <a:gd name="T12" fmla="*/ 860 w 866"/>
              <a:gd name="T13" fmla="*/ 259 h 913"/>
              <a:gd name="T14" fmla="*/ 866 w 866"/>
              <a:gd name="T15" fmla="*/ 286 h 913"/>
              <a:gd name="T16" fmla="*/ 864 w 866"/>
              <a:gd name="T17" fmla="*/ 314 h 913"/>
              <a:gd name="T18" fmla="*/ 856 w 866"/>
              <a:gd name="T19" fmla="*/ 340 h 913"/>
              <a:gd name="T20" fmla="*/ 841 w 866"/>
              <a:gd name="T21" fmla="*/ 363 h 913"/>
              <a:gd name="T22" fmla="*/ 416 w 866"/>
              <a:gd name="T23" fmla="*/ 875 h 913"/>
              <a:gd name="T24" fmla="*/ 395 w 866"/>
              <a:gd name="T25" fmla="*/ 894 h 913"/>
              <a:gd name="T26" fmla="*/ 371 w 866"/>
              <a:gd name="T27" fmla="*/ 907 h 913"/>
              <a:gd name="T28" fmla="*/ 344 w 866"/>
              <a:gd name="T29" fmla="*/ 913 h 913"/>
              <a:gd name="T30" fmla="*/ 318 w 866"/>
              <a:gd name="T31" fmla="*/ 911 h 913"/>
              <a:gd name="T32" fmla="*/ 291 w 866"/>
              <a:gd name="T33" fmla="*/ 903 h 913"/>
              <a:gd name="T34" fmla="*/ 267 w 866"/>
              <a:gd name="T35" fmla="*/ 888 h 913"/>
              <a:gd name="T36" fmla="*/ 38 w 866"/>
              <a:gd name="T37" fmla="*/ 697 h 913"/>
              <a:gd name="T38" fmla="*/ 19 w 866"/>
              <a:gd name="T39" fmla="*/ 677 h 913"/>
              <a:gd name="T40" fmla="*/ 6 w 866"/>
              <a:gd name="T41" fmla="*/ 652 h 913"/>
              <a:gd name="T42" fmla="*/ 0 w 866"/>
              <a:gd name="T43" fmla="*/ 626 h 913"/>
              <a:gd name="T44" fmla="*/ 2 w 866"/>
              <a:gd name="T45" fmla="*/ 599 h 913"/>
              <a:gd name="T46" fmla="*/ 9 w 866"/>
              <a:gd name="T47" fmla="*/ 573 h 913"/>
              <a:gd name="T48" fmla="*/ 24 w 866"/>
              <a:gd name="T49" fmla="*/ 548 h 913"/>
              <a:gd name="T50" fmla="*/ 448 w 866"/>
              <a:gd name="T51" fmla="*/ 38 h 913"/>
              <a:gd name="T52" fmla="*/ 469 w 866"/>
              <a:gd name="T53" fmla="*/ 19 h 913"/>
              <a:gd name="T54" fmla="*/ 493 w 866"/>
              <a:gd name="T55" fmla="*/ 6 h 913"/>
              <a:gd name="T56" fmla="*/ 520 w 866"/>
              <a:gd name="T57"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6" h="913">
                <a:moveTo>
                  <a:pt x="520" y="0"/>
                </a:moveTo>
                <a:lnTo>
                  <a:pt x="548" y="0"/>
                </a:lnTo>
                <a:lnTo>
                  <a:pt x="575" y="10"/>
                </a:lnTo>
                <a:lnTo>
                  <a:pt x="599" y="25"/>
                </a:lnTo>
                <a:lnTo>
                  <a:pt x="828" y="214"/>
                </a:lnTo>
                <a:lnTo>
                  <a:pt x="847" y="235"/>
                </a:lnTo>
                <a:lnTo>
                  <a:pt x="860" y="259"/>
                </a:lnTo>
                <a:lnTo>
                  <a:pt x="866" y="286"/>
                </a:lnTo>
                <a:lnTo>
                  <a:pt x="864" y="314"/>
                </a:lnTo>
                <a:lnTo>
                  <a:pt x="856" y="340"/>
                </a:lnTo>
                <a:lnTo>
                  <a:pt x="841" y="363"/>
                </a:lnTo>
                <a:lnTo>
                  <a:pt x="416" y="875"/>
                </a:lnTo>
                <a:lnTo>
                  <a:pt x="395" y="894"/>
                </a:lnTo>
                <a:lnTo>
                  <a:pt x="371" y="907"/>
                </a:lnTo>
                <a:lnTo>
                  <a:pt x="344" y="913"/>
                </a:lnTo>
                <a:lnTo>
                  <a:pt x="318" y="911"/>
                </a:lnTo>
                <a:lnTo>
                  <a:pt x="291" y="903"/>
                </a:lnTo>
                <a:lnTo>
                  <a:pt x="267" y="888"/>
                </a:lnTo>
                <a:lnTo>
                  <a:pt x="38" y="697"/>
                </a:lnTo>
                <a:lnTo>
                  <a:pt x="19" y="677"/>
                </a:lnTo>
                <a:lnTo>
                  <a:pt x="6" y="652"/>
                </a:lnTo>
                <a:lnTo>
                  <a:pt x="0" y="626"/>
                </a:lnTo>
                <a:lnTo>
                  <a:pt x="2" y="599"/>
                </a:lnTo>
                <a:lnTo>
                  <a:pt x="9" y="573"/>
                </a:lnTo>
                <a:lnTo>
                  <a:pt x="24" y="548"/>
                </a:lnTo>
                <a:lnTo>
                  <a:pt x="448" y="38"/>
                </a:lnTo>
                <a:lnTo>
                  <a:pt x="469" y="19"/>
                </a:lnTo>
                <a:lnTo>
                  <a:pt x="493" y="6"/>
                </a:lnTo>
                <a:lnTo>
                  <a:pt x="520"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Freeform 19"/>
          <p:cNvSpPr>
            <a:spLocks/>
          </p:cNvSpPr>
          <p:nvPr/>
        </p:nvSpPr>
        <p:spPr bwMode="auto">
          <a:xfrm>
            <a:off x="5150400" y="2879444"/>
            <a:ext cx="744218" cy="432291"/>
          </a:xfrm>
          <a:custGeom>
            <a:avLst/>
            <a:gdLst>
              <a:gd name="T0" fmla="*/ 106 w 878"/>
              <a:gd name="T1" fmla="*/ 0 h 510"/>
              <a:gd name="T2" fmla="*/ 772 w 878"/>
              <a:gd name="T3" fmla="*/ 0 h 510"/>
              <a:gd name="T4" fmla="*/ 804 w 878"/>
              <a:gd name="T5" fmla="*/ 6 h 510"/>
              <a:gd name="T6" fmla="*/ 834 w 878"/>
              <a:gd name="T7" fmla="*/ 21 h 510"/>
              <a:gd name="T8" fmla="*/ 857 w 878"/>
              <a:gd name="T9" fmla="*/ 44 h 510"/>
              <a:gd name="T10" fmla="*/ 872 w 878"/>
              <a:gd name="T11" fmla="*/ 74 h 510"/>
              <a:gd name="T12" fmla="*/ 878 w 878"/>
              <a:gd name="T13" fmla="*/ 106 h 510"/>
              <a:gd name="T14" fmla="*/ 878 w 878"/>
              <a:gd name="T15" fmla="*/ 404 h 510"/>
              <a:gd name="T16" fmla="*/ 872 w 878"/>
              <a:gd name="T17" fmla="*/ 437 h 510"/>
              <a:gd name="T18" fmla="*/ 857 w 878"/>
              <a:gd name="T19" fmla="*/ 467 h 510"/>
              <a:gd name="T20" fmla="*/ 834 w 878"/>
              <a:gd name="T21" fmla="*/ 489 h 510"/>
              <a:gd name="T22" fmla="*/ 804 w 878"/>
              <a:gd name="T23" fmla="*/ 505 h 510"/>
              <a:gd name="T24" fmla="*/ 772 w 878"/>
              <a:gd name="T25" fmla="*/ 510 h 510"/>
              <a:gd name="T26" fmla="*/ 106 w 878"/>
              <a:gd name="T27" fmla="*/ 510 h 510"/>
              <a:gd name="T28" fmla="*/ 74 w 878"/>
              <a:gd name="T29" fmla="*/ 505 h 510"/>
              <a:gd name="T30" fmla="*/ 44 w 878"/>
              <a:gd name="T31" fmla="*/ 489 h 510"/>
              <a:gd name="T32" fmla="*/ 21 w 878"/>
              <a:gd name="T33" fmla="*/ 467 h 510"/>
              <a:gd name="T34" fmla="*/ 6 w 878"/>
              <a:gd name="T35" fmla="*/ 437 h 510"/>
              <a:gd name="T36" fmla="*/ 0 w 878"/>
              <a:gd name="T37" fmla="*/ 404 h 510"/>
              <a:gd name="T38" fmla="*/ 0 w 878"/>
              <a:gd name="T39" fmla="*/ 106 h 510"/>
              <a:gd name="T40" fmla="*/ 6 w 878"/>
              <a:gd name="T41" fmla="*/ 74 h 510"/>
              <a:gd name="T42" fmla="*/ 21 w 878"/>
              <a:gd name="T43" fmla="*/ 44 h 510"/>
              <a:gd name="T44" fmla="*/ 44 w 878"/>
              <a:gd name="T45" fmla="*/ 21 h 510"/>
              <a:gd name="T46" fmla="*/ 74 w 878"/>
              <a:gd name="T47" fmla="*/ 6 h 510"/>
              <a:gd name="T48" fmla="*/ 106 w 878"/>
              <a:gd name="T49"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8" h="510">
                <a:moveTo>
                  <a:pt x="106" y="0"/>
                </a:moveTo>
                <a:lnTo>
                  <a:pt x="772" y="0"/>
                </a:lnTo>
                <a:lnTo>
                  <a:pt x="804" y="6"/>
                </a:lnTo>
                <a:lnTo>
                  <a:pt x="834" y="21"/>
                </a:lnTo>
                <a:lnTo>
                  <a:pt x="857" y="44"/>
                </a:lnTo>
                <a:lnTo>
                  <a:pt x="872" y="74"/>
                </a:lnTo>
                <a:lnTo>
                  <a:pt x="878" y="106"/>
                </a:lnTo>
                <a:lnTo>
                  <a:pt x="878" y="404"/>
                </a:lnTo>
                <a:lnTo>
                  <a:pt x="872" y="437"/>
                </a:lnTo>
                <a:lnTo>
                  <a:pt x="857" y="467"/>
                </a:lnTo>
                <a:lnTo>
                  <a:pt x="834" y="489"/>
                </a:lnTo>
                <a:lnTo>
                  <a:pt x="804" y="505"/>
                </a:lnTo>
                <a:lnTo>
                  <a:pt x="772" y="510"/>
                </a:lnTo>
                <a:lnTo>
                  <a:pt x="106" y="510"/>
                </a:lnTo>
                <a:lnTo>
                  <a:pt x="74" y="505"/>
                </a:lnTo>
                <a:lnTo>
                  <a:pt x="44" y="489"/>
                </a:lnTo>
                <a:lnTo>
                  <a:pt x="21" y="467"/>
                </a:lnTo>
                <a:lnTo>
                  <a:pt x="6" y="437"/>
                </a:lnTo>
                <a:lnTo>
                  <a:pt x="0" y="404"/>
                </a:lnTo>
                <a:lnTo>
                  <a:pt x="0" y="106"/>
                </a:lnTo>
                <a:lnTo>
                  <a:pt x="6" y="74"/>
                </a:lnTo>
                <a:lnTo>
                  <a:pt x="21" y="44"/>
                </a:lnTo>
                <a:lnTo>
                  <a:pt x="44" y="21"/>
                </a:lnTo>
                <a:lnTo>
                  <a:pt x="74" y="6"/>
                </a:lnTo>
                <a:lnTo>
                  <a:pt x="10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20"/>
          <p:cNvSpPr>
            <a:spLocks/>
          </p:cNvSpPr>
          <p:nvPr/>
        </p:nvSpPr>
        <p:spPr bwMode="auto">
          <a:xfrm>
            <a:off x="5902247" y="3176115"/>
            <a:ext cx="703532" cy="673865"/>
          </a:xfrm>
          <a:custGeom>
            <a:avLst/>
            <a:gdLst>
              <a:gd name="T0" fmla="*/ 155 w 830"/>
              <a:gd name="T1" fmla="*/ 0 h 795"/>
              <a:gd name="T2" fmla="*/ 136 w 830"/>
              <a:gd name="T3" fmla="*/ 20 h 795"/>
              <a:gd name="T4" fmla="*/ 125 w 830"/>
              <a:gd name="T5" fmla="*/ 45 h 795"/>
              <a:gd name="T6" fmla="*/ 119 w 830"/>
              <a:gd name="T7" fmla="*/ 71 h 795"/>
              <a:gd name="T8" fmla="*/ 121 w 830"/>
              <a:gd name="T9" fmla="*/ 98 h 795"/>
              <a:gd name="T10" fmla="*/ 129 w 830"/>
              <a:gd name="T11" fmla="*/ 124 h 795"/>
              <a:gd name="T12" fmla="*/ 144 w 830"/>
              <a:gd name="T13" fmla="*/ 149 h 795"/>
              <a:gd name="T14" fmla="*/ 569 w 830"/>
              <a:gd name="T15" fmla="*/ 657 h 795"/>
              <a:gd name="T16" fmla="*/ 590 w 830"/>
              <a:gd name="T17" fmla="*/ 678 h 795"/>
              <a:gd name="T18" fmla="*/ 615 w 830"/>
              <a:gd name="T19" fmla="*/ 689 h 795"/>
              <a:gd name="T20" fmla="*/ 641 w 830"/>
              <a:gd name="T21" fmla="*/ 695 h 795"/>
              <a:gd name="T22" fmla="*/ 668 w 830"/>
              <a:gd name="T23" fmla="*/ 695 h 795"/>
              <a:gd name="T24" fmla="*/ 694 w 830"/>
              <a:gd name="T25" fmla="*/ 687 h 795"/>
              <a:gd name="T26" fmla="*/ 719 w 830"/>
              <a:gd name="T27" fmla="*/ 672 h 795"/>
              <a:gd name="T28" fmla="*/ 830 w 830"/>
              <a:gd name="T29" fmla="*/ 578 h 795"/>
              <a:gd name="T30" fmla="*/ 828 w 830"/>
              <a:gd name="T31" fmla="*/ 580 h 795"/>
              <a:gd name="T32" fmla="*/ 600 w 830"/>
              <a:gd name="T33" fmla="*/ 770 h 795"/>
              <a:gd name="T34" fmla="*/ 577 w 830"/>
              <a:gd name="T35" fmla="*/ 786 h 795"/>
              <a:gd name="T36" fmla="*/ 550 w 830"/>
              <a:gd name="T37" fmla="*/ 793 h 795"/>
              <a:gd name="T38" fmla="*/ 522 w 830"/>
              <a:gd name="T39" fmla="*/ 795 h 795"/>
              <a:gd name="T40" fmla="*/ 496 w 830"/>
              <a:gd name="T41" fmla="*/ 789 h 795"/>
              <a:gd name="T42" fmla="*/ 471 w 830"/>
              <a:gd name="T43" fmla="*/ 776 h 795"/>
              <a:gd name="T44" fmla="*/ 450 w 830"/>
              <a:gd name="T45" fmla="*/ 757 h 795"/>
              <a:gd name="T46" fmla="*/ 25 w 830"/>
              <a:gd name="T47" fmla="*/ 247 h 795"/>
              <a:gd name="T48" fmla="*/ 10 w 830"/>
              <a:gd name="T49" fmla="*/ 223 h 795"/>
              <a:gd name="T50" fmla="*/ 2 w 830"/>
              <a:gd name="T51" fmla="*/ 196 h 795"/>
              <a:gd name="T52" fmla="*/ 0 w 830"/>
              <a:gd name="T53" fmla="*/ 170 h 795"/>
              <a:gd name="T54" fmla="*/ 6 w 830"/>
              <a:gd name="T55" fmla="*/ 143 h 795"/>
              <a:gd name="T56" fmla="*/ 19 w 830"/>
              <a:gd name="T57" fmla="*/ 119 h 795"/>
              <a:gd name="T58" fmla="*/ 38 w 830"/>
              <a:gd name="T59" fmla="*/ 98 h 795"/>
              <a:gd name="T60" fmla="*/ 155 w 830"/>
              <a:gd name="T61" fmla="*/ 0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795">
                <a:moveTo>
                  <a:pt x="155" y="0"/>
                </a:moveTo>
                <a:lnTo>
                  <a:pt x="136" y="20"/>
                </a:lnTo>
                <a:lnTo>
                  <a:pt x="125" y="45"/>
                </a:lnTo>
                <a:lnTo>
                  <a:pt x="119" y="71"/>
                </a:lnTo>
                <a:lnTo>
                  <a:pt x="121" y="98"/>
                </a:lnTo>
                <a:lnTo>
                  <a:pt x="129" y="124"/>
                </a:lnTo>
                <a:lnTo>
                  <a:pt x="144" y="149"/>
                </a:lnTo>
                <a:lnTo>
                  <a:pt x="569" y="657"/>
                </a:lnTo>
                <a:lnTo>
                  <a:pt x="590" y="678"/>
                </a:lnTo>
                <a:lnTo>
                  <a:pt x="615" y="689"/>
                </a:lnTo>
                <a:lnTo>
                  <a:pt x="641" y="695"/>
                </a:lnTo>
                <a:lnTo>
                  <a:pt x="668" y="695"/>
                </a:lnTo>
                <a:lnTo>
                  <a:pt x="694" y="687"/>
                </a:lnTo>
                <a:lnTo>
                  <a:pt x="719" y="672"/>
                </a:lnTo>
                <a:lnTo>
                  <a:pt x="830" y="578"/>
                </a:lnTo>
                <a:lnTo>
                  <a:pt x="828" y="580"/>
                </a:lnTo>
                <a:lnTo>
                  <a:pt x="600" y="770"/>
                </a:lnTo>
                <a:lnTo>
                  <a:pt x="577" y="786"/>
                </a:lnTo>
                <a:lnTo>
                  <a:pt x="550" y="793"/>
                </a:lnTo>
                <a:lnTo>
                  <a:pt x="522" y="795"/>
                </a:lnTo>
                <a:lnTo>
                  <a:pt x="496" y="789"/>
                </a:lnTo>
                <a:lnTo>
                  <a:pt x="471" y="776"/>
                </a:lnTo>
                <a:lnTo>
                  <a:pt x="450" y="757"/>
                </a:lnTo>
                <a:lnTo>
                  <a:pt x="25" y="247"/>
                </a:lnTo>
                <a:lnTo>
                  <a:pt x="10" y="223"/>
                </a:lnTo>
                <a:lnTo>
                  <a:pt x="2" y="196"/>
                </a:lnTo>
                <a:lnTo>
                  <a:pt x="0" y="170"/>
                </a:lnTo>
                <a:lnTo>
                  <a:pt x="6" y="143"/>
                </a:lnTo>
                <a:lnTo>
                  <a:pt x="19" y="119"/>
                </a:lnTo>
                <a:lnTo>
                  <a:pt x="38" y="98"/>
                </a:lnTo>
                <a:lnTo>
                  <a:pt x="155"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Freeform 21"/>
          <p:cNvSpPr>
            <a:spLocks/>
          </p:cNvSpPr>
          <p:nvPr/>
        </p:nvSpPr>
        <p:spPr bwMode="auto">
          <a:xfrm>
            <a:off x="6166707" y="3855065"/>
            <a:ext cx="344985" cy="781513"/>
          </a:xfrm>
          <a:custGeom>
            <a:avLst/>
            <a:gdLst>
              <a:gd name="T0" fmla="*/ 240 w 407"/>
              <a:gd name="T1" fmla="*/ 0 h 922"/>
              <a:gd name="T2" fmla="*/ 269 w 407"/>
              <a:gd name="T3" fmla="*/ 2 h 922"/>
              <a:gd name="T4" fmla="*/ 407 w 407"/>
              <a:gd name="T5" fmla="*/ 32 h 922"/>
              <a:gd name="T6" fmla="*/ 376 w 407"/>
              <a:gd name="T7" fmla="*/ 34 h 922"/>
              <a:gd name="T8" fmla="*/ 348 w 407"/>
              <a:gd name="T9" fmla="*/ 43 h 922"/>
              <a:gd name="T10" fmla="*/ 324 w 407"/>
              <a:gd name="T11" fmla="*/ 60 h 922"/>
              <a:gd name="T12" fmla="*/ 305 w 407"/>
              <a:gd name="T13" fmla="*/ 85 h 922"/>
              <a:gd name="T14" fmla="*/ 293 w 407"/>
              <a:gd name="T15" fmla="*/ 115 h 922"/>
              <a:gd name="T16" fmla="*/ 151 w 407"/>
              <a:gd name="T17" fmla="*/ 763 h 922"/>
              <a:gd name="T18" fmla="*/ 150 w 407"/>
              <a:gd name="T19" fmla="*/ 791 h 922"/>
              <a:gd name="T20" fmla="*/ 155 w 407"/>
              <a:gd name="T21" fmla="*/ 818 h 922"/>
              <a:gd name="T22" fmla="*/ 167 w 407"/>
              <a:gd name="T23" fmla="*/ 842 h 922"/>
              <a:gd name="T24" fmla="*/ 184 w 407"/>
              <a:gd name="T25" fmla="*/ 863 h 922"/>
              <a:gd name="T26" fmla="*/ 206 w 407"/>
              <a:gd name="T27" fmla="*/ 880 h 922"/>
              <a:gd name="T28" fmla="*/ 233 w 407"/>
              <a:gd name="T29" fmla="*/ 890 h 922"/>
              <a:gd name="T30" fmla="*/ 386 w 407"/>
              <a:gd name="T31" fmla="*/ 922 h 922"/>
              <a:gd name="T32" fmla="*/ 375 w 407"/>
              <a:gd name="T33" fmla="*/ 920 h 922"/>
              <a:gd name="T34" fmla="*/ 83 w 407"/>
              <a:gd name="T35" fmla="*/ 857 h 922"/>
              <a:gd name="T36" fmla="*/ 57 w 407"/>
              <a:gd name="T37" fmla="*/ 848 h 922"/>
              <a:gd name="T38" fmla="*/ 34 w 407"/>
              <a:gd name="T39" fmla="*/ 831 h 922"/>
              <a:gd name="T40" fmla="*/ 15 w 407"/>
              <a:gd name="T41" fmla="*/ 810 h 922"/>
              <a:gd name="T42" fmla="*/ 4 w 407"/>
              <a:gd name="T43" fmla="*/ 786 h 922"/>
              <a:gd name="T44" fmla="*/ 0 w 407"/>
              <a:gd name="T45" fmla="*/ 759 h 922"/>
              <a:gd name="T46" fmla="*/ 2 w 407"/>
              <a:gd name="T47" fmla="*/ 731 h 922"/>
              <a:gd name="T48" fmla="*/ 142 w 407"/>
              <a:gd name="T49" fmla="*/ 83 h 922"/>
              <a:gd name="T50" fmla="*/ 153 w 407"/>
              <a:gd name="T51" fmla="*/ 56 h 922"/>
              <a:gd name="T52" fmla="*/ 168 w 407"/>
              <a:gd name="T53" fmla="*/ 34 h 922"/>
              <a:gd name="T54" fmla="*/ 189 w 407"/>
              <a:gd name="T55" fmla="*/ 15 h 922"/>
              <a:gd name="T56" fmla="*/ 214 w 407"/>
              <a:gd name="T57" fmla="*/ 4 h 922"/>
              <a:gd name="T58" fmla="*/ 240 w 407"/>
              <a:gd name="T59"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7" h="922">
                <a:moveTo>
                  <a:pt x="240" y="0"/>
                </a:moveTo>
                <a:lnTo>
                  <a:pt x="269" y="2"/>
                </a:lnTo>
                <a:lnTo>
                  <a:pt x="407" y="32"/>
                </a:lnTo>
                <a:lnTo>
                  <a:pt x="376" y="34"/>
                </a:lnTo>
                <a:lnTo>
                  <a:pt x="348" y="43"/>
                </a:lnTo>
                <a:lnTo>
                  <a:pt x="324" y="60"/>
                </a:lnTo>
                <a:lnTo>
                  <a:pt x="305" y="85"/>
                </a:lnTo>
                <a:lnTo>
                  <a:pt x="293" y="115"/>
                </a:lnTo>
                <a:lnTo>
                  <a:pt x="151" y="763"/>
                </a:lnTo>
                <a:lnTo>
                  <a:pt x="150" y="791"/>
                </a:lnTo>
                <a:lnTo>
                  <a:pt x="155" y="818"/>
                </a:lnTo>
                <a:lnTo>
                  <a:pt x="167" y="842"/>
                </a:lnTo>
                <a:lnTo>
                  <a:pt x="184" y="863"/>
                </a:lnTo>
                <a:lnTo>
                  <a:pt x="206" y="880"/>
                </a:lnTo>
                <a:lnTo>
                  <a:pt x="233" y="890"/>
                </a:lnTo>
                <a:lnTo>
                  <a:pt x="386" y="922"/>
                </a:lnTo>
                <a:lnTo>
                  <a:pt x="375" y="920"/>
                </a:lnTo>
                <a:lnTo>
                  <a:pt x="83" y="857"/>
                </a:lnTo>
                <a:lnTo>
                  <a:pt x="57" y="848"/>
                </a:lnTo>
                <a:lnTo>
                  <a:pt x="34" y="831"/>
                </a:lnTo>
                <a:lnTo>
                  <a:pt x="15" y="810"/>
                </a:lnTo>
                <a:lnTo>
                  <a:pt x="4" y="786"/>
                </a:lnTo>
                <a:lnTo>
                  <a:pt x="0" y="759"/>
                </a:lnTo>
                <a:lnTo>
                  <a:pt x="2" y="731"/>
                </a:lnTo>
                <a:lnTo>
                  <a:pt x="142" y="83"/>
                </a:lnTo>
                <a:lnTo>
                  <a:pt x="153" y="56"/>
                </a:lnTo>
                <a:lnTo>
                  <a:pt x="168" y="34"/>
                </a:lnTo>
                <a:lnTo>
                  <a:pt x="189" y="15"/>
                </a:lnTo>
                <a:lnTo>
                  <a:pt x="214" y="4"/>
                </a:lnTo>
                <a:lnTo>
                  <a:pt x="240"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Freeform 22"/>
          <p:cNvSpPr>
            <a:spLocks/>
          </p:cNvSpPr>
          <p:nvPr/>
        </p:nvSpPr>
        <p:spPr bwMode="auto">
          <a:xfrm>
            <a:off x="5536919" y="4546730"/>
            <a:ext cx="789990" cy="493319"/>
          </a:xfrm>
          <a:custGeom>
            <a:avLst/>
            <a:gdLst>
              <a:gd name="T0" fmla="*/ 709 w 932"/>
              <a:gd name="T1" fmla="*/ 0 h 582"/>
              <a:gd name="T2" fmla="*/ 736 w 932"/>
              <a:gd name="T3" fmla="*/ 6 h 582"/>
              <a:gd name="T4" fmla="*/ 760 w 932"/>
              <a:gd name="T5" fmla="*/ 17 h 582"/>
              <a:gd name="T6" fmla="*/ 781 w 932"/>
              <a:gd name="T7" fmla="*/ 36 h 582"/>
              <a:gd name="T8" fmla="*/ 798 w 932"/>
              <a:gd name="T9" fmla="*/ 58 h 582"/>
              <a:gd name="T10" fmla="*/ 930 w 932"/>
              <a:gd name="T11" fmla="*/ 325 h 582"/>
              <a:gd name="T12" fmla="*/ 932 w 932"/>
              <a:gd name="T13" fmla="*/ 331 h 582"/>
              <a:gd name="T14" fmla="*/ 866 w 932"/>
              <a:gd name="T15" fmla="*/ 198 h 582"/>
              <a:gd name="T16" fmla="*/ 851 w 932"/>
              <a:gd name="T17" fmla="*/ 176 h 582"/>
              <a:gd name="T18" fmla="*/ 830 w 932"/>
              <a:gd name="T19" fmla="*/ 157 h 582"/>
              <a:gd name="T20" fmla="*/ 806 w 932"/>
              <a:gd name="T21" fmla="*/ 145 h 582"/>
              <a:gd name="T22" fmla="*/ 779 w 932"/>
              <a:gd name="T23" fmla="*/ 140 h 582"/>
              <a:gd name="T24" fmla="*/ 751 w 932"/>
              <a:gd name="T25" fmla="*/ 142 h 582"/>
              <a:gd name="T26" fmla="*/ 724 w 932"/>
              <a:gd name="T27" fmla="*/ 151 h 582"/>
              <a:gd name="T28" fmla="*/ 129 w 932"/>
              <a:gd name="T29" fmla="*/ 446 h 582"/>
              <a:gd name="T30" fmla="*/ 106 w 932"/>
              <a:gd name="T31" fmla="*/ 461 h 582"/>
              <a:gd name="T32" fmla="*/ 89 w 932"/>
              <a:gd name="T33" fmla="*/ 482 h 582"/>
              <a:gd name="T34" fmla="*/ 76 w 932"/>
              <a:gd name="T35" fmla="*/ 504 h 582"/>
              <a:gd name="T36" fmla="*/ 70 w 932"/>
              <a:gd name="T37" fmla="*/ 531 h 582"/>
              <a:gd name="T38" fmla="*/ 70 w 932"/>
              <a:gd name="T39" fmla="*/ 557 h 582"/>
              <a:gd name="T40" fmla="*/ 78 w 932"/>
              <a:gd name="T41" fmla="*/ 582 h 582"/>
              <a:gd name="T42" fmla="*/ 11 w 932"/>
              <a:gd name="T43" fmla="*/ 448 h 582"/>
              <a:gd name="T44" fmla="*/ 2 w 932"/>
              <a:gd name="T45" fmla="*/ 421 h 582"/>
              <a:gd name="T46" fmla="*/ 0 w 932"/>
              <a:gd name="T47" fmla="*/ 393 h 582"/>
              <a:gd name="T48" fmla="*/ 6 w 932"/>
              <a:gd name="T49" fmla="*/ 366 h 582"/>
              <a:gd name="T50" fmla="*/ 19 w 932"/>
              <a:gd name="T51" fmla="*/ 342 h 582"/>
              <a:gd name="T52" fmla="*/ 36 w 932"/>
              <a:gd name="T53" fmla="*/ 321 h 582"/>
              <a:gd name="T54" fmla="*/ 59 w 932"/>
              <a:gd name="T55" fmla="*/ 306 h 582"/>
              <a:gd name="T56" fmla="*/ 654 w 932"/>
              <a:gd name="T57" fmla="*/ 11 h 582"/>
              <a:gd name="T58" fmla="*/ 681 w 932"/>
              <a:gd name="T59" fmla="*/ 2 h 582"/>
              <a:gd name="T60" fmla="*/ 709 w 932"/>
              <a:gd name="T61"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32" h="582">
                <a:moveTo>
                  <a:pt x="709" y="0"/>
                </a:moveTo>
                <a:lnTo>
                  <a:pt x="736" y="6"/>
                </a:lnTo>
                <a:lnTo>
                  <a:pt x="760" y="17"/>
                </a:lnTo>
                <a:lnTo>
                  <a:pt x="781" y="36"/>
                </a:lnTo>
                <a:lnTo>
                  <a:pt x="798" y="58"/>
                </a:lnTo>
                <a:lnTo>
                  <a:pt x="930" y="325"/>
                </a:lnTo>
                <a:lnTo>
                  <a:pt x="932" y="331"/>
                </a:lnTo>
                <a:lnTo>
                  <a:pt x="866" y="198"/>
                </a:lnTo>
                <a:lnTo>
                  <a:pt x="851" y="176"/>
                </a:lnTo>
                <a:lnTo>
                  <a:pt x="830" y="157"/>
                </a:lnTo>
                <a:lnTo>
                  <a:pt x="806" y="145"/>
                </a:lnTo>
                <a:lnTo>
                  <a:pt x="779" y="140"/>
                </a:lnTo>
                <a:lnTo>
                  <a:pt x="751" y="142"/>
                </a:lnTo>
                <a:lnTo>
                  <a:pt x="724" y="151"/>
                </a:lnTo>
                <a:lnTo>
                  <a:pt x="129" y="446"/>
                </a:lnTo>
                <a:lnTo>
                  <a:pt x="106" y="461"/>
                </a:lnTo>
                <a:lnTo>
                  <a:pt x="89" y="482"/>
                </a:lnTo>
                <a:lnTo>
                  <a:pt x="76" y="504"/>
                </a:lnTo>
                <a:lnTo>
                  <a:pt x="70" y="531"/>
                </a:lnTo>
                <a:lnTo>
                  <a:pt x="70" y="557"/>
                </a:lnTo>
                <a:lnTo>
                  <a:pt x="78" y="582"/>
                </a:lnTo>
                <a:lnTo>
                  <a:pt x="11" y="448"/>
                </a:lnTo>
                <a:lnTo>
                  <a:pt x="2" y="421"/>
                </a:lnTo>
                <a:lnTo>
                  <a:pt x="0" y="393"/>
                </a:lnTo>
                <a:lnTo>
                  <a:pt x="6" y="366"/>
                </a:lnTo>
                <a:lnTo>
                  <a:pt x="19" y="342"/>
                </a:lnTo>
                <a:lnTo>
                  <a:pt x="36" y="321"/>
                </a:lnTo>
                <a:lnTo>
                  <a:pt x="59" y="306"/>
                </a:lnTo>
                <a:lnTo>
                  <a:pt x="654" y="11"/>
                </a:lnTo>
                <a:lnTo>
                  <a:pt x="681" y="2"/>
                </a:lnTo>
                <a:lnTo>
                  <a:pt x="709"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Freeform 23"/>
          <p:cNvSpPr>
            <a:spLocks/>
          </p:cNvSpPr>
          <p:nvPr/>
        </p:nvSpPr>
        <p:spPr bwMode="auto">
          <a:xfrm>
            <a:off x="4801177" y="4562836"/>
            <a:ext cx="734046" cy="603511"/>
          </a:xfrm>
          <a:custGeom>
            <a:avLst/>
            <a:gdLst>
              <a:gd name="T0" fmla="*/ 153 w 866"/>
              <a:gd name="T1" fmla="*/ 0 h 712"/>
              <a:gd name="T2" fmla="*/ 182 w 866"/>
              <a:gd name="T3" fmla="*/ 2 h 712"/>
              <a:gd name="T4" fmla="*/ 208 w 866"/>
              <a:gd name="T5" fmla="*/ 9 h 712"/>
              <a:gd name="T6" fmla="*/ 806 w 866"/>
              <a:gd name="T7" fmla="*/ 300 h 712"/>
              <a:gd name="T8" fmla="*/ 830 w 866"/>
              <a:gd name="T9" fmla="*/ 315 h 712"/>
              <a:gd name="T10" fmla="*/ 847 w 866"/>
              <a:gd name="T11" fmla="*/ 336 h 712"/>
              <a:gd name="T12" fmla="*/ 860 w 866"/>
              <a:gd name="T13" fmla="*/ 361 h 712"/>
              <a:gd name="T14" fmla="*/ 866 w 866"/>
              <a:gd name="T15" fmla="*/ 387 h 712"/>
              <a:gd name="T16" fmla="*/ 864 w 866"/>
              <a:gd name="T17" fmla="*/ 415 h 712"/>
              <a:gd name="T18" fmla="*/ 855 w 866"/>
              <a:gd name="T19" fmla="*/ 442 h 712"/>
              <a:gd name="T20" fmla="*/ 724 w 866"/>
              <a:gd name="T21" fmla="*/ 708 h 712"/>
              <a:gd name="T22" fmla="*/ 724 w 866"/>
              <a:gd name="T23" fmla="*/ 712 h 712"/>
              <a:gd name="T24" fmla="*/ 789 w 866"/>
              <a:gd name="T25" fmla="*/ 580 h 712"/>
              <a:gd name="T26" fmla="*/ 796 w 866"/>
              <a:gd name="T27" fmla="*/ 553 h 712"/>
              <a:gd name="T28" fmla="*/ 798 w 866"/>
              <a:gd name="T29" fmla="*/ 525 h 712"/>
              <a:gd name="T30" fmla="*/ 792 w 866"/>
              <a:gd name="T31" fmla="*/ 499 h 712"/>
              <a:gd name="T32" fmla="*/ 781 w 866"/>
              <a:gd name="T33" fmla="*/ 474 h 712"/>
              <a:gd name="T34" fmla="*/ 762 w 866"/>
              <a:gd name="T35" fmla="*/ 453 h 712"/>
              <a:gd name="T36" fmla="*/ 739 w 866"/>
              <a:gd name="T37" fmla="*/ 438 h 712"/>
              <a:gd name="T38" fmla="*/ 142 w 866"/>
              <a:gd name="T39" fmla="*/ 147 h 712"/>
              <a:gd name="T40" fmla="*/ 115 w 866"/>
              <a:gd name="T41" fmla="*/ 140 h 712"/>
              <a:gd name="T42" fmla="*/ 87 w 866"/>
              <a:gd name="T43" fmla="*/ 138 h 712"/>
              <a:gd name="T44" fmla="*/ 63 w 866"/>
              <a:gd name="T45" fmla="*/ 143 h 712"/>
              <a:gd name="T46" fmla="*/ 38 w 866"/>
              <a:gd name="T47" fmla="*/ 155 h 712"/>
              <a:gd name="T48" fmla="*/ 17 w 866"/>
              <a:gd name="T49" fmla="*/ 172 h 712"/>
              <a:gd name="T50" fmla="*/ 0 w 866"/>
              <a:gd name="T51" fmla="*/ 194 h 712"/>
              <a:gd name="T52" fmla="*/ 66 w 866"/>
              <a:gd name="T53" fmla="*/ 58 h 712"/>
              <a:gd name="T54" fmla="*/ 81 w 866"/>
              <a:gd name="T55" fmla="*/ 36 h 712"/>
              <a:gd name="T56" fmla="*/ 102 w 866"/>
              <a:gd name="T57" fmla="*/ 17 h 712"/>
              <a:gd name="T58" fmla="*/ 127 w 866"/>
              <a:gd name="T59" fmla="*/ 5 h 712"/>
              <a:gd name="T60" fmla="*/ 153 w 866"/>
              <a:gd name="T61" fmla="*/ 0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6" h="712">
                <a:moveTo>
                  <a:pt x="153" y="0"/>
                </a:moveTo>
                <a:lnTo>
                  <a:pt x="182" y="2"/>
                </a:lnTo>
                <a:lnTo>
                  <a:pt x="208" y="9"/>
                </a:lnTo>
                <a:lnTo>
                  <a:pt x="806" y="300"/>
                </a:lnTo>
                <a:lnTo>
                  <a:pt x="830" y="315"/>
                </a:lnTo>
                <a:lnTo>
                  <a:pt x="847" y="336"/>
                </a:lnTo>
                <a:lnTo>
                  <a:pt x="860" y="361"/>
                </a:lnTo>
                <a:lnTo>
                  <a:pt x="866" y="387"/>
                </a:lnTo>
                <a:lnTo>
                  <a:pt x="864" y="415"/>
                </a:lnTo>
                <a:lnTo>
                  <a:pt x="855" y="442"/>
                </a:lnTo>
                <a:lnTo>
                  <a:pt x="724" y="708"/>
                </a:lnTo>
                <a:lnTo>
                  <a:pt x="724" y="712"/>
                </a:lnTo>
                <a:lnTo>
                  <a:pt x="789" y="580"/>
                </a:lnTo>
                <a:lnTo>
                  <a:pt x="796" y="553"/>
                </a:lnTo>
                <a:lnTo>
                  <a:pt x="798" y="525"/>
                </a:lnTo>
                <a:lnTo>
                  <a:pt x="792" y="499"/>
                </a:lnTo>
                <a:lnTo>
                  <a:pt x="781" y="474"/>
                </a:lnTo>
                <a:lnTo>
                  <a:pt x="762" y="453"/>
                </a:lnTo>
                <a:lnTo>
                  <a:pt x="739" y="438"/>
                </a:lnTo>
                <a:lnTo>
                  <a:pt x="142" y="147"/>
                </a:lnTo>
                <a:lnTo>
                  <a:pt x="115" y="140"/>
                </a:lnTo>
                <a:lnTo>
                  <a:pt x="87" y="138"/>
                </a:lnTo>
                <a:lnTo>
                  <a:pt x="63" y="143"/>
                </a:lnTo>
                <a:lnTo>
                  <a:pt x="38" y="155"/>
                </a:lnTo>
                <a:lnTo>
                  <a:pt x="17" y="172"/>
                </a:lnTo>
                <a:lnTo>
                  <a:pt x="0" y="194"/>
                </a:lnTo>
                <a:lnTo>
                  <a:pt x="66" y="58"/>
                </a:lnTo>
                <a:lnTo>
                  <a:pt x="81" y="36"/>
                </a:lnTo>
                <a:lnTo>
                  <a:pt x="102" y="17"/>
                </a:lnTo>
                <a:lnTo>
                  <a:pt x="127" y="5"/>
                </a:lnTo>
                <a:lnTo>
                  <a:pt x="153"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4"/>
          <p:cNvSpPr>
            <a:spLocks/>
          </p:cNvSpPr>
          <p:nvPr/>
        </p:nvSpPr>
        <p:spPr bwMode="auto">
          <a:xfrm>
            <a:off x="4552822" y="3885580"/>
            <a:ext cx="338204" cy="781513"/>
          </a:xfrm>
          <a:custGeom>
            <a:avLst/>
            <a:gdLst>
              <a:gd name="T0" fmla="*/ 161 w 399"/>
              <a:gd name="T1" fmla="*/ 0 h 922"/>
              <a:gd name="T2" fmla="*/ 189 w 399"/>
              <a:gd name="T3" fmla="*/ 5 h 922"/>
              <a:gd name="T4" fmla="*/ 214 w 399"/>
              <a:gd name="T5" fmla="*/ 17 h 922"/>
              <a:gd name="T6" fmla="*/ 235 w 399"/>
              <a:gd name="T7" fmla="*/ 34 h 922"/>
              <a:gd name="T8" fmla="*/ 250 w 399"/>
              <a:gd name="T9" fmla="*/ 56 h 922"/>
              <a:gd name="T10" fmla="*/ 259 w 399"/>
              <a:gd name="T11" fmla="*/ 83 h 922"/>
              <a:gd name="T12" fmla="*/ 397 w 399"/>
              <a:gd name="T13" fmla="*/ 733 h 922"/>
              <a:gd name="T14" fmla="*/ 399 w 399"/>
              <a:gd name="T15" fmla="*/ 761 h 922"/>
              <a:gd name="T16" fmla="*/ 393 w 399"/>
              <a:gd name="T17" fmla="*/ 787 h 922"/>
              <a:gd name="T18" fmla="*/ 382 w 399"/>
              <a:gd name="T19" fmla="*/ 812 h 922"/>
              <a:gd name="T20" fmla="*/ 365 w 399"/>
              <a:gd name="T21" fmla="*/ 833 h 922"/>
              <a:gd name="T22" fmla="*/ 342 w 399"/>
              <a:gd name="T23" fmla="*/ 850 h 922"/>
              <a:gd name="T24" fmla="*/ 316 w 399"/>
              <a:gd name="T25" fmla="*/ 859 h 922"/>
              <a:gd name="T26" fmla="*/ 25 w 399"/>
              <a:gd name="T27" fmla="*/ 922 h 922"/>
              <a:gd name="T28" fmla="*/ 13 w 399"/>
              <a:gd name="T29" fmla="*/ 922 h 922"/>
              <a:gd name="T30" fmla="*/ 170 w 399"/>
              <a:gd name="T31" fmla="*/ 889 h 922"/>
              <a:gd name="T32" fmla="*/ 197 w 399"/>
              <a:gd name="T33" fmla="*/ 880 h 922"/>
              <a:gd name="T34" fmla="*/ 219 w 399"/>
              <a:gd name="T35" fmla="*/ 863 h 922"/>
              <a:gd name="T36" fmla="*/ 236 w 399"/>
              <a:gd name="T37" fmla="*/ 842 h 922"/>
              <a:gd name="T38" fmla="*/ 250 w 399"/>
              <a:gd name="T39" fmla="*/ 818 h 922"/>
              <a:gd name="T40" fmla="*/ 253 w 399"/>
              <a:gd name="T41" fmla="*/ 791 h 922"/>
              <a:gd name="T42" fmla="*/ 252 w 399"/>
              <a:gd name="T43" fmla="*/ 763 h 922"/>
              <a:gd name="T44" fmla="*/ 114 w 399"/>
              <a:gd name="T45" fmla="*/ 113 h 922"/>
              <a:gd name="T46" fmla="*/ 102 w 399"/>
              <a:gd name="T47" fmla="*/ 85 h 922"/>
              <a:gd name="T48" fmla="*/ 85 w 399"/>
              <a:gd name="T49" fmla="*/ 60 h 922"/>
              <a:gd name="T50" fmla="*/ 59 w 399"/>
              <a:gd name="T51" fmla="*/ 41 h 922"/>
              <a:gd name="T52" fmla="*/ 30 w 399"/>
              <a:gd name="T53" fmla="*/ 32 h 922"/>
              <a:gd name="T54" fmla="*/ 0 w 399"/>
              <a:gd name="T55" fmla="*/ 30 h 922"/>
              <a:gd name="T56" fmla="*/ 132 w 399"/>
              <a:gd name="T57" fmla="*/ 2 h 922"/>
              <a:gd name="T58" fmla="*/ 161 w 399"/>
              <a:gd name="T59"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9" h="922">
                <a:moveTo>
                  <a:pt x="161" y="0"/>
                </a:moveTo>
                <a:lnTo>
                  <a:pt x="189" y="5"/>
                </a:lnTo>
                <a:lnTo>
                  <a:pt x="214" y="17"/>
                </a:lnTo>
                <a:lnTo>
                  <a:pt x="235" y="34"/>
                </a:lnTo>
                <a:lnTo>
                  <a:pt x="250" y="56"/>
                </a:lnTo>
                <a:lnTo>
                  <a:pt x="259" y="83"/>
                </a:lnTo>
                <a:lnTo>
                  <a:pt x="397" y="733"/>
                </a:lnTo>
                <a:lnTo>
                  <a:pt x="399" y="761"/>
                </a:lnTo>
                <a:lnTo>
                  <a:pt x="393" y="787"/>
                </a:lnTo>
                <a:lnTo>
                  <a:pt x="382" y="812"/>
                </a:lnTo>
                <a:lnTo>
                  <a:pt x="365" y="833"/>
                </a:lnTo>
                <a:lnTo>
                  <a:pt x="342" y="850"/>
                </a:lnTo>
                <a:lnTo>
                  <a:pt x="316" y="859"/>
                </a:lnTo>
                <a:lnTo>
                  <a:pt x="25" y="922"/>
                </a:lnTo>
                <a:lnTo>
                  <a:pt x="13" y="922"/>
                </a:lnTo>
                <a:lnTo>
                  <a:pt x="170" y="889"/>
                </a:lnTo>
                <a:lnTo>
                  <a:pt x="197" y="880"/>
                </a:lnTo>
                <a:lnTo>
                  <a:pt x="219" y="863"/>
                </a:lnTo>
                <a:lnTo>
                  <a:pt x="236" y="842"/>
                </a:lnTo>
                <a:lnTo>
                  <a:pt x="250" y="818"/>
                </a:lnTo>
                <a:lnTo>
                  <a:pt x="253" y="791"/>
                </a:lnTo>
                <a:lnTo>
                  <a:pt x="252" y="763"/>
                </a:lnTo>
                <a:lnTo>
                  <a:pt x="114" y="113"/>
                </a:lnTo>
                <a:lnTo>
                  <a:pt x="102" y="85"/>
                </a:lnTo>
                <a:lnTo>
                  <a:pt x="85" y="60"/>
                </a:lnTo>
                <a:lnTo>
                  <a:pt x="59" y="41"/>
                </a:lnTo>
                <a:lnTo>
                  <a:pt x="30" y="32"/>
                </a:lnTo>
                <a:lnTo>
                  <a:pt x="0" y="30"/>
                </a:lnTo>
                <a:lnTo>
                  <a:pt x="132" y="2"/>
                </a:lnTo>
                <a:lnTo>
                  <a:pt x="161" y="0"/>
                </a:lnTo>
                <a:close/>
              </a:path>
            </a:pathLst>
          </a:custGeom>
          <a:solidFill>
            <a:schemeClr val="accent5">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Freeform 25"/>
          <p:cNvSpPr>
            <a:spLocks/>
          </p:cNvSpPr>
          <p:nvPr/>
        </p:nvSpPr>
        <p:spPr bwMode="auto">
          <a:xfrm>
            <a:off x="4446868" y="3194762"/>
            <a:ext cx="710312" cy="673017"/>
          </a:xfrm>
          <a:custGeom>
            <a:avLst/>
            <a:gdLst>
              <a:gd name="T0" fmla="*/ 687 w 838"/>
              <a:gd name="T1" fmla="*/ 0 h 794"/>
              <a:gd name="T2" fmla="*/ 800 w 838"/>
              <a:gd name="T3" fmla="*/ 95 h 794"/>
              <a:gd name="T4" fmla="*/ 819 w 838"/>
              <a:gd name="T5" fmla="*/ 116 h 794"/>
              <a:gd name="T6" fmla="*/ 832 w 838"/>
              <a:gd name="T7" fmla="*/ 140 h 794"/>
              <a:gd name="T8" fmla="*/ 838 w 838"/>
              <a:gd name="T9" fmla="*/ 167 h 794"/>
              <a:gd name="T10" fmla="*/ 836 w 838"/>
              <a:gd name="T11" fmla="*/ 195 h 794"/>
              <a:gd name="T12" fmla="*/ 828 w 838"/>
              <a:gd name="T13" fmla="*/ 221 h 794"/>
              <a:gd name="T14" fmla="*/ 813 w 838"/>
              <a:gd name="T15" fmla="*/ 244 h 794"/>
              <a:gd name="T16" fmla="*/ 388 w 838"/>
              <a:gd name="T17" fmla="*/ 756 h 794"/>
              <a:gd name="T18" fmla="*/ 367 w 838"/>
              <a:gd name="T19" fmla="*/ 775 h 794"/>
              <a:gd name="T20" fmla="*/ 343 w 838"/>
              <a:gd name="T21" fmla="*/ 788 h 794"/>
              <a:gd name="T22" fmla="*/ 316 w 838"/>
              <a:gd name="T23" fmla="*/ 794 h 794"/>
              <a:gd name="T24" fmla="*/ 290 w 838"/>
              <a:gd name="T25" fmla="*/ 792 h 794"/>
              <a:gd name="T26" fmla="*/ 263 w 838"/>
              <a:gd name="T27" fmla="*/ 784 h 794"/>
              <a:gd name="T28" fmla="*/ 239 w 838"/>
              <a:gd name="T29" fmla="*/ 769 h 794"/>
              <a:gd name="T30" fmla="*/ 10 w 838"/>
              <a:gd name="T31" fmla="*/ 578 h 794"/>
              <a:gd name="T32" fmla="*/ 4 w 838"/>
              <a:gd name="T33" fmla="*/ 575 h 794"/>
              <a:gd name="T34" fmla="*/ 0 w 838"/>
              <a:gd name="T35" fmla="*/ 569 h 794"/>
              <a:gd name="T36" fmla="*/ 116 w 838"/>
              <a:gd name="T37" fmla="*/ 665 h 794"/>
              <a:gd name="T38" fmla="*/ 138 w 838"/>
              <a:gd name="T39" fmla="*/ 680 h 794"/>
              <a:gd name="T40" fmla="*/ 165 w 838"/>
              <a:gd name="T41" fmla="*/ 688 h 794"/>
              <a:gd name="T42" fmla="*/ 193 w 838"/>
              <a:gd name="T43" fmla="*/ 688 h 794"/>
              <a:gd name="T44" fmla="*/ 220 w 838"/>
              <a:gd name="T45" fmla="*/ 682 h 794"/>
              <a:gd name="T46" fmla="*/ 244 w 838"/>
              <a:gd name="T47" fmla="*/ 671 h 794"/>
              <a:gd name="T48" fmla="*/ 265 w 838"/>
              <a:gd name="T49" fmla="*/ 650 h 794"/>
              <a:gd name="T50" fmla="*/ 689 w 838"/>
              <a:gd name="T51" fmla="*/ 140 h 794"/>
              <a:gd name="T52" fmla="*/ 706 w 838"/>
              <a:gd name="T53" fmla="*/ 114 h 794"/>
              <a:gd name="T54" fmla="*/ 713 w 838"/>
              <a:gd name="T55" fmla="*/ 85 h 794"/>
              <a:gd name="T56" fmla="*/ 711 w 838"/>
              <a:gd name="T57" fmla="*/ 55 h 794"/>
              <a:gd name="T58" fmla="*/ 704 w 838"/>
              <a:gd name="T59" fmla="*/ 27 h 794"/>
              <a:gd name="T60" fmla="*/ 687 w 838"/>
              <a:gd name="T61"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8" h="794">
                <a:moveTo>
                  <a:pt x="687" y="0"/>
                </a:moveTo>
                <a:lnTo>
                  <a:pt x="800" y="95"/>
                </a:lnTo>
                <a:lnTo>
                  <a:pt x="819" y="116"/>
                </a:lnTo>
                <a:lnTo>
                  <a:pt x="832" y="140"/>
                </a:lnTo>
                <a:lnTo>
                  <a:pt x="838" y="167"/>
                </a:lnTo>
                <a:lnTo>
                  <a:pt x="836" y="195"/>
                </a:lnTo>
                <a:lnTo>
                  <a:pt x="828" y="221"/>
                </a:lnTo>
                <a:lnTo>
                  <a:pt x="813" y="244"/>
                </a:lnTo>
                <a:lnTo>
                  <a:pt x="388" y="756"/>
                </a:lnTo>
                <a:lnTo>
                  <a:pt x="367" y="775"/>
                </a:lnTo>
                <a:lnTo>
                  <a:pt x="343" y="788"/>
                </a:lnTo>
                <a:lnTo>
                  <a:pt x="316" y="794"/>
                </a:lnTo>
                <a:lnTo>
                  <a:pt x="290" y="792"/>
                </a:lnTo>
                <a:lnTo>
                  <a:pt x="263" y="784"/>
                </a:lnTo>
                <a:lnTo>
                  <a:pt x="239" y="769"/>
                </a:lnTo>
                <a:lnTo>
                  <a:pt x="10" y="578"/>
                </a:lnTo>
                <a:lnTo>
                  <a:pt x="4" y="575"/>
                </a:lnTo>
                <a:lnTo>
                  <a:pt x="0" y="569"/>
                </a:lnTo>
                <a:lnTo>
                  <a:pt x="116" y="665"/>
                </a:lnTo>
                <a:lnTo>
                  <a:pt x="138" y="680"/>
                </a:lnTo>
                <a:lnTo>
                  <a:pt x="165" y="688"/>
                </a:lnTo>
                <a:lnTo>
                  <a:pt x="193" y="688"/>
                </a:lnTo>
                <a:lnTo>
                  <a:pt x="220" y="682"/>
                </a:lnTo>
                <a:lnTo>
                  <a:pt x="244" y="671"/>
                </a:lnTo>
                <a:lnTo>
                  <a:pt x="265" y="650"/>
                </a:lnTo>
                <a:lnTo>
                  <a:pt x="689" y="140"/>
                </a:lnTo>
                <a:lnTo>
                  <a:pt x="706" y="114"/>
                </a:lnTo>
                <a:lnTo>
                  <a:pt x="713" y="85"/>
                </a:lnTo>
                <a:lnTo>
                  <a:pt x="711" y="55"/>
                </a:lnTo>
                <a:lnTo>
                  <a:pt x="704" y="27"/>
                </a:lnTo>
                <a:lnTo>
                  <a:pt x="687" y="0"/>
                </a:lnTo>
                <a:close/>
              </a:path>
            </a:pathLst>
          </a:custGeom>
          <a:solidFill>
            <a:schemeClr val="accent6">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7" name="Freeform 26"/>
          <p:cNvSpPr>
            <a:spLocks/>
          </p:cNvSpPr>
          <p:nvPr/>
        </p:nvSpPr>
        <p:spPr bwMode="auto">
          <a:xfrm>
            <a:off x="5150400" y="3098980"/>
            <a:ext cx="744218" cy="212755"/>
          </a:xfrm>
          <a:custGeom>
            <a:avLst/>
            <a:gdLst>
              <a:gd name="T0" fmla="*/ 0 w 878"/>
              <a:gd name="T1" fmla="*/ 0 h 251"/>
              <a:gd name="T2" fmla="*/ 6 w 878"/>
              <a:gd name="T3" fmla="*/ 34 h 251"/>
              <a:gd name="T4" fmla="*/ 21 w 878"/>
              <a:gd name="T5" fmla="*/ 62 h 251"/>
              <a:gd name="T6" fmla="*/ 44 w 878"/>
              <a:gd name="T7" fmla="*/ 85 h 251"/>
              <a:gd name="T8" fmla="*/ 74 w 878"/>
              <a:gd name="T9" fmla="*/ 100 h 251"/>
              <a:gd name="T10" fmla="*/ 106 w 878"/>
              <a:gd name="T11" fmla="*/ 106 h 251"/>
              <a:gd name="T12" fmla="*/ 772 w 878"/>
              <a:gd name="T13" fmla="*/ 106 h 251"/>
              <a:gd name="T14" fmla="*/ 804 w 878"/>
              <a:gd name="T15" fmla="*/ 100 h 251"/>
              <a:gd name="T16" fmla="*/ 834 w 878"/>
              <a:gd name="T17" fmla="*/ 85 h 251"/>
              <a:gd name="T18" fmla="*/ 857 w 878"/>
              <a:gd name="T19" fmla="*/ 62 h 251"/>
              <a:gd name="T20" fmla="*/ 872 w 878"/>
              <a:gd name="T21" fmla="*/ 34 h 251"/>
              <a:gd name="T22" fmla="*/ 878 w 878"/>
              <a:gd name="T23" fmla="*/ 0 h 251"/>
              <a:gd name="T24" fmla="*/ 878 w 878"/>
              <a:gd name="T25" fmla="*/ 145 h 251"/>
              <a:gd name="T26" fmla="*/ 872 w 878"/>
              <a:gd name="T27" fmla="*/ 178 h 251"/>
              <a:gd name="T28" fmla="*/ 857 w 878"/>
              <a:gd name="T29" fmla="*/ 208 h 251"/>
              <a:gd name="T30" fmla="*/ 834 w 878"/>
              <a:gd name="T31" fmla="*/ 230 h 251"/>
              <a:gd name="T32" fmla="*/ 804 w 878"/>
              <a:gd name="T33" fmla="*/ 246 h 251"/>
              <a:gd name="T34" fmla="*/ 772 w 878"/>
              <a:gd name="T35" fmla="*/ 251 h 251"/>
              <a:gd name="T36" fmla="*/ 106 w 878"/>
              <a:gd name="T37" fmla="*/ 251 h 251"/>
              <a:gd name="T38" fmla="*/ 74 w 878"/>
              <a:gd name="T39" fmla="*/ 246 h 251"/>
              <a:gd name="T40" fmla="*/ 44 w 878"/>
              <a:gd name="T41" fmla="*/ 230 h 251"/>
              <a:gd name="T42" fmla="*/ 21 w 878"/>
              <a:gd name="T43" fmla="*/ 208 h 251"/>
              <a:gd name="T44" fmla="*/ 6 w 878"/>
              <a:gd name="T45" fmla="*/ 178 h 251"/>
              <a:gd name="T46" fmla="*/ 0 w 878"/>
              <a:gd name="T47" fmla="*/ 145 h 251"/>
              <a:gd name="T48" fmla="*/ 0 w 878"/>
              <a:gd name="T4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8" h="251">
                <a:moveTo>
                  <a:pt x="0" y="0"/>
                </a:moveTo>
                <a:lnTo>
                  <a:pt x="6" y="34"/>
                </a:lnTo>
                <a:lnTo>
                  <a:pt x="21" y="62"/>
                </a:lnTo>
                <a:lnTo>
                  <a:pt x="44" y="85"/>
                </a:lnTo>
                <a:lnTo>
                  <a:pt x="74" y="100"/>
                </a:lnTo>
                <a:lnTo>
                  <a:pt x="106" y="106"/>
                </a:lnTo>
                <a:lnTo>
                  <a:pt x="772" y="106"/>
                </a:lnTo>
                <a:lnTo>
                  <a:pt x="804" y="100"/>
                </a:lnTo>
                <a:lnTo>
                  <a:pt x="834" y="85"/>
                </a:lnTo>
                <a:lnTo>
                  <a:pt x="857" y="62"/>
                </a:lnTo>
                <a:lnTo>
                  <a:pt x="872" y="34"/>
                </a:lnTo>
                <a:lnTo>
                  <a:pt x="878" y="0"/>
                </a:lnTo>
                <a:lnTo>
                  <a:pt x="878" y="145"/>
                </a:lnTo>
                <a:lnTo>
                  <a:pt x="872" y="178"/>
                </a:lnTo>
                <a:lnTo>
                  <a:pt x="857" y="208"/>
                </a:lnTo>
                <a:lnTo>
                  <a:pt x="834" y="230"/>
                </a:lnTo>
                <a:lnTo>
                  <a:pt x="804" y="246"/>
                </a:lnTo>
                <a:lnTo>
                  <a:pt x="772" y="251"/>
                </a:lnTo>
                <a:lnTo>
                  <a:pt x="106" y="251"/>
                </a:lnTo>
                <a:lnTo>
                  <a:pt x="74" y="246"/>
                </a:lnTo>
                <a:lnTo>
                  <a:pt x="44" y="230"/>
                </a:lnTo>
                <a:lnTo>
                  <a:pt x="21" y="208"/>
                </a:lnTo>
                <a:lnTo>
                  <a:pt x="6" y="178"/>
                </a:lnTo>
                <a:lnTo>
                  <a:pt x="0" y="145"/>
                </a:lnTo>
                <a:lnTo>
                  <a:pt x="0"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8" name="Freeform 27"/>
          <p:cNvSpPr>
            <a:spLocks/>
          </p:cNvSpPr>
          <p:nvPr/>
        </p:nvSpPr>
        <p:spPr bwMode="auto">
          <a:xfrm>
            <a:off x="4729129" y="3288001"/>
            <a:ext cx="1597781" cy="1564722"/>
          </a:xfrm>
          <a:custGeom>
            <a:avLst/>
            <a:gdLst>
              <a:gd name="T0" fmla="*/ 1261 w 1885"/>
              <a:gd name="T1" fmla="*/ 0 h 1846"/>
              <a:gd name="T2" fmla="*/ 1299 w 1885"/>
              <a:gd name="T3" fmla="*/ 4 h 1846"/>
              <a:gd name="T4" fmla="*/ 1337 w 1885"/>
              <a:gd name="T5" fmla="*/ 15 h 1846"/>
              <a:gd name="T6" fmla="*/ 1375 w 1885"/>
              <a:gd name="T7" fmla="*/ 34 h 1846"/>
              <a:gd name="T8" fmla="*/ 1409 w 1885"/>
              <a:gd name="T9" fmla="*/ 57 h 1846"/>
              <a:gd name="T10" fmla="*/ 1435 w 1885"/>
              <a:gd name="T11" fmla="*/ 81 h 1846"/>
              <a:gd name="T12" fmla="*/ 1838 w 1885"/>
              <a:gd name="T13" fmla="*/ 584 h 1846"/>
              <a:gd name="T14" fmla="*/ 1857 w 1885"/>
              <a:gd name="T15" fmla="*/ 614 h 1846"/>
              <a:gd name="T16" fmla="*/ 1872 w 1885"/>
              <a:gd name="T17" fmla="*/ 652 h 1846"/>
              <a:gd name="T18" fmla="*/ 1881 w 1885"/>
              <a:gd name="T19" fmla="*/ 693 h 1846"/>
              <a:gd name="T20" fmla="*/ 1885 w 1885"/>
              <a:gd name="T21" fmla="*/ 733 h 1846"/>
              <a:gd name="T22" fmla="*/ 1881 w 1885"/>
              <a:gd name="T23" fmla="*/ 771 h 1846"/>
              <a:gd name="T24" fmla="*/ 1740 w 1885"/>
              <a:gd name="T25" fmla="*/ 1396 h 1846"/>
              <a:gd name="T26" fmla="*/ 1726 w 1885"/>
              <a:gd name="T27" fmla="*/ 1432 h 1846"/>
              <a:gd name="T28" fmla="*/ 1708 w 1885"/>
              <a:gd name="T29" fmla="*/ 1468 h 1846"/>
              <a:gd name="T30" fmla="*/ 1681 w 1885"/>
              <a:gd name="T31" fmla="*/ 1500 h 1846"/>
              <a:gd name="T32" fmla="*/ 1651 w 1885"/>
              <a:gd name="T33" fmla="*/ 1526 h 1846"/>
              <a:gd name="T34" fmla="*/ 1621 w 1885"/>
              <a:gd name="T35" fmla="*/ 1547 h 1846"/>
              <a:gd name="T36" fmla="*/ 1042 w 1885"/>
              <a:gd name="T37" fmla="*/ 1827 h 1846"/>
              <a:gd name="T38" fmla="*/ 1006 w 1885"/>
              <a:gd name="T39" fmla="*/ 1840 h 1846"/>
              <a:gd name="T40" fmla="*/ 966 w 1885"/>
              <a:gd name="T41" fmla="*/ 1846 h 1846"/>
              <a:gd name="T42" fmla="*/ 925 w 1885"/>
              <a:gd name="T43" fmla="*/ 1846 h 1846"/>
              <a:gd name="T44" fmla="*/ 885 w 1885"/>
              <a:gd name="T45" fmla="*/ 1840 h 1846"/>
              <a:gd name="T46" fmla="*/ 851 w 1885"/>
              <a:gd name="T47" fmla="*/ 1829 h 1846"/>
              <a:gd name="T48" fmla="*/ 270 w 1885"/>
              <a:gd name="T49" fmla="*/ 1551 h 1846"/>
              <a:gd name="T50" fmla="*/ 238 w 1885"/>
              <a:gd name="T51" fmla="*/ 1532 h 1846"/>
              <a:gd name="T52" fmla="*/ 208 w 1885"/>
              <a:gd name="T53" fmla="*/ 1504 h 1846"/>
              <a:gd name="T54" fmla="*/ 182 w 1885"/>
              <a:gd name="T55" fmla="*/ 1472 h 1846"/>
              <a:gd name="T56" fmla="*/ 163 w 1885"/>
              <a:gd name="T57" fmla="*/ 1438 h 1846"/>
              <a:gd name="T58" fmla="*/ 149 w 1885"/>
              <a:gd name="T59" fmla="*/ 1402 h 1846"/>
              <a:gd name="T60" fmla="*/ 4 w 1885"/>
              <a:gd name="T61" fmla="*/ 776 h 1846"/>
              <a:gd name="T62" fmla="*/ 0 w 1885"/>
              <a:gd name="T63" fmla="*/ 739 h 1846"/>
              <a:gd name="T64" fmla="*/ 4 w 1885"/>
              <a:gd name="T65" fmla="*/ 699 h 1846"/>
              <a:gd name="T66" fmla="*/ 13 w 1885"/>
              <a:gd name="T67" fmla="*/ 657 h 1846"/>
              <a:gd name="T68" fmla="*/ 27 w 1885"/>
              <a:gd name="T69" fmla="*/ 620 h 1846"/>
              <a:gd name="T70" fmla="*/ 47 w 1885"/>
              <a:gd name="T71" fmla="*/ 589 h 1846"/>
              <a:gd name="T72" fmla="*/ 446 w 1885"/>
              <a:gd name="T73" fmla="*/ 85 h 1846"/>
              <a:gd name="T74" fmla="*/ 473 w 1885"/>
              <a:gd name="T75" fmla="*/ 58 h 1846"/>
              <a:gd name="T76" fmla="*/ 505 w 1885"/>
              <a:gd name="T77" fmla="*/ 36 h 1846"/>
              <a:gd name="T78" fmla="*/ 543 w 1885"/>
              <a:gd name="T79" fmla="*/ 19 h 1846"/>
              <a:gd name="T80" fmla="*/ 582 w 1885"/>
              <a:gd name="T81" fmla="*/ 6 h 1846"/>
              <a:gd name="T82" fmla="*/ 618 w 1885"/>
              <a:gd name="T83" fmla="*/ 2 h 1846"/>
              <a:gd name="T84" fmla="*/ 1261 w 1885"/>
              <a:gd name="T85" fmla="*/ 0 h 1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85" h="1846">
                <a:moveTo>
                  <a:pt x="1261" y="0"/>
                </a:moveTo>
                <a:lnTo>
                  <a:pt x="1299" y="4"/>
                </a:lnTo>
                <a:lnTo>
                  <a:pt x="1337" y="15"/>
                </a:lnTo>
                <a:lnTo>
                  <a:pt x="1375" y="34"/>
                </a:lnTo>
                <a:lnTo>
                  <a:pt x="1409" y="57"/>
                </a:lnTo>
                <a:lnTo>
                  <a:pt x="1435" y="81"/>
                </a:lnTo>
                <a:lnTo>
                  <a:pt x="1838" y="584"/>
                </a:lnTo>
                <a:lnTo>
                  <a:pt x="1857" y="614"/>
                </a:lnTo>
                <a:lnTo>
                  <a:pt x="1872" y="652"/>
                </a:lnTo>
                <a:lnTo>
                  <a:pt x="1881" y="693"/>
                </a:lnTo>
                <a:lnTo>
                  <a:pt x="1885" y="733"/>
                </a:lnTo>
                <a:lnTo>
                  <a:pt x="1881" y="771"/>
                </a:lnTo>
                <a:lnTo>
                  <a:pt x="1740" y="1396"/>
                </a:lnTo>
                <a:lnTo>
                  <a:pt x="1726" y="1432"/>
                </a:lnTo>
                <a:lnTo>
                  <a:pt x="1708" y="1468"/>
                </a:lnTo>
                <a:lnTo>
                  <a:pt x="1681" y="1500"/>
                </a:lnTo>
                <a:lnTo>
                  <a:pt x="1651" y="1526"/>
                </a:lnTo>
                <a:lnTo>
                  <a:pt x="1621" y="1547"/>
                </a:lnTo>
                <a:lnTo>
                  <a:pt x="1042" y="1827"/>
                </a:lnTo>
                <a:lnTo>
                  <a:pt x="1006" y="1840"/>
                </a:lnTo>
                <a:lnTo>
                  <a:pt x="966" y="1846"/>
                </a:lnTo>
                <a:lnTo>
                  <a:pt x="925" y="1846"/>
                </a:lnTo>
                <a:lnTo>
                  <a:pt x="885" y="1840"/>
                </a:lnTo>
                <a:lnTo>
                  <a:pt x="851" y="1829"/>
                </a:lnTo>
                <a:lnTo>
                  <a:pt x="270" y="1551"/>
                </a:lnTo>
                <a:lnTo>
                  <a:pt x="238" y="1532"/>
                </a:lnTo>
                <a:lnTo>
                  <a:pt x="208" y="1504"/>
                </a:lnTo>
                <a:lnTo>
                  <a:pt x="182" y="1472"/>
                </a:lnTo>
                <a:lnTo>
                  <a:pt x="163" y="1438"/>
                </a:lnTo>
                <a:lnTo>
                  <a:pt x="149" y="1402"/>
                </a:lnTo>
                <a:lnTo>
                  <a:pt x="4" y="776"/>
                </a:lnTo>
                <a:lnTo>
                  <a:pt x="0" y="739"/>
                </a:lnTo>
                <a:lnTo>
                  <a:pt x="4" y="699"/>
                </a:lnTo>
                <a:lnTo>
                  <a:pt x="13" y="657"/>
                </a:lnTo>
                <a:lnTo>
                  <a:pt x="27" y="620"/>
                </a:lnTo>
                <a:lnTo>
                  <a:pt x="47" y="589"/>
                </a:lnTo>
                <a:lnTo>
                  <a:pt x="446" y="85"/>
                </a:lnTo>
                <a:lnTo>
                  <a:pt x="473" y="58"/>
                </a:lnTo>
                <a:lnTo>
                  <a:pt x="505" y="36"/>
                </a:lnTo>
                <a:lnTo>
                  <a:pt x="543" y="19"/>
                </a:lnTo>
                <a:lnTo>
                  <a:pt x="582" y="6"/>
                </a:lnTo>
                <a:lnTo>
                  <a:pt x="618" y="2"/>
                </a:lnTo>
                <a:lnTo>
                  <a:pt x="1261" y="0"/>
                </a:lnTo>
                <a:close/>
              </a:path>
            </a:pathLst>
          </a:custGeom>
          <a:gradFill flip="none" rotWithShape="1">
            <a:gsLst>
              <a:gs pos="0">
                <a:schemeClr val="bg1"/>
              </a:gs>
              <a:gs pos="100000">
                <a:schemeClr val="bg1">
                  <a:lumMod val="85000"/>
                </a:schemeClr>
              </a:gs>
            </a:gsLst>
            <a:lin ang="2700000" scaled="1"/>
            <a:tileRect/>
          </a:gradFill>
          <a:ln w="0">
            <a:noFill/>
            <a:prstDash val="solid"/>
            <a:round/>
            <a:headEnd/>
            <a:tailEnd/>
          </a:ln>
          <a:effectLst>
            <a:outerShdw blurRad="190500" sx="102000" sy="102000" algn="ctr" rotWithShape="0">
              <a:prstClr val="black">
                <a:alpha val="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34" name="TextBox 33"/>
          <p:cNvSpPr txBox="1"/>
          <p:nvPr/>
        </p:nvSpPr>
        <p:spPr>
          <a:xfrm>
            <a:off x="5343503" y="2894072"/>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35" name="TextBox 34"/>
          <p:cNvSpPr txBox="1"/>
          <p:nvPr/>
        </p:nvSpPr>
        <p:spPr>
          <a:xfrm rot="2937415">
            <a:off x="6116894" y="3277690"/>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sp>
        <p:nvSpPr>
          <p:cNvPr id="36" name="TextBox 35"/>
          <p:cNvSpPr txBox="1"/>
          <p:nvPr/>
        </p:nvSpPr>
        <p:spPr>
          <a:xfrm rot="16949909">
            <a:off x="6299797" y="4108073"/>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37" name="TextBox 36"/>
          <p:cNvSpPr txBox="1"/>
          <p:nvPr/>
        </p:nvSpPr>
        <p:spPr>
          <a:xfrm rot="20026711">
            <a:off x="5759910" y="4773091"/>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38" name="TextBox 37"/>
          <p:cNvSpPr txBox="1"/>
          <p:nvPr/>
        </p:nvSpPr>
        <p:spPr>
          <a:xfrm rot="1465680">
            <a:off x="4917554" y="4778634"/>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39" name="TextBox 38"/>
          <p:cNvSpPr txBox="1"/>
          <p:nvPr/>
        </p:nvSpPr>
        <p:spPr>
          <a:xfrm rot="15412784">
            <a:off x="4379998" y="4141324"/>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40" name="TextBox 39"/>
          <p:cNvSpPr txBox="1"/>
          <p:nvPr/>
        </p:nvSpPr>
        <p:spPr>
          <a:xfrm rot="18533137">
            <a:off x="4562881" y="3282342"/>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07</a:t>
            </a:r>
            <a:endParaRPr lang="en-IN" sz="1400" b="1" dirty="0">
              <a:solidFill>
                <a:schemeClr val="bg1"/>
              </a:solidFill>
              <a:latin typeface="Arial" pitchFamily="34" charset="0"/>
              <a:cs typeface="Arial" pitchFamily="34" charset="0"/>
            </a:endParaRPr>
          </a:p>
        </p:txBody>
      </p:sp>
      <p:sp>
        <p:nvSpPr>
          <p:cNvPr id="41" name="TextBox 40"/>
          <p:cNvSpPr txBox="1"/>
          <p:nvPr/>
        </p:nvSpPr>
        <p:spPr>
          <a:xfrm>
            <a:off x="4882023" y="1885261"/>
            <a:ext cx="1283520" cy="646331"/>
          </a:xfrm>
          <a:prstGeom prst="rect">
            <a:avLst/>
          </a:prstGeom>
          <a:noFill/>
        </p:spPr>
        <p:txBody>
          <a:bodyPr wrap="square" rtlCol="0" anchor="t">
            <a:spAutoFit/>
          </a:bodyPr>
          <a:lstStyle/>
          <a:p>
            <a:pPr lvl="0" algn="ctr"/>
            <a:r>
              <a:rPr lang="en-US" sz="1800" b="1" dirty="0" smtClean="0"/>
              <a:t>Asset Allocation</a:t>
            </a:r>
            <a:endParaRPr lang="en-US" sz="1800" b="1" dirty="0"/>
          </a:p>
        </p:txBody>
      </p:sp>
      <p:sp>
        <p:nvSpPr>
          <p:cNvPr id="44" name="TextBox 43"/>
          <p:cNvSpPr txBox="1"/>
          <p:nvPr/>
        </p:nvSpPr>
        <p:spPr>
          <a:xfrm>
            <a:off x="6524976" y="2529245"/>
            <a:ext cx="1352278" cy="369332"/>
          </a:xfrm>
          <a:prstGeom prst="rect">
            <a:avLst/>
          </a:prstGeom>
          <a:noFill/>
        </p:spPr>
        <p:txBody>
          <a:bodyPr wrap="square" rtlCol="0" anchor="b">
            <a:spAutoFit/>
          </a:bodyPr>
          <a:lstStyle/>
          <a:p>
            <a:pPr lvl="0"/>
            <a:r>
              <a:rPr lang="en-US" sz="1800" b="1" dirty="0" smtClean="0"/>
              <a:t>Return</a:t>
            </a:r>
            <a:endParaRPr lang="en-US" sz="1800" dirty="0"/>
          </a:p>
        </p:txBody>
      </p:sp>
      <p:sp>
        <p:nvSpPr>
          <p:cNvPr id="46" name="TextBox 45"/>
          <p:cNvSpPr txBox="1"/>
          <p:nvPr/>
        </p:nvSpPr>
        <p:spPr>
          <a:xfrm>
            <a:off x="6959963" y="4001869"/>
            <a:ext cx="1317613" cy="646331"/>
          </a:xfrm>
          <a:prstGeom prst="rect">
            <a:avLst/>
          </a:prstGeom>
          <a:noFill/>
        </p:spPr>
        <p:txBody>
          <a:bodyPr wrap="square" rtlCol="0" anchor="b">
            <a:spAutoFit/>
          </a:bodyPr>
          <a:lstStyle/>
          <a:p>
            <a:pPr lvl="0"/>
            <a:r>
              <a:rPr lang="en-US" sz="1800" b="1" dirty="0" smtClean="0"/>
              <a:t>Credit Rating</a:t>
            </a:r>
            <a:r>
              <a:rPr lang="en-US" sz="1800" dirty="0" smtClean="0"/>
              <a:t> </a:t>
            </a:r>
            <a:endParaRPr lang="en-US" sz="1800" dirty="0"/>
          </a:p>
        </p:txBody>
      </p:sp>
      <p:sp>
        <p:nvSpPr>
          <p:cNvPr id="48" name="TextBox 47"/>
          <p:cNvSpPr txBox="1"/>
          <p:nvPr/>
        </p:nvSpPr>
        <p:spPr>
          <a:xfrm>
            <a:off x="5711686" y="5124271"/>
            <a:ext cx="1297126" cy="1200329"/>
          </a:xfrm>
          <a:prstGeom prst="rect">
            <a:avLst/>
          </a:prstGeom>
          <a:noFill/>
        </p:spPr>
        <p:txBody>
          <a:bodyPr wrap="square" rtlCol="0" anchor="b">
            <a:spAutoFit/>
          </a:bodyPr>
          <a:lstStyle/>
          <a:p>
            <a:pPr lvl="0"/>
            <a:r>
              <a:rPr lang="en-US" sz="1800" b="1" dirty="0" smtClean="0"/>
              <a:t>Check the Average Maturity of the fund’s </a:t>
            </a:r>
            <a:endParaRPr lang="en-US" sz="1800" dirty="0"/>
          </a:p>
        </p:txBody>
      </p:sp>
      <p:sp>
        <p:nvSpPr>
          <p:cNvPr id="50" name="TextBox 49"/>
          <p:cNvSpPr txBox="1"/>
          <p:nvPr/>
        </p:nvSpPr>
        <p:spPr>
          <a:xfrm>
            <a:off x="3934176" y="5501045"/>
            <a:ext cx="1527213" cy="369332"/>
          </a:xfrm>
          <a:prstGeom prst="rect">
            <a:avLst/>
          </a:prstGeom>
          <a:noFill/>
        </p:spPr>
        <p:txBody>
          <a:bodyPr wrap="none" rtlCol="0" anchor="b">
            <a:spAutoFit/>
          </a:bodyPr>
          <a:lstStyle/>
          <a:p>
            <a:pPr lvl="0"/>
            <a:r>
              <a:rPr lang="en-US" sz="1800" b="1" dirty="0" smtClean="0"/>
              <a:t>Mod Duration</a:t>
            </a:r>
            <a:endParaRPr lang="en-US" sz="1800" dirty="0"/>
          </a:p>
        </p:txBody>
      </p:sp>
      <p:sp>
        <p:nvSpPr>
          <p:cNvPr id="52" name="TextBox 51"/>
          <p:cNvSpPr txBox="1"/>
          <p:nvPr/>
        </p:nvSpPr>
        <p:spPr>
          <a:xfrm>
            <a:off x="3019776" y="4038600"/>
            <a:ext cx="1247607" cy="646331"/>
          </a:xfrm>
          <a:prstGeom prst="rect">
            <a:avLst/>
          </a:prstGeom>
          <a:noFill/>
        </p:spPr>
        <p:txBody>
          <a:bodyPr wrap="square" rtlCol="0" anchor="b">
            <a:spAutoFit/>
          </a:bodyPr>
          <a:lstStyle/>
          <a:p>
            <a:pPr lvl="0"/>
            <a:r>
              <a:rPr lang="en-US" sz="1800" b="1" dirty="0" smtClean="0"/>
              <a:t>Portfolio Liquid</a:t>
            </a:r>
            <a:endParaRPr lang="en-US" sz="1800" dirty="0"/>
          </a:p>
        </p:txBody>
      </p:sp>
      <p:sp>
        <p:nvSpPr>
          <p:cNvPr id="54" name="TextBox 53"/>
          <p:cNvSpPr txBox="1"/>
          <p:nvPr/>
        </p:nvSpPr>
        <p:spPr>
          <a:xfrm>
            <a:off x="3629376" y="2162889"/>
            <a:ext cx="1297384" cy="1200329"/>
          </a:xfrm>
          <a:prstGeom prst="rect">
            <a:avLst/>
          </a:prstGeom>
          <a:noFill/>
        </p:spPr>
        <p:txBody>
          <a:bodyPr wrap="square" rtlCol="0" anchor="b">
            <a:spAutoFit/>
          </a:bodyPr>
          <a:lstStyle/>
          <a:p>
            <a:pPr lvl="0"/>
            <a:r>
              <a:rPr lang="en-US" sz="1800" b="1" dirty="0" smtClean="0"/>
              <a:t>Avoid schemes with small corpuses</a:t>
            </a:r>
            <a:endParaRPr lang="en-US" sz="1800" dirty="0"/>
          </a:p>
        </p:txBody>
      </p:sp>
      <p:sp>
        <p:nvSpPr>
          <p:cNvPr id="55" name="TextBox 54"/>
          <p:cNvSpPr txBox="1"/>
          <p:nvPr/>
        </p:nvSpPr>
        <p:spPr>
          <a:xfrm>
            <a:off x="4802642" y="3704724"/>
            <a:ext cx="1463469" cy="584775"/>
          </a:xfrm>
          <a:prstGeom prst="rect">
            <a:avLst/>
          </a:prstGeom>
          <a:noFill/>
        </p:spPr>
        <p:txBody>
          <a:bodyPr wrap="square" rtlCol="0" anchor="ctr">
            <a:spAutoFit/>
          </a:bodyPr>
          <a:lstStyle/>
          <a:p>
            <a:pPr algn="ctr"/>
            <a:r>
              <a:rPr lang="en-US" sz="1600" b="1" kern="0" dirty="0" smtClean="0">
                <a:solidFill>
                  <a:schemeClr val="tx1">
                    <a:lumMod val="75000"/>
                    <a:lumOff val="25000"/>
                  </a:schemeClr>
                </a:solidFill>
                <a:latin typeface="Arial" pitchFamily="34" charset="0"/>
                <a:cs typeface="Arial" pitchFamily="34" charset="0"/>
              </a:rPr>
              <a:t>FACT SHEET ANALYSIS</a:t>
            </a:r>
            <a:endParaRPr lang="en-US" sz="1600" b="1" kern="0" dirty="0">
              <a:solidFill>
                <a:schemeClr val="tx1">
                  <a:lumMod val="75000"/>
                  <a:lumOff val="25000"/>
                </a:schemeClr>
              </a:solidFill>
              <a:latin typeface="Arial" pitchFamily="34" charset="0"/>
              <a:cs typeface="Arial" pitchFamily="34" charset="0"/>
            </a:endParaRPr>
          </a:p>
        </p:txBody>
      </p:sp>
      <p:sp>
        <p:nvSpPr>
          <p:cNvPr id="56" name="TextBox 55"/>
          <p:cNvSpPr txBox="1"/>
          <p:nvPr/>
        </p:nvSpPr>
        <p:spPr>
          <a:xfrm>
            <a:off x="7694612" y="5562600"/>
            <a:ext cx="2971800" cy="817245"/>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lvl="0"/>
            <a:r>
              <a:rPr lang="en-US" sz="1400" dirty="0" smtClean="0"/>
              <a:t>The lower the average maturity period, the lower the funds volatility and your returns and voce versa. </a:t>
            </a:r>
            <a:endParaRPr lang="en-US" sz="1400" dirty="0"/>
          </a:p>
        </p:txBody>
      </p:sp>
      <p:sp>
        <p:nvSpPr>
          <p:cNvPr id="57" name="TextBox 56"/>
          <p:cNvSpPr txBox="1"/>
          <p:nvPr/>
        </p:nvSpPr>
        <p:spPr>
          <a:xfrm>
            <a:off x="608012" y="5706904"/>
            <a:ext cx="2971800" cy="1055608"/>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lvl="0"/>
            <a:r>
              <a:rPr lang="en-US" sz="1400" dirty="0" smtClean="0"/>
              <a:t>It Indicates the price sensitivity of the portfolio to a given change in interest rates; a measure of the fund's volatility.</a:t>
            </a:r>
            <a:endParaRPr lang="en-US" sz="1400" dirty="0"/>
          </a:p>
        </p:txBody>
      </p:sp>
      <p:sp>
        <p:nvSpPr>
          <p:cNvPr id="82" name="TextBox 81">
            <a:extLst>
              <a:ext uri="{FF2B5EF4-FFF2-40B4-BE49-F238E27FC236}">
                <a16:creationId xmlns="" xmlns:a16="http://schemas.microsoft.com/office/drawing/2014/main" id="{F711819D-688E-4F63-90FB-4AFAD823A145}"/>
              </a:ext>
            </a:extLst>
          </p:cNvPr>
          <p:cNvSpPr txBox="1"/>
          <p:nvPr/>
        </p:nvSpPr>
        <p:spPr>
          <a:xfrm rot="2937415">
            <a:off x="6116893" y="3277691"/>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sp>
        <p:nvSpPr>
          <p:cNvPr id="83" name="TextBox 82">
            <a:extLst>
              <a:ext uri="{FF2B5EF4-FFF2-40B4-BE49-F238E27FC236}">
                <a16:creationId xmlns="" xmlns:a16="http://schemas.microsoft.com/office/drawing/2014/main" id="{565FCFF6-698B-4229-8FAD-B6EA9E5603E2}"/>
              </a:ext>
            </a:extLst>
          </p:cNvPr>
          <p:cNvSpPr txBox="1"/>
          <p:nvPr/>
        </p:nvSpPr>
        <p:spPr>
          <a:xfrm rot="16949909">
            <a:off x="6299796" y="4108074"/>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84" name="TextBox 83">
            <a:extLst>
              <a:ext uri="{FF2B5EF4-FFF2-40B4-BE49-F238E27FC236}">
                <a16:creationId xmlns="" xmlns:a16="http://schemas.microsoft.com/office/drawing/2014/main" id="{905E22C3-81C7-41C9-9FE4-D8AC0B89F29D}"/>
              </a:ext>
            </a:extLst>
          </p:cNvPr>
          <p:cNvSpPr txBox="1"/>
          <p:nvPr/>
        </p:nvSpPr>
        <p:spPr>
          <a:xfrm rot="20026711">
            <a:off x="5759909" y="4773092"/>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85" name="TextBox 84">
            <a:extLst>
              <a:ext uri="{FF2B5EF4-FFF2-40B4-BE49-F238E27FC236}">
                <a16:creationId xmlns="" xmlns:a16="http://schemas.microsoft.com/office/drawing/2014/main" id="{9D66E138-2B1C-4011-ACA1-DE63AC7C640D}"/>
              </a:ext>
            </a:extLst>
          </p:cNvPr>
          <p:cNvSpPr txBox="1"/>
          <p:nvPr/>
        </p:nvSpPr>
        <p:spPr>
          <a:xfrm rot="1465680">
            <a:off x="4917553" y="4778635"/>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86" name="TextBox 85">
            <a:extLst>
              <a:ext uri="{FF2B5EF4-FFF2-40B4-BE49-F238E27FC236}">
                <a16:creationId xmlns="" xmlns:a16="http://schemas.microsoft.com/office/drawing/2014/main" id="{89C6B8A6-1F12-4DBE-83B4-7EC2C69FDFD4}"/>
              </a:ext>
            </a:extLst>
          </p:cNvPr>
          <p:cNvSpPr txBox="1"/>
          <p:nvPr/>
        </p:nvSpPr>
        <p:spPr>
          <a:xfrm rot="15412784">
            <a:off x="4379997" y="4141325"/>
            <a:ext cx="383438" cy="307777"/>
          </a:xfrm>
          <a:prstGeom prst="rect">
            <a:avLst/>
          </a:prstGeom>
          <a:noFill/>
        </p:spPr>
        <p:txBody>
          <a:bodyPr wrap="none" rtlCol="0" anchor="ctr">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58" name="TextBox 57"/>
          <p:cNvSpPr txBox="1"/>
          <p:nvPr/>
        </p:nvSpPr>
        <p:spPr>
          <a:xfrm>
            <a:off x="6627812" y="1018371"/>
            <a:ext cx="3429000" cy="578882"/>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lvl="0" algn="just"/>
            <a:r>
              <a:rPr lang="en-US" sz="1400" b="1" dirty="0" smtClean="0"/>
              <a:t>Government securities, corporate debt , NCD, Structured obligations etc. </a:t>
            </a:r>
            <a:endParaRPr lang="en-US" sz="1400" b="1" dirty="0"/>
          </a:p>
        </p:txBody>
      </p:sp>
      <p:sp>
        <p:nvSpPr>
          <p:cNvPr id="59" name="Rounded Rectangle 58"/>
          <p:cNvSpPr/>
          <p:nvPr/>
        </p:nvSpPr>
        <p:spPr>
          <a:xfrm>
            <a:off x="7999412" y="2057400"/>
            <a:ext cx="3732213" cy="1055608"/>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lgn="just"/>
            <a:r>
              <a:rPr lang="en-US" sz="1400" dirty="0" smtClean="0"/>
              <a:t>One should consider the return after excluding expense ratio:    </a:t>
            </a:r>
            <a:r>
              <a:rPr lang="en-US" sz="1400" b="1" dirty="0" smtClean="0"/>
              <a:t>Return = Yield - Net Expenses ( In most of the sheet expenses ratio is written in the last page)</a:t>
            </a:r>
            <a:endParaRPr lang="en-US" sz="1400" dirty="0"/>
          </a:p>
        </p:txBody>
      </p:sp>
      <p:sp>
        <p:nvSpPr>
          <p:cNvPr id="60" name="Rounded Rectangle 59"/>
          <p:cNvSpPr/>
          <p:nvPr/>
        </p:nvSpPr>
        <p:spPr>
          <a:xfrm>
            <a:off x="8380412" y="3886200"/>
            <a:ext cx="3352800" cy="817245"/>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gn="just"/>
            <a:r>
              <a:rPr lang="en-US" sz="1400" dirty="0" smtClean="0"/>
              <a:t>Returns can potentially enhanced by lowering credit quality of the portfolio, which enhances the credit risk</a:t>
            </a:r>
            <a:endParaRPr lang="en-US" sz="1400" dirty="0"/>
          </a:p>
        </p:txBody>
      </p:sp>
      <p:sp>
        <p:nvSpPr>
          <p:cNvPr id="61" name="Rounded Rectangle 60"/>
          <p:cNvSpPr/>
          <p:nvPr/>
        </p:nvSpPr>
        <p:spPr>
          <a:xfrm>
            <a:off x="0" y="2743201"/>
            <a:ext cx="2817812" cy="2485787"/>
          </a:xfrm>
          <a:prstGeom prst="round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a:r>
              <a:rPr lang="en-US" sz="1400" dirty="0" smtClean="0"/>
              <a:t>A large percentage of corporate debt in the portfolio does not bode well in the short term, as it is relatively less liquid. If the fund faces redemption pressure, it would be forced to sell these securities at a discount, lowering the NAV. Also, beware of funds that hold a lot of unrated and unlisted debt.</a:t>
            </a:r>
            <a:endParaRPr lang="en-US" sz="1400" dirty="0"/>
          </a:p>
        </p:txBody>
      </p:sp>
      <p:sp>
        <p:nvSpPr>
          <p:cNvPr id="62" name="Rounded Rectangle 61"/>
          <p:cNvSpPr/>
          <p:nvPr/>
        </p:nvSpPr>
        <p:spPr>
          <a:xfrm>
            <a:off x="-1588" y="906066"/>
            <a:ext cx="3352800" cy="1532334"/>
          </a:xfrm>
          <a:prstGeom prst="round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r>
              <a:rPr lang="en-US" sz="1400" b="1" dirty="0" smtClean="0"/>
              <a:t>Funds don’t disclose if there are any investor who owns a substantial chunk of outstanding units. If there are such investors and they decide to redeem their holdings, the fund could be forced to sell holdings below the market rates.</a:t>
            </a:r>
            <a:endParaRPr lang="en-US" sz="1400" b="1" dirty="0"/>
          </a:p>
        </p:txBody>
      </p:sp>
    </p:spTree>
    <p:extLst>
      <p:ext uri="{BB962C8B-B14F-4D97-AF65-F5344CB8AC3E}">
        <p14:creationId xmlns="" xmlns:p14="http://schemas.microsoft.com/office/powerpoint/2010/main" val="68641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linds(horizontal)">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blinds(horizontal)">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linds(horizontal)">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blinds(horizontal)">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blinds(horizontal)">
                                      <p:cBhvr>
                                        <p:cTn id="3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0" grpId="0" animBg="1"/>
      <p:bldP spid="61" grpId="0" animBg="1"/>
      <p:bldP spid="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79412" y="304800"/>
          <a:ext cx="11506200" cy="6280476"/>
        </p:xfrm>
        <a:graphic>
          <a:graphicData uri="http://schemas.openxmlformats.org/drawingml/2006/table">
            <a:tbl>
              <a:tblPr/>
              <a:tblGrid>
                <a:gridCol w="622965"/>
                <a:gridCol w="2853920"/>
                <a:gridCol w="4302180"/>
                <a:gridCol w="3727135"/>
              </a:tblGrid>
              <a:tr h="358588">
                <a:tc>
                  <a:txBody>
                    <a:bodyPr/>
                    <a:lstStyle/>
                    <a:p>
                      <a:pPr algn="l" fontAlgn="ctr"/>
                      <a:r>
                        <a:rPr lang="en-US" sz="1200" b="1" i="0" u="none" strike="noStrike">
                          <a:solidFill>
                            <a:srgbClr val="9C0006"/>
                          </a:solidFill>
                          <a:latin typeface="Calibri"/>
                        </a:rPr>
                        <a:t>S.NO</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1200" b="1" i="0" u="none" strike="noStrike">
                          <a:solidFill>
                            <a:srgbClr val="9C0006"/>
                          </a:solidFill>
                          <a:latin typeface="Calibri"/>
                        </a:rPr>
                        <a:t>Fund Category</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1200" b="1" i="0" u="none" strike="noStrike">
                          <a:solidFill>
                            <a:srgbClr val="9C0006"/>
                          </a:solidFill>
                          <a:latin typeface="Calibri"/>
                        </a:rPr>
                        <a:t>Interest Rate Risk</a:t>
                      </a:r>
                      <a:br>
                        <a:rPr lang="en-US" sz="1200" b="1" i="0" u="none" strike="noStrike">
                          <a:solidFill>
                            <a:srgbClr val="9C0006"/>
                          </a:solidFill>
                          <a:latin typeface="Calibri"/>
                        </a:rPr>
                      </a:br>
                      <a:r>
                        <a:rPr lang="en-US" sz="1200" b="1" i="0" u="none" strike="noStrike">
                          <a:solidFill>
                            <a:srgbClr val="9C0006"/>
                          </a:solidFill>
                          <a:latin typeface="Calibri"/>
                        </a:rPr>
                        <a:t>Portfolio Macaulay duration, Maturity</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ctr" fontAlgn="ctr"/>
                      <a:r>
                        <a:rPr lang="en-US" sz="1200" b="1" i="0" u="none" strike="noStrike">
                          <a:solidFill>
                            <a:srgbClr val="9C0006"/>
                          </a:solidFill>
                          <a:latin typeface="Calibri"/>
                        </a:rPr>
                        <a:t>Credit risk</a:t>
                      </a:r>
                      <a:br>
                        <a:rPr lang="en-US" sz="1200" b="1" i="0" u="none" strike="noStrike">
                          <a:solidFill>
                            <a:srgbClr val="9C0006"/>
                          </a:solidFill>
                          <a:latin typeface="Calibri"/>
                        </a:rPr>
                      </a:br>
                      <a:r>
                        <a:rPr lang="en-US" sz="1200" b="1" i="0" u="none" strike="noStrike">
                          <a:solidFill>
                            <a:srgbClr val="9C0006"/>
                          </a:solidFill>
                          <a:latin typeface="Calibri"/>
                        </a:rPr>
                        <a:t>( where the fund can invest?)</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r>
              <a:tr h="358588">
                <a:tc>
                  <a:txBody>
                    <a:bodyPr/>
                    <a:lstStyle/>
                    <a:p>
                      <a:pPr algn="ctr" fontAlgn="ctr"/>
                      <a:r>
                        <a:rPr lang="en-US" sz="1200" b="0" i="0" u="none" strike="noStrike">
                          <a:solidFill>
                            <a:srgbClr val="000000"/>
                          </a:solidFill>
                          <a:latin typeface="Calibri"/>
                        </a:rPr>
                        <a:t>1</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Overnight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Investment in securities maturing in 1 day</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 specified. However investment likely to be in  Call money/ CBLO intruments</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363">
                <a:tc>
                  <a:txBody>
                    <a:bodyPr/>
                    <a:lstStyle/>
                    <a:p>
                      <a:pPr algn="ctr" fontAlgn="ctr"/>
                      <a:r>
                        <a:rPr lang="en-US" sz="1200" b="0" i="0" u="none" strike="noStrike">
                          <a:solidFill>
                            <a:srgbClr val="000000"/>
                          </a:solidFill>
                          <a:latin typeface="Calibri"/>
                        </a:rPr>
                        <a:t>2</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Liquid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Maturity of upto 91 days</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363">
                <a:tc>
                  <a:txBody>
                    <a:bodyPr/>
                    <a:lstStyle/>
                    <a:p>
                      <a:pPr algn="ctr" fontAlgn="ctr"/>
                      <a:r>
                        <a:rPr lang="en-US" sz="1200" b="0" i="0" u="none" strike="noStrike">
                          <a:solidFill>
                            <a:srgbClr val="000000"/>
                          </a:solidFill>
                          <a:latin typeface="Calibri"/>
                        </a:rPr>
                        <a:t>3</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Ultra Short Duration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Macaulay duration between 3 and 6 months</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363">
                <a:tc>
                  <a:txBody>
                    <a:bodyPr/>
                    <a:lstStyle/>
                    <a:p>
                      <a:pPr algn="ctr" fontAlgn="ctr"/>
                      <a:r>
                        <a:rPr lang="en-US" sz="1200" b="0" i="0" u="none" strike="noStrike">
                          <a:solidFill>
                            <a:srgbClr val="000000"/>
                          </a:solidFill>
                          <a:latin typeface="Calibri"/>
                        </a:rPr>
                        <a:t>4</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Low Duration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Macaulay duration between 6 and 12 months</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4814">
                <a:tc>
                  <a:txBody>
                    <a:bodyPr/>
                    <a:lstStyle/>
                    <a:p>
                      <a:pPr algn="ctr" fontAlgn="ctr"/>
                      <a:r>
                        <a:rPr lang="en-US" sz="1200" b="0" i="0" u="none" strike="noStrike">
                          <a:solidFill>
                            <a:srgbClr val="000000"/>
                          </a:solidFill>
                          <a:latin typeface="Calibri"/>
                        </a:rPr>
                        <a:t>5</a:t>
                      </a:r>
                      <a:br>
                        <a:rPr lang="en-US" sz="1200" b="0" i="0" u="none" strike="noStrike">
                          <a:solidFill>
                            <a:srgbClr val="000000"/>
                          </a:solidFill>
                          <a:latin typeface="Calibri"/>
                        </a:rPr>
                      </a:br>
                      <a:r>
                        <a:rPr lang="en-US" sz="1200" b="0" i="0" u="none" strike="noStrike">
                          <a:solidFill>
                            <a:srgbClr val="000000"/>
                          </a:solidFill>
                          <a:latin typeface="Calibri"/>
                        </a:rPr>
                        <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Money Market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Investment in securities maturing in upto 1 year</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Money market instruments</a:t>
                      </a:r>
                      <a:br>
                        <a:rPr lang="en-US" sz="1200" b="0" i="0" u="none" strike="noStrike">
                          <a:solidFill>
                            <a:srgbClr val="000000"/>
                          </a:solidFill>
                          <a:latin typeface="Calibri"/>
                        </a:rPr>
                      </a:br>
                      <a:r>
                        <a:rPr lang="en-US" sz="1200" b="0" i="0" u="none" strike="noStrike">
                          <a:solidFill>
                            <a:srgbClr val="000000"/>
                          </a:solidFill>
                          <a:latin typeface="Calibri"/>
                        </a:rPr>
                        <a:t>(includes treasury bills, repo, commercial paper, certificate of deposit etc)</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363">
                <a:tc>
                  <a:txBody>
                    <a:bodyPr/>
                    <a:lstStyle/>
                    <a:p>
                      <a:pPr algn="ctr" fontAlgn="ctr"/>
                      <a:r>
                        <a:rPr lang="en-US" sz="1200" b="0" i="0" u="none" strike="noStrike">
                          <a:solidFill>
                            <a:srgbClr val="000000"/>
                          </a:solidFill>
                          <a:latin typeface="Calibri"/>
                        </a:rPr>
                        <a:t>6</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Short duration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Macaulay duration between 1 year and 3 years</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4814">
                <a:tc>
                  <a:txBody>
                    <a:bodyPr/>
                    <a:lstStyle/>
                    <a:p>
                      <a:pPr algn="ctr" fontAlgn="ctr"/>
                      <a:r>
                        <a:rPr lang="en-US" sz="1200" b="0" i="0" u="none" strike="noStrike">
                          <a:solidFill>
                            <a:srgbClr val="000000"/>
                          </a:solidFill>
                          <a:latin typeface="Calibri"/>
                        </a:rPr>
                        <a:t>7</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Medium Duration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Macaulay duration between 3 years and 4 years</a:t>
                      </a:r>
                      <a:br>
                        <a:rPr lang="en-US" sz="1200" b="0" i="0" u="none" strike="noStrike">
                          <a:solidFill>
                            <a:srgbClr val="000000"/>
                          </a:solidFill>
                          <a:latin typeface="Calibri"/>
                        </a:rPr>
                      </a:br>
                      <a:r>
                        <a:rPr lang="en-US" sz="1200" b="0" i="0" u="none" strike="noStrike">
                          <a:solidFill>
                            <a:srgbClr val="000000"/>
                          </a:solidFill>
                          <a:latin typeface="Calibri"/>
                        </a:rPr>
                        <a:t>can be reduced to upto 1 year under anticipated adverse situation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4814">
                <a:tc>
                  <a:txBody>
                    <a:bodyPr/>
                    <a:lstStyle/>
                    <a:p>
                      <a:pPr algn="ctr" fontAlgn="ctr"/>
                      <a:r>
                        <a:rPr lang="en-US" sz="1200" b="0" i="0" u="none" strike="noStrike">
                          <a:solidFill>
                            <a:srgbClr val="000000"/>
                          </a:solidFill>
                          <a:latin typeface="Calibri"/>
                        </a:rPr>
                        <a:t>8</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Medium to Long Duration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Macaulay duration between 4 years and 7 years</a:t>
                      </a:r>
                      <a:br>
                        <a:rPr lang="en-US" sz="1200" b="0" i="0" u="none" strike="noStrike">
                          <a:solidFill>
                            <a:srgbClr val="000000"/>
                          </a:solidFill>
                          <a:latin typeface="Calibri"/>
                        </a:rPr>
                      </a:br>
                      <a:r>
                        <a:rPr lang="en-US" sz="1200" b="0" i="0" u="none" strike="noStrike">
                          <a:solidFill>
                            <a:srgbClr val="000000"/>
                          </a:solidFill>
                          <a:latin typeface="Calibri"/>
                        </a:rPr>
                        <a:t>can be reduced to upto 1 year under anticipated adverse situation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363">
                <a:tc>
                  <a:txBody>
                    <a:bodyPr/>
                    <a:lstStyle/>
                    <a:p>
                      <a:pPr algn="ctr" fontAlgn="ctr"/>
                      <a:r>
                        <a:rPr lang="en-US" sz="1200" b="0" i="0" u="none" strike="noStrike">
                          <a:solidFill>
                            <a:srgbClr val="000000"/>
                          </a:solidFill>
                          <a:latin typeface="Calibri"/>
                        </a:rPr>
                        <a:t>9</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Long Duration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Macaulay duration greater than 7 years</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8588">
                <a:tc>
                  <a:txBody>
                    <a:bodyPr/>
                    <a:lstStyle/>
                    <a:p>
                      <a:pPr algn="ctr" fontAlgn="ctr"/>
                      <a:r>
                        <a:rPr lang="en-US" sz="1200" b="0" i="0" u="none" strike="noStrike">
                          <a:solidFill>
                            <a:srgbClr val="000000"/>
                          </a:solidFill>
                          <a:latin typeface="Calibri"/>
                        </a:rPr>
                        <a:t>10</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Dynamic Bond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 on maturity and macaulay duration.</a:t>
                      </a:r>
                      <a:br>
                        <a:rPr lang="en-US" sz="1200" b="0" i="0" u="none" strike="noStrike">
                          <a:solidFill>
                            <a:srgbClr val="000000"/>
                          </a:solidFill>
                          <a:latin typeface="Calibri"/>
                        </a:rPr>
                      </a:br>
                      <a:r>
                        <a:rPr lang="en-US" sz="1200" b="0" i="0" u="none" strike="noStrike">
                          <a:solidFill>
                            <a:srgbClr val="000000"/>
                          </a:solidFill>
                          <a:latin typeface="Calibri"/>
                        </a:rPr>
                        <a:t>Permitted to invest across duration. </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8588">
                <a:tc>
                  <a:txBody>
                    <a:bodyPr/>
                    <a:lstStyle/>
                    <a:p>
                      <a:pPr algn="ctr" fontAlgn="ctr"/>
                      <a:r>
                        <a:rPr lang="en-US" sz="1200" b="0" i="0" u="none" strike="noStrike">
                          <a:solidFill>
                            <a:srgbClr val="000000"/>
                          </a:solidFill>
                          <a:latin typeface="Calibri"/>
                        </a:rPr>
                        <a:t>11</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Corporate bond Fund</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At least 80% of total assets in corporate bonds rated AA+ and above</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8588">
                <a:tc>
                  <a:txBody>
                    <a:bodyPr/>
                    <a:lstStyle/>
                    <a:p>
                      <a:pPr algn="ctr" fontAlgn="ctr"/>
                      <a:r>
                        <a:rPr lang="en-US" sz="1200" b="0" i="0" u="none" strike="noStrike">
                          <a:solidFill>
                            <a:srgbClr val="000000"/>
                          </a:solidFill>
                          <a:latin typeface="Calibri"/>
                        </a:rPr>
                        <a:t>12</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Credit Risk Fund</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At least 65% of total assets in </a:t>
                      </a:r>
                      <a:br>
                        <a:rPr lang="en-US" sz="1200" b="0" i="0" u="none" strike="noStrike">
                          <a:solidFill>
                            <a:srgbClr val="000000"/>
                          </a:solidFill>
                          <a:latin typeface="Calibri"/>
                        </a:rPr>
                      </a:br>
                      <a:r>
                        <a:rPr lang="en-US" sz="1200" b="0" i="0" u="none" strike="noStrike">
                          <a:solidFill>
                            <a:srgbClr val="000000"/>
                          </a:solidFill>
                          <a:latin typeface="Calibri"/>
                        </a:rPr>
                        <a:t>corporate bonds rated AA and below</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4814">
                <a:tc>
                  <a:txBody>
                    <a:bodyPr/>
                    <a:lstStyle/>
                    <a:p>
                      <a:pPr algn="ctr" fontAlgn="ctr"/>
                      <a:r>
                        <a:rPr lang="en-US" sz="1200" b="0" i="0" u="none" strike="noStrike">
                          <a:solidFill>
                            <a:srgbClr val="000000"/>
                          </a:solidFill>
                          <a:latin typeface="Calibri"/>
                        </a:rPr>
                        <a:t>13</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Banking and PSU Fund</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At least 80% of in debt securities of banks, PSU's, public financial institutions and municipal bonds</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8588">
                <a:tc>
                  <a:txBody>
                    <a:bodyPr/>
                    <a:lstStyle/>
                    <a:p>
                      <a:pPr algn="ctr" fontAlgn="ctr"/>
                      <a:r>
                        <a:rPr lang="en-US" sz="1200" b="0" i="0" u="none" strike="noStrike">
                          <a:solidFill>
                            <a:srgbClr val="000000"/>
                          </a:solidFill>
                          <a:latin typeface="Calibri"/>
                        </a:rPr>
                        <a:t>14</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Gilt fund</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No restriction</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At least 80% in government security. Government securities have zero credit risk</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4814">
                <a:tc>
                  <a:txBody>
                    <a:bodyPr/>
                    <a:lstStyle/>
                    <a:p>
                      <a:pPr algn="ctr" fontAlgn="ctr"/>
                      <a:r>
                        <a:rPr lang="en-US" sz="1200" b="0" i="0" u="none" strike="noStrike">
                          <a:solidFill>
                            <a:srgbClr val="000000"/>
                          </a:solidFill>
                          <a:latin typeface="Calibri"/>
                        </a:rPr>
                        <a:t>15</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Gilt Fund with 10 year Constant Duration</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Macaulay duration of 10 years</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At least 80% in government security. Government securities have zero credit risk</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8588">
                <a:tc>
                  <a:txBody>
                    <a:bodyPr/>
                    <a:lstStyle/>
                    <a:p>
                      <a:pPr algn="ctr" fontAlgn="ctr"/>
                      <a:r>
                        <a:rPr lang="en-US" sz="1200" b="0" i="0" u="none" strike="noStrike">
                          <a:solidFill>
                            <a:srgbClr val="000000"/>
                          </a:solidFill>
                          <a:latin typeface="Calibri"/>
                        </a:rPr>
                        <a:t>16</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latin typeface="Calibri"/>
                        </a:rPr>
                        <a:t>Floater Fund</a:t>
                      </a:r>
                      <a:br>
                        <a:rPr lang="en-US" sz="1200" b="0" i="0" u="none" strike="noStrike">
                          <a:solidFill>
                            <a:srgbClr val="000000"/>
                          </a:solidFill>
                          <a:latin typeface="Calibri"/>
                        </a:rPr>
                      </a:br>
                      <a:endParaRPr lang="en-US" sz="1200" b="0" i="0" u="none" strike="noStrike">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Calibri"/>
                        </a:rPr>
                        <a:t>No restriction</a:t>
                      </a:r>
                      <a:br>
                        <a:rPr lang="en-US" sz="1200" b="0" i="0" u="none" strike="noStrike" dirty="0">
                          <a:solidFill>
                            <a:srgbClr val="000000"/>
                          </a:solidFill>
                          <a:latin typeface="Calibri"/>
                        </a:rPr>
                      </a:br>
                      <a:endParaRPr lang="en-US" sz="1200" b="0" i="0" u="none" strike="noStrike" dirty="0">
                        <a:solidFill>
                          <a:srgbClr val="000000"/>
                        </a:solidFill>
                        <a:latin typeface="Calibri"/>
                      </a:endParaRP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latin typeface="Calibri"/>
                        </a:rPr>
                        <a:t>At least 65% of total assets in floating rate </a:t>
                      </a:r>
                      <a:r>
                        <a:rPr lang="en-US" sz="1200" b="0" i="0" u="none" strike="noStrike" dirty="0" err="1">
                          <a:solidFill>
                            <a:srgbClr val="000000"/>
                          </a:solidFill>
                          <a:latin typeface="Calibri"/>
                        </a:rPr>
                        <a:t>instrumentsincluding</a:t>
                      </a:r>
                      <a:r>
                        <a:rPr lang="en-US" sz="1200" b="0" i="0" u="none" strike="noStrike" dirty="0">
                          <a:solidFill>
                            <a:srgbClr val="000000"/>
                          </a:solidFill>
                          <a:latin typeface="Calibri"/>
                        </a:rPr>
                        <a:t> swaps, derivatives etc. </a:t>
                      </a:r>
                    </a:p>
                  </a:txBody>
                  <a:tcPr marL="7431" marR="7431" marT="74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89029" y="394638"/>
            <a:ext cx="3529043" cy="523220"/>
          </a:xfrm>
          <a:prstGeom prst="rect">
            <a:avLst/>
          </a:prstGeom>
        </p:spPr>
        <p:txBody>
          <a:bodyPr wrap="none">
            <a:spAutoFit/>
          </a:bodyPr>
          <a:lstStyle/>
          <a:p>
            <a:r>
              <a:rPr lang="en-GB" sz="2800" b="1" u="sng" dirty="0">
                <a:solidFill>
                  <a:schemeClr val="tx1">
                    <a:lumMod val="85000"/>
                    <a:lumOff val="15000"/>
                  </a:schemeClr>
                </a:solidFill>
              </a:rPr>
              <a:t>Fixed </a:t>
            </a:r>
            <a:r>
              <a:rPr lang="en-GB" sz="2800" b="1" u="sng" dirty="0" smtClean="0">
                <a:solidFill>
                  <a:schemeClr val="tx1">
                    <a:lumMod val="85000"/>
                    <a:lumOff val="15000"/>
                  </a:schemeClr>
                </a:solidFill>
              </a:rPr>
              <a:t>Deposit </a:t>
            </a:r>
            <a:r>
              <a:rPr lang="en-GB" sz="2800" b="1" u="sng" dirty="0" err="1" smtClean="0">
                <a:solidFill>
                  <a:schemeClr val="tx1">
                    <a:lumMod val="85000"/>
                    <a:lumOff val="15000"/>
                  </a:schemeClr>
                </a:solidFill>
              </a:rPr>
              <a:t>vs</a:t>
            </a:r>
            <a:r>
              <a:rPr lang="en-GB" sz="2800" b="1" u="sng" dirty="0" smtClean="0">
                <a:solidFill>
                  <a:schemeClr val="tx1">
                    <a:lumMod val="85000"/>
                    <a:lumOff val="15000"/>
                  </a:schemeClr>
                </a:solidFill>
              </a:rPr>
              <a:t> FMP </a:t>
            </a:r>
            <a:endParaRPr lang="en-GB" sz="2800" b="1" u="sng" dirty="0">
              <a:solidFill>
                <a:schemeClr val="tx1">
                  <a:lumMod val="85000"/>
                  <a:lumOff val="15000"/>
                </a:schemeClr>
              </a:solidFill>
            </a:endParaRPr>
          </a:p>
        </p:txBody>
      </p:sp>
      <p:graphicFrame>
        <p:nvGraphicFramePr>
          <p:cNvPr id="4" name="Content Placeholder 3"/>
          <p:cNvGraphicFramePr>
            <a:graphicFrameLocks/>
          </p:cNvGraphicFramePr>
          <p:nvPr>
            <p:extLst>
              <p:ext uri="{D42A27DB-BD31-4B8C-83A1-F6EECF244321}">
                <p14:modId xmlns:p14="http://schemas.microsoft.com/office/powerpoint/2010/main" xmlns="" val="2986458520"/>
              </p:ext>
            </p:extLst>
          </p:nvPr>
        </p:nvGraphicFramePr>
        <p:xfrm>
          <a:off x="377372" y="1287740"/>
          <a:ext cx="5500914" cy="2261680"/>
        </p:xfrm>
        <a:graphic>
          <a:graphicData uri="http://schemas.openxmlformats.org/drawingml/2006/table">
            <a:tbl>
              <a:tblPr firstRow="1" bandRow="1">
                <a:tableStyleId>{08FB837D-C827-4EFA-A057-4D05807E0F7C}</a:tableStyleId>
              </a:tblPr>
              <a:tblGrid>
                <a:gridCol w="2305663">
                  <a:extLst>
                    <a:ext uri="{9D8B030D-6E8A-4147-A177-3AD203B41FA5}">
                      <a16:colId xmlns="" xmlns:a16="http://schemas.microsoft.com/office/drawing/2014/main" val="20000"/>
                    </a:ext>
                  </a:extLst>
                </a:gridCol>
                <a:gridCol w="3195251">
                  <a:extLst>
                    <a:ext uri="{9D8B030D-6E8A-4147-A177-3AD203B41FA5}">
                      <a16:colId xmlns="" xmlns:a16="http://schemas.microsoft.com/office/drawing/2014/main" val="20001"/>
                    </a:ext>
                  </a:extLst>
                </a:gridCol>
              </a:tblGrid>
              <a:tr h="452336">
                <a:tc>
                  <a:txBody>
                    <a:bodyPr/>
                    <a:lstStyle/>
                    <a:p>
                      <a:pPr algn="ctr"/>
                      <a:r>
                        <a:rPr lang="en-US" sz="1800" dirty="0" smtClean="0"/>
                        <a:t>Particulars</a:t>
                      </a:r>
                      <a:endParaRPr lang="en-US" sz="1800" dirty="0">
                        <a:solidFill>
                          <a:schemeClr val="tx1">
                            <a:lumMod val="85000"/>
                            <a:lumOff val="15000"/>
                          </a:schemeClr>
                        </a:solidFill>
                      </a:endParaRPr>
                    </a:p>
                  </a:txBody>
                  <a:tcPr anchor="ctr"/>
                </a:tc>
                <a:tc>
                  <a:txBody>
                    <a:bodyPr/>
                    <a:lstStyle/>
                    <a:p>
                      <a:pPr algn="ctr"/>
                      <a:r>
                        <a:rPr lang="en-US" sz="1800" dirty="0" smtClean="0"/>
                        <a:t>Fixed Deposit</a:t>
                      </a:r>
                      <a:endParaRPr lang="en-US" sz="1800" dirty="0">
                        <a:solidFill>
                          <a:schemeClr val="tx1">
                            <a:lumMod val="85000"/>
                            <a:lumOff val="15000"/>
                          </a:schemeClr>
                        </a:solidFill>
                      </a:endParaRPr>
                    </a:p>
                  </a:txBody>
                  <a:tcPr anchor="ctr"/>
                </a:tc>
                <a:extLst>
                  <a:ext uri="{0D108BD9-81ED-4DB2-BD59-A6C34878D82A}">
                    <a16:rowId xmlns="" xmlns:a16="http://schemas.microsoft.com/office/drawing/2014/main" val="10000"/>
                  </a:ext>
                </a:extLst>
              </a:tr>
              <a:tr h="452336">
                <a:tc>
                  <a:txBody>
                    <a:bodyPr/>
                    <a:lstStyle/>
                    <a:p>
                      <a:pPr algn="ctr"/>
                      <a:r>
                        <a:rPr lang="en-US" sz="1800" dirty="0" smtClean="0"/>
                        <a:t>Amount</a:t>
                      </a:r>
                      <a:r>
                        <a:rPr lang="en-US" sz="1800" baseline="0" dirty="0" smtClean="0"/>
                        <a:t> invested</a:t>
                      </a:r>
                      <a:endParaRPr lang="en-US" sz="1800" dirty="0">
                        <a:solidFill>
                          <a:schemeClr val="tx1">
                            <a:lumMod val="85000"/>
                            <a:lumOff val="15000"/>
                          </a:schemeClr>
                        </a:solidFill>
                      </a:endParaRPr>
                    </a:p>
                  </a:txBody>
                  <a:tcPr anchor="ctr"/>
                </a:tc>
                <a:tc>
                  <a:txBody>
                    <a:bodyPr/>
                    <a:lstStyle/>
                    <a:p>
                      <a:pPr algn="ctr"/>
                      <a:r>
                        <a:rPr lang="en-US" sz="1800" dirty="0" smtClean="0"/>
                        <a:t>1,50,000 @8%</a:t>
                      </a:r>
                      <a:endParaRPr lang="en-US" sz="1800" dirty="0">
                        <a:solidFill>
                          <a:schemeClr val="tx1">
                            <a:lumMod val="85000"/>
                            <a:lumOff val="15000"/>
                          </a:schemeClr>
                        </a:solidFill>
                      </a:endParaRPr>
                    </a:p>
                  </a:txBody>
                  <a:tcPr anchor="ctr"/>
                </a:tc>
                <a:extLst>
                  <a:ext uri="{0D108BD9-81ED-4DB2-BD59-A6C34878D82A}">
                    <a16:rowId xmlns="" xmlns:a16="http://schemas.microsoft.com/office/drawing/2014/main" val="10001"/>
                  </a:ext>
                </a:extLst>
              </a:tr>
              <a:tr h="452336">
                <a:tc>
                  <a:txBody>
                    <a:bodyPr/>
                    <a:lstStyle/>
                    <a:p>
                      <a:pPr algn="ctr"/>
                      <a:r>
                        <a:rPr lang="en-US" sz="1800" dirty="0" smtClean="0"/>
                        <a:t>Maturity amount</a:t>
                      </a:r>
                      <a:endParaRPr lang="en-US" sz="1800" dirty="0">
                        <a:solidFill>
                          <a:schemeClr val="tx1">
                            <a:lumMod val="85000"/>
                            <a:lumOff val="15000"/>
                          </a:schemeClr>
                        </a:solidFill>
                      </a:endParaRPr>
                    </a:p>
                  </a:txBody>
                  <a:tcPr anchor="ctr"/>
                </a:tc>
                <a:tc>
                  <a:txBody>
                    <a:bodyPr/>
                    <a:lstStyle/>
                    <a:p>
                      <a:pPr algn="ctr"/>
                      <a:r>
                        <a:rPr lang="en-US" sz="1800" dirty="0" smtClean="0"/>
                        <a:t>2,20,400</a:t>
                      </a:r>
                      <a:endParaRPr lang="en-US" sz="1800" dirty="0">
                        <a:solidFill>
                          <a:schemeClr val="tx1">
                            <a:lumMod val="85000"/>
                            <a:lumOff val="15000"/>
                          </a:schemeClr>
                        </a:solidFill>
                      </a:endParaRPr>
                    </a:p>
                  </a:txBody>
                  <a:tcPr anchor="ctr"/>
                </a:tc>
                <a:extLst>
                  <a:ext uri="{0D108BD9-81ED-4DB2-BD59-A6C34878D82A}">
                    <a16:rowId xmlns="" xmlns:a16="http://schemas.microsoft.com/office/drawing/2014/main" val="10002"/>
                  </a:ext>
                </a:extLst>
              </a:tr>
              <a:tr h="452336">
                <a:tc>
                  <a:txBody>
                    <a:bodyPr/>
                    <a:lstStyle/>
                    <a:p>
                      <a:pPr algn="ctr"/>
                      <a:r>
                        <a:rPr lang="en-US" sz="1800" dirty="0" smtClean="0"/>
                        <a:t>Tax at 30.9%</a:t>
                      </a:r>
                      <a:endParaRPr lang="en-US" sz="1800" dirty="0">
                        <a:solidFill>
                          <a:schemeClr val="tx1">
                            <a:lumMod val="85000"/>
                            <a:lumOff val="15000"/>
                          </a:schemeClr>
                        </a:solidFill>
                      </a:endParaRPr>
                    </a:p>
                  </a:txBody>
                  <a:tcPr anchor="ctr"/>
                </a:tc>
                <a:tc>
                  <a:txBody>
                    <a:bodyPr/>
                    <a:lstStyle/>
                    <a:p>
                      <a:pPr algn="ctr"/>
                      <a:r>
                        <a:rPr lang="en-US" sz="1800" dirty="0" smtClean="0"/>
                        <a:t>21,750</a:t>
                      </a:r>
                      <a:endParaRPr lang="en-US" sz="1800" dirty="0">
                        <a:solidFill>
                          <a:schemeClr val="tx1">
                            <a:lumMod val="85000"/>
                            <a:lumOff val="15000"/>
                          </a:schemeClr>
                        </a:solidFill>
                      </a:endParaRPr>
                    </a:p>
                  </a:txBody>
                  <a:tcPr anchor="ctr"/>
                </a:tc>
                <a:extLst>
                  <a:ext uri="{0D108BD9-81ED-4DB2-BD59-A6C34878D82A}">
                    <a16:rowId xmlns="" xmlns:a16="http://schemas.microsoft.com/office/drawing/2014/main" val="10003"/>
                  </a:ext>
                </a:extLst>
              </a:tr>
              <a:tr h="452336">
                <a:tc>
                  <a:txBody>
                    <a:bodyPr/>
                    <a:lstStyle/>
                    <a:p>
                      <a:pPr algn="ctr"/>
                      <a:r>
                        <a:rPr lang="en-US" sz="1800" dirty="0" smtClean="0"/>
                        <a:t>Post</a:t>
                      </a:r>
                      <a:r>
                        <a:rPr lang="en-US" sz="1800" baseline="0" dirty="0" smtClean="0"/>
                        <a:t> tax returns</a:t>
                      </a:r>
                      <a:endParaRPr lang="en-US" sz="1800" dirty="0">
                        <a:solidFill>
                          <a:schemeClr val="tx1">
                            <a:lumMod val="85000"/>
                            <a:lumOff val="15000"/>
                          </a:schemeClr>
                        </a:solidFill>
                      </a:endParaRPr>
                    </a:p>
                  </a:txBody>
                  <a:tcPr anchor="ctr"/>
                </a:tc>
                <a:tc>
                  <a:txBody>
                    <a:bodyPr/>
                    <a:lstStyle/>
                    <a:p>
                      <a:pPr algn="ctr"/>
                      <a:r>
                        <a:rPr lang="en-US" sz="1800" dirty="0" smtClean="0"/>
                        <a:t>1,98,650</a:t>
                      </a:r>
                      <a:endParaRPr lang="en-US" sz="1800" dirty="0">
                        <a:solidFill>
                          <a:schemeClr val="tx1">
                            <a:lumMod val="85000"/>
                            <a:lumOff val="15000"/>
                          </a:schemeClr>
                        </a:solidFill>
                      </a:endParaRPr>
                    </a:p>
                  </a:txBody>
                  <a:tcPr anchor="ctr"/>
                </a:tc>
                <a:extLst>
                  <a:ext uri="{0D108BD9-81ED-4DB2-BD59-A6C34878D82A}">
                    <a16:rowId xmlns=""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178582321"/>
              </p:ext>
            </p:extLst>
          </p:nvPr>
        </p:nvGraphicFramePr>
        <p:xfrm>
          <a:off x="290286" y="3999358"/>
          <a:ext cx="5602514" cy="2096642"/>
        </p:xfrm>
        <a:graphic>
          <a:graphicData uri="http://schemas.openxmlformats.org/drawingml/2006/table">
            <a:tbl>
              <a:tblPr firstRow="1" bandRow="1">
                <a:tableStyleId>{08FB837D-C827-4EFA-A057-4D05807E0F7C}</a:tableStyleId>
              </a:tblPr>
              <a:tblGrid>
                <a:gridCol w="2037889">
                  <a:extLst>
                    <a:ext uri="{9D8B030D-6E8A-4147-A177-3AD203B41FA5}">
                      <a16:colId xmlns="" xmlns:a16="http://schemas.microsoft.com/office/drawing/2014/main" val="20000"/>
                    </a:ext>
                  </a:extLst>
                </a:gridCol>
                <a:gridCol w="1636118">
                  <a:extLst>
                    <a:ext uri="{9D8B030D-6E8A-4147-A177-3AD203B41FA5}">
                      <a16:colId xmlns="" xmlns:a16="http://schemas.microsoft.com/office/drawing/2014/main" val="20001"/>
                    </a:ext>
                  </a:extLst>
                </a:gridCol>
                <a:gridCol w="1928507">
                  <a:extLst>
                    <a:ext uri="{9D8B030D-6E8A-4147-A177-3AD203B41FA5}">
                      <a16:colId xmlns="" xmlns:a16="http://schemas.microsoft.com/office/drawing/2014/main" val="20002"/>
                    </a:ext>
                  </a:extLst>
                </a:gridCol>
              </a:tblGrid>
              <a:tr h="465214">
                <a:tc>
                  <a:txBody>
                    <a:bodyPr/>
                    <a:lstStyle/>
                    <a:p>
                      <a:pPr algn="ctr"/>
                      <a:r>
                        <a:rPr lang="en-US" sz="2000" dirty="0" smtClean="0"/>
                        <a:t>Particulars</a:t>
                      </a:r>
                      <a:endParaRPr lang="en-US" sz="2000" dirty="0">
                        <a:solidFill>
                          <a:schemeClr val="tx1">
                            <a:lumMod val="85000"/>
                            <a:lumOff val="15000"/>
                          </a:schemeClr>
                        </a:solidFill>
                      </a:endParaRPr>
                    </a:p>
                  </a:txBody>
                  <a:tcPr marT="45700" marB="45700"/>
                </a:tc>
                <a:tc>
                  <a:txBody>
                    <a:bodyPr/>
                    <a:lstStyle/>
                    <a:p>
                      <a:pPr algn="ctr"/>
                      <a:r>
                        <a:rPr lang="en-US" sz="2000" dirty="0" smtClean="0"/>
                        <a:t>Amount</a:t>
                      </a:r>
                      <a:endParaRPr lang="en-US" sz="2000" dirty="0">
                        <a:solidFill>
                          <a:schemeClr val="tx1">
                            <a:lumMod val="85000"/>
                            <a:lumOff val="15000"/>
                          </a:schemeClr>
                        </a:solidFill>
                      </a:endParaRPr>
                    </a:p>
                  </a:txBody>
                  <a:tcPr marT="45700" marB="45700"/>
                </a:tc>
                <a:tc>
                  <a:txBody>
                    <a:bodyPr/>
                    <a:lstStyle/>
                    <a:p>
                      <a:pPr algn="ctr"/>
                      <a:r>
                        <a:rPr lang="en-US" sz="2000" dirty="0" smtClean="0"/>
                        <a:t>Date</a:t>
                      </a:r>
                      <a:endParaRPr lang="en-US" sz="2000" dirty="0">
                        <a:solidFill>
                          <a:schemeClr val="tx1">
                            <a:lumMod val="85000"/>
                            <a:lumOff val="15000"/>
                          </a:schemeClr>
                        </a:solidFill>
                      </a:endParaRPr>
                    </a:p>
                  </a:txBody>
                  <a:tcPr marT="45700" marB="45700"/>
                </a:tc>
                <a:extLst>
                  <a:ext uri="{0D108BD9-81ED-4DB2-BD59-A6C34878D82A}">
                    <a16:rowId xmlns="" xmlns:a16="http://schemas.microsoft.com/office/drawing/2014/main" val="10000"/>
                  </a:ext>
                </a:extLst>
              </a:tr>
              <a:tr h="465214">
                <a:tc>
                  <a:txBody>
                    <a:bodyPr/>
                    <a:lstStyle/>
                    <a:p>
                      <a:pPr algn="ctr"/>
                      <a:r>
                        <a:rPr lang="en-US" sz="2000" dirty="0" smtClean="0"/>
                        <a:t>Amount</a:t>
                      </a:r>
                      <a:r>
                        <a:rPr lang="en-US" sz="2000" baseline="0" dirty="0" smtClean="0"/>
                        <a:t> invested</a:t>
                      </a:r>
                      <a:endParaRPr lang="en-US" sz="2000" dirty="0">
                        <a:solidFill>
                          <a:schemeClr val="tx1">
                            <a:lumMod val="85000"/>
                            <a:lumOff val="15000"/>
                          </a:schemeClr>
                        </a:solidFill>
                      </a:endParaRPr>
                    </a:p>
                  </a:txBody>
                  <a:tcPr marT="45700" marB="45700"/>
                </a:tc>
                <a:tc>
                  <a:txBody>
                    <a:bodyPr/>
                    <a:lstStyle/>
                    <a:p>
                      <a:pPr algn="ctr"/>
                      <a:r>
                        <a:rPr lang="en-US" sz="2000" dirty="0" smtClean="0"/>
                        <a:t>1,50,000</a:t>
                      </a:r>
                      <a:endParaRPr lang="en-US" sz="2000" dirty="0">
                        <a:solidFill>
                          <a:schemeClr val="tx1">
                            <a:lumMod val="85000"/>
                            <a:lumOff val="15000"/>
                          </a:schemeClr>
                        </a:solidFill>
                      </a:endParaRPr>
                    </a:p>
                  </a:txBody>
                  <a:tcPr marT="45700" marB="45700"/>
                </a:tc>
                <a:tc>
                  <a:txBody>
                    <a:bodyPr/>
                    <a:lstStyle/>
                    <a:p>
                      <a:pPr algn="ctr"/>
                      <a:r>
                        <a:rPr lang="en-US" sz="2000" dirty="0" smtClean="0"/>
                        <a:t>1/04/2013</a:t>
                      </a:r>
                      <a:endParaRPr lang="en-US" sz="2000" dirty="0">
                        <a:solidFill>
                          <a:schemeClr val="tx1">
                            <a:lumMod val="85000"/>
                            <a:lumOff val="15000"/>
                          </a:schemeClr>
                        </a:solidFill>
                      </a:endParaRPr>
                    </a:p>
                  </a:txBody>
                  <a:tcPr marT="45700" marB="45700"/>
                </a:tc>
                <a:extLst>
                  <a:ext uri="{0D108BD9-81ED-4DB2-BD59-A6C34878D82A}">
                    <a16:rowId xmlns="" xmlns:a16="http://schemas.microsoft.com/office/drawing/2014/main" val="10001"/>
                  </a:ext>
                </a:extLst>
              </a:tr>
              <a:tr h="465214">
                <a:tc>
                  <a:txBody>
                    <a:bodyPr/>
                    <a:lstStyle/>
                    <a:p>
                      <a:pPr algn="ctr"/>
                      <a:r>
                        <a:rPr lang="en-US" sz="2000" dirty="0" smtClean="0"/>
                        <a:t>After tax</a:t>
                      </a:r>
                      <a:r>
                        <a:rPr lang="en-US" sz="2000" baseline="0" dirty="0" smtClean="0"/>
                        <a:t> sales price </a:t>
                      </a:r>
                      <a:endParaRPr lang="en-US" sz="2000" dirty="0">
                        <a:solidFill>
                          <a:schemeClr val="tx1">
                            <a:lumMod val="85000"/>
                            <a:lumOff val="15000"/>
                          </a:schemeClr>
                        </a:solidFill>
                      </a:endParaRPr>
                    </a:p>
                  </a:txBody>
                  <a:tcPr marT="45700" marB="45700"/>
                </a:tc>
                <a:tc>
                  <a:txBody>
                    <a:bodyPr/>
                    <a:lstStyle/>
                    <a:p>
                      <a:pPr algn="ctr"/>
                      <a:r>
                        <a:rPr lang="en-US" sz="2000" dirty="0" smtClean="0"/>
                        <a:t>1,98,650</a:t>
                      </a:r>
                      <a:endParaRPr lang="en-US" sz="2000" dirty="0">
                        <a:solidFill>
                          <a:schemeClr val="tx1">
                            <a:lumMod val="85000"/>
                            <a:lumOff val="15000"/>
                          </a:schemeClr>
                        </a:solidFill>
                      </a:endParaRPr>
                    </a:p>
                  </a:txBody>
                  <a:tcPr marT="45700" marB="45700"/>
                </a:tc>
                <a:tc>
                  <a:txBody>
                    <a:bodyPr/>
                    <a:lstStyle/>
                    <a:p>
                      <a:pPr algn="ctr"/>
                      <a:r>
                        <a:rPr lang="en-US" sz="2000" dirty="0" smtClean="0"/>
                        <a:t>1/4/2018</a:t>
                      </a:r>
                      <a:endParaRPr lang="en-US" sz="2000" dirty="0">
                        <a:solidFill>
                          <a:schemeClr val="tx1">
                            <a:lumMod val="85000"/>
                            <a:lumOff val="15000"/>
                          </a:schemeClr>
                        </a:solidFill>
                      </a:endParaRPr>
                    </a:p>
                  </a:txBody>
                  <a:tcPr marT="45700" marB="45700"/>
                </a:tc>
                <a:extLst>
                  <a:ext uri="{0D108BD9-81ED-4DB2-BD59-A6C34878D82A}">
                    <a16:rowId xmlns="" xmlns:a16="http://schemas.microsoft.com/office/drawing/2014/main" val="10002"/>
                  </a:ext>
                </a:extLst>
              </a:tr>
              <a:tr h="465214">
                <a:tc>
                  <a:txBody>
                    <a:bodyPr/>
                    <a:lstStyle/>
                    <a:p>
                      <a:pPr algn="ctr"/>
                      <a:r>
                        <a:rPr lang="en-US" sz="2000" dirty="0" smtClean="0"/>
                        <a:t>Post tax gains (%)</a:t>
                      </a:r>
                      <a:endParaRPr lang="en-US" sz="2000" dirty="0">
                        <a:solidFill>
                          <a:schemeClr val="tx1">
                            <a:lumMod val="85000"/>
                            <a:lumOff val="15000"/>
                          </a:schemeClr>
                        </a:solidFill>
                      </a:endParaRPr>
                    </a:p>
                  </a:txBody>
                  <a:tcPr marT="45700" marB="45700"/>
                </a:tc>
                <a:tc>
                  <a:txBody>
                    <a:bodyPr/>
                    <a:lstStyle/>
                    <a:p>
                      <a:pPr algn="ctr"/>
                      <a:r>
                        <a:rPr lang="en-US" sz="2000" dirty="0" smtClean="0"/>
                        <a:t>5.78</a:t>
                      </a:r>
                      <a:endParaRPr lang="en-US" sz="2000" dirty="0">
                        <a:solidFill>
                          <a:schemeClr val="tx1">
                            <a:lumMod val="85000"/>
                            <a:lumOff val="15000"/>
                          </a:schemeClr>
                        </a:solidFill>
                      </a:endParaRPr>
                    </a:p>
                  </a:txBody>
                  <a:tcPr marT="45700" marB="45700"/>
                </a:tc>
                <a:tc>
                  <a:txBody>
                    <a:bodyPr/>
                    <a:lstStyle/>
                    <a:p>
                      <a:pPr algn="ctr"/>
                      <a:endParaRPr lang="en-US" sz="2000" dirty="0">
                        <a:solidFill>
                          <a:schemeClr val="tx1">
                            <a:lumMod val="85000"/>
                            <a:lumOff val="15000"/>
                          </a:schemeClr>
                        </a:solidFill>
                      </a:endParaRPr>
                    </a:p>
                  </a:txBody>
                  <a:tcPr marT="45700" marB="45700"/>
                </a:tc>
                <a:extLst>
                  <a:ext uri="{0D108BD9-81ED-4DB2-BD59-A6C34878D82A}">
                    <a16:rowId xmlns="" xmlns:a16="http://schemas.microsoft.com/office/drawing/2014/main" val="10003"/>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xmlns="" val="2514458723"/>
              </p:ext>
            </p:extLst>
          </p:nvPr>
        </p:nvGraphicFramePr>
        <p:xfrm>
          <a:off x="6386285" y="1316767"/>
          <a:ext cx="5037677" cy="2291108"/>
        </p:xfrm>
        <a:graphic>
          <a:graphicData uri="http://schemas.openxmlformats.org/drawingml/2006/table">
            <a:tbl>
              <a:tblPr firstRow="1" bandRow="1">
                <a:tableStyleId>{775DCB02-9BB8-47FD-8907-85C794F793BA}</a:tableStyleId>
              </a:tblPr>
              <a:tblGrid>
                <a:gridCol w="3806940">
                  <a:extLst>
                    <a:ext uri="{9D8B030D-6E8A-4147-A177-3AD203B41FA5}">
                      <a16:colId xmlns="" xmlns:a16="http://schemas.microsoft.com/office/drawing/2014/main" val="20000"/>
                    </a:ext>
                  </a:extLst>
                </a:gridCol>
                <a:gridCol w="1230737">
                  <a:extLst>
                    <a:ext uri="{9D8B030D-6E8A-4147-A177-3AD203B41FA5}">
                      <a16:colId xmlns="" xmlns:a16="http://schemas.microsoft.com/office/drawing/2014/main" val="20001"/>
                    </a:ext>
                  </a:extLst>
                </a:gridCol>
              </a:tblGrid>
              <a:tr h="397517">
                <a:tc>
                  <a:txBody>
                    <a:bodyPr/>
                    <a:lstStyle/>
                    <a:p>
                      <a:pPr algn="ctr"/>
                      <a:r>
                        <a:rPr lang="en-US" sz="2000" dirty="0" smtClean="0"/>
                        <a:t>Particulars</a:t>
                      </a:r>
                      <a:endParaRPr lang="en-US" sz="2000" dirty="0">
                        <a:solidFill>
                          <a:schemeClr val="tx1">
                            <a:lumMod val="85000"/>
                            <a:lumOff val="15000"/>
                          </a:schemeClr>
                        </a:solidFill>
                      </a:endParaRPr>
                    </a:p>
                  </a:txBody>
                  <a:tcPr/>
                </a:tc>
                <a:tc>
                  <a:txBody>
                    <a:bodyPr/>
                    <a:lstStyle/>
                    <a:p>
                      <a:pPr algn="ctr"/>
                      <a:r>
                        <a:rPr lang="en-US" sz="2000" dirty="0" smtClean="0"/>
                        <a:t>FMP</a:t>
                      </a:r>
                      <a:endParaRPr lang="en-US" sz="2000" dirty="0">
                        <a:solidFill>
                          <a:schemeClr val="tx1">
                            <a:lumMod val="85000"/>
                            <a:lumOff val="15000"/>
                          </a:schemeClr>
                        </a:solidFill>
                      </a:endParaRPr>
                    </a:p>
                  </a:txBody>
                  <a:tcPr/>
                </a:tc>
                <a:extLst>
                  <a:ext uri="{0D108BD9-81ED-4DB2-BD59-A6C34878D82A}">
                    <a16:rowId xmlns="" xmlns:a16="http://schemas.microsoft.com/office/drawing/2014/main" val="10000"/>
                  </a:ext>
                </a:extLst>
              </a:tr>
              <a:tr h="397517">
                <a:tc>
                  <a:txBody>
                    <a:bodyPr/>
                    <a:lstStyle/>
                    <a:p>
                      <a:r>
                        <a:rPr lang="en-US" sz="2000" dirty="0" smtClean="0"/>
                        <a:t>Maturity Value</a:t>
                      </a:r>
                      <a:endParaRPr lang="en-US" sz="2000" dirty="0">
                        <a:solidFill>
                          <a:schemeClr val="tx1">
                            <a:lumMod val="85000"/>
                            <a:lumOff val="15000"/>
                          </a:schemeClr>
                        </a:solidFill>
                      </a:endParaRPr>
                    </a:p>
                  </a:txBody>
                  <a:tcPr/>
                </a:tc>
                <a:tc>
                  <a:txBody>
                    <a:bodyPr/>
                    <a:lstStyle/>
                    <a:p>
                      <a:pPr algn="ctr"/>
                      <a:r>
                        <a:rPr lang="en-US" sz="2000" dirty="0" smtClean="0"/>
                        <a:t>2,25,550</a:t>
                      </a:r>
                      <a:endParaRPr lang="en-US" sz="2000" dirty="0">
                        <a:solidFill>
                          <a:schemeClr val="tx1">
                            <a:lumMod val="85000"/>
                            <a:lumOff val="15000"/>
                          </a:schemeClr>
                        </a:solidFill>
                      </a:endParaRPr>
                    </a:p>
                  </a:txBody>
                  <a:tcPr/>
                </a:tc>
                <a:extLst>
                  <a:ext uri="{0D108BD9-81ED-4DB2-BD59-A6C34878D82A}">
                    <a16:rowId xmlns="" xmlns:a16="http://schemas.microsoft.com/office/drawing/2014/main" val="10001"/>
                  </a:ext>
                </a:extLst>
              </a:tr>
              <a:tr h="686125">
                <a:tc>
                  <a:txBody>
                    <a:bodyPr/>
                    <a:lstStyle/>
                    <a:p>
                      <a:r>
                        <a:rPr lang="en-US" sz="2000" dirty="0" smtClean="0"/>
                        <a:t>Less: Indexed</a:t>
                      </a:r>
                      <a:r>
                        <a:rPr lang="en-US" sz="2000" baseline="0" dirty="0" smtClean="0"/>
                        <a:t> Cost of Acquisition = (150000*1125)/785</a:t>
                      </a:r>
                      <a:endParaRPr lang="en-US" sz="2000" dirty="0">
                        <a:solidFill>
                          <a:schemeClr val="tx1">
                            <a:lumMod val="85000"/>
                            <a:lumOff val="15000"/>
                          </a:schemeClr>
                        </a:solidFill>
                      </a:endParaRPr>
                    </a:p>
                  </a:txBody>
                  <a:tcPr/>
                </a:tc>
                <a:tc>
                  <a:txBody>
                    <a:bodyPr/>
                    <a:lstStyle/>
                    <a:p>
                      <a:pPr algn="ctr"/>
                      <a:r>
                        <a:rPr lang="en-US" sz="2000" dirty="0" smtClean="0"/>
                        <a:t>2,14,968</a:t>
                      </a:r>
                      <a:endParaRPr lang="en-US" sz="2000" dirty="0">
                        <a:solidFill>
                          <a:schemeClr val="tx1">
                            <a:lumMod val="85000"/>
                            <a:lumOff val="15000"/>
                          </a:schemeClr>
                        </a:solidFill>
                      </a:endParaRPr>
                    </a:p>
                  </a:txBody>
                  <a:tcPr/>
                </a:tc>
                <a:extLst>
                  <a:ext uri="{0D108BD9-81ED-4DB2-BD59-A6C34878D82A}">
                    <a16:rowId xmlns="" xmlns:a16="http://schemas.microsoft.com/office/drawing/2014/main" val="10002"/>
                  </a:ext>
                </a:extLst>
              </a:tr>
              <a:tr h="397517">
                <a:tc>
                  <a:txBody>
                    <a:bodyPr/>
                    <a:lstStyle/>
                    <a:p>
                      <a:r>
                        <a:rPr lang="en-US" sz="2000" dirty="0" smtClean="0"/>
                        <a:t>Long term Capital gains</a:t>
                      </a:r>
                      <a:endParaRPr lang="en-US" sz="2000" dirty="0">
                        <a:solidFill>
                          <a:schemeClr val="tx1">
                            <a:lumMod val="85000"/>
                            <a:lumOff val="15000"/>
                          </a:schemeClr>
                        </a:solidFill>
                      </a:endParaRPr>
                    </a:p>
                  </a:txBody>
                  <a:tcPr/>
                </a:tc>
                <a:tc>
                  <a:txBody>
                    <a:bodyPr/>
                    <a:lstStyle/>
                    <a:p>
                      <a:pPr algn="ctr"/>
                      <a:r>
                        <a:rPr lang="en-US" sz="2000" dirty="0" smtClean="0"/>
                        <a:t>10,581</a:t>
                      </a:r>
                      <a:endParaRPr lang="en-US" sz="2000" dirty="0">
                        <a:solidFill>
                          <a:schemeClr val="tx1">
                            <a:lumMod val="85000"/>
                            <a:lumOff val="15000"/>
                          </a:schemeClr>
                        </a:solidFill>
                      </a:endParaRPr>
                    </a:p>
                  </a:txBody>
                  <a:tcPr/>
                </a:tc>
                <a:extLst>
                  <a:ext uri="{0D108BD9-81ED-4DB2-BD59-A6C34878D82A}">
                    <a16:rowId xmlns="" xmlns:a16="http://schemas.microsoft.com/office/drawing/2014/main" val="10003"/>
                  </a:ext>
                </a:extLst>
              </a:tr>
              <a:tr h="397517">
                <a:tc>
                  <a:txBody>
                    <a:bodyPr/>
                    <a:lstStyle/>
                    <a:p>
                      <a:r>
                        <a:rPr lang="en-US" sz="2000" dirty="0" smtClean="0"/>
                        <a:t>Long term capital gains tax (20.6%)</a:t>
                      </a:r>
                      <a:endParaRPr lang="en-US" sz="2000" dirty="0">
                        <a:solidFill>
                          <a:schemeClr val="tx1">
                            <a:lumMod val="85000"/>
                            <a:lumOff val="15000"/>
                          </a:schemeClr>
                        </a:solidFill>
                      </a:endParaRPr>
                    </a:p>
                  </a:txBody>
                  <a:tcPr/>
                </a:tc>
                <a:tc>
                  <a:txBody>
                    <a:bodyPr/>
                    <a:lstStyle/>
                    <a:p>
                      <a:pPr algn="ctr"/>
                      <a:r>
                        <a:rPr lang="en-US" sz="2000" dirty="0" smtClean="0"/>
                        <a:t>2180</a:t>
                      </a:r>
                      <a:endParaRPr lang="en-US" sz="2000" dirty="0">
                        <a:solidFill>
                          <a:schemeClr val="tx1">
                            <a:lumMod val="85000"/>
                            <a:lumOff val="15000"/>
                          </a:schemeClr>
                        </a:solidFill>
                      </a:endParaRPr>
                    </a:p>
                  </a:txBody>
                  <a:tcPr/>
                </a:tc>
                <a:extLst>
                  <a:ext uri="{0D108BD9-81ED-4DB2-BD59-A6C34878D82A}">
                    <a16:rowId xmlns=""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2138884475"/>
              </p:ext>
            </p:extLst>
          </p:nvPr>
        </p:nvGraphicFramePr>
        <p:xfrm>
          <a:off x="6473373" y="3970615"/>
          <a:ext cx="5021942" cy="2021442"/>
        </p:xfrm>
        <a:graphic>
          <a:graphicData uri="http://schemas.openxmlformats.org/drawingml/2006/table">
            <a:tbl>
              <a:tblPr firstRow="1" bandRow="1">
                <a:tableStyleId>{775DCB02-9BB8-47FD-8907-85C794F793BA}</a:tableStyleId>
              </a:tblPr>
              <a:tblGrid>
                <a:gridCol w="2641467">
                  <a:extLst>
                    <a:ext uri="{9D8B030D-6E8A-4147-A177-3AD203B41FA5}">
                      <a16:colId xmlns="" xmlns:a16="http://schemas.microsoft.com/office/drawing/2014/main" val="20000"/>
                    </a:ext>
                  </a:extLst>
                </a:gridCol>
                <a:gridCol w="1272512">
                  <a:extLst>
                    <a:ext uri="{9D8B030D-6E8A-4147-A177-3AD203B41FA5}">
                      <a16:colId xmlns="" xmlns:a16="http://schemas.microsoft.com/office/drawing/2014/main" val="20001"/>
                    </a:ext>
                  </a:extLst>
                </a:gridCol>
                <a:gridCol w="1107963">
                  <a:extLst>
                    <a:ext uri="{9D8B030D-6E8A-4147-A177-3AD203B41FA5}">
                      <a16:colId xmlns="" xmlns:a16="http://schemas.microsoft.com/office/drawing/2014/main" val="20002"/>
                    </a:ext>
                  </a:extLst>
                </a:gridCol>
              </a:tblGrid>
              <a:tr h="370681">
                <a:tc>
                  <a:txBody>
                    <a:bodyPr/>
                    <a:lstStyle/>
                    <a:p>
                      <a:pPr algn="ctr"/>
                      <a:r>
                        <a:rPr lang="en-US" sz="1800" dirty="0" smtClean="0"/>
                        <a:t>Particulars</a:t>
                      </a:r>
                      <a:endParaRPr lang="en-US" sz="1800" dirty="0">
                        <a:solidFill>
                          <a:schemeClr val="tx1">
                            <a:lumMod val="85000"/>
                            <a:lumOff val="15000"/>
                          </a:schemeClr>
                        </a:solidFill>
                      </a:endParaRPr>
                    </a:p>
                  </a:txBody>
                  <a:tcPr marT="45700" marB="45700"/>
                </a:tc>
                <a:tc>
                  <a:txBody>
                    <a:bodyPr/>
                    <a:lstStyle/>
                    <a:p>
                      <a:pPr algn="ctr"/>
                      <a:r>
                        <a:rPr lang="en-US" sz="1800" dirty="0" smtClean="0"/>
                        <a:t>Amount</a:t>
                      </a:r>
                      <a:endParaRPr lang="en-US" sz="1800" dirty="0">
                        <a:solidFill>
                          <a:schemeClr val="tx1">
                            <a:lumMod val="85000"/>
                            <a:lumOff val="15000"/>
                          </a:schemeClr>
                        </a:solidFill>
                      </a:endParaRPr>
                    </a:p>
                  </a:txBody>
                  <a:tcPr marT="45700" marB="45700"/>
                </a:tc>
                <a:tc>
                  <a:txBody>
                    <a:bodyPr/>
                    <a:lstStyle/>
                    <a:p>
                      <a:pPr algn="ctr"/>
                      <a:r>
                        <a:rPr lang="en-US" sz="1800" dirty="0" smtClean="0"/>
                        <a:t>Date</a:t>
                      </a:r>
                      <a:endParaRPr lang="en-US" sz="1800" dirty="0">
                        <a:solidFill>
                          <a:schemeClr val="tx1">
                            <a:lumMod val="85000"/>
                            <a:lumOff val="15000"/>
                          </a:schemeClr>
                        </a:solidFill>
                      </a:endParaRPr>
                    </a:p>
                  </a:txBody>
                  <a:tcPr marT="45700" marB="45700"/>
                </a:tc>
                <a:extLst>
                  <a:ext uri="{0D108BD9-81ED-4DB2-BD59-A6C34878D82A}">
                    <a16:rowId xmlns="" xmlns:a16="http://schemas.microsoft.com/office/drawing/2014/main" val="10000"/>
                  </a:ext>
                </a:extLst>
              </a:tr>
              <a:tr h="370681">
                <a:tc>
                  <a:txBody>
                    <a:bodyPr/>
                    <a:lstStyle/>
                    <a:p>
                      <a:pPr algn="ctr"/>
                      <a:r>
                        <a:rPr lang="en-US" sz="1800" dirty="0" smtClean="0"/>
                        <a:t>Amount</a:t>
                      </a:r>
                      <a:r>
                        <a:rPr lang="en-US" sz="1800" baseline="0" dirty="0" smtClean="0"/>
                        <a:t> invested</a:t>
                      </a:r>
                      <a:endParaRPr lang="en-US" sz="1800" dirty="0">
                        <a:solidFill>
                          <a:schemeClr val="tx1">
                            <a:lumMod val="85000"/>
                            <a:lumOff val="15000"/>
                          </a:schemeClr>
                        </a:solidFill>
                      </a:endParaRPr>
                    </a:p>
                  </a:txBody>
                  <a:tcPr marT="45700" marB="45700"/>
                </a:tc>
                <a:tc>
                  <a:txBody>
                    <a:bodyPr/>
                    <a:lstStyle/>
                    <a:p>
                      <a:pPr algn="ctr"/>
                      <a:r>
                        <a:rPr lang="en-US" sz="1800" dirty="0" smtClean="0"/>
                        <a:t>1,50,000</a:t>
                      </a:r>
                      <a:endParaRPr lang="en-US" sz="1800" dirty="0">
                        <a:solidFill>
                          <a:schemeClr val="tx1">
                            <a:lumMod val="85000"/>
                            <a:lumOff val="15000"/>
                          </a:schemeClr>
                        </a:solidFill>
                      </a:endParaRPr>
                    </a:p>
                  </a:txBody>
                  <a:tcPr marT="45700" marB="45700"/>
                </a:tc>
                <a:tc>
                  <a:txBody>
                    <a:bodyPr/>
                    <a:lstStyle/>
                    <a:p>
                      <a:pPr algn="ctr"/>
                      <a:r>
                        <a:rPr lang="en-US" sz="1800" dirty="0" smtClean="0"/>
                        <a:t>1/10/2013</a:t>
                      </a:r>
                      <a:endParaRPr lang="en-US" sz="1800" dirty="0">
                        <a:solidFill>
                          <a:schemeClr val="tx1">
                            <a:lumMod val="85000"/>
                            <a:lumOff val="15000"/>
                          </a:schemeClr>
                        </a:solidFill>
                      </a:endParaRPr>
                    </a:p>
                  </a:txBody>
                  <a:tcPr marT="45700" marB="45700"/>
                </a:tc>
                <a:extLst>
                  <a:ext uri="{0D108BD9-81ED-4DB2-BD59-A6C34878D82A}">
                    <a16:rowId xmlns="" xmlns:a16="http://schemas.microsoft.com/office/drawing/2014/main" val="10001"/>
                  </a:ext>
                </a:extLst>
              </a:tr>
              <a:tr h="370681">
                <a:tc>
                  <a:txBody>
                    <a:bodyPr/>
                    <a:lstStyle/>
                    <a:p>
                      <a:pPr algn="ctr"/>
                      <a:r>
                        <a:rPr lang="en-US" sz="1800" dirty="0" smtClean="0"/>
                        <a:t>After tax</a:t>
                      </a:r>
                      <a:r>
                        <a:rPr lang="en-US" sz="1800" baseline="0" dirty="0" smtClean="0"/>
                        <a:t> sales price (2,25,500-2180)</a:t>
                      </a:r>
                      <a:endParaRPr lang="en-US" sz="1800" dirty="0">
                        <a:solidFill>
                          <a:schemeClr val="tx1">
                            <a:lumMod val="85000"/>
                            <a:lumOff val="15000"/>
                          </a:schemeClr>
                        </a:solidFill>
                      </a:endParaRPr>
                    </a:p>
                  </a:txBody>
                  <a:tcPr marT="45700" marB="45700"/>
                </a:tc>
                <a:tc>
                  <a:txBody>
                    <a:bodyPr/>
                    <a:lstStyle/>
                    <a:p>
                      <a:pPr algn="ctr"/>
                      <a:r>
                        <a:rPr lang="en-US" sz="1800" dirty="0" smtClean="0"/>
                        <a:t>2,23,369</a:t>
                      </a:r>
                      <a:endParaRPr lang="en-US" sz="1800" dirty="0">
                        <a:solidFill>
                          <a:schemeClr val="tx1">
                            <a:lumMod val="85000"/>
                            <a:lumOff val="15000"/>
                          </a:schemeClr>
                        </a:solidFill>
                      </a:endParaRPr>
                    </a:p>
                  </a:txBody>
                  <a:tcPr marT="45700" marB="45700"/>
                </a:tc>
                <a:tc>
                  <a:txBody>
                    <a:bodyPr/>
                    <a:lstStyle/>
                    <a:p>
                      <a:pPr algn="ctr"/>
                      <a:r>
                        <a:rPr lang="en-US" sz="1800" dirty="0" smtClean="0"/>
                        <a:t>1/10/2019</a:t>
                      </a:r>
                      <a:endParaRPr lang="en-US" sz="1800" dirty="0">
                        <a:solidFill>
                          <a:schemeClr val="tx1">
                            <a:lumMod val="85000"/>
                            <a:lumOff val="15000"/>
                          </a:schemeClr>
                        </a:solidFill>
                      </a:endParaRPr>
                    </a:p>
                  </a:txBody>
                  <a:tcPr marT="45700" marB="45700"/>
                </a:tc>
                <a:extLst>
                  <a:ext uri="{0D108BD9-81ED-4DB2-BD59-A6C34878D82A}">
                    <a16:rowId xmlns="" xmlns:a16="http://schemas.microsoft.com/office/drawing/2014/main" val="10002"/>
                  </a:ext>
                </a:extLst>
              </a:tr>
              <a:tr h="370681">
                <a:tc>
                  <a:txBody>
                    <a:bodyPr/>
                    <a:lstStyle/>
                    <a:p>
                      <a:pPr algn="ctr"/>
                      <a:r>
                        <a:rPr lang="en-US" sz="1800" dirty="0" smtClean="0"/>
                        <a:t>Post tax gains (%)</a:t>
                      </a:r>
                      <a:endParaRPr lang="en-US" sz="1800" dirty="0">
                        <a:solidFill>
                          <a:schemeClr val="tx1">
                            <a:lumMod val="85000"/>
                            <a:lumOff val="15000"/>
                          </a:schemeClr>
                        </a:solidFill>
                      </a:endParaRPr>
                    </a:p>
                  </a:txBody>
                  <a:tcPr marT="45700" marB="45700"/>
                </a:tc>
                <a:tc>
                  <a:txBody>
                    <a:bodyPr/>
                    <a:lstStyle/>
                    <a:p>
                      <a:pPr algn="ctr"/>
                      <a:r>
                        <a:rPr lang="en-US" sz="1800" dirty="0" smtClean="0"/>
                        <a:t>8.2%</a:t>
                      </a:r>
                      <a:endParaRPr lang="en-US" sz="1800" dirty="0">
                        <a:solidFill>
                          <a:schemeClr val="tx1">
                            <a:lumMod val="85000"/>
                            <a:lumOff val="15000"/>
                          </a:schemeClr>
                        </a:solidFill>
                      </a:endParaRPr>
                    </a:p>
                  </a:txBody>
                  <a:tcPr marT="45700" marB="45700"/>
                </a:tc>
                <a:tc>
                  <a:txBody>
                    <a:bodyPr/>
                    <a:lstStyle/>
                    <a:p>
                      <a:pPr algn="ctr"/>
                      <a:endParaRPr lang="en-US" sz="1800" dirty="0">
                        <a:solidFill>
                          <a:schemeClr val="tx1">
                            <a:lumMod val="85000"/>
                            <a:lumOff val="15000"/>
                          </a:schemeClr>
                        </a:solidFill>
                      </a:endParaRPr>
                    </a:p>
                  </a:txBody>
                  <a:tcPr marT="45700" marB="45700"/>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FF0FA66-3F04-4414-A51A-C80FF42C27C2}" type="slidenum">
              <a:rPr lang="en-GB" smtClean="0"/>
              <a:pPr/>
              <a:t>23</a:t>
            </a:fld>
            <a:endParaRPr lang="en-GB"/>
          </a:p>
        </p:txBody>
      </p:sp>
      <p:sp>
        <p:nvSpPr>
          <p:cNvPr id="8" name="Rectangle 7"/>
          <p:cNvSpPr/>
          <p:nvPr/>
        </p:nvSpPr>
        <p:spPr>
          <a:xfrm>
            <a:off x="1354466" y="380123"/>
            <a:ext cx="8564524" cy="461665"/>
          </a:xfrm>
          <a:prstGeom prst="rect">
            <a:avLst/>
          </a:prstGeom>
        </p:spPr>
        <p:txBody>
          <a:bodyPr wrap="none">
            <a:spAutoFit/>
          </a:bodyPr>
          <a:lstStyle/>
          <a:p>
            <a:pPr algn="ctr"/>
            <a:r>
              <a:rPr lang="en-GB" b="1" u="sng" dirty="0">
                <a:solidFill>
                  <a:schemeClr val="tx1">
                    <a:lumMod val="85000"/>
                    <a:lumOff val="15000"/>
                  </a:schemeClr>
                </a:solidFill>
              </a:rPr>
              <a:t>SWP </a:t>
            </a:r>
            <a:r>
              <a:rPr lang="en-GB" b="1" u="sng" dirty="0" smtClean="0">
                <a:solidFill>
                  <a:schemeClr val="tx1">
                    <a:lumMod val="85000"/>
                    <a:lumOff val="15000"/>
                  </a:schemeClr>
                </a:solidFill>
              </a:rPr>
              <a:t>through Debt Funds is better alternative than Balanced Fund</a:t>
            </a:r>
            <a:endParaRPr lang="en-GB" b="1" u="sng" dirty="0">
              <a:solidFill>
                <a:schemeClr val="tx1">
                  <a:lumMod val="85000"/>
                  <a:lumOff val="1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xmlns="" val="3939587756"/>
              </p:ext>
            </p:extLst>
          </p:nvPr>
        </p:nvGraphicFramePr>
        <p:xfrm>
          <a:off x="1694317" y="1402927"/>
          <a:ext cx="8210094" cy="1398330"/>
        </p:xfrm>
        <a:graphic>
          <a:graphicData uri="http://schemas.openxmlformats.org/drawingml/2006/table">
            <a:tbl>
              <a:tblPr firstRow="1" bandRow="1">
                <a:tableStyleId>{3C2FFA5D-87B4-456A-9821-1D502468CF0F}</a:tableStyleId>
              </a:tblPr>
              <a:tblGrid>
                <a:gridCol w="2736698">
                  <a:extLst>
                    <a:ext uri="{9D8B030D-6E8A-4147-A177-3AD203B41FA5}">
                      <a16:colId xmlns="" xmlns:a16="http://schemas.microsoft.com/office/drawing/2014/main" val="20000"/>
                    </a:ext>
                  </a:extLst>
                </a:gridCol>
                <a:gridCol w="2736698">
                  <a:extLst>
                    <a:ext uri="{9D8B030D-6E8A-4147-A177-3AD203B41FA5}">
                      <a16:colId xmlns="" xmlns:a16="http://schemas.microsoft.com/office/drawing/2014/main" val="20001"/>
                    </a:ext>
                  </a:extLst>
                </a:gridCol>
                <a:gridCol w="2736698">
                  <a:extLst>
                    <a:ext uri="{9D8B030D-6E8A-4147-A177-3AD203B41FA5}">
                      <a16:colId xmlns="" xmlns:a16="http://schemas.microsoft.com/office/drawing/2014/main" val="20003"/>
                    </a:ext>
                  </a:extLst>
                </a:gridCol>
              </a:tblGrid>
              <a:tr h="885375">
                <a:tc>
                  <a:txBody>
                    <a:bodyPr/>
                    <a:lstStyle/>
                    <a:p>
                      <a:pPr algn="ctr"/>
                      <a:r>
                        <a:rPr lang="en-US" dirty="0" smtClean="0"/>
                        <a:t>Scheme</a:t>
                      </a:r>
                      <a:endParaRPr lang="en-US" dirty="0">
                        <a:solidFill>
                          <a:schemeClr val="tx1">
                            <a:lumMod val="85000"/>
                            <a:lumOff val="15000"/>
                          </a:schemeClr>
                        </a:solidFill>
                      </a:endParaRPr>
                    </a:p>
                  </a:txBody>
                  <a:tcPr marL="91416" marR="91416" anchor="ctr"/>
                </a:tc>
                <a:tc>
                  <a:txBody>
                    <a:bodyPr/>
                    <a:lstStyle/>
                    <a:p>
                      <a:pPr algn="ctr"/>
                      <a:r>
                        <a:rPr lang="en-US" dirty="0" smtClean="0"/>
                        <a:t>Tenure 5 years</a:t>
                      </a:r>
                      <a:endParaRPr lang="en-US" dirty="0">
                        <a:solidFill>
                          <a:schemeClr val="tx1">
                            <a:lumMod val="85000"/>
                            <a:lumOff val="15000"/>
                          </a:schemeClr>
                        </a:solidFill>
                      </a:endParaRPr>
                    </a:p>
                  </a:txBody>
                  <a:tcPr marL="91416" marR="91416" anchor="ctr"/>
                </a:tc>
                <a:tc>
                  <a:txBody>
                    <a:bodyPr/>
                    <a:lstStyle/>
                    <a:p>
                      <a:pPr algn="ctr"/>
                      <a:r>
                        <a:rPr lang="en-US" dirty="0" smtClean="0"/>
                        <a:t>Return (%)</a:t>
                      </a:r>
                      <a:endParaRPr lang="en-US" dirty="0">
                        <a:solidFill>
                          <a:schemeClr val="tx1">
                            <a:lumMod val="85000"/>
                            <a:lumOff val="15000"/>
                          </a:schemeClr>
                        </a:solidFill>
                      </a:endParaRPr>
                    </a:p>
                  </a:txBody>
                  <a:tcPr marL="91416" marR="91416" anchor="ctr"/>
                </a:tc>
                <a:extLst>
                  <a:ext uri="{0D108BD9-81ED-4DB2-BD59-A6C34878D82A}">
                    <a16:rowId xmlns="" xmlns:a16="http://schemas.microsoft.com/office/drawing/2014/main" val="10000"/>
                  </a:ext>
                </a:extLst>
              </a:tr>
              <a:tr h="512955">
                <a:tc>
                  <a:txBody>
                    <a:bodyPr/>
                    <a:lstStyle/>
                    <a:p>
                      <a:pPr algn="ctr"/>
                      <a:r>
                        <a:rPr lang="en-US" sz="1700" dirty="0" smtClean="0">
                          <a:solidFill>
                            <a:schemeClr val="dk1"/>
                          </a:solidFill>
                        </a:rPr>
                        <a:t>Credit</a:t>
                      </a:r>
                      <a:r>
                        <a:rPr lang="en-US" sz="1700" baseline="0" dirty="0" smtClean="0">
                          <a:solidFill>
                            <a:schemeClr val="dk1"/>
                          </a:solidFill>
                        </a:rPr>
                        <a:t> Risk Fund</a:t>
                      </a:r>
                      <a:endParaRPr lang="en-US" sz="1700" dirty="0">
                        <a:solidFill>
                          <a:schemeClr val="tx1">
                            <a:lumMod val="85000"/>
                            <a:lumOff val="15000"/>
                          </a:schemeClr>
                        </a:solidFill>
                      </a:endParaRPr>
                    </a:p>
                  </a:txBody>
                  <a:tcPr marL="91416" marR="91416" anchor="ctr"/>
                </a:tc>
                <a:tc>
                  <a:txBody>
                    <a:bodyPr/>
                    <a:lstStyle/>
                    <a:p>
                      <a:pPr algn="ctr"/>
                      <a:r>
                        <a:rPr lang="en-US" sz="1700" dirty="0" smtClean="0"/>
                        <a:t>03-10-2013 to 03-10-2018</a:t>
                      </a:r>
                      <a:endParaRPr lang="en-US" sz="1700" dirty="0">
                        <a:solidFill>
                          <a:schemeClr val="tx1">
                            <a:lumMod val="85000"/>
                            <a:lumOff val="15000"/>
                          </a:schemeClr>
                        </a:solidFill>
                      </a:endParaRPr>
                    </a:p>
                  </a:txBody>
                  <a:tcPr marL="91416" marR="91416" anchor="ctr"/>
                </a:tc>
                <a:tc>
                  <a:txBody>
                    <a:bodyPr/>
                    <a:lstStyle/>
                    <a:p>
                      <a:pPr algn="ctr"/>
                      <a:r>
                        <a:rPr lang="en-US" sz="1700" dirty="0" smtClean="0">
                          <a:solidFill>
                            <a:schemeClr val="dk1"/>
                          </a:solidFill>
                        </a:rPr>
                        <a:t>8.5</a:t>
                      </a:r>
                      <a:endParaRPr lang="en-US" sz="1700" dirty="0">
                        <a:solidFill>
                          <a:schemeClr val="tx1">
                            <a:lumMod val="85000"/>
                            <a:lumOff val="15000"/>
                          </a:schemeClr>
                        </a:solidFill>
                      </a:endParaRPr>
                    </a:p>
                  </a:txBody>
                  <a:tcPr marL="91416" marR="91416" anchor="ctr"/>
                </a:tc>
                <a:extLst>
                  <a:ext uri="{0D108BD9-81ED-4DB2-BD59-A6C34878D82A}">
                    <a16:rowId xmlns=""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1850227429"/>
              </p:ext>
            </p:extLst>
          </p:nvPr>
        </p:nvGraphicFramePr>
        <p:xfrm>
          <a:off x="1723337" y="3374564"/>
          <a:ext cx="8181075" cy="1502236"/>
        </p:xfrm>
        <a:graphic>
          <a:graphicData uri="http://schemas.openxmlformats.org/drawingml/2006/table">
            <a:tbl>
              <a:tblPr firstRow="1" bandRow="1">
                <a:tableStyleId>{3C2FFA5D-87B4-456A-9821-1D502468CF0F}</a:tableStyleId>
              </a:tblPr>
              <a:tblGrid>
                <a:gridCol w="2727025">
                  <a:extLst>
                    <a:ext uri="{9D8B030D-6E8A-4147-A177-3AD203B41FA5}">
                      <a16:colId xmlns="" xmlns:a16="http://schemas.microsoft.com/office/drawing/2014/main" val="20000"/>
                    </a:ext>
                  </a:extLst>
                </a:gridCol>
                <a:gridCol w="2727025">
                  <a:extLst>
                    <a:ext uri="{9D8B030D-6E8A-4147-A177-3AD203B41FA5}">
                      <a16:colId xmlns="" xmlns:a16="http://schemas.microsoft.com/office/drawing/2014/main" val="20001"/>
                    </a:ext>
                  </a:extLst>
                </a:gridCol>
                <a:gridCol w="2727025">
                  <a:extLst>
                    <a:ext uri="{9D8B030D-6E8A-4147-A177-3AD203B41FA5}">
                      <a16:colId xmlns="" xmlns:a16="http://schemas.microsoft.com/office/drawing/2014/main" val="20005"/>
                    </a:ext>
                  </a:extLst>
                </a:gridCol>
              </a:tblGrid>
              <a:tr h="951165">
                <a:tc>
                  <a:txBody>
                    <a:bodyPr/>
                    <a:lstStyle/>
                    <a:p>
                      <a:pPr algn="ctr"/>
                      <a:r>
                        <a:rPr lang="en-US" dirty="0" smtClean="0"/>
                        <a:t>Scheme</a:t>
                      </a:r>
                      <a:endParaRPr lang="en-US" dirty="0">
                        <a:solidFill>
                          <a:schemeClr val="tx1">
                            <a:lumMod val="85000"/>
                            <a:lumOff val="15000"/>
                          </a:schemeClr>
                        </a:solidFill>
                      </a:endParaRPr>
                    </a:p>
                  </a:txBody>
                  <a:tcPr marL="91416" marR="91416" anchor="ctr"/>
                </a:tc>
                <a:tc>
                  <a:txBody>
                    <a:bodyPr/>
                    <a:lstStyle/>
                    <a:p>
                      <a:pPr algn="ctr"/>
                      <a:r>
                        <a:rPr lang="en-US" dirty="0" smtClean="0"/>
                        <a:t>Withdrawal Period</a:t>
                      </a:r>
                      <a:endParaRPr lang="en-US" dirty="0">
                        <a:solidFill>
                          <a:schemeClr val="tx1">
                            <a:lumMod val="85000"/>
                            <a:lumOff val="15000"/>
                          </a:schemeClr>
                        </a:solidFill>
                      </a:endParaRPr>
                    </a:p>
                  </a:txBody>
                  <a:tcPr marL="91416" marR="91416" anchor="ctr"/>
                </a:tc>
                <a:tc>
                  <a:txBody>
                    <a:bodyPr/>
                    <a:lstStyle/>
                    <a:p>
                      <a:pPr algn="ctr"/>
                      <a:r>
                        <a:rPr lang="en-US" dirty="0" smtClean="0"/>
                        <a:t>Return (%)</a:t>
                      </a:r>
                      <a:endParaRPr lang="en-US" dirty="0">
                        <a:solidFill>
                          <a:schemeClr val="tx1">
                            <a:lumMod val="85000"/>
                            <a:lumOff val="15000"/>
                          </a:schemeClr>
                        </a:solidFill>
                      </a:endParaRPr>
                    </a:p>
                  </a:txBody>
                  <a:tcPr marL="91416" marR="91416" anchor="ctr"/>
                </a:tc>
                <a:extLst>
                  <a:ext uri="{0D108BD9-81ED-4DB2-BD59-A6C34878D82A}">
                    <a16:rowId xmlns="" xmlns:a16="http://schemas.microsoft.com/office/drawing/2014/main" val="10000"/>
                  </a:ext>
                </a:extLst>
              </a:tr>
              <a:tr h="551071">
                <a:tc>
                  <a:txBody>
                    <a:bodyPr/>
                    <a:lstStyle/>
                    <a:p>
                      <a:pPr algn="ctr"/>
                      <a:r>
                        <a:rPr lang="en-US" sz="1700" dirty="0" smtClean="0"/>
                        <a:t>Low</a:t>
                      </a:r>
                      <a:r>
                        <a:rPr lang="en-US" sz="1700" baseline="0" dirty="0" smtClean="0"/>
                        <a:t> Duration Fund</a:t>
                      </a:r>
                      <a:endParaRPr lang="en-US" sz="1700" dirty="0">
                        <a:solidFill>
                          <a:schemeClr val="tx1">
                            <a:lumMod val="85000"/>
                            <a:lumOff val="15000"/>
                          </a:schemeClr>
                        </a:solidFill>
                      </a:endParaRPr>
                    </a:p>
                  </a:txBody>
                  <a:tcPr marL="91416" marR="91416" anchor="ctr"/>
                </a:tc>
                <a:tc>
                  <a:txBody>
                    <a:bodyPr/>
                    <a:lstStyle/>
                    <a:p>
                      <a:pPr algn="ctr"/>
                      <a:r>
                        <a:rPr lang="en-US" sz="1700" dirty="0" smtClean="0"/>
                        <a:t>03-10-2013 to 03-10-2018</a:t>
                      </a:r>
                      <a:endParaRPr lang="en-US" sz="1700" dirty="0">
                        <a:solidFill>
                          <a:schemeClr val="tx1">
                            <a:lumMod val="85000"/>
                            <a:lumOff val="15000"/>
                          </a:schemeClr>
                        </a:solidFill>
                      </a:endParaRPr>
                    </a:p>
                  </a:txBody>
                  <a:tcPr marL="91416" marR="91416" anchor="ctr"/>
                </a:tc>
                <a:tc>
                  <a:txBody>
                    <a:bodyPr/>
                    <a:lstStyle/>
                    <a:p>
                      <a:pPr algn="ctr"/>
                      <a:r>
                        <a:rPr lang="en-US" sz="1700" dirty="0" smtClean="0"/>
                        <a:t>8%</a:t>
                      </a:r>
                      <a:endParaRPr lang="en-US" sz="1700" dirty="0">
                        <a:solidFill>
                          <a:schemeClr val="tx1">
                            <a:lumMod val="85000"/>
                            <a:lumOff val="15000"/>
                          </a:schemeClr>
                        </a:solidFill>
                      </a:endParaRPr>
                    </a:p>
                  </a:txBody>
                  <a:tcPr marL="91416" marR="91416" anchor="ct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xmlns="" val="423021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63102" y="6356350"/>
            <a:ext cx="2742486" cy="365125"/>
          </a:xfrm>
        </p:spPr>
        <p:txBody>
          <a:bodyPr/>
          <a:lstStyle/>
          <a:p>
            <a:fld id="{1FF0FA66-3F04-4414-A51A-C80FF42C27C2}" type="slidenum">
              <a:rPr lang="en-GB" smtClean="0"/>
              <a:pPr/>
              <a:t>24</a:t>
            </a:fld>
            <a:endParaRPr lang="en-GB"/>
          </a:p>
        </p:txBody>
      </p:sp>
      <p:sp>
        <p:nvSpPr>
          <p:cNvPr id="9" name="Title 3"/>
          <p:cNvSpPr txBox="1">
            <a:spLocks/>
          </p:cNvSpPr>
          <p:nvPr/>
        </p:nvSpPr>
        <p:spPr>
          <a:xfrm>
            <a:off x="4448244" y="3139834"/>
            <a:ext cx="3310440" cy="8549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rgbClr val="BE342C"/>
                </a:solidFill>
                <a:latin typeface="+mn-lt"/>
              </a:rPr>
              <a:t>Thank</a:t>
            </a:r>
            <a:r>
              <a:rPr lang="en-US" sz="5400" b="1" dirty="0" smtClean="0">
                <a:solidFill>
                  <a:schemeClr val="tx1">
                    <a:lumMod val="85000"/>
                    <a:lumOff val="15000"/>
                  </a:schemeClr>
                </a:solidFill>
                <a:latin typeface="+mn-lt"/>
              </a:rPr>
              <a:t> </a:t>
            </a:r>
            <a:r>
              <a:rPr lang="en-US" sz="5400" b="1" dirty="0" smtClean="0">
                <a:solidFill>
                  <a:srgbClr val="BE342C"/>
                </a:solidFill>
                <a:latin typeface="+mn-lt"/>
              </a:rPr>
              <a:t>You</a:t>
            </a:r>
            <a:endParaRPr lang="en-US" sz="5400" b="1" dirty="0">
              <a:solidFill>
                <a:srgbClr val="BE342C"/>
              </a:solidFill>
              <a:latin typeface="+mn-lt"/>
            </a:endParaRPr>
          </a:p>
        </p:txBody>
      </p:sp>
      <p:sp>
        <p:nvSpPr>
          <p:cNvPr id="8" name="Rectangle 7"/>
          <p:cNvSpPr/>
          <p:nvPr/>
        </p:nvSpPr>
        <p:spPr>
          <a:xfrm>
            <a:off x="11350843" y="6413470"/>
            <a:ext cx="837982" cy="215931"/>
          </a:xfrm>
          <a:prstGeom prst="rect">
            <a:avLst/>
          </a:prstGeom>
          <a:solidFill>
            <a:srgbClr val="BE3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0" y="6413470"/>
            <a:ext cx="9292889" cy="215931"/>
          </a:xfrm>
          <a:prstGeom prst="rect">
            <a:avLst/>
          </a:prstGeom>
          <a:solidFill>
            <a:srgbClr val="BE3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9515984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Oval 95"/>
          <p:cNvSpPr/>
          <p:nvPr/>
        </p:nvSpPr>
        <p:spPr>
          <a:xfrm flipV="1">
            <a:off x="109536" y="5118051"/>
            <a:ext cx="8956676" cy="773088"/>
          </a:xfrm>
          <a:prstGeom prst="ellipse">
            <a:avLst/>
          </a:prstGeom>
          <a:solidFill>
            <a:schemeClr val="tx1">
              <a:lumMod val="50000"/>
              <a:lumOff val="50000"/>
            </a:schemeClr>
          </a:soli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endParaRPr>
          </a:p>
        </p:txBody>
      </p:sp>
      <p:sp>
        <p:nvSpPr>
          <p:cNvPr id="95" name="Oval 94"/>
          <p:cNvSpPr/>
          <p:nvPr/>
        </p:nvSpPr>
        <p:spPr>
          <a:xfrm flipV="1">
            <a:off x="6735234" y="5366319"/>
            <a:ext cx="1522029" cy="381375"/>
          </a:xfrm>
          <a:prstGeom prst="ellipse">
            <a:avLst/>
          </a:prstGeom>
          <a:gradFill flip="none" rotWithShape="1">
            <a:gsLst>
              <a:gs pos="0">
                <a:schemeClr val="tx1">
                  <a:lumMod val="50000"/>
                  <a:lumOff val="50000"/>
                </a:schemeClr>
              </a:gs>
              <a:gs pos="100000">
                <a:schemeClr val="tx1">
                  <a:lumMod val="50000"/>
                  <a:lumOff val="50000"/>
                  <a:alpha val="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endParaRPr>
          </a:p>
        </p:txBody>
      </p:sp>
      <p:sp>
        <p:nvSpPr>
          <p:cNvPr id="94" name="Oval 93"/>
          <p:cNvSpPr/>
          <p:nvPr/>
        </p:nvSpPr>
        <p:spPr>
          <a:xfrm flipV="1">
            <a:off x="1200833" y="4887921"/>
            <a:ext cx="6729284" cy="1131879"/>
          </a:xfrm>
          <a:prstGeom prst="ellipse">
            <a:avLst/>
          </a:prstGeom>
          <a:gradFill flip="none" rotWithShape="1">
            <a:gsLst>
              <a:gs pos="0">
                <a:schemeClr val="tx1">
                  <a:lumMod val="75000"/>
                  <a:lumOff val="25000"/>
                  <a:alpha val="80000"/>
                </a:schemeClr>
              </a:gs>
              <a:gs pos="100000">
                <a:schemeClr val="tx1">
                  <a:lumMod val="50000"/>
                  <a:lumOff val="50000"/>
                  <a:alpha val="0"/>
                </a:scheme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endParaRPr>
          </a:p>
        </p:txBody>
      </p:sp>
      <p:sp>
        <p:nvSpPr>
          <p:cNvPr id="2" name="Title 1"/>
          <p:cNvSpPr>
            <a:spLocks noGrp="1"/>
          </p:cNvSpPr>
          <p:nvPr>
            <p:ph type="title"/>
          </p:nvPr>
        </p:nvSpPr>
        <p:spPr/>
        <p:txBody>
          <a:bodyPr/>
          <a:lstStyle/>
          <a:p>
            <a:pPr algn="ctr"/>
            <a:r>
              <a:rPr lang="en-GB" b="1" u="sng" dirty="0" smtClean="0">
                <a:solidFill>
                  <a:schemeClr val="tx1">
                    <a:lumMod val="85000"/>
                    <a:lumOff val="15000"/>
                  </a:schemeClr>
                </a:solidFill>
              </a:rPr>
              <a:t>How RBI manages interest Rate</a:t>
            </a:r>
            <a:endParaRPr lang="en-GB" b="1" u="sng" dirty="0">
              <a:solidFill>
                <a:schemeClr val="tx1">
                  <a:lumMod val="85000"/>
                  <a:lumOff val="15000"/>
                </a:schemeClr>
              </a:solidFill>
            </a:endParaRPr>
          </a:p>
        </p:txBody>
      </p:sp>
      <p:grpSp>
        <p:nvGrpSpPr>
          <p:cNvPr id="3" name="Group 51"/>
          <p:cNvGrpSpPr/>
          <p:nvPr/>
        </p:nvGrpSpPr>
        <p:grpSpPr>
          <a:xfrm>
            <a:off x="987498" y="1785764"/>
            <a:ext cx="6848476" cy="3933173"/>
            <a:chOff x="3074988" y="2228850"/>
            <a:chExt cx="6848476" cy="3990976"/>
          </a:xfrm>
        </p:grpSpPr>
        <p:sp>
          <p:nvSpPr>
            <p:cNvPr id="9" name="Rectangle 7"/>
            <p:cNvSpPr>
              <a:spLocks noChangeArrowheads="1"/>
            </p:cNvSpPr>
            <p:nvPr/>
          </p:nvSpPr>
          <p:spPr bwMode="auto">
            <a:xfrm>
              <a:off x="3074988" y="2433638"/>
              <a:ext cx="4198938" cy="700088"/>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3074988" y="3192463"/>
              <a:ext cx="4198938" cy="911225"/>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3074988" y="4184650"/>
              <a:ext cx="4198938" cy="825500"/>
            </a:xfrm>
            <a:prstGeom prst="rect">
              <a:avLst/>
            </a:prstGeom>
            <a:solidFill>
              <a:schemeClr val="accent5"/>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3074988" y="5091113"/>
              <a:ext cx="4198938" cy="90487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7245351" y="5091113"/>
              <a:ext cx="758825" cy="1128713"/>
            </a:xfrm>
            <a:custGeom>
              <a:avLst/>
              <a:gdLst>
                <a:gd name="T0" fmla="*/ 0 w 478"/>
                <a:gd name="T1" fmla="*/ 0 h 711"/>
                <a:gd name="T2" fmla="*/ 478 w 478"/>
                <a:gd name="T3" fmla="*/ 77 h 711"/>
                <a:gd name="T4" fmla="*/ 478 w 478"/>
                <a:gd name="T5" fmla="*/ 711 h 711"/>
                <a:gd name="T6" fmla="*/ 0 w 478"/>
                <a:gd name="T7" fmla="*/ 574 h 711"/>
                <a:gd name="T8" fmla="*/ 0 w 478"/>
                <a:gd name="T9" fmla="*/ 0 h 711"/>
              </a:gdLst>
              <a:ahLst/>
              <a:cxnLst>
                <a:cxn ang="0">
                  <a:pos x="T0" y="T1"/>
                </a:cxn>
                <a:cxn ang="0">
                  <a:pos x="T2" y="T3"/>
                </a:cxn>
                <a:cxn ang="0">
                  <a:pos x="T4" y="T5"/>
                </a:cxn>
                <a:cxn ang="0">
                  <a:pos x="T6" y="T7"/>
                </a:cxn>
                <a:cxn ang="0">
                  <a:pos x="T8" y="T9"/>
                </a:cxn>
              </a:cxnLst>
              <a:rect l="0" t="0" r="r" b="b"/>
              <a:pathLst>
                <a:path w="478" h="711">
                  <a:moveTo>
                    <a:pt x="0" y="0"/>
                  </a:moveTo>
                  <a:lnTo>
                    <a:pt x="478" y="77"/>
                  </a:lnTo>
                  <a:lnTo>
                    <a:pt x="478" y="711"/>
                  </a:lnTo>
                  <a:lnTo>
                    <a:pt x="0" y="574"/>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8004176" y="4859338"/>
              <a:ext cx="1676400" cy="1360488"/>
            </a:xfrm>
            <a:custGeom>
              <a:avLst/>
              <a:gdLst>
                <a:gd name="T0" fmla="*/ 1056 w 1056"/>
                <a:gd name="T1" fmla="*/ 0 h 857"/>
                <a:gd name="T2" fmla="*/ 1056 w 1056"/>
                <a:gd name="T3" fmla="*/ 429 h 857"/>
                <a:gd name="T4" fmla="*/ 0 w 1056"/>
                <a:gd name="T5" fmla="*/ 857 h 857"/>
                <a:gd name="T6" fmla="*/ 0 w 1056"/>
                <a:gd name="T7" fmla="*/ 223 h 857"/>
                <a:gd name="T8" fmla="*/ 1056 w 1056"/>
                <a:gd name="T9" fmla="*/ 0 h 857"/>
              </a:gdLst>
              <a:ahLst/>
              <a:cxnLst>
                <a:cxn ang="0">
                  <a:pos x="T0" y="T1"/>
                </a:cxn>
                <a:cxn ang="0">
                  <a:pos x="T2" y="T3"/>
                </a:cxn>
                <a:cxn ang="0">
                  <a:pos x="T4" y="T5"/>
                </a:cxn>
                <a:cxn ang="0">
                  <a:pos x="T6" y="T7"/>
                </a:cxn>
                <a:cxn ang="0">
                  <a:pos x="T8" y="T9"/>
                </a:cxn>
              </a:cxnLst>
              <a:rect l="0" t="0" r="r" b="b"/>
              <a:pathLst>
                <a:path w="1056" h="857">
                  <a:moveTo>
                    <a:pt x="1056" y="0"/>
                  </a:moveTo>
                  <a:lnTo>
                    <a:pt x="1056" y="429"/>
                  </a:lnTo>
                  <a:lnTo>
                    <a:pt x="0" y="857"/>
                  </a:lnTo>
                  <a:lnTo>
                    <a:pt x="0" y="223"/>
                  </a:lnTo>
                  <a:lnTo>
                    <a:pt x="105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7245351" y="4806950"/>
              <a:ext cx="2435225" cy="406400"/>
            </a:xfrm>
            <a:custGeom>
              <a:avLst/>
              <a:gdLst>
                <a:gd name="T0" fmla="*/ 1007 w 1534"/>
                <a:gd name="T1" fmla="*/ 0 h 256"/>
                <a:gd name="T2" fmla="*/ 1534 w 1534"/>
                <a:gd name="T3" fmla="*/ 33 h 256"/>
                <a:gd name="T4" fmla="*/ 478 w 1534"/>
                <a:gd name="T5" fmla="*/ 256 h 256"/>
                <a:gd name="T6" fmla="*/ 0 w 1534"/>
                <a:gd name="T7" fmla="*/ 179 h 256"/>
                <a:gd name="T8" fmla="*/ 1007 w 1534"/>
                <a:gd name="T9" fmla="*/ 0 h 256"/>
              </a:gdLst>
              <a:ahLst/>
              <a:cxnLst>
                <a:cxn ang="0">
                  <a:pos x="T0" y="T1"/>
                </a:cxn>
                <a:cxn ang="0">
                  <a:pos x="T2" y="T3"/>
                </a:cxn>
                <a:cxn ang="0">
                  <a:pos x="T4" y="T5"/>
                </a:cxn>
                <a:cxn ang="0">
                  <a:pos x="T6" y="T7"/>
                </a:cxn>
                <a:cxn ang="0">
                  <a:pos x="T8" y="T9"/>
                </a:cxn>
              </a:cxnLst>
              <a:rect l="0" t="0" r="r" b="b"/>
              <a:pathLst>
                <a:path w="1534" h="256">
                  <a:moveTo>
                    <a:pt x="1007" y="0"/>
                  </a:moveTo>
                  <a:lnTo>
                    <a:pt x="1534" y="33"/>
                  </a:lnTo>
                  <a:lnTo>
                    <a:pt x="478" y="256"/>
                  </a:lnTo>
                  <a:lnTo>
                    <a:pt x="0" y="179"/>
                  </a:lnTo>
                  <a:lnTo>
                    <a:pt x="1007"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7245351" y="4184650"/>
              <a:ext cx="758825" cy="920750"/>
            </a:xfrm>
            <a:custGeom>
              <a:avLst/>
              <a:gdLst>
                <a:gd name="T0" fmla="*/ 0 w 478"/>
                <a:gd name="T1" fmla="*/ 0 h 580"/>
                <a:gd name="T2" fmla="*/ 478 w 478"/>
                <a:gd name="T3" fmla="*/ 0 h 580"/>
                <a:gd name="T4" fmla="*/ 478 w 478"/>
                <a:gd name="T5" fmla="*/ 580 h 580"/>
                <a:gd name="T6" fmla="*/ 0 w 478"/>
                <a:gd name="T7" fmla="*/ 516 h 580"/>
                <a:gd name="T8" fmla="*/ 0 w 478"/>
                <a:gd name="T9" fmla="*/ 0 h 580"/>
              </a:gdLst>
              <a:ahLst/>
              <a:cxnLst>
                <a:cxn ang="0">
                  <a:pos x="T0" y="T1"/>
                </a:cxn>
                <a:cxn ang="0">
                  <a:pos x="T2" y="T3"/>
                </a:cxn>
                <a:cxn ang="0">
                  <a:pos x="T4" y="T5"/>
                </a:cxn>
                <a:cxn ang="0">
                  <a:pos x="T6" y="T7"/>
                </a:cxn>
                <a:cxn ang="0">
                  <a:pos x="T8" y="T9"/>
                </a:cxn>
              </a:cxnLst>
              <a:rect l="0" t="0" r="r" b="b"/>
              <a:pathLst>
                <a:path w="478" h="580">
                  <a:moveTo>
                    <a:pt x="0" y="0"/>
                  </a:moveTo>
                  <a:lnTo>
                    <a:pt x="478" y="0"/>
                  </a:lnTo>
                  <a:lnTo>
                    <a:pt x="478" y="580"/>
                  </a:lnTo>
                  <a:lnTo>
                    <a:pt x="0" y="516"/>
                  </a:lnTo>
                  <a:lnTo>
                    <a:pt x="0" y="0"/>
                  </a:lnTo>
                  <a:close/>
                </a:path>
              </a:pathLst>
            </a:custGeom>
            <a:solidFill>
              <a:schemeClr val="accent5">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8004176" y="4184650"/>
              <a:ext cx="1676400" cy="920750"/>
            </a:xfrm>
            <a:custGeom>
              <a:avLst/>
              <a:gdLst>
                <a:gd name="T0" fmla="*/ 0 w 1056"/>
                <a:gd name="T1" fmla="*/ 0 h 580"/>
                <a:gd name="T2" fmla="*/ 1056 w 1056"/>
                <a:gd name="T3" fmla="*/ 0 h 580"/>
                <a:gd name="T4" fmla="*/ 1056 w 1056"/>
                <a:gd name="T5" fmla="*/ 389 h 580"/>
                <a:gd name="T6" fmla="*/ 0 w 1056"/>
                <a:gd name="T7" fmla="*/ 580 h 580"/>
                <a:gd name="T8" fmla="*/ 0 w 1056"/>
                <a:gd name="T9" fmla="*/ 0 h 580"/>
              </a:gdLst>
              <a:ahLst/>
              <a:cxnLst>
                <a:cxn ang="0">
                  <a:pos x="T0" y="T1"/>
                </a:cxn>
                <a:cxn ang="0">
                  <a:pos x="T2" y="T3"/>
                </a:cxn>
                <a:cxn ang="0">
                  <a:pos x="T4" y="T5"/>
                </a:cxn>
                <a:cxn ang="0">
                  <a:pos x="T6" y="T7"/>
                </a:cxn>
                <a:cxn ang="0">
                  <a:pos x="T8" y="T9"/>
                </a:cxn>
              </a:cxnLst>
              <a:rect l="0" t="0" r="r" b="b"/>
              <a:pathLst>
                <a:path w="1056" h="580">
                  <a:moveTo>
                    <a:pt x="0" y="0"/>
                  </a:moveTo>
                  <a:lnTo>
                    <a:pt x="1056" y="0"/>
                  </a:lnTo>
                  <a:lnTo>
                    <a:pt x="1056" y="389"/>
                  </a:lnTo>
                  <a:lnTo>
                    <a:pt x="0" y="580"/>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7245351" y="2974975"/>
              <a:ext cx="2435225" cy="434975"/>
            </a:xfrm>
            <a:custGeom>
              <a:avLst/>
              <a:gdLst>
                <a:gd name="T0" fmla="*/ 478 w 1534"/>
                <a:gd name="T1" fmla="*/ 0 h 274"/>
                <a:gd name="T2" fmla="*/ 1534 w 1534"/>
                <a:gd name="T3" fmla="*/ 269 h 274"/>
                <a:gd name="T4" fmla="*/ 1065 w 1534"/>
                <a:gd name="T5" fmla="*/ 274 h 274"/>
                <a:gd name="T6" fmla="*/ 0 w 1534"/>
                <a:gd name="T7" fmla="*/ 100 h 274"/>
                <a:gd name="T8" fmla="*/ 478 w 1534"/>
                <a:gd name="T9" fmla="*/ 0 h 274"/>
              </a:gdLst>
              <a:ahLst/>
              <a:cxnLst>
                <a:cxn ang="0">
                  <a:pos x="T0" y="T1"/>
                </a:cxn>
                <a:cxn ang="0">
                  <a:pos x="T2" y="T3"/>
                </a:cxn>
                <a:cxn ang="0">
                  <a:pos x="T4" y="T5"/>
                </a:cxn>
                <a:cxn ang="0">
                  <a:pos x="T6" y="T7"/>
                </a:cxn>
                <a:cxn ang="0">
                  <a:pos x="T8" y="T9"/>
                </a:cxn>
              </a:cxnLst>
              <a:rect l="0" t="0" r="r" b="b"/>
              <a:pathLst>
                <a:path w="1534" h="274">
                  <a:moveTo>
                    <a:pt x="478" y="0"/>
                  </a:moveTo>
                  <a:lnTo>
                    <a:pt x="1534" y="269"/>
                  </a:lnTo>
                  <a:lnTo>
                    <a:pt x="1065" y="274"/>
                  </a:lnTo>
                  <a:lnTo>
                    <a:pt x="0" y="100"/>
                  </a:lnTo>
                  <a:lnTo>
                    <a:pt x="478"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7245351" y="2228850"/>
              <a:ext cx="758825" cy="904875"/>
            </a:xfrm>
            <a:custGeom>
              <a:avLst/>
              <a:gdLst>
                <a:gd name="T0" fmla="*/ 478 w 478"/>
                <a:gd name="T1" fmla="*/ 0 h 570"/>
                <a:gd name="T2" fmla="*/ 478 w 478"/>
                <a:gd name="T3" fmla="*/ 470 h 570"/>
                <a:gd name="T4" fmla="*/ 0 w 478"/>
                <a:gd name="T5" fmla="*/ 570 h 570"/>
                <a:gd name="T6" fmla="*/ 0 w 478"/>
                <a:gd name="T7" fmla="*/ 129 h 570"/>
                <a:gd name="T8" fmla="*/ 478 w 478"/>
                <a:gd name="T9" fmla="*/ 0 h 570"/>
              </a:gdLst>
              <a:ahLst/>
              <a:cxnLst>
                <a:cxn ang="0">
                  <a:pos x="T0" y="T1"/>
                </a:cxn>
                <a:cxn ang="0">
                  <a:pos x="T2" y="T3"/>
                </a:cxn>
                <a:cxn ang="0">
                  <a:pos x="T4" y="T5"/>
                </a:cxn>
                <a:cxn ang="0">
                  <a:pos x="T6" y="T7"/>
                </a:cxn>
                <a:cxn ang="0">
                  <a:pos x="T8" y="T9"/>
                </a:cxn>
              </a:cxnLst>
              <a:rect l="0" t="0" r="r" b="b"/>
              <a:pathLst>
                <a:path w="478" h="570">
                  <a:moveTo>
                    <a:pt x="478" y="0"/>
                  </a:moveTo>
                  <a:lnTo>
                    <a:pt x="478" y="470"/>
                  </a:lnTo>
                  <a:lnTo>
                    <a:pt x="0" y="570"/>
                  </a:lnTo>
                  <a:lnTo>
                    <a:pt x="0" y="129"/>
                  </a:lnTo>
                  <a:lnTo>
                    <a:pt x="478"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8004176" y="2228850"/>
              <a:ext cx="1676400" cy="1173163"/>
            </a:xfrm>
            <a:custGeom>
              <a:avLst/>
              <a:gdLst>
                <a:gd name="T0" fmla="*/ 0 w 1056"/>
                <a:gd name="T1" fmla="*/ 0 h 739"/>
                <a:gd name="T2" fmla="*/ 1056 w 1056"/>
                <a:gd name="T3" fmla="*/ 430 h 739"/>
                <a:gd name="T4" fmla="*/ 1056 w 1056"/>
                <a:gd name="T5" fmla="*/ 739 h 739"/>
                <a:gd name="T6" fmla="*/ 0 w 1056"/>
                <a:gd name="T7" fmla="*/ 470 h 739"/>
                <a:gd name="T8" fmla="*/ 0 w 1056"/>
                <a:gd name="T9" fmla="*/ 0 h 739"/>
              </a:gdLst>
              <a:ahLst/>
              <a:cxnLst>
                <a:cxn ang="0">
                  <a:pos x="T0" y="T1"/>
                </a:cxn>
                <a:cxn ang="0">
                  <a:pos x="T2" y="T3"/>
                </a:cxn>
                <a:cxn ang="0">
                  <a:pos x="T4" y="T5"/>
                </a:cxn>
                <a:cxn ang="0">
                  <a:pos x="T6" y="T7"/>
                </a:cxn>
                <a:cxn ang="0">
                  <a:pos x="T8" y="T9"/>
                </a:cxn>
              </a:cxnLst>
              <a:rect l="0" t="0" r="r" b="b"/>
              <a:pathLst>
                <a:path w="1056" h="739">
                  <a:moveTo>
                    <a:pt x="0" y="0"/>
                  </a:moveTo>
                  <a:lnTo>
                    <a:pt x="1056" y="430"/>
                  </a:lnTo>
                  <a:lnTo>
                    <a:pt x="1056" y="739"/>
                  </a:lnTo>
                  <a:lnTo>
                    <a:pt x="0" y="470"/>
                  </a:lnTo>
                  <a:lnTo>
                    <a:pt x="0"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p:cNvSpPr>
            <p:nvPr/>
          </p:nvSpPr>
          <p:spPr bwMode="auto">
            <a:xfrm>
              <a:off x="7245351" y="3081338"/>
              <a:ext cx="758825" cy="1022350"/>
            </a:xfrm>
            <a:custGeom>
              <a:avLst/>
              <a:gdLst>
                <a:gd name="T0" fmla="*/ 478 w 478"/>
                <a:gd name="T1" fmla="*/ 0 h 644"/>
                <a:gd name="T2" fmla="*/ 478 w 478"/>
                <a:gd name="T3" fmla="*/ 634 h 644"/>
                <a:gd name="T4" fmla="*/ 0 w 478"/>
                <a:gd name="T5" fmla="*/ 644 h 644"/>
                <a:gd name="T6" fmla="*/ 0 w 478"/>
                <a:gd name="T7" fmla="*/ 70 h 644"/>
                <a:gd name="T8" fmla="*/ 478 w 478"/>
                <a:gd name="T9" fmla="*/ 0 h 644"/>
              </a:gdLst>
              <a:ahLst/>
              <a:cxnLst>
                <a:cxn ang="0">
                  <a:pos x="T0" y="T1"/>
                </a:cxn>
                <a:cxn ang="0">
                  <a:pos x="T2" y="T3"/>
                </a:cxn>
                <a:cxn ang="0">
                  <a:pos x="T4" y="T5"/>
                </a:cxn>
                <a:cxn ang="0">
                  <a:pos x="T6" y="T7"/>
                </a:cxn>
                <a:cxn ang="0">
                  <a:pos x="T8" y="T9"/>
                </a:cxn>
              </a:cxnLst>
              <a:rect l="0" t="0" r="r" b="b"/>
              <a:pathLst>
                <a:path w="478" h="644">
                  <a:moveTo>
                    <a:pt x="478" y="0"/>
                  </a:moveTo>
                  <a:lnTo>
                    <a:pt x="478" y="634"/>
                  </a:lnTo>
                  <a:lnTo>
                    <a:pt x="0" y="644"/>
                  </a:lnTo>
                  <a:lnTo>
                    <a:pt x="0" y="70"/>
                  </a:lnTo>
                  <a:lnTo>
                    <a:pt x="478"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8004176" y="3081338"/>
              <a:ext cx="1676400" cy="1071563"/>
            </a:xfrm>
            <a:custGeom>
              <a:avLst/>
              <a:gdLst>
                <a:gd name="T0" fmla="*/ 0 w 1056"/>
                <a:gd name="T1" fmla="*/ 0 h 675"/>
                <a:gd name="T2" fmla="*/ 1056 w 1056"/>
                <a:gd name="T3" fmla="*/ 235 h 675"/>
                <a:gd name="T4" fmla="*/ 1056 w 1056"/>
                <a:gd name="T5" fmla="*/ 675 h 675"/>
                <a:gd name="T6" fmla="*/ 0 w 1056"/>
                <a:gd name="T7" fmla="*/ 634 h 675"/>
                <a:gd name="T8" fmla="*/ 0 w 1056"/>
                <a:gd name="T9" fmla="*/ 0 h 675"/>
              </a:gdLst>
              <a:ahLst/>
              <a:cxnLst>
                <a:cxn ang="0">
                  <a:pos x="T0" y="T1"/>
                </a:cxn>
                <a:cxn ang="0">
                  <a:pos x="T2" y="T3"/>
                </a:cxn>
                <a:cxn ang="0">
                  <a:pos x="T4" y="T5"/>
                </a:cxn>
                <a:cxn ang="0">
                  <a:pos x="T6" y="T7"/>
                </a:cxn>
                <a:cxn ang="0">
                  <a:pos x="T8" y="T9"/>
                </a:cxn>
              </a:cxnLst>
              <a:rect l="0" t="0" r="r" b="b"/>
              <a:pathLst>
                <a:path w="1056" h="675">
                  <a:moveTo>
                    <a:pt x="0" y="0"/>
                  </a:moveTo>
                  <a:lnTo>
                    <a:pt x="1056" y="235"/>
                  </a:lnTo>
                  <a:lnTo>
                    <a:pt x="1056" y="675"/>
                  </a:lnTo>
                  <a:lnTo>
                    <a:pt x="0" y="634"/>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7245351" y="4070350"/>
              <a:ext cx="2435225" cy="82550"/>
            </a:xfrm>
            <a:custGeom>
              <a:avLst/>
              <a:gdLst>
                <a:gd name="T0" fmla="*/ 478 w 1534"/>
                <a:gd name="T1" fmla="*/ 0 h 52"/>
                <a:gd name="T2" fmla="*/ 1534 w 1534"/>
                <a:gd name="T3" fmla="*/ 52 h 52"/>
                <a:gd name="T4" fmla="*/ 1228 w 1534"/>
                <a:gd name="T5" fmla="*/ 52 h 52"/>
                <a:gd name="T6" fmla="*/ 0 w 1534"/>
                <a:gd name="T7" fmla="*/ 21 h 52"/>
                <a:gd name="T8" fmla="*/ 478 w 1534"/>
                <a:gd name="T9" fmla="*/ 0 h 52"/>
              </a:gdLst>
              <a:ahLst/>
              <a:cxnLst>
                <a:cxn ang="0">
                  <a:pos x="T0" y="T1"/>
                </a:cxn>
                <a:cxn ang="0">
                  <a:pos x="T2" y="T3"/>
                </a:cxn>
                <a:cxn ang="0">
                  <a:pos x="T4" y="T5"/>
                </a:cxn>
                <a:cxn ang="0">
                  <a:pos x="T6" y="T7"/>
                </a:cxn>
                <a:cxn ang="0">
                  <a:pos x="T8" y="T9"/>
                </a:cxn>
              </a:cxnLst>
              <a:rect l="0" t="0" r="r" b="b"/>
              <a:pathLst>
                <a:path w="1534" h="52">
                  <a:moveTo>
                    <a:pt x="478" y="0"/>
                  </a:moveTo>
                  <a:lnTo>
                    <a:pt x="1534" y="52"/>
                  </a:lnTo>
                  <a:lnTo>
                    <a:pt x="1228" y="52"/>
                  </a:lnTo>
                  <a:lnTo>
                    <a:pt x="0" y="21"/>
                  </a:lnTo>
                  <a:lnTo>
                    <a:pt x="478"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48"/>
            <p:cNvGrpSpPr/>
            <p:nvPr/>
          </p:nvGrpSpPr>
          <p:grpSpPr>
            <a:xfrm>
              <a:off x="7389812" y="5405438"/>
              <a:ext cx="368300" cy="523875"/>
              <a:chOff x="2132013" y="5405438"/>
              <a:chExt cx="368300" cy="523875"/>
            </a:xfrm>
          </p:grpSpPr>
          <p:sp>
            <p:nvSpPr>
              <p:cNvPr id="29" name="Freeform 27"/>
              <p:cNvSpPr>
                <a:spLocks noEditPoints="1"/>
              </p:cNvSpPr>
              <p:nvPr/>
            </p:nvSpPr>
            <p:spPr bwMode="auto">
              <a:xfrm>
                <a:off x="2132013" y="5405438"/>
                <a:ext cx="368300" cy="523875"/>
              </a:xfrm>
              <a:custGeom>
                <a:avLst/>
                <a:gdLst>
                  <a:gd name="T0" fmla="*/ 134 w 232"/>
                  <a:gd name="T1" fmla="*/ 22 h 330"/>
                  <a:gd name="T2" fmla="*/ 103 w 232"/>
                  <a:gd name="T3" fmla="*/ 47 h 330"/>
                  <a:gd name="T4" fmla="*/ 85 w 232"/>
                  <a:gd name="T5" fmla="*/ 92 h 330"/>
                  <a:gd name="T6" fmla="*/ 85 w 232"/>
                  <a:gd name="T7" fmla="*/ 141 h 330"/>
                  <a:gd name="T8" fmla="*/ 103 w 232"/>
                  <a:gd name="T9" fmla="*/ 184 h 330"/>
                  <a:gd name="T10" fmla="*/ 134 w 232"/>
                  <a:gd name="T11" fmla="*/ 210 h 330"/>
                  <a:gd name="T12" fmla="*/ 168 w 232"/>
                  <a:gd name="T13" fmla="*/ 210 h 330"/>
                  <a:gd name="T14" fmla="*/ 198 w 232"/>
                  <a:gd name="T15" fmla="*/ 184 h 330"/>
                  <a:gd name="T16" fmla="*/ 216 w 232"/>
                  <a:gd name="T17" fmla="*/ 141 h 330"/>
                  <a:gd name="T18" fmla="*/ 216 w 232"/>
                  <a:gd name="T19" fmla="*/ 92 h 330"/>
                  <a:gd name="T20" fmla="*/ 198 w 232"/>
                  <a:gd name="T21" fmla="*/ 47 h 330"/>
                  <a:gd name="T22" fmla="*/ 168 w 232"/>
                  <a:gd name="T23" fmla="*/ 22 h 330"/>
                  <a:gd name="T24" fmla="*/ 150 w 232"/>
                  <a:gd name="T25" fmla="*/ 0 h 330"/>
                  <a:gd name="T26" fmla="*/ 191 w 232"/>
                  <a:gd name="T27" fmla="*/ 15 h 330"/>
                  <a:gd name="T28" fmla="*/ 222 w 232"/>
                  <a:gd name="T29" fmla="*/ 58 h 330"/>
                  <a:gd name="T30" fmla="*/ 232 w 232"/>
                  <a:gd name="T31" fmla="*/ 116 h 330"/>
                  <a:gd name="T32" fmla="*/ 222 w 232"/>
                  <a:gd name="T33" fmla="*/ 174 h 330"/>
                  <a:gd name="T34" fmla="*/ 192 w 232"/>
                  <a:gd name="T35" fmla="*/ 215 h 330"/>
                  <a:gd name="T36" fmla="*/ 156 w 232"/>
                  <a:gd name="T37" fmla="*/ 232 h 330"/>
                  <a:gd name="T38" fmla="*/ 119 w 232"/>
                  <a:gd name="T39" fmla="*/ 223 h 330"/>
                  <a:gd name="T40" fmla="*/ 86 w 232"/>
                  <a:gd name="T41" fmla="*/ 232 h 330"/>
                  <a:gd name="T42" fmla="*/ 85 w 232"/>
                  <a:gd name="T43" fmla="*/ 244 h 330"/>
                  <a:gd name="T44" fmla="*/ 80 w 232"/>
                  <a:gd name="T45" fmla="*/ 254 h 330"/>
                  <a:gd name="T46" fmla="*/ 24 w 232"/>
                  <a:gd name="T47" fmla="*/ 330 h 330"/>
                  <a:gd name="T48" fmla="*/ 6 w 232"/>
                  <a:gd name="T49" fmla="*/ 323 h 330"/>
                  <a:gd name="T50" fmla="*/ 0 w 232"/>
                  <a:gd name="T51" fmla="*/ 297 h 330"/>
                  <a:gd name="T52" fmla="*/ 54 w 232"/>
                  <a:gd name="T53" fmla="*/ 215 h 330"/>
                  <a:gd name="T54" fmla="*/ 61 w 232"/>
                  <a:gd name="T55" fmla="*/ 210 h 330"/>
                  <a:gd name="T56" fmla="*/ 70 w 232"/>
                  <a:gd name="T57" fmla="*/ 208 h 330"/>
                  <a:gd name="T58" fmla="*/ 76 w 232"/>
                  <a:gd name="T59" fmla="*/ 162 h 330"/>
                  <a:gd name="T60" fmla="*/ 70 w 232"/>
                  <a:gd name="T61" fmla="*/ 108 h 330"/>
                  <a:gd name="T62" fmla="*/ 80 w 232"/>
                  <a:gd name="T63" fmla="*/ 56 h 330"/>
                  <a:gd name="T64" fmla="*/ 110 w 232"/>
                  <a:gd name="T65" fmla="*/ 15 h 330"/>
                  <a:gd name="T66" fmla="*/ 150 w 232"/>
                  <a:gd name="T6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2" h="330">
                    <a:moveTo>
                      <a:pt x="150" y="19"/>
                    </a:moveTo>
                    <a:lnTo>
                      <a:pt x="134" y="22"/>
                    </a:lnTo>
                    <a:lnTo>
                      <a:pt x="118" y="31"/>
                    </a:lnTo>
                    <a:lnTo>
                      <a:pt x="103" y="47"/>
                    </a:lnTo>
                    <a:lnTo>
                      <a:pt x="91" y="68"/>
                    </a:lnTo>
                    <a:lnTo>
                      <a:pt x="85" y="92"/>
                    </a:lnTo>
                    <a:lnTo>
                      <a:pt x="83" y="116"/>
                    </a:lnTo>
                    <a:lnTo>
                      <a:pt x="85" y="141"/>
                    </a:lnTo>
                    <a:lnTo>
                      <a:pt x="91" y="163"/>
                    </a:lnTo>
                    <a:lnTo>
                      <a:pt x="103" y="184"/>
                    </a:lnTo>
                    <a:lnTo>
                      <a:pt x="118" y="201"/>
                    </a:lnTo>
                    <a:lnTo>
                      <a:pt x="134" y="210"/>
                    </a:lnTo>
                    <a:lnTo>
                      <a:pt x="150" y="212"/>
                    </a:lnTo>
                    <a:lnTo>
                      <a:pt x="168" y="210"/>
                    </a:lnTo>
                    <a:lnTo>
                      <a:pt x="185" y="201"/>
                    </a:lnTo>
                    <a:lnTo>
                      <a:pt x="198" y="184"/>
                    </a:lnTo>
                    <a:lnTo>
                      <a:pt x="210" y="163"/>
                    </a:lnTo>
                    <a:lnTo>
                      <a:pt x="216" y="141"/>
                    </a:lnTo>
                    <a:lnTo>
                      <a:pt x="219" y="116"/>
                    </a:lnTo>
                    <a:lnTo>
                      <a:pt x="216" y="92"/>
                    </a:lnTo>
                    <a:lnTo>
                      <a:pt x="210" y="68"/>
                    </a:lnTo>
                    <a:lnTo>
                      <a:pt x="198" y="47"/>
                    </a:lnTo>
                    <a:lnTo>
                      <a:pt x="185" y="31"/>
                    </a:lnTo>
                    <a:lnTo>
                      <a:pt x="168" y="22"/>
                    </a:lnTo>
                    <a:lnTo>
                      <a:pt x="150" y="19"/>
                    </a:lnTo>
                    <a:close/>
                    <a:moveTo>
                      <a:pt x="150" y="0"/>
                    </a:moveTo>
                    <a:lnTo>
                      <a:pt x="171" y="3"/>
                    </a:lnTo>
                    <a:lnTo>
                      <a:pt x="191" y="15"/>
                    </a:lnTo>
                    <a:lnTo>
                      <a:pt x="208" y="34"/>
                    </a:lnTo>
                    <a:lnTo>
                      <a:pt x="222" y="58"/>
                    </a:lnTo>
                    <a:lnTo>
                      <a:pt x="229" y="86"/>
                    </a:lnTo>
                    <a:lnTo>
                      <a:pt x="232" y="116"/>
                    </a:lnTo>
                    <a:lnTo>
                      <a:pt x="229" y="146"/>
                    </a:lnTo>
                    <a:lnTo>
                      <a:pt x="222" y="174"/>
                    </a:lnTo>
                    <a:lnTo>
                      <a:pt x="208" y="198"/>
                    </a:lnTo>
                    <a:lnTo>
                      <a:pt x="192" y="215"/>
                    </a:lnTo>
                    <a:lnTo>
                      <a:pt x="174" y="227"/>
                    </a:lnTo>
                    <a:lnTo>
                      <a:pt x="156" y="232"/>
                    </a:lnTo>
                    <a:lnTo>
                      <a:pt x="137" y="230"/>
                    </a:lnTo>
                    <a:lnTo>
                      <a:pt x="119" y="223"/>
                    </a:lnTo>
                    <a:lnTo>
                      <a:pt x="101" y="210"/>
                    </a:lnTo>
                    <a:lnTo>
                      <a:pt x="86" y="232"/>
                    </a:lnTo>
                    <a:lnTo>
                      <a:pt x="86" y="238"/>
                    </a:lnTo>
                    <a:lnTo>
                      <a:pt x="85" y="244"/>
                    </a:lnTo>
                    <a:lnTo>
                      <a:pt x="83" y="250"/>
                    </a:lnTo>
                    <a:lnTo>
                      <a:pt x="80" y="254"/>
                    </a:lnTo>
                    <a:lnTo>
                      <a:pt x="33" y="323"/>
                    </a:lnTo>
                    <a:lnTo>
                      <a:pt x="24" y="330"/>
                    </a:lnTo>
                    <a:lnTo>
                      <a:pt x="15" y="330"/>
                    </a:lnTo>
                    <a:lnTo>
                      <a:pt x="6" y="323"/>
                    </a:lnTo>
                    <a:lnTo>
                      <a:pt x="0" y="311"/>
                    </a:lnTo>
                    <a:lnTo>
                      <a:pt x="0" y="297"/>
                    </a:lnTo>
                    <a:lnTo>
                      <a:pt x="6" y="284"/>
                    </a:lnTo>
                    <a:lnTo>
                      <a:pt x="54" y="215"/>
                    </a:lnTo>
                    <a:lnTo>
                      <a:pt x="57" y="211"/>
                    </a:lnTo>
                    <a:lnTo>
                      <a:pt x="61" y="210"/>
                    </a:lnTo>
                    <a:lnTo>
                      <a:pt x="66" y="208"/>
                    </a:lnTo>
                    <a:lnTo>
                      <a:pt x="70" y="208"/>
                    </a:lnTo>
                    <a:lnTo>
                      <a:pt x="85" y="186"/>
                    </a:lnTo>
                    <a:lnTo>
                      <a:pt x="76" y="162"/>
                    </a:lnTo>
                    <a:lnTo>
                      <a:pt x="70" y="135"/>
                    </a:lnTo>
                    <a:lnTo>
                      <a:pt x="70" y="108"/>
                    </a:lnTo>
                    <a:lnTo>
                      <a:pt x="73" y="82"/>
                    </a:lnTo>
                    <a:lnTo>
                      <a:pt x="80" y="56"/>
                    </a:lnTo>
                    <a:lnTo>
                      <a:pt x="92" y="34"/>
                    </a:lnTo>
                    <a:lnTo>
                      <a:pt x="110" y="15"/>
                    </a:lnTo>
                    <a:lnTo>
                      <a:pt x="130" y="3"/>
                    </a:lnTo>
                    <a:lnTo>
                      <a:pt x="15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2425701" y="5545138"/>
                <a:ext cx="31750" cy="131763"/>
              </a:xfrm>
              <a:custGeom>
                <a:avLst/>
                <a:gdLst>
                  <a:gd name="T0" fmla="*/ 15 w 20"/>
                  <a:gd name="T1" fmla="*/ 0 h 83"/>
                  <a:gd name="T2" fmla="*/ 16 w 20"/>
                  <a:gd name="T3" fmla="*/ 1 h 83"/>
                  <a:gd name="T4" fmla="*/ 18 w 20"/>
                  <a:gd name="T5" fmla="*/ 3 h 83"/>
                  <a:gd name="T6" fmla="*/ 19 w 20"/>
                  <a:gd name="T7" fmla="*/ 13 h 83"/>
                  <a:gd name="T8" fmla="*/ 20 w 20"/>
                  <a:gd name="T9" fmla="*/ 28 h 83"/>
                  <a:gd name="T10" fmla="*/ 20 w 20"/>
                  <a:gd name="T11" fmla="*/ 46 h 83"/>
                  <a:gd name="T12" fmla="*/ 16 w 20"/>
                  <a:gd name="T13" fmla="*/ 64 h 83"/>
                  <a:gd name="T14" fmla="*/ 9 w 20"/>
                  <a:gd name="T15" fmla="*/ 83 h 83"/>
                  <a:gd name="T16" fmla="*/ 7 w 20"/>
                  <a:gd name="T17" fmla="*/ 83 h 83"/>
                  <a:gd name="T18" fmla="*/ 6 w 20"/>
                  <a:gd name="T19" fmla="*/ 83 h 83"/>
                  <a:gd name="T20" fmla="*/ 4 w 20"/>
                  <a:gd name="T21" fmla="*/ 83 h 83"/>
                  <a:gd name="T22" fmla="*/ 1 w 20"/>
                  <a:gd name="T23" fmla="*/ 78 h 83"/>
                  <a:gd name="T24" fmla="*/ 0 w 20"/>
                  <a:gd name="T25" fmla="*/ 77 h 83"/>
                  <a:gd name="T26" fmla="*/ 0 w 20"/>
                  <a:gd name="T27" fmla="*/ 74 h 83"/>
                  <a:gd name="T28" fmla="*/ 1 w 20"/>
                  <a:gd name="T29" fmla="*/ 72 h 83"/>
                  <a:gd name="T30" fmla="*/ 9 w 20"/>
                  <a:gd name="T31" fmla="*/ 55 h 83"/>
                  <a:gd name="T32" fmla="*/ 10 w 20"/>
                  <a:gd name="T33" fmla="*/ 35 h 83"/>
                  <a:gd name="T34" fmla="*/ 10 w 20"/>
                  <a:gd name="T35" fmla="*/ 19 h 83"/>
                  <a:gd name="T36" fmla="*/ 7 w 20"/>
                  <a:gd name="T37" fmla="*/ 8 h 83"/>
                  <a:gd name="T38" fmla="*/ 7 w 20"/>
                  <a:gd name="T39" fmla="*/ 5 h 83"/>
                  <a:gd name="T40" fmla="*/ 9 w 20"/>
                  <a:gd name="T41" fmla="*/ 3 h 83"/>
                  <a:gd name="T42" fmla="*/ 10 w 20"/>
                  <a:gd name="T43" fmla="*/ 1 h 83"/>
                  <a:gd name="T44" fmla="*/ 13 w 20"/>
                  <a:gd name="T45" fmla="*/ 0 h 83"/>
                  <a:gd name="T46" fmla="*/ 15 w 20"/>
                  <a:gd name="T4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83">
                    <a:moveTo>
                      <a:pt x="15" y="0"/>
                    </a:moveTo>
                    <a:lnTo>
                      <a:pt x="16" y="1"/>
                    </a:lnTo>
                    <a:lnTo>
                      <a:pt x="18" y="3"/>
                    </a:lnTo>
                    <a:lnTo>
                      <a:pt x="19" y="13"/>
                    </a:lnTo>
                    <a:lnTo>
                      <a:pt x="20" y="28"/>
                    </a:lnTo>
                    <a:lnTo>
                      <a:pt x="20" y="46"/>
                    </a:lnTo>
                    <a:lnTo>
                      <a:pt x="16" y="64"/>
                    </a:lnTo>
                    <a:lnTo>
                      <a:pt x="9" y="83"/>
                    </a:lnTo>
                    <a:lnTo>
                      <a:pt x="7" y="83"/>
                    </a:lnTo>
                    <a:lnTo>
                      <a:pt x="6" y="83"/>
                    </a:lnTo>
                    <a:lnTo>
                      <a:pt x="4" y="83"/>
                    </a:lnTo>
                    <a:lnTo>
                      <a:pt x="1" y="78"/>
                    </a:lnTo>
                    <a:lnTo>
                      <a:pt x="0" y="77"/>
                    </a:lnTo>
                    <a:lnTo>
                      <a:pt x="0" y="74"/>
                    </a:lnTo>
                    <a:lnTo>
                      <a:pt x="1" y="72"/>
                    </a:lnTo>
                    <a:lnTo>
                      <a:pt x="9" y="55"/>
                    </a:lnTo>
                    <a:lnTo>
                      <a:pt x="10" y="35"/>
                    </a:lnTo>
                    <a:lnTo>
                      <a:pt x="10" y="19"/>
                    </a:lnTo>
                    <a:lnTo>
                      <a:pt x="7" y="8"/>
                    </a:lnTo>
                    <a:lnTo>
                      <a:pt x="7" y="5"/>
                    </a:lnTo>
                    <a:lnTo>
                      <a:pt x="9" y="3"/>
                    </a:lnTo>
                    <a:lnTo>
                      <a:pt x="10" y="1"/>
                    </a:lnTo>
                    <a:lnTo>
                      <a:pt x="13" y="0"/>
                    </a:lnTo>
                    <a:lnTo>
                      <a:pt x="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47"/>
            <p:cNvGrpSpPr/>
            <p:nvPr/>
          </p:nvGrpSpPr>
          <p:grpSpPr>
            <a:xfrm>
              <a:off x="7439025" y="4387850"/>
              <a:ext cx="323850" cy="496888"/>
              <a:chOff x="2181226" y="4387850"/>
              <a:chExt cx="323850" cy="496888"/>
            </a:xfrm>
          </p:grpSpPr>
          <p:sp>
            <p:nvSpPr>
              <p:cNvPr id="31" name="Freeform 29"/>
              <p:cNvSpPr>
                <a:spLocks/>
              </p:cNvSpPr>
              <p:nvPr/>
            </p:nvSpPr>
            <p:spPr bwMode="auto">
              <a:xfrm>
                <a:off x="2401888" y="4462463"/>
                <a:ext cx="20638" cy="231775"/>
              </a:xfrm>
              <a:custGeom>
                <a:avLst/>
                <a:gdLst>
                  <a:gd name="T0" fmla="*/ 6 w 13"/>
                  <a:gd name="T1" fmla="*/ 0 h 146"/>
                  <a:gd name="T2" fmla="*/ 9 w 13"/>
                  <a:gd name="T3" fmla="*/ 0 h 146"/>
                  <a:gd name="T4" fmla="*/ 12 w 13"/>
                  <a:gd name="T5" fmla="*/ 3 h 146"/>
                  <a:gd name="T6" fmla="*/ 13 w 13"/>
                  <a:gd name="T7" fmla="*/ 6 h 146"/>
                  <a:gd name="T8" fmla="*/ 13 w 13"/>
                  <a:gd name="T9" fmla="*/ 11 h 146"/>
                  <a:gd name="T10" fmla="*/ 13 w 13"/>
                  <a:gd name="T11" fmla="*/ 136 h 146"/>
                  <a:gd name="T12" fmla="*/ 13 w 13"/>
                  <a:gd name="T13" fmla="*/ 140 h 146"/>
                  <a:gd name="T14" fmla="*/ 12 w 13"/>
                  <a:gd name="T15" fmla="*/ 143 h 146"/>
                  <a:gd name="T16" fmla="*/ 9 w 13"/>
                  <a:gd name="T17" fmla="*/ 146 h 146"/>
                  <a:gd name="T18" fmla="*/ 6 w 13"/>
                  <a:gd name="T19" fmla="*/ 146 h 146"/>
                  <a:gd name="T20" fmla="*/ 4 w 13"/>
                  <a:gd name="T21" fmla="*/ 146 h 146"/>
                  <a:gd name="T22" fmla="*/ 1 w 13"/>
                  <a:gd name="T23" fmla="*/ 143 h 146"/>
                  <a:gd name="T24" fmla="*/ 0 w 13"/>
                  <a:gd name="T25" fmla="*/ 140 h 146"/>
                  <a:gd name="T26" fmla="*/ 0 w 13"/>
                  <a:gd name="T27" fmla="*/ 136 h 146"/>
                  <a:gd name="T28" fmla="*/ 0 w 13"/>
                  <a:gd name="T29" fmla="*/ 11 h 146"/>
                  <a:gd name="T30" fmla="*/ 0 w 13"/>
                  <a:gd name="T31" fmla="*/ 6 h 146"/>
                  <a:gd name="T32" fmla="*/ 1 w 13"/>
                  <a:gd name="T33" fmla="*/ 3 h 146"/>
                  <a:gd name="T34" fmla="*/ 4 w 13"/>
                  <a:gd name="T35" fmla="*/ 0 h 146"/>
                  <a:gd name="T36" fmla="*/ 6 w 13"/>
                  <a:gd name="T3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46">
                    <a:moveTo>
                      <a:pt x="6" y="0"/>
                    </a:moveTo>
                    <a:lnTo>
                      <a:pt x="9" y="0"/>
                    </a:lnTo>
                    <a:lnTo>
                      <a:pt x="12" y="3"/>
                    </a:lnTo>
                    <a:lnTo>
                      <a:pt x="13" y="6"/>
                    </a:lnTo>
                    <a:lnTo>
                      <a:pt x="13" y="11"/>
                    </a:lnTo>
                    <a:lnTo>
                      <a:pt x="13" y="136"/>
                    </a:lnTo>
                    <a:lnTo>
                      <a:pt x="13" y="140"/>
                    </a:lnTo>
                    <a:lnTo>
                      <a:pt x="12" y="143"/>
                    </a:lnTo>
                    <a:lnTo>
                      <a:pt x="9" y="146"/>
                    </a:lnTo>
                    <a:lnTo>
                      <a:pt x="6" y="146"/>
                    </a:lnTo>
                    <a:lnTo>
                      <a:pt x="4" y="146"/>
                    </a:lnTo>
                    <a:lnTo>
                      <a:pt x="1" y="143"/>
                    </a:lnTo>
                    <a:lnTo>
                      <a:pt x="0" y="140"/>
                    </a:lnTo>
                    <a:lnTo>
                      <a:pt x="0" y="136"/>
                    </a:lnTo>
                    <a:lnTo>
                      <a:pt x="0" y="11"/>
                    </a:lnTo>
                    <a:lnTo>
                      <a:pt x="0" y="6"/>
                    </a:lnTo>
                    <a:lnTo>
                      <a:pt x="1" y="3"/>
                    </a:lnTo>
                    <a:lnTo>
                      <a:pt x="4" y="0"/>
                    </a:lnTo>
                    <a:lnTo>
                      <a:pt x="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2439988" y="4514850"/>
                <a:ext cx="20638" cy="179388"/>
              </a:xfrm>
              <a:custGeom>
                <a:avLst/>
                <a:gdLst>
                  <a:gd name="T0" fmla="*/ 7 w 13"/>
                  <a:gd name="T1" fmla="*/ 0 h 113"/>
                  <a:gd name="T2" fmla="*/ 9 w 13"/>
                  <a:gd name="T3" fmla="*/ 0 h 113"/>
                  <a:gd name="T4" fmla="*/ 11 w 13"/>
                  <a:gd name="T5" fmla="*/ 3 h 113"/>
                  <a:gd name="T6" fmla="*/ 13 w 13"/>
                  <a:gd name="T7" fmla="*/ 6 h 113"/>
                  <a:gd name="T8" fmla="*/ 13 w 13"/>
                  <a:gd name="T9" fmla="*/ 10 h 113"/>
                  <a:gd name="T10" fmla="*/ 13 w 13"/>
                  <a:gd name="T11" fmla="*/ 103 h 113"/>
                  <a:gd name="T12" fmla="*/ 13 w 13"/>
                  <a:gd name="T13" fmla="*/ 107 h 113"/>
                  <a:gd name="T14" fmla="*/ 11 w 13"/>
                  <a:gd name="T15" fmla="*/ 110 h 113"/>
                  <a:gd name="T16" fmla="*/ 9 w 13"/>
                  <a:gd name="T17" fmla="*/ 113 h 113"/>
                  <a:gd name="T18" fmla="*/ 7 w 13"/>
                  <a:gd name="T19" fmla="*/ 113 h 113"/>
                  <a:gd name="T20" fmla="*/ 4 w 13"/>
                  <a:gd name="T21" fmla="*/ 113 h 113"/>
                  <a:gd name="T22" fmla="*/ 3 w 13"/>
                  <a:gd name="T23" fmla="*/ 110 h 113"/>
                  <a:gd name="T24" fmla="*/ 1 w 13"/>
                  <a:gd name="T25" fmla="*/ 107 h 113"/>
                  <a:gd name="T26" fmla="*/ 0 w 13"/>
                  <a:gd name="T27" fmla="*/ 103 h 113"/>
                  <a:gd name="T28" fmla="*/ 0 w 13"/>
                  <a:gd name="T29" fmla="*/ 10 h 113"/>
                  <a:gd name="T30" fmla="*/ 1 w 13"/>
                  <a:gd name="T31" fmla="*/ 6 h 113"/>
                  <a:gd name="T32" fmla="*/ 3 w 13"/>
                  <a:gd name="T33" fmla="*/ 3 h 113"/>
                  <a:gd name="T34" fmla="*/ 4 w 13"/>
                  <a:gd name="T35" fmla="*/ 0 h 113"/>
                  <a:gd name="T36" fmla="*/ 7 w 13"/>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13">
                    <a:moveTo>
                      <a:pt x="7" y="0"/>
                    </a:moveTo>
                    <a:lnTo>
                      <a:pt x="9" y="0"/>
                    </a:lnTo>
                    <a:lnTo>
                      <a:pt x="11" y="3"/>
                    </a:lnTo>
                    <a:lnTo>
                      <a:pt x="13" y="6"/>
                    </a:lnTo>
                    <a:lnTo>
                      <a:pt x="13" y="10"/>
                    </a:lnTo>
                    <a:lnTo>
                      <a:pt x="13" y="103"/>
                    </a:lnTo>
                    <a:lnTo>
                      <a:pt x="13" y="107"/>
                    </a:lnTo>
                    <a:lnTo>
                      <a:pt x="11" y="110"/>
                    </a:lnTo>
                    <a:lnTo>
                      <a:pt x="9" y="113"/>
                    </a:lnTo>
                    <a:lnTo>
                      <a:pt x="7" y="113"/>
                    </a:lnTo>
                    <a:lnTo>
                      <a:pt x="4" y="113"/>
                    </a:lnTo>
                    <a:lnTo>
                      <a:pt x="3" y="110"/>
                    </a:lnTo>
                    <a:lnTo>
                      <a:pt x="1" y="107"/>
                    </a:lnTo>
                    <a:lnTo>
                      <a:pt x="0" y="103"/>
                    </a:lnTo>
                    <a:lnTo>
                      <a:pt x="0" y="10"/>
                    </a:lnTo>
                    <a:lnTo>
                      <a:pt x="1" y="6"/>
                    </a:lnTo>
                    <a:lnTo>
                      <a:pt x="3" y="3"/>
                    </a:lnTo>
                    <a:lnTo>
                      <a:pt x="4" y="0"/>
                    </a:lnTo>
                    <a:lnTo>
                      <a:pt x="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2232026" y="4519613"/>
                <a:ext cx="98425" cy="160338"/>
              </a:xfrm>
              <a:custGeom>
                <a:avLst/>
                <a:gdLst>
                  <a:gd name="T0" fmla="*/ 31 w 62"/>
                  <a:gd name="T1" fmla="*/ 0 h 101"/>
                  <a:gd name="T2" fmla="*/ 43 w 62"/>
                  <a:gd name="T3" fmla="*/ 4 h 101"/>
                  <a:gd name="T4" fmla="*/ 53 w 62"/>
                  <a:gd name="T5" fmla="*/ 15 h 101"/>
                  <a:gd name="T6" fmla="*/ 59 w 62"/>
                  <a:gd name="T7" fmla="*/ 31 h 101"/>
                  <a:gd name="T8" fmla="*/ 62 w 62"/>
                  <a:gd name="T9" fmla="*/ 50 h 101"/>
                  <a:gd name="T10" fmla="*/ 59 w 62"/>
                  <a:gd name="T11" fmla="*/ 70 h 101"/>
                  <a:gd name="T12" fmla="*/ 53 w 62"/>
                  <a:gd name="T13" fmla="*/ 86 h 101"/>
                  <a:gd name="T14" fmla="*/ 43 w 62"/>
                  <a:gd name="T15" fmla="*/ 97 h 101"/>
                  <a:gd name="T16" fmla="*/ 31 w 62"/>
                  <a:gd name="T17" fmla="*/ 101 h 101"/>
                  <a:gd name="T18" fmla="*/ 19 w 62"/>
                  <a:gd name="T19" fmla="*/ 97 h 101"/>
                  <a:gd name="T20" fmla="*/ 8 w 62"/>
                  <a:gd name="T21" fmla="*/ 86 h 101"/>
                  <a:gd name="T22" fmla="*/ 3 w 62"/>
                  <a:gd name="T23" fmla="*/ 70 h 101"/>
                  <a:gd name="T24" fmla="*/ 0 w 62"/>
                  <a:gd name="T25" fmla="*/ 50 h 101"/>
                  <a:gd name="T26" fmla="*/ 3 w 62"/>
                  <a:gd name="T27" fmla="*/ 31 h 101"/>
                  <a:gd name="T28" fmla="*/ 8 w 62"/>
                  <a:gd name="T29" fmla="*/ 15 h 101"/>
                  <a:gd name="T30" fmla="*/ 19 w 62"/>
                  <a:gd name="T31" fmla="*/ 4 h 101"/>
                  <a:gd name="T32" fmla="*/ 31 w 62"/>
                  <a:gd name="T3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101">
                    <a:moveTo>
                      <a:pt x="31" y="0"/>
                    </a:moveTo>
                    <a:lnTo>
                      <a:pt x="43" y="4"/>
                    </a:lnTo>
                    <a:lnTo>
                      <a:pt x="53" y="15"/>
                    </a:lnTo>
                    <a:lnTo>
                      <a:pt x="59" y="31"/>
                    </a:lnTo>
                    <a:lnTo>
                      <a:pt x="62" y="50"/>
                    </a:lnTo>
                    <a:lnTo>
                      <a:pt x="59" y="70"/>
                    </a:lnTo>
                    <a:lnTo>
                      <a:pt x="53" y="86"/>
                    </a:lnTo>
                    <a:lnTo>
                      <a:pt x="43" y="97"/>
                    </a:lnTo>
                    <a:lnTo>
                      <a:pt x="31" y="101"/>
                    </a:lnTo>
                    <a:lnTo>
                      <a:pt x="19" y="97"/>
                    </a:lnTo>
                    <a:lnTo>
                      <a:pt x="8" y="86"/>
                    </a:lnTo>
                    <a:lnTo>
                      <a:pt x="3" y="70"/>
                    </a:lnTo>
                    <a:lnTo>
                      <a:pt x="0" y="50"/>
                    </a:lnTo>
                    <a:lnTo>
                      <a:pt x="3" y="31"/>
                    </a:lnTo>
                    <a:lnTo>
                      <a:pt x="8" y="15"/>
                    </a:lnTo>
                    <a:lnTo>
                      <a:pt x="19" y="4"/>
                    </a:lnTo>
                    <a:lnTo>
                      <a:pt x="3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2316163" y="4387850"/>
                <a:ext cx="188913" cy="19050"/>
              </a:xfrm>
              <a:custGeom>
                <a:avLst/>
                <a:gdLst>
                  <a:gd name="T0" fmla="*/ 3 w 119"/>
                  <a:gd name="T1" fmla="*/ 0 h 12"/>
                  <a:gd name="T2" fmla="*/ 115 w 119"/>
                  <a:gd name="T3" fmla="*/ 0 h 12"/>
                  <a:gd name="T4" fmla="*/ 116 w 119"/>
                  <a:gd name="T5" fmla="*/ 1 h 12"/>
                  <a:gd name="T6" fmla="*/ 118 w 119"/>
                  <a:gd name="T7" fmla="*/ 3 h 12"/>
                  <a:gd name="T8" fmla="*/ 119 w 119"/>
                  <a:gd name="T9" fmla="*/ 6 h 12"/>
                  <a:gd name="T10" fmla="*/ 118 w 119"/>
                  <a:gd name="T11" fmla="*/ 9 h 12"/>
                  <a:gd name="T12" fmla="*/ 116 w 119"/>
                  <a:gd name="T13" fmla="*/ 12 h 12"/>
                  <a:gd name="T14" fmla="*/ 115 w 119"/>
                  <a:gd name="T15" fmla="*/ 12 h 12"/>
                  <a:gd name="T16" fmla="*/ 3 w 119"/>
                  <a:gd name="T17" fmla="*/ 12 h 12"/>
                  <a:gd name="T18" fmla="*/ 2 w 119"/>
                  <a:gd name="T19" fmla="*/ 12 h 12"/>
                  <a:gd name="T20" fmla="*/ 0 w 119"/>
                  <a:gd name="T21" fmla="*/ 9 h 12"/>
                  <a:gd name="T22" fmla="*/ 0 w 119"/>
                  <a:gd name="T23" fmla="*/ 6 h 12"/>
                  <a:gd name="T24" fmla="*/ 0 w 119"/>
                  <a:gd name="T25" fmla="*/ 3 h 12"/>
                  <a:gd name="T26" fmla="*/ 2 w 119"/>
                  <a:gd name="T27" fmla="*/ 1 h 12"/>
                  <a:gd name="T28" fmla="*/ 3 w 119"/>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12">
                    <a:moveTo>
                      <a:pt x="3" y="0"/>
                    </a:moveTo>
                    <a:lnTo>
                      <a:pt x="115" y="0"/>
                    </a:lnTo>
                    <a:lnTo>
                      <a:pt x="116" y="1"/>
                    </a:lnTo>
                    <a:lnTo>
                      <a:pt x="118" y="3"/>
                    </a:lnTo>
                    <a:lnTo>
                      <a:pt x="119" y="6"/>
                    </a:lnTo>
                    <a:lnTo>
                      <a:pt x="118" y="9"/>
                    </a:lnTo>
                    <a:lnTo>
                      <a:pt x="116" y="12"/>
                    </a:lnTo>
                    <a:lnTo>
                      <a:pt x="115" y="12"/>
                    </a:lnTo>
                    <a:lnTo>
                      <a:pt x="3" y="12"/>
                    </a:lnTo>
                    <a:lnTo>
                      <a:pt x="2" y="12"/>
                    </a:lnTo>
                    <a:lnTo>
                      <a:pt x="0" y="9"/>
                    </a:lnTo>
                    <a:lnTo>
                      <a:pt x="0" y="6"/>
                    </a:lnTo>
                    <a:lnTo>
                      <a:pt x="0" y="3"/>
                    </a:lnTo>
                    <a:lnTo>
                      <a:pt x="2" y="1"/>
                    </a:lnTo>
                    <a:lnTo>
                      <a:pt x="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2181226" y="4724400"/>
                <a:ext cx="323850" cy="160338"/>
              </a:xfrm>
              <a:custGeom>
                <a:avLst/>
                <a:gdLst>
                  <a:gd name="T0" fmla="*/ 63 w 204"/>
                  <a:gd name="T1" fmla="*/ 0 h 101"/>
                  <a:gd name="T2" fmla="*/ 78 w 204"/>
                  <a:gd name="T3" fmla="*/ 3 h 101"/>
                  <a:gd name="T4" fmla="*/ 93 w 204"/>
                  <a:gd name="T5" fmla="*/ 12 h 101"/>
                  <a:gd name="T6" fmla="*/ 105 w 204"/>
                  <a:gd name="T7" fmla="*/ 26 h 101"/>
                  <a:gd name="T8" fmla="*/ 200 w 204"/>
                  <a:gd name="T9" fmla="*/ 26 h 101"/>
                  <a:gd name="T10" fmla="*/ 201 w 204"/>
                  <a:gd name="T11" fmla="*/ 26 h 101"/>
                  <a:gd name="T12" fmla="*/ 203 w 204"/>
                  <a:gd name="T13" fmla="*/ 29 h 101"/>
                  <a:gd name="T14" fmla="*/ 204 w 204"/>
                  <a:gd name="T15" fmla="*/ 32 h 101"/>
                  <a:gd name="T16" fmla="*/ 203 w 204"/>
                  <a:gd name="T17" fmla="*/ 35 h 101"/>
                  <a:gd name="T18" fmla="*/ 201 w 204"/>
                  <a:gd name="T19" fmla="*/ 36 h 101"/>
                  <a:gd name="T20" fmla="*/ 200 w 204"/>
                  <a:gd name="T21" fmla="*/ 38 h 101"/>
                  <a:gd name="T22" fmla="*/ 110 w 204"/>
                  <a:gd name="T23" fmla="*/ 38 h 101"/>
                  <a:gd name="T24" fmla="*/ 119 w 204"/>
                  <a:gd name="T25" fmla="*/ 55 h 101"/>
                  <a:gd name="T26" fmla="*/ 124 w 204"/>
                  <a:gd name="T27" fmla="*/ 78 h 101"/>
                  <a:gd name="T28" fmla="*/ 125 w 204"/>
                  <a:gd name="T29" fmla="*/ 101 h 101"/>
                  <a:gd name="T30" fmla="*/ 0 w 204"/>
                  <a:gd name="T31" fmla="*/ 93 h 101"/>
                  <a:gd name="T32" fmla="*/ 3 w 204"/>
                  <a:gd name="T33" fmla="*/ 61 h 101"/>
                  <a:gd name="T34" fmla="*/ 12 w 204"/>
                  <a:gd name="T35" fmla="*/ 36 h 101"/>
                  <a:gd name="T36" fmla="*/ 26 w 204"/>
                  <a:gd name="T37" fmla="*/ 17 h 101"/>
                  <a:gd name="T38" fmla="*/ 43 w 204"/>
                  <a:gd name="T39" fmla="*/ 5 h 101"/>
                  <a:gd name="T40" fmla="*/ 63 w 204"/>
                  <a:gd name="T4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101">
                    <a:moveTo>
                      <a:pt x="63" y="0"/>
                    </a:moveTo>
                    <a:lnTo>
                      <a:pt x="78" y="3"/>
                    </a:lnTo>
                    <a:lnTo>
                      <a:pt x="93" y="12"/>
                    </a:lnTo>
                    <a:lnTo>
                      <a:pt x="105" y="26"/>
                    </a:lnTo>
                    <a:lnTo>
                      <a:pt x="200" y="26"/>
                    </a:lnTo>
                    <a:lnTo>
                      <a:pt x="201" y="26"/>
                    </a:lnTo>
                    <a:lnTo>
                      <a:pt x="203" y="29"/>
                    </a:lnTo>
                    <a:lnTo>
                      <a:pt x="204" y="32"/>
                    </a:lnTo>
                    <a:lnTo>
                      <a:pt x="203" y="35"/>
                    </a:lnTo>
                    <a:lnTo>
                      <a:pt x="201" y="36"/>
                    </a:lnTo>
                    <a:lnTo>
                      <a:pt x="200" y="38"/>
                    </a:lnTo>
                    <a:lnTo>
                      <a:pt x="110" y="38"/>
                    </a:lnTo>
                    <a:lnTo>
                      <a:pt x="119" y="55"/>
                    </a:lnTo>
                    <a:lnTo>
                      <a:pt x="124" y="78"/>
                    </a:lnTo>
                    <a:lnTo>
                      <a:pt x="125" y="101"/>
                    </a:lnTo>
                    <a:lnTo>
                      <a:pt x="0" y="93"/>
                    </a:lnTo>
                    <a:lnTo>
                      <a:pt x="3" y="61"/>
                    </a:lnTo>
                    <a:lnTo>
                      <a:pt x="12" y="36"/>
                    </a:lnTo>
                    <a:lnTo>
                      <a:pt x="26" y="17"/>
                    </a:lnTo>
                    <a:lnTo>
                      <a:pt x="43" y="5"/>
                    </a:lnTo>
                    <a:lnTo>
                      <a:pt x="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2359026" y="4598988"/>
                <a:ext cx="20638" cy="95250"/>
              </a:xfrm>
              <a:custGeom>
                <a:avLst/>
                <a:gdLst>
                  <a:gd name="T0" fmla="*/ 7 w 13"/>
                  <a:gd name="T1" fmla="*/ 0 h 60"/>
                  <a:gd name="T2" fmla="*/ 9 w 13"/>
                  <a:gd name="T3" fmla="*/ 2 h 60"/>
                  <a:gd name="T4" fmla="*/ 12 w 13"/>
                  <a:gd name="T5" fmla="*/ 3 h 60"/>
                  <a:gd name="T6" fmla="*/ 13 w 13"/>
                  <a:gd name="T7" fmla="*/ 6 h 60"/>
                  <a:gd name="T8" fmla="*/ 13 w 13"/>
                  <a:gd name="T9" fmla="*/ 11 h 60"/>
                  <a:gd name="T10" fmla="*/ 13 w 13"/>
                  <a:gd name="T11" fmla="*/ 50 h 60"/>
                  <a:gd name="T12" fmla="*/ 13 w 13"/>
                  <a:gd name="T13" fmla="*/ 54 h 60"/>
                  <a:gd name="T14" fmla="*/ 12 w 13"/>
                  <a:gd name="T15" fmla="*/ 57 h 60"/>
                  <a:gd name="T16" fmla="*/ 9 w 13"/>
                  <a:gd name="T17" fmla="*/ 60 h 60"/>
                  <a:gd name="T18" fmla="*/ 7 w 13"/>
                  <a:gd name="T19" fmla="*/ 60 h 60"/>
                  <a:gd name="T20" fmla="*/ 4 w 13"/>
                  <a:gd name="T21" fmla="*/ 60 h 60"/>
                  <a:gd name="T22" fmla="*/ 1 w 13"/>
                  <a:gd name="T23" fmla="*/ 57 h 60"/>
                  <a:gd name="T24" fmla="*/ 1 w 13"/>
                  <a:gd name="T25" fmla="*/ 54 h 60"/>
                  <a:gd name="T26" fmla="*/ 0 w 13"/>
                  <a:gd name="T27" fmla="*/ 50 h 60"/>
                  <a:gd name="T28" fmla="*/ 0 w 13"/>
                  <a:gd name="T29" fmla="*/ 11 h 60"/>
                  <a:gd name="T30" fmla="*/ 1 w 13"/>
                  <a:gd name="T31" fmla="*/ 6 h 60"/>
                  <a:gd name="T32" fmla="*/ 1 w 13"/>
                  <a:gd name="T33" fmla="*/ 3 h 60"/>
                  <a:gd name="T34" fmla="*/ 4 w 13"/>
                  <a:gd name="T35" fmla="*/ 2 h 60"/>
                  <a:gd name="T36" fmla="*/ 7 w 13"/>
                  <a:gd name="T3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60">
                    <a:moveTo>
                      <a:pt x="7" y="0"/>
                    </a:moveTo>
                    <a:lnTo>
                      <a:pt x="9" y="2"/>
                    </a:lnTo>
                    <a:lnTo>
                      <a:pt x="12" y="3"/>
                    </a:lnTo>
                    <a:lnTo>
                      <a:pt x="13" y="6"/>
                    </a:lnTo>
                    <a:lnTo>
                      <a:pt x="13" y="11"/>
                    </a:lnTo>
                    <a:lnTo>
                      <a:pt x="13" y="50"/>
                    </a:lnTo>
                    <a:lnTo>
                      <a:pt x="13" y="54"/>
                    </a:lnTo>
                    <a:lnTo>
                      <a:pt x="12" y="57"/>
                    </a:lnTo>
                    <a:lnTo>
                      <a:pt x="9" y="60"/>
                    </a:lnTo>
                    <a:lnTo>
                      <a:pt x="7" y="60"/>
                    </a:lnTo>
                    <a:lnTo>
                      <a:pt x="4" y="60"/>
                    </a:lnTo>
                    <a:lnTo>
                      <a:pt x="1" y="57"/>
                    </a:lnTo>
                    <a:lnTo>
                      <a:pt x="1" y="54"/>
                    </a:lnTo>
                    <a:lnTo>
                      <a:pt x="0" y="50"/>
                    </a:lnTo>
                    <a:lnTo>
                      <a:pt x="0" y="11"/>
                    </a:lnTo>
                    <a:lnTo>
                      <a:pt x="1" y="6"/>
                    </a:lnTo>
                    <a:lnTo>
                      <a:pt x="1" y="3"/>
                    </a:lnTo>
                    <a:lnTo>
                      <a:pt x="4" y="2"/>
                    </a:lnTo>
                    <a:lnTo>
                      <a:pt x="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46"/>
            <p:cNvGrpSpPr/>
            <p:nvPr/>
          </p:nvGrpSpPr>
          <p:grpSpPr>
            <a:xfrm>
              <a:off x="7419975" y="2432050"/>
              <a:ext cx="388938" cy="538163"/>
              <a:chOff x="2162176" y="2432050"/>
              <a:chExt cx="388938" cy="538163"/>
            </a:xfrm>
          </p:grpSpPr>
          <p:sp>
            <p:nvSpPr>
              <p:cNvPr id="38" name="Freeform 36"/>
              <p:cNvSpPr>
                <a:spLocks/>
              </p:cNvSpPr>
              <p:nvPr/>
            </p:nvSpPr>
            <p:spPr bwMode="auto">
              <a:xfrm>
                <a:off x="2171701" y="2432050"/>
                <a:ext cx="379413" cy="358775"/>
              </a:xfrm>
              <a:custGeom>
                <a:avLst/>
                <a:gdLst>
                  <a:gd name="T0" fmla="*/ 239 w 239"/>
                  <a:gd name="T1" fmla="*/ 0 h 226"/>
                  <a:gd name="T2" fmla="*/ 227 w 239"/>
                  <a:gd name="T3" fmla="*/ 27 h 226"/>
                  <a:gd name="T4" fmla="*/ 224 w 239"/>
                  <a:gd name="T5" fmla="*/ 24 h 226"/>
                  <a:gd name="T6" fmla="*/ 143 w 239"/>
                  <a:gd name="T7" fmla="*/ 108 h 226"/>
                  <a:gd name="T8" fmla="*/ 121 w 239"/>
                  <a:gd name="T9" fmla="*/ 94 h 226"/>
                  <a:gd name="T10" fmla="*/ 6 w 239"/>
                  <a:gd name="T11" fmla="*/ 226 h 226"/>
                  <a:gd name="T12" fmla="*/ 0 w 239"/>
                  <a:gd name="T13" fmla="*/ 219 h 226"/>
                  <a:gd name="T14" fmla="*/ 122 w 239"/>
                  <a:gd name="T15" fmla="*/ 79 h 226"/>
                  <a:gd name="T16" fmla="*/ 145 w 239"/>
                  <a:gd name="T17" fmla="*/ 94 h 226"/>
                  <a:gd name="T18" fmla="*/ 216 w 239"/>
                  <a:gd name="T19" fmla="*/ 16 h 226"/>
                  <a:gd name="T20" fmla="*/ 213 w 239"/>
                  <a:gd name="T21" fmla="*/ 12 h 226"/>
                  <a:gd name="T22" fmla="*/ 239 w 239"/>
                  <a:gd name="T2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26">
                    <a:moveTo>
                      <a:pt x="239" y="0"/>
                    </a:moveTo>
                    <a:lnTo>
                      <a:pt x="227" y="27"/>
                    </a:lnTo>
                    <a:lnTo>
                      <a:pt x="224" y="24"/>
                    </a:lnTo>
                    <a:lnTo>
                      <a:pt x="143" y="108"/>
                    </a:lnTo>
                    <a:lnTo>
                      <a:pt x="121" y="94"/>
                    </a:lnTo>
                    <a:lnTo>
                      <a:pt x="6" y="226"/>
                    </a:lnTo>
                    <a:lnTo>
                      <a:pt x="0" y="219"/>
                    </a:lnTo>
                    <a:lnTo>
                      <a:pt x="122" y="79"/>
                    </a:lnTo>
                    <a:lnTo>
                      <a:pt x="145" y="94"/>
                    </a:lnTo>
                    <a:lnTo>
                      <a:pt x="216" y="16"/>
                    </a:lnTo>
                    <a:lnTo>
                      <a:pt x="213" y="12"/>
                    </a:lnTo>
                    <a:lnTo>
                      <a:pt x="23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2162176" y="2616200"/>
                <a:ext cx="360363" cy="354013"/>
              </a:xfrm>
              <a:custGeom>
                <a:avLst/>
                <a:gdLst>
                  <a:gd name="T0" fmla="*/ 198 w 227"/>
                  <a:gd name="T1" fmla="*/ 0 h 223"/>
                  <a:gd name="T2" fmla="*/ 201 w 227"/>
                  <a:gd name="T3" fmla="*/ 1 h 223"/>
                  <a:gd name="T4" fmla="*/ 203 w 227"/>
                  <a:gd name="T5" fmla="*/ 4 h 223"/>
                  <a:gd name="T6" fmla="*/ 203 w 227"/>
                  <a:gd name="T7" fmla="*/ 7 h 223"/>
                  <a:gd name="T8" fmla="*/ 194 w 227"/>
                  <a:gd name="T9" fmla="*/ 126 h 223"/>
                  <a:gd name="T10" fmla="*/ 194 w 227"/>
                  <a:gd name="T11" fmla="*/ 131 h 223"/>
                  <a:gd name="T12" fmla="*/ 227 w 227"/>
                  <a:gd name="T13" fmla="*/ 119 h 223"/>
                  <a:gd name="T14" fmla="*/ 224 w 227"/>
                  <a:gd name="T15" fmla="*/ 162 h 223"/>
                  <a:gd name="T16" fmla="*/ 0 w 227"/>
                  <a:gd name="T17" fmla="*/ 223 h 223"/>
                  <a:gd name="T18" fmla="*/ 3 w 227"/>
                  <a:gd name="T19" fmla="*/ 190 h 223"/>
                  <a:gd name="T20" fmla="*/ 38 w 227"/>
                  <a:gd name="T21" fmla="*/ 178 h 223"/>
                  <a:gd name="T22" fmla="*/ 38 w 227"/>
                  <a:gd name="T23" fmla="*/ 175 h 223"/>
                  <a:gd name="T24" fmla="*/ 41 w 227"/>
                  <a:gd name="T25" fmla="*/ 140 h 223"/>
                  <a:gd name="T26" fmla="*/ 42 w 227"/>
                  <a:gd name="T27" fmla="*/ 135 h 223"/>
                  <a:gd name="T28" fmla="*/ 44 w 227"/>
                  <a:gd name="T29" fmla="*/ 131 h 223"/>
                  <a:gd name="T30" fmla="*/ 47 w 227"/>
                  <a:gd name="T31" fmla="*/ 128 h 223"/>
                  <a:gd name="T32" fmla="*/ 51 w 227"/>
                  <a:gd name="T33" fmla="*/ 126 h 223"/>
                  <a:gd name="T34" fmla="*/ 54 w 227"/>
                  <a:gd name="T35" fmla="*/ 126 h 223"/>
                  <a:gd name="T36" fmla="*/ 57 w 227"/>
                  <a:gd name="T37" fmla="*/ 126 h 223"/>
                  <a:gd name="T38" fmla="*/ 60 w 227"/>
                  <a:gd name="T39" fmla="*/ 129 h 223"/>
                  <a:gd name="T40" fmla="*/ 60 w 227"/>
                  <a:gd name="T41" fmla="*/ 134 h 223"/>
                  <a:gd name="T42" fmla="*/ 57 w 227"/>
                  <a:gd name="T43" fmla="*/ 169 h 223"/>
                  <a:gd name="T44" fmla="*/ 55 w 227"/>
                  <a:gd name="T45" fmla="*/ 174 h 223"/>
                  <a:gd name="T46" fmla="*/ 109 w 227"/>
                  <a:gd name="T47" fmla="*/ 158 h 223"/>
                  <a:gd name="T48" fmla="*/ 108 w 227"/>
                  <a:gd name="T49" fmla="*/ 155 h 223"/>
                  <a:gd name="T50" fmla="*/ 115 w 227"/>
                  <a:gd name="T51" fmla="*/ 65 h 223"/>
                  <a:gd name="T52" fmla="*/ 117 w 227"/>
                  <a:gd name="T53" fmla="*/ 62 h 223"/>
                  <a:gd name="T54" fmla="*/ 118 w 227"/>
                  <a:gd name="T55" fmla="*/ 58 h 223"/>
                  <a:gd name="T56" fmla="*/ 121 w 227"/>
                  <a:gd name="T57" fmla="*/ 55 h 223"/>
                  <a:gd name="T58" fmla="*/ 125 w 227"/>
                  <a:gd name="T59" fmla="*/ 53 h 223"/>
                  <a:gd name="T60" fmla="*/ 128 w 227"/>
                  <a:gd name="T61" fmla="*/ 52 h 223"/>
                  <a:gd name="T62" fmla="*/ 131 w 227"/>
                  <a:gd name="T63" fmla="*/ 53 h 223"/>
                  <a:gd name="T64" fmla="*/ 134 w 227"/>
                  <a:gd name="T65" fmla="*/ 56 h 223"/>
                  <a:gd name="T66" fmla="*/ 134 w 227"/>
                  <a:gd name="T67" fmla="*/ 59 h 223"/>
                  <a:gd name="T68" fmla="*/ 127 w 227"/>
                  <a:gd name="T69" fmla="*/ 147 h 223"/>
                  <a:gd name="T70" fmla="*/ 127 w 227"/>
                  <a:gd name="T71" fmla="*/ 152 h 223"/>
                  <a:gd name="T72" fmla="*/ 176 w 227"/>
                  <a:gd name="T73" fmla="*/ 135 h 223"/>
                  <a:gd name="T74" fmla="*/ 175 w 227"/>
                  <a:gd name="T75" fmla="*/ 132 h 223"/>
                  <a:gd name="T76" fmla="*/ 185 w 227"/>
                  <a:gd name="T77" fmla="*/ 13 h 223"/>
                  <a:gd name="T78" fmla="*/ 185 w 227"/>
                  <a:gd name="T79" fmla="*/ 9 h 223"/>
                  <a:gd name="T80" fmla="*/ 188 w 227"/>
                  <a:gd name="T81" fmla="*/ 6 h 223"/>
                  <a:gd name="T82" fmla="*/ 191 w 227"/>
                  <a:gd name="T83" fmla="*/ 3 h 223"/>
                  <a:gd name="T84" fmla="*/ 195 w 227"/>
                  <a:gd name="T85" fmla="*/ 0 h 223"/>
                  <a:gd name="T86" fmla="*/ 198 w 227"/>
                  <a:gd name="T8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7" h="223">
                    <a:moveTo>
                      <a:pt x="198" y="0"/>
                    </a:moveTo>
                    <a:lnTo>
                      <a:pt x="201" y="1"/>
                    </a:lnTo>
                    <a:lnTo>
                      <a:pt x="203" y="4"/>
                    </a:lnTo>
                    <a:lnTo>
                      <a:pt x="203" y="7"/>
                    </a:lnTo>
                    <a:lnTo>
                      <a:pt x="194" y="126"/>
                    </a:lnTo>
                    <a:lnTo>
                      <a:pt x="194" y="131"/>
                    </a:lnTo>
                    <a:lnTo>
                      <a:pt x="227" y="119"/>
                    </a:lnTo>
                    <a:lnTo>
                      <a:pt x="224" y="162"/>
                    </a:lnTo>
                    <a:lnTo>
                      <a:pt x="0" y="223"/>
                    </a:lnTo>
                    <a:lnTo>
                      <a:pt x="3" y="190"/>
                    </a:lnTo>
                    <a:lnTo>
                      <a:pt x="38" y="178"/>
                    </a:lnTo>
                    <a:lnTo>
                      <a:pt x="38" y="175"/>
                    </a:lnTo>
                    <a:lnTo>
                      <a:pt x="41" y="140"/>
                    </a:lnTo>
                    <a:lnTo>
                      <a:pt x="42" y="135"/>
                    </a:lnTo>
                    <a:lnTo>
                      <a:pt x="44" y="131"/>
                    </a:lnTo>
                    <a:lnTo>
                      <a:pt x="47" y="128"/>
                    </a:lnTo>
                    <a:lnTo>
                      <a:pt x="51" y="126"/>
                    </a:lnTo>
                    <a:lnTo>
                      <a:pt x="54" y="126"/>
                    </a:lnTo>
                    <a:lnTo>
                      <a:pt x="57" y="126"/>
                    </a:lnTo>
                    <a:lnTo>
                      <a:pt x="60" y="129"/>
                    </a:lnTo>
                    <a:lnTo>
                      <a:pt x="60" y="134"/>
                    </a:lnTo>
                    <a:lnTo>
                      <a:pt x="57" y="169"/>
                    </a:lnTo>
                    <a:lnTo>
                      <a:pt x="55" y="174"/>
                    </a:lnTo>
                    <a:lnTo>
                      <a:pt x="109" y="158"/>
                    </a:lnTo>
                    <a:lnTo>
                      <a:pt x="108" y="155"/>
                    </a:lnTo>
                    <a:lnTo>
                      <a:pt x="115" y="65"/>
                    </a:lnTo>
                    <a:lnTo>
                      <a:pt x="117" y="62"/>
                    </a:lnTo>
                    <a:lnTo>
                      <a:pt x="118" y="58"/>
                    </a:lnTo>
                    <a:lnTo>
                      <a:pt x="121" y="55"/>
                    </a:lnTo>
                    <a:lnTo>
                      <a:pt x="125" y="53"/>
                    </a:lnTo>
                    <a:lnTo>
                      <a:pt x="128" y="52"/>
                    </a:lnTo>
                    <a:lnTo>
                      <a:pt x="131" y="53"/>
                    </a:lnTo>
                    <a:lnTo>
                      <a:pt x="134" y="56"/>
                    </a:lnTo>
                    <a:lnTo>
                      <a:pt x="134" y="59"/>
                    </a:lnTo>
                    <a:lnTo>
                      <a:pt x="127" y="147"/>
                    </a:lnTo>
                    <a:lnTo>
                      <a:pt x="127" y="152"/>
                    </a:lnTo>
                    <a:lnTo>
                      <a:pt x="176" y="135"/>
                    </a:lnTo>
                    <a:lnTo>
                      <a:pt x="175" y="132"/>
                    </a:lnTo>
                    <a:lnTo>
                      <a:pt x="185" y="13"/>
                    </a:lnTo>
                    <a:lnTo>
                      <a:pt x="185" y="9"/>
                    </a:lnTo>
                    <a:lnTo>
                      <a:pt x="188" y="6"/>
                    </a:lnTo>
                    <a:lnTo>
                      <a:pt x="191" y="3"/>
                    </a:lnTo>
                    <a:lnTo>
                      <a:pt x="195" y="0"/>
                    </a:lnTo>
                    <a:lnTo>
                      <a:pt x="19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0" name="Freeform 38"/>
            <p:cNvSpPr>
              <a:spLocks/>
            </p:cNvSpPr>
            <p:nvPr/>
          </p:nvSpPr>
          <p:spPr bwMode="auto">
            <a:xfrm>
              <a:off x="7432675" y="3494088"/>
              <a:ext cx="338138" cy="366713"/>
            </a:xfrm>
            <a:custGeom>
              <a:avLst/>
              <a:gdLst>
                <a:gd name="T0" fmla="*/ 21 w 213"/>
                <a:gd name="T1" fmla="*/ 3 h 231"/>
                <a:gd name="T2" fmla="*/ 111 w 213"/>
                <a:gd name="T3" fmla="*/ 103 h 231"/>
                <a:gd name="T4" fmla="*/ 198 w 213"/>
                <a:gd name="T5" fmla="*/ 73 h 231"/>
                <a:gd name="T6" fmla="*/ 27 w 213"/>
                <a:gd name="T7" fmla="*/ 210 h 231"/>
                <a:gd name="T8" fmla="*/ 211 w 213"/>
                <a:gd name="T9" fmla="*/ 197 h 231"/>
                <a:gd name="T10" fmla="*/ 210 w 213"/>
                <a:gd name="T11" fmla="*/ 204 h 231"/>
                <a:gd name="T12" fmla="*/ 149 w 213"/>
                <a:gd name="T13" fmla="*/ 217 h 231"/>
                <a:gd name="T14" fmla="*/ 144 w 213"/>
                <a:gd name="T15" fmla="*/ 220 h 231"/>
                <a:gd name="T16" fmla="*/ 141 w 213"/>
                <a:gd name="T17" fmla="*/ 212 h 231"/>
                <a:gd name="T18" fmla="*/ 128 w 213"/>
                <a:gd name="T19" fmla="*/ 220 h 231"/>
                <a:gd name="T20" fmla="*/ 123 w 213"/>
                <a:gd name="T21" fmla="*/ 222 h 231"/>
                <a:gd name="T22" fmla="*/ 110 w 213"/>
                <a:gd name="T23" fmla="*/ 214 h 231"/>
                <a:gd name="T24" fmla="*/ 106 w 213"/>
                <a:gd name="T25" fmla="*/ 225 h 231"/>
                <a:gd name="T26" fmla="*/ 103 w 213"/>
                <a:gd name="T27" fmla="*/ 216 h 231"/>
                <a:gd name="T28" fmla="*/ 89 w 213"/>
                <a:gd name="T29" fmla="*/ 225 h 231"/>
                <a:gd name="T30" fmla="*/ 83 w 213"/>
                <a:gd name="T31" fmla="*/ 225 h 231"/>
                <a:gd name="T32" fmla="*/ 70 w 213"/>
                <a:gd name="T33" fmla="*/ 219 h 231"/>
                <a:gd name="T34" fmla="*/ 67 w 213"/>
                <a:gd name="T35" fmla="*/ 228 h 231"/>
                <a:gd name="T36" fmla="*/ 64 w 213"/>
                <a:gd name="T37" fmla="*/ 219 h 231"/>
                <a:gd name="T38" fmla="*/ 50 w 213"/>
                <a:gd name="T39" fmla="*/ 229 h 231"/>
                <a:gd name="T40" fmla="*/ 44 w 213"/>
                <a:gd name="T41" fmla="*/ 228 h 231"/>
                <a:gd name="T42" fmla="*/ 19 w 213"/>
                <a:gd name="T43" fmla="*/ 223 h 231"/>
                <a:gd name="T44" fmla="*/ 13 w 213"/>
                <a:gd name="T45" fmla="*/ 217 h 231"/>
                <a:gd name="T46" fmla="*/ 3 w 213"/>
                <a:gd name="T47" fmla="*/ 191 h 231"/>
                <a:gd name="T48" fmla="*/ 3 w 213"/>
                <a:gd name="T49" fmla="*/ 185 h 231"/>
                <a:gd name="T50" fmla="*/ 13 w 213"/>
                <a:gd name="T51" fmla="*/ 168 h 231"/>
                <a:gd name="T52" fmla="*/ 1 w 213"/>
                <a:gd name="T53" fmla="*/ 167 h 231"/>
                <a:gd name="T54" fmla="*/ 4 w 213"/>
                <a:gd name="T55" fmla="*/ 162 h 231"/>
                <a:gd name="T56" fmla="*/ 4 w 213"/>
                <a:gd name="T57" fmla="*/ 148 h 231"/>
                <a:gd name="T58" fmla="*/ 1 w 213"/>
                <a:gd name="T59" fmla="*/ 142 h 231"/>
                <a:gd name="T60" fmla="*/ 12 w 213"/>
                <a:gd name="T61" fmla="*/ 125 h 231"/>
                <a:gd name="T62" fmla="*/ 1 w 213"/>
                <a:gd name="T63" fmla="*/ 124 h 231"/>
                <a:gd name="T64" fmla="*/ 4 w 213"/>
                <a:gd name="T65" fmla="*/ 118 h 231"/>
                <a:gd name="T66" fmla="*/ 4 w 213"/>
                <a:gd name="T67" fmla="*/ 103 h 231"/>
                <a:gd name="T68" fmla="*/ 0 w 213"/>
                <a:gd name="T69" fmla="*/ 100 h 231"/>
                <a:gd name="T70" fmla="*/ 12 w 213"/>
                <a:gd name="T71" fmla="*/ 95 h 231"/>
                <a:gd name="T72" fmla="*/ 1 w 213"/>
                <a:gd name="T73" fmla="*/ 81 h 231"/>
                <a:gd name="T74" fmla="*/ 3 w 213"/>
                <a:gd name="T75" fmla="*/ 75 h 231"/>
                <a:gd name="T76" fmla="*/ 3 w 213"/>
                <a:gd name="T77" fmla="*/ 66 h 231"/>
                <a:gd name="T78" fmla="*/ 0 w 213"/>
                <a:gd name="T79" fmla="*/ 63 h 231"/>
                <a:gd name="T80" fmla="*/ 10 w 213"/>
                <a:gd name="T81" fmla="*/ 58 h 231"/>
                <a:gd name="T82" fmla="*/ 0 w 213"/>
                <a:gd name="T83" fmla="*/ 43 h 231"/>
                <a:gd name="T84" fmla="*/ 3 w 213"/>
                <a:gd name="T85" fmla="*/ 37 h 231"/>
                <a:gd name="T86" fmla="*/ 10 w 213"/>
                <a:gd name="T87" fmla="*/ 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3" h="231">
                  <a:moveTo>
                    <a:pt x="15" y="0"/>
                  </a:moveTo>
                  <a:lnTo>
                    <a:pt x="18" y="2"/>
                  </a:lnTo>
                  <a:lnTo>
                    <a:pt x="21" y="3"/>
                  </a:lnTo>
                  <a:lnTo>
                    <a:pt x="21" y="6"/>
                  </a:lnTo>
                  <a:lnTo>
                    <a:pt x="24" y="198"/>
                  </a:lnTo>
                  <a:lnTo>
                    <a:pt x="111" y="103"/>
                  </a:lnTo>
                  <a:lnTo>
                    <a:pt x="132" y="121"/>
                  </a:lnTo>
                  <a:lnTo>
                    <a:pt x="190" y="63"/>
                  </a:lnTo>
                  <a:lnTo>
                    <a:pt x="198" y="73"/>
                  </a:lnTo>
                  <a:lnTo>
                    <a:pt x="131" y="137"/>
                  </a:lnTo>
                  <a:lnTo>
                    <a:pt x="111" y="119"/>
                  </a:lnTo>
                  <a:lnTo>
                    <a:pt x="27" y="210"/>
                  </a:lnTo>
                  <a:lnTo>
                    <a:pt x="207" y="194"/>
                  </a:lnTo>
                  <a:lnTo>
                    <a:pt x="210" y="194"/>
                  </a:lnTo>
                  <a:lnTo>
                    <a:pt x="211" y="197"/>
                  </a:lnTo>
                  <a:lnTo>
                    <a:pt x="213" y="200"/>
                  </a:lnTo>
                  <a:lnTo>
                    <a:pt x="211" y="203"/>
                  </a:lnTo>
                  <a:lnTo>
                    <a:pt x="210" y="204"/>
                  </a:lnTo>
                  <a:lnTo>
                    <a:pt x="207" y="206"/>
                  </a:lnTo>
                  <a:lnTo>
                    <a:pt x="149" y="212"/>
                  </a:lnTo>
                  <a:lnTo>
                    <a:pt x="149" y="217"/>
                  </a:lnTo>
                  <a:lnTo>
                    <a:pt x="147" y="219"/>
                  </a:lnTo>
                  <a:lnTo>
                    <a:pt x="146" y="220"/>
                  </a:lnTo>
                  <a:lnTo>
                    <a:pt x="144" y="220"/>
                  </a:lnTo>
                  <a:lnTo>
                    <a:pt x="143" y="219"/>
                  </a:lnTo>
                  <a:lnTo>
                    <a:pt x="141" y="217"/>
                  </a:lnTo>
                  <a:lnTo>
                    <a:pt x="141" y="212"/>
                  </a:lnTo>
                  <a:lnTo>
                    <a:pt x="129" y="213"/>
                  </a:lnTo>
                  <a:lnTo>
                    <a:pt x="129" y="219"/>
                  </a:lnTo>
                  <a:lnTo>
                    <a:pt x="128" y="220"/>
                  </a:lnTo>
                  <a:lnTo>
                    <a:pt x="128" y="222"/>
                  </a:lnTo>
                  <a:lnTo>
                    <a:pt x="126" y="222"/>
                  </a:lnTo>
                  <a:lnTo>
                    <a:pt x="123" y="222"/>
                  </a:lnTo>
                  <a:lnTo>
                    <a:pt x="122" y="219"/>
                  </a:lnTo>
                  <a:lnTo>
                    <a:pt x="122" y="213"/>
                  </a:lnTo>
                  <a:lnTo>
                    <a:pt x="110" y="214"/>
                  </a:lnTo>
                  <a:lnTo>
                    <a:pt x="110" y="220"/>
                  </a:lnTo>
                  <a:lnTo>
                    <a:pt x="109" y="223"/>
                  </a:lnTo>
                  <a:lnTo>
                    <a:pt x="106" y="225"/>
                  </a:lnTo>
                  <a:lnTo>
                    <a:pt x="104" y="223"/>
                  </a:lnTo>
                  <a:lnTo>
                    <a:pt x="103" y="220"/>
                  </a:lnTo>
                  <a:lnTo>
                    <a:pt x="103" y="216"/>
                  </a:lnTo>
                  <a:lnTo>
                    <a:pt x="89" y="217"/>
                  </a:lnTo>
                  <a:lnTo>
                    <a:pt x="91" y="222"/>
                  </a:lnTo>
                  <a:lnTo>
                    <a:pt x="89" y="225"/>
                  </a:lnTo>
                  <a:lnTo>
                    <a:pt x="86" y="226"/>
                  </a:lnTo>
                  <a:lnTo>
                    <a:pt x="85" y="226"/>
                  </a:lnTo>
                  <a:lnTo>
                    <a:pt x="83" y="225"/>
                  </a:lnTo>
                  <a:lnTo>
                    <a:pt x="83" y="223"/>
                  </a:lnTo>
                  <a:lnTo>
                    <a:pt x="83" y="217"/>
                  </a:lnTo>
                  <a:lnTo>
                    <a:pt x="70" y="219"/>
                  </a:lnTo>
                  <a:lnTo>
                    <a:pt x="70" y="225"/>
                  </a:lnTo>
                  <a:lnTo>
                    <a:pt x="70" y="226"/>
                  </a:lnTo>
                  <a:lnTo>
                    <a:pt x="67" y="228"/>
                  </a:lnTo>
                  <a:lnTo>
                    <a:pt x="65" y="228"/>
                  </a:lnTo>
                  <a:lnTo>
                    <a:pt x="64" y="225"/>
                  </a:lnTo>
                  <a:lnTo>
                    <a:pt x="64" y="219"/>
                  </a:lnTo>
                  <a:lnTo>
                    <a:pt x="50" y="220"/>
                  </a:lnTo>
                  <a:lnTo>
                    <a:pt x="50" y="226"/>
                  </a:lnTo>
                  <a:lnTo>
                    <a:pt x="50" y="229"/>
                  </a:lnTo>
                  <a:lnTo>
                    <a:pt x="47" y="231"/>
                  </a:lnTo>
                  <a:lnTo>
                    <a:pt x="46" y="229"/>
                  </a:lnTo>
                  <a:lnTo>
                    <a:pt x="44" y="228"/>
                  </a:lnTo>
                  <a:lnTo>
                    <a:pt x="44" y="226"/>
                  </a:lnTo>
                  <a:lnTo>
                    <a:pt x="44" y="220"/>
                  </a:lnTo>
                  <a:lnTo>
                    <a:pt x="19" y="223"/>
                  </a:lnTo>
                  <a:lnTo>
                    <a:pt x="16" y="223"/>
                  </a:lnTo>
                  <a:lnTo>
                    <a:pt x="15" y="220"/>
                  </a:lnTo>
                  <a:lnTo>
                    <a:pt x="13" y="217"/>
                  </a:lnTo>
                  <a:lnTo>
                    <a:pt x="13" y="191"/>
                  </a:lnTo>
                  <a:lnTo>
                    <a:pt x="4" y="191"/>
                  </a:lnTo>
                  <a:lnTo>
                    <a:pt x="3" y="191"/>
                  </a:lnTo>
                  <a:lnTo>
                    <a:pt x="3" y="189"/>
                  </a:lnTo>
                  <a:lnTo>
                    <a:pt x="1" y="188"/>
                  </a:lnTo>
                  <a:lnTo>
                    <a:pt x="3" y="185"/>
                  </a:lnTo>
                  <a:lnTo>
                    <a:pt x="4" y="183"/>
                  </a:lnTo>
                  <a:lnTo>
                    <a:pt x="13" y="183"/>
                  </a:lnTo>
                  <a:lnTo>
                    <a:pt x="13" y="168"/>
                  </a:lnTo>
                  <a:lnTo>
                    <a:pt x="4" y="168"/>
                  </a:lnTo>
                  <a:lnTo>
                    <a:pt x="3" y="168"/>
                  </a:lnTo>
                  <a:lnTo>
                    <a:pt x="1" y="167"/>
                  </a:lnTo>
                  <a:lnTo>
                    <a:pt x="1" y="165"/>
                  </a:lnTo>
                  <a:lnTo>
                    <a:pt x="3" y="162"/>
                  </a:lnTo>
                  <a:lnTo>
                    <a:pt x="4" y="162"/>
                  </a:lnTo>
                  <a:lnTo>
                    <a:pt x="12" y="161"/>
                  </a:lnTo>
                  <a:lnTo>
                    <a:pt x="12" y="146"/>
                  </a:lnTo>
                  <a:lnTo>
                    <a:pt x="4" y="148"/>
                  </a:lnTo>
                  <a:lnTo>
                    <a:pt x="1" y="146"/>
                  </a:lnTo>
                  <a:lnTo>
                    <a:pt x="1" y="145"/>
                  </a:lnTo>
                  <a:lnTo>
                    <a:pt x="1" y="142"/>
                  </a:lnTo>
                  <a:lnTo>
                    <a:pt x="4" y="140"/>
                  </a:lnTo>
                  <a:lnTo>
                    <a:pt x="12" y="139"/>
                  </a:lnTo>
                  <a:lnTo>
                    <a:pt x="12" y="125"/>
                  </a:lnTo>
                  <a:lnTo>
                    <a:pt x="4" y="125"/>
                  </a:lnTo>
                  <a:lnTo>
                    <a:pt x="3" y="125"/>
                  </a:lnTo>
                  <a:lnTo>
                    <a:pt x="1" y="124"/>
                  </a:lnTo>
                  <a:lnTo>
                    <a:pt x="1" y="122"/>
                  </a:lnTo>
                  <a:lnTo>
                    <a:pt x="1" y="119"/>
                  </a:lnTo>
                  <a:lnTo>
                    <a:pt x="4" y="118"/>
                  </a:lnTo>
                  <a:lnTo>
                    <a:pt x="12" y="118"/>
                  </a:lnTo>
                  <a:lnTo>
                    <a:pt x="12" y="103"/>
                  </a:lnTo>
                  <a:lnTo>
                    <a:pt x="4" y="103"/>
                  </a:lnTo>
                  <a:lnTo>
                    <a:pt x="1" y="103"/>
                  </a:lnTo>
                  <a:lnTo>
                    <a:pt x="1" y="101"/>
                  </a:lnTo>
                  <a:lnTo>
                    <a:pt x="0" y="100"/>
                  </a:lnTo>
                  <a:lnTo>
                    <a:pt x="1" y="97"/>
                  </a:lnTo>
                  <a:lnTo>
                    <a:pt x="3" y="97"/>
                  </a:lnTo>
                  <a:lnTo>
                    <a:pt x="12" y="95"/>
                  </a:lnTo>
                  <a:lnTo>
                    <a:pt x="12" y="81"/>
                  </a:lnTo>
                  <a:lnTo>
                    <a:pt x="3" y="82"/>
                  </a:lnTo>
                  <a:lnTo>
                    <a:pt x="1" y="81"/>
                  </a:lnTo>
                  <a:lnTo>
                    <a:pt x="0" y="78"/>
                  </a:lnTo>
                  <a:lnTo>
                    <a:pt x="1" y="76"/>
                  </a:lnTo>
                  <a:lnTo>
                    <a:pt x="3" y="75"/>
                  </a:lnTo>
                  <a:lnTo>
                    <a:pt x="10" y="73"/>
                  </a:lnTo>
                  <a:lnTo>
                    <a:pt x="10" y="66"/>
                  </a:lnTo>
                  <a:lnTo>
                    <a:pt x="3" y="66"/>
                  </a:lnTo>
                  <a:lnTo>
                    <a:pt x="1" y="66"/>
                  </a:lnTo>
                  <a:lnTo>
                    <a:pt x="0" y="64"/>
                  </a:lnTo>
                  <a:lnTo>
                    <a:pt x="0" y="63"/>
                  </a:lnTo>
                  <a:lnTo>
                    <a:pt x="1" y="60"/>
                  </a:lnTo>
                  <a:lnTo>
                    <a:pt x="3" y="58"/>
                  </a:lnTo>
                  <a:lnTo>
                    <a:pt x="10" y="58"/>
                  </a:lnTo>
                  <a:lnTo>
                    <a:pt x="10" y="43"/>
                  </a:lnTo>
                  <a:lnTo>
                    <a:pt x="3" y="45"/>
                  </a:lnTo>
                  <a:lnTo>
                    <a:pt x="0" y="43"/>
                  </a:lnTo>
                  <a:lnTo>
                    <a:pt x="0" y="40"/>
                  </a:lnTo>
                  <a:lnTo>
                    <a:pt x="0" y="37"/>
                  </a:lnTo>
                  <a:lnTo>
                    <a:pt x="3" y="37"/>
                  </a:lnTo>
                  <a:lnTo>
                    <a:pt x="10" y="36"/>
                  </a:lnTo>
                  <a:lnTo>
                    <a:pt x="10" y="8"/>
                  </a:lnTo>
                  <a:lnTo>
                    <a:pt x="10" y="5"/>
                  </a:lnTo>
                  <a:lnTo>
                    <a:pt x="13" y="2"/>
                  </a:lnTo>
                  <a:lnTo>
                    <a:pt x="1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7" name="Group 50"/>
            <p:cNvGrpSpPr/>
            <p:nvPr/>
          </p:nvGrpSpPr>
          <p:grpSpPr>
            <a:xfrm>
              <a:off x="8416926" y="2382825"/>
              <a:ext cx="1506538" cy="3837001"/>
              <a:chOff x="8416926" y="2382825"/>
              <a:chExt cx="1506538" cy="3837001"/>
            </a:xfrm>
          </p:grpSpPr>
          <p:sp>
            <p:nvSpPr>
              <p:cNvPr id="27" name="Freeform 25"/>
              <p:cNvSpPr>
                <a:spLocks/>
              </p:cNvSpPr>
              <p:nvPr/>
            </p:nvSpPr>
            <p:spPr bwMode="auto">
              <a:xfrm>
                <a:off x="8416926" y="2382825"/>
                <a:ext cx="1069975" cy="3836999"/>
              </a:xfrm>
              <a:custGeom>
                <a:avLst/>
                <a:gdLst>
                  <a:gd name="T0" fmla="*/ 21 w 674"/>
                  <a:gd name="T1" fmla="*/ 0 h 3076"/>
                  <a:gd name="T2" fmla="*/ 38 w 674"/>
                  <a:gd name="T3" fmla="*/ 0 h 3076"/>
                  <a:gd name="T4" fmla="*/ 53 w 674"/>
                  <a:gd name="T5" fmla="*/ 0 h 3076"/>
                  <a:gd name="T6" fmla="*/ 68 w 674"/>
                  <a:gd name="T7" fmla="*/ 1 h 3076"/>
                  <a:gd name="T8" fmla="*/ 78 w 674"/>
                  <a:gd name="T9" fmla="*/ 1 h 3076"/>
                  <a:gd name="T10" fmla="*/ 82 w 674"/>
                  <a:gd name="T11" fmla="*/ 1 h 3076"/>
                  <a:gd name="T12" fmla="*/ 674 w 674"/>
                  <a:gd name="T13" fmla="*/ 3076 h 3076"/>
                  <a:gd name="T14" fmla="*/ 544 w 674"/>
                  <a:gd name="T15" fmla="*/ 3052 h 3076"/>
                  <a:gd name="T16" fmla="*/ 0 w 674"/>
                  <a:gd name="T17" fmla="*/ 1 h 3076"/>
                  <a:gd name="T18" fmla="*/ 8 w 674"/>
                  <a:gd name="T19" fmla="*/ 0 h 3076"/>
                  <a:gd name="T20" fmla="*/ 21 w 674"/>
                  <a:gd name="T21" fmla="*/ 0 h 3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4" h="3076">
                    <a:moveTo>
                      <a:pt x="21" y="0"/>
                    </a:moveTo>
                    <a:lnTo>
                      <a:pt x="38" y="0"/>
                    </a:lnTo>
                    <a:lnTo>
                      <a:pt x="53" y="0"/>
                    </a:lnTo>
                    <a:lnTo>
                      <a:pt x="68" y="1"/>
                    </a:lnTo>
                    <a:lnTo>
                      <a:pt x="78" y="1"/>
                    </a:lnTo>
                    <a:lnTo>
                      <a:pt x="82" y="1"/>
                    </a:lnTo>
                    <a:lnTo>
                      <a:pt x="674" y="3076"/>
                    </a:lnTo>
                    <a:lnTo>
                      <a:pt x="544" y="3052"/>
                    </a:lnTo>
                    <a:lnTo>
                      <a:pt x="0" y="1"/>
                    </a:lnTo>
                    <a:lnTo>
                      <a:pt x="8" y="0"/>
                    </a:lnTo>
                    <a:lnTo>
                      <a:pt x="21"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8878888" y="2537465"/>
                <a:ext cx="1000125" cy="3422010"/>
              </a:xfrm>
              <a:custGeom>
                <a:avLst/>
                <a:gdLst>
                  <a:gd name="T0" fmla="*/ 0 w 630"/>
                  <a:gd name="T1" fmla="*/ 0 h 2725"/>
                  <a:gd name="T2" fmla="*/ 30 w 630"/>
                  <a:gd name="T3" fmla="*/ 2 h 2725"/>
                  <a:gd name="T4" fmla="*/ 50 w 630"/>
                  <a:gd name="T5" fmla="*/ 2 h 2725"/>
                  <a:gd name="T6" fmla="*/ 65 w 630"/>
                  <a:gd name="T7" fmla="*/ 2 h 2725"/>
                  <a:gd name="T8" fmla="*/ 70 w 630"/>
                  <a:gd name="T9" fmla="*/ 2 h 2725"/>
                  <a:gd name="T10" fmla="*/ 630 w 630"/>
                  <a:gd name="T11" fmla="*/ 2725 h 2725"/>
                  <a:gd name="T12" fmla="*/ 524 w 630"/>
                  <a:gd name="T13" fmla="*/ 2716 h 2725"/>
                  <a:gd name="T14" fmla="*/ 0 w 630"/>
                  <a:gd name="T15" fmla="*/ 0 h 27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2725">
                    <a:moveTo>
                      <a:pt x="0" y="0"/>
                    </a:moveTo>
                    <a:lnTo>
                      <a:pt x="30" y="2"/>
                    </a:lnTo>
                    <a:lnTo>
                      <a:pt x="50" y="2"/>
                    </a:lnTo>
                    <a:lnTo>
                      <a:pt x="65" y="2"/>
                    </a:lnTo>
                    <a:lnTo>
                      <a:pt x="70" y="2"/>
                    </a:lnTo>
                    <a:lnTo>
                      <a:pt x="630" y="2725"/>
                    </a:lnTo>
                    <a:lnTo>
                      <a:pt x="524" y="2716"/>
                    </a:lnTo>
                    <a:lnTo>
                      <a:pt x="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8547101" y="2382826"/>
                <a:ext cx="1376363" cy="3837000"/>
              </a:xfrm>
              <a:custGeom>
                <a:avLst/>
                <a:gdLst>
                  <a:gd name="T0" fmla="*/ 653 w 867"/>
                  <a:gd name="T1" fmla="*/ 2005 h 3075"/>
                  <a:gd name="T2" fmla="*/ 428 w 867"/>
                  <a:gd name="T3" fmla="*/ 2014 h 3075"/>
                  <a:gd name="T4" fmla="*/ 516 w 867"/>
                  <a:gd name="T5" fmla="*/ 2465 h 3075"/>
                  <a:gd name="T6" fmla="*/ 733 w 867"/>
                  <a:gd name="T7" fmla="*/ 2398 h 3075"/>
                  <a:gd name="T8" fmla="*/ 653 w 867"/>
                  <a:gd name="T9" fmla="*/ 2005 h 3075"/>
                  <a:gd name="T10" fmla="*/ 328 w 867"/>
                  <a:gd name="T11" fmla="*/ 1506 h 3075"/>
                  <a:gd name="T12" fmla="*/ 416 w 867"/>
                  <a:gd name="T13" fmla="*/ 1958 h 3075"/>
                  <a:gd name="T14" fmla="*/ 642 w 867"/>
                  <a:gd name="T15" fmla="*/ 1958 h 3075"/>
                  <a:gd name="T16" fmla="*/ 557 w 867"/>
                  <a:gd name="T17" fmla="*/ 1544 h 3075"/>
                  <a:gd name="T18" fmla="*/ 328 w 867"/>
                  <a:gd name="T19" fmla="*/ 1506 h 3075"/>
                  <a:gd name="T20" fmla="*/ 230 w 867"/>
                  <a:gd name="T21" fmla="*/ 1004 h 3075"/>
                  <a:gd name="T22" fmla="*/ 318 w 867"/>
                  <a:gd name="T23" fmla="*/ 1449 h 3075"/>
                  <a:gd name="T24" fmla="*/ 548 w 867"/>
                  <a:gd name="T25" fmla="*/ 1495 h 3075"/>
                  <a:gd name="T26" fmla="*/ 464 w 867"/>
                  <a:gd name="T27" fmla="*/ 1086 h 3075"/>
                  <a:gd name="T28" fmla="*/ 230 w 867"/>
                  <a:gd name="T29" fmla="*/ 1004 h 3075"/>
                  <a:gd name="T30" fmla="*/ 131 w 867"/>
                  <a:gd name="T31" fmla="*/ 495 h 3075"/>
                  <a:gd name="T32" fmla="*/ 219 w 867"/>
                  <a:gd name="T33" fmla="*/ 948 h 3075"/>
                  <a:gd name="T34" fmla="*/ 453 w 867"/>
                  <a:gd name="T35" fmla="*/ 1038 h 3075"/>
                  <a:gd name="T36" fmla="*/ 364 w 867"/>
                  <a:gd name="T37" fmla="*/ 603 h 3075"/>
                  <a:gd name="T38" fmla="*/ 131 w 867"/>
                  <a:gd name="T39" fmla="*/ 495 h 3075"/>
                  <a:gd name="T40" fmla="*/ 0 w 867"/>
                  <a:gd name="T41" fmla="*/ 0 h 3075"/>
                  <a:gd name="T42" fmla="*/ 39 w 867"/>
                  <a:gd name="T43" fmla="*/ 21 h 3075"/>
                  <a:gd name="T44" fmla="*/ 120 w 867"/>
                  <a:gd name="T45" fmla="*/ 439 h 3075"/>
                  <a:gd name="T46" fmla="*/ 355 w 867"/>
                  <a:gd name="T47" fmla="*/ 555 h 3075"/>
                  <a:gd name="T48" fmla="*/ 279 w 867"/>
                  <a:gd name="T49" fmla="*/ 188 h 3075"/>
                  <a:gd name="T50" fmla="*/ 315 w 867"/>
                  <a:gd name="T51" fmla="*/ 205 h 3075"/>
                  <a:gd name="T52" fmla="*/ 389 w 867"/>
                  <a:gd name="T53" fmla="*/ 571 h 3075"/>
                  <a:gd name="T54" fmla="*/ 389 w 867"/>
                  <a:gd name="T55" fmla="*/ 571 h 3075"/>
                  <a:gd name="T56" fmla="*/ 398 w 867"/>
                  <a:gd name="T57" fmla="*/ 611 h 3075"/>
                  <a:gd name="T58" fmla="*/ 581 w 867"/>
                  <a:gd name="T59" fmla="*/ 1503 h 3075"/>
                  <a:gd name="T60" fmla="*/ 583 w 867"/>
                  <a:gd name="T61" fmla="*/ 1503 h 3075"/>
                  <a:gd name="T62" fmla="*/ 592 w 867"/>
                  <a:gd name="T63" fmla="*/ 1550 h 3075"/>
                  <a:gd name="T64" fmla="*/ 592 w 867"/>
                  <a:gd name="T65" fmla="*/ 1550 h 3075"/>
                  <a:gd name="T66" fmla="*/ 867 w 867"/>
                  <a:gd name="T67" fmla="*/ 2889 h 3075"/>
                  <a:gd name="T68" fmla="*/ 839 w 867"/>
                  <a:gd name="T69" fmla="*/ 2911 h 3075"/>
                  <a:gd name="T70" fmla="*/ 743 w 867"/>
                  <a:gd name="T71" fmla="*/ 2446 h 3075"/>
                  <a:gd name="T72" fmla="*/ 526 w 867"/>
                  <a:gd name="T73" fmla="*/ 2523 h 3075"/>
                  <a:gd name="T74" fmla="*/ 627 w 867"/>
                  <a:gd name="T75" fmla="*/ 3042 h 3075"/>
                  <a:gd name="T76" fmla="*/ 592 w 867"/>
                  <a:gd name="T77" fmla="*/ 3075 h 3075"/>
                  <a:gd name="T78" fmla="*/ 91 w 867"/>
                  <a:gd name="T79" fmla="*/ 476 h 3075"/>
                  <a:gd name="T80" fmla="*/ 81 w 867"/>
                  <a:gd name="T81" fmla="*/ 420 h 3075"/>
                  <a:gd name="T82" fmla="*/ 81 w 867"/>
                  <a:gd name="T83" fmla="*/ 420 h 3075"/>
                  <a:gd name="T84" fmla="*/ 0 w 867"/>
                  <a:gd name="T85" fmla="*/ 0 h 3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67" h="3075">
                    <a:moveTo>
                      <a:pt x="653" y="2005"/>
                    </a:moveTo>
                    <a:lnTo>
                      <a:pt x="428" y="2014"/>
                    </a:lnTo>
                    <a:lnTo>
                      <a:pt x="516" y="2465"/>
                    </a:lnTo>
                    <a:lnTo>
                      <a:pt x="733" y="2398"/>
                    </a:lnTo>
                    <a:lnTo>
                      <a:pt x="653" y="2005"/>
                    </a:lnTo>
                    <a:close/>
                    <a:moveTo>
                      <a:pt x="328" y="1506"/>
                    </a:moveTo>
                    <a:lnTo>
                      <a:pt x="416" y="1958"/>
                    </a:lnTo>
                    <a:lnTo>
                      <a:pt x="642" y="1958"/>
                    </a:lnTo>
                    <a:lnTo>
                      <a:pt x="557" y="1544"/>
                    </a:lnTo>
                    <a:lnTo>
                      <a:pt x="328" y="1506"/>
                    </a:lnTo>
                    <a:close/>
                    <a:moveTo>
                      <a:pt x="230" y="1004"/>
                    </a:moveTo>
                    <a:lnTo>
                      <a:pt x="318" y="1449"/>
                    </a:lnTo>
                    <a:lnTo>
                      <a:pt x="548" y="1495"/>
                    </a:lnTo>
                    <a:lnTo>
                      <a:pt x="464" y="1086"/>
                    </a:lnTo>
                    <a:lnTo>
                      <a:pt x="230" y="1004"/>
                    </a:lnTo>
                    <a:close/>
                    <a:moveTo>
                      <a:pt x="131" y="495"/>
                    </a:moveTo>
                    <a:lnTo>
                      <a:pt x="219" y="948"/>
                    </a:lnTo>
                    <a:lnTo>
                      <a:pt x="453" y="1038"/>
                    </a:lnTo>
                    <a:lnTo>
                      <a:pt x="364" y="603"/>
                    </a:lnTo>
                    <a:lnTo>
                      <a:pt x="131" y="495"/>
                    </a:lnTo>
                    <a:close/>
                    <a:moveTo>
                      <a:pt x="0" y="0"/>
                    </a:moveTo>
                    <a:lnTo>
                      <a:pt x="39" y="21"/>
                    </a:lnTo>
                    <a:lnTo>
                      <a:pt x="120" y="439"/>
                    </a:lnTo>
                    <a:lnTo>
                      <a:pt x="355" y="555"/>
                    </a:lnTo>
                    <a:lnTo>
                      <a:pt x="279" y="188"/>
                    </a:lnTo>
                    <a:lnTo>
                      <a:pt x="315" y="205"/>
                    </a:lnTo>
                    <a:lnTo>
                      <a:pt x="389" y="571"/>
                    </a:lnTo>
                    <a:lnTo>
                      <a:pt x="389" y="571"/>
                    </a:lnTo>
                    <a:lnTo>
                      <a:pt x="398" y="611"/>
                    </a:lnTo>
                    <a:lnTo>
                      <a:pt x="581" y="1503"/>
                    </a:lnTo>
                    <a:lnTo>
                      <a:pt x="583" y="1503"/>
                    </a:lnTo>
                    <a:lnTo>
                      <a:pt x="592" y="1550"/>
                    </a:lnTo>
                    <a:lnTo>
                      <a:pt x="592" y="1550"/>
                    </a:lnTo>
                    <a:lnTo>
                      <a:pt x="867" y="2889"/>
                    </a:lnTo>
                    <a:lnTo>
                      <a:pt x="839" y="2911"/>
                    </a:lnTo>
                    <a:lnTo>
                      <a:pt x="743" y="2446"/>
                    </a:lnTo>
                    <a:lnTo>
                      <a:pt x="526" y="2523"/>
                    </a:lnTo>
                    <a:lnTo>
                      <a:pt x="627" y="3042"/>
                    </a:lnTo>
                    <a:lnTo>
                      <a:pt x="592" y="3075"/>
                    </a:lnTo>
                    <a:lnTo>
                      <a:pt x="91" y="476"/>
                    </a:lnTo>
                    <a:lnTo>
                      <a:pt x="81" y="420"/>
                    </a:lnTo>
                    <a:lnTo>
                      <a:pt x="81" y="420"/>
                    </a:lnTo>
                    <a:lnTo>
                      <a:pt x="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8912226" y="2932113"/>
                <a:ext cx="371475" cy="149225"/>
              </a:xfrm>
              <a:custGeom>
                <a:avLst/>
                <a:gdLst>
                  <a:gd name="T0" fmla="*/ 0 w 234"/>
                  <a:gd name="T1" fmla="*/ 0 h 94"/>
                  <a:gd name="T2" fmla="*/ 234 w 234"/>
                  <a:gd name="T3" fmla="*/ 82 h 94"/>
                  <a:gd name="T4" fmla="*/ 158 w 234"/>
                  <a:gd name="T5" fmla="*/ 94 h 94"/>
                  <a:gd name="T6" fmla="*/ 10 w 234"/>
                  <a:gd name="T7" fmla="*/ 46 h 94"/>
                  <a:gd name="T8" fmla="*/ 0 w 234"/>
                  <a:gd name="T9" fmla="*/ 0 h 94"/>
                </a:gdLst>
                <a:ahLst/>
                <a:cxnLst>
                  <a:cxn ang="0">
                    <a:pos x="T0" y="T1"/>
                  </a:cxn>
                  <a:cxn ang="0">
                    <a:pos x="T2" y="T3"/>
                  </a:cxn>
                  <a:cxn ang="0">
                    <a:pos x="T4" y="T5"/>
                  </a:cxn>
                  <a:cxn ang="0">
                    <a:pos x="T6" y="T7"/>
                  </a:cxn>
                  <a:cxn ang="0">
                    <a:pos x="T8" y="T9"/>
                  </a:cxn>
                </a:cxnLst>
                <a:rect l="0" t="0" r="r" b="b"/>
                <a:pathLst>
                  <a:path w="234" h="94">
                    <a:moveTo>
                      <a:pt x="0" y="0"/>
                    </a:moveTo>
                    <a:lnTo>
                      <a:pt x="234" y="82"/>
                    </a:lnTo>
                    <a:lnTo>
                      <a:pt x="158" y="94"/>
                    </a:lnTo>
                    <a:lnTo>
                      <a:pt x="10" y="46"/>
                    </a:lnTo>
                    <a:lnTo>
                      <a:pt x="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9067801" y="3729038"/>
                <a:ext cx="368300" cy="69850"/>
              </a:xfrm>
              <a:custGeom>
                <a:avLst/>
                <a:gdLst>
                  <a:gd name="T0" fmla="*/ 0 w 232"/>
                  <a:gd name="T1" fmla="*/ 0 h 44"/>
                  <a:gd name="T2" fmla="*/ 232 w 232"/>
                  <a:gd name="T3" fmla="*/ 38 h 44"/>
                  <a:gd name="T4" fmla="*/ 144 w 232"/>
                  <a:gd name="T5" fmla="*/ 44 h 44"/>
                  <a:gd name="T6" fmla="*/ 4 w 232"/>
                  <a:gd name="T7" fmla="*/ 22 h 44"/>
                  <a:gd name="T8" fmla="*/ 0 w 232"/>
                  <a:gd name="T9" fmla="*/ 0 h 44"/>
                </a:gdLst>
                <a:ahLst/>
                <a:cxnLst>
                  <a:cxn ang="0">
                    <a:pos x="T0" y="T1"/>
                  </a:cxn>
                  <a:cxn ang="0">
                    <a:pos x="T2" y="T3"/>
                  </a:cxn>
                  <a:cxn ang="0">
                    <a:pos x="T4" y="T5"/>
                  </a:cxn>
                  <a:cxn ang="0">
                    <a:pos x="T6" y="T7"/>
                  </a:cxn>
                  <a:cxn ang="0">
                    <a:pos x="T8" y="T9"/>
                  </a:cxn>
                </a:cxnLst>
                <a:rect l="0" t="0" r="r" b="b"/>
                <a:pathLst>
                  <a:path w="232" h="44">
                    <a:moveTo>
                      <a:pt x="0" y="0"/>
                    </a:moveTo>
                    <a:lnTo>
                      <a:pt x="232" y="38"/>
                    </a:lnTo>
                    <a:lnTo>
                      <a:pt x="144" y="44"/>
                    </a:lnTo>
                    <a:lnTo>
                      <a:pt x="4" y="22"/>
                    </a:lnTo>
                    <a:lnTo>
                      <a:pt x="0"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9226551" y="4521200"/>
                <a:ext cx="357188" cy="26988"/>
              </a:xfrm>
              <a:custGeom>
                <a:avLst/>
                <a:gdLst>
                  <a:gd name="T0" fmla="*/ 225 w 225"/>
                  <a:gd name="T1" fmla="*/ 0 h 17"/>
                  <a:gd name="T2" fmla="*/ 138 w 225"/>
                  <a:gd name="T3" fmla="*/ 12 h 17"/>
                  <a:gd name="T4" fmla="*/ 1 w 225"/>
                  <a:gd name="T5" fmla="*/ 17 h 17"/>
                  <a:gd name="T6" fmla="*/ 0 w 225"/>
                  <a:gd name="T7" fmla="*/ 9 h 17"/>
                  <a:gd name="T8" fmla="*/ 225 w 225"/>
                  <a:gd name="T9" fmla="*/ 0 h 17"/>
                </a:gdLst>
                <a:ahLst/>
                <a:cxnLst>
                  <a:cxn ang="0">
                    <a:pos x="T0" y="T1"/>
                  </a:cxn>
                  <a:cxn ang="0">
                    <a:pos x="T2" y="T3"/>
                  </a:cxn>
                  <a:cxn ang="0">
                    <a:pos x="T4" y="T5"/>
                  </a:cxn>
                  <a:cxn ang="0">
                    <a:pos x="T6" y="T7"/>
                  </a:cxn>
                  <a:cxn ang="0">
                    <a:pos x="T8" y="T9"/>
                  </a:cxn>
                </a:cxnLst>
                <a:rect l="0" t="0" r="r" b="b"/>
                <a:pathLst>
                  <a:path w="225" h="17">
                    <a:moveTo>
                      <a:pt x="225" y="0"/>
                    </a:moveTo>
                    <a:lnTo>
                      <a:pt x="138" y="12"/>
                    </a:lnTo>
                    <a:lnTo>
                      <a:pt x="1" y="17"/>
                    </a:lnTo>
                    <a:lnTo>
                      <a:pt x="0" y="9"/>
                    </a:lnTo>
                    <a:lnTo>
                      <a:pt x="225"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9358313" y="5145088"/>
                <a:ext cx="352425" cy="106363"/>
              </a:xfrm>
              <a:custGeom>
                <a:avLst/>
                <a:gdLst>
                  <a:gd name="T0" fmla="*/ 222 w 222"/>
                  <a:gd name="T1" fmla="*/ 0 h 67"/>
                  <a:gd name="T2" fmla="*/ 5 w 222"/>
                  <a:gd name="T3" fmla="*/ 67 h 67"/>
                  <a:gd name="T4" fmla="*/ 0 w 222"/>
                  <a:gd name="T5" fmla="*/ 48 h 67"/>
                  <a:gd name="T6" fmla="*/ 131 w 222"/>
                  <a:gd name="T7" fmla="*/ 9 h 67"/>
                  <a:gd name="T8" fmla="*/ 222 w 222"/>
                  <a:gd name="T9" fmla="*/ 0 h 67"/>
                </a:gdLst>
                <a:ahLst/>
                <a:cxnLst>
                  <a:cxn ang="0">
                    <a:pos x="T0" y="T1"/>
                  </a:cxn>
                  <a:cxn ang="0">
                    <a:pos x="T2" y="T3"/>
                  </a:cxn>
                  <a:cxn ang="0">
                    <a:pos x="T4" y="T5"/>
                  </a:cxn>
                  <a:cxn ang="0">
                    <a:pos x="T6" y="T7"/>
                  </a:cxn>
                  <a:cxn ang="0">
                    <a:pos x="T8" y="T9"/>
                  </a:cxn>
                </a:cxnLst>
                <a:rect l="0" t="0" r="r" b="b"/>
                <a:pathLst>
                  <a:path w="222" h="67">
                    <a:moveTo>
                      <a:pt x="222" y="0"/>
                    </a:moveTo>
                    <a:lnTo>
                      <a:pt x="5" y="67"/>
                    </a:lnTo>
                    <a:lnTo>
                      <a:pt x="0" y="48"/>
                    </a:lnTo>
                    <a:lnTo>
                      <a:pt x="131" y="9"/>
                    </a:lnTo>
                    <a:lnTo>
                      <a:pt x="222"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64" name="TextBox 63"/>
          <p:cNvSpPr txBox="1"/>
          <p:nvPr/>
        </p:nvSpPr>
        <p:spPr>
          <a:xfrm>
            <a:off x="1152389" y="1986391"/>
            <a:ext cx="697627" cy="646331"/>
          </a:xfrm>
          <a:prstGeom prst="rect">
            <a:avLst/>
          </a:prstGeom>
          <a:noFill/>
        </p:spPr>
        <p:txBody>
          <a:bodyPr wrap="none" rtlCol="0">
            <a:spAutoFit/>
          </a:bodyPr>
          <a:lstStyle/>
          <a:p>
            <a:r>
              <a:rPr lang="en-US" sz="3600" dirty="0" smtClean="0">
                <a:solidFill>
                  <a:schemeClr val="bg1"/>
                </a:solidFill>
                <a:latin typeface="Arial" panose="020B0604020202020204" pitchFamily="34" charset="0"/>
                <a:cs typeface="Arial" panose="020B0604020202020204" pitchFamily="34" charset="0"/>
              </a:rPr>
              <a:t>04</a:t>
            </a:r>
            <a:endParaRPr lang="en-US" sz="3600" dirty="0">
              <a:solidFill>
                <a:schemeClr val="bg1"/>
              </a:solidFill>
              <a:latin typeface="Arial" panose="020B0604020202020204" pitchFamily="34" charset="0"/>
              <a:cs typeface="Arial" panose="020B0604020202020204" pitchFamily="34" charset="0"/>
            </a:endParaRPr>
          </a:p>
        </p:txBody>
      </p:sp>
      <p:sp>
        <p:nvSpPr>
          <p:cNvPr id="65" name="TextBox 64"/>
          <p:cNvSpPr txBox="1"/>
          <p:nvPr/>
        </p:nvSpPr>
        <p:spPr>
          <a:xfrm>
            <a:off x="1152389" y="2849033"/>
            <a:ext cx="697627" cy="646331"/>
          </a:xfrm>
          <a:prstGeom prst="rect">
            <a:avLst/>
          </a:prstGeom>
          <a:noFill/>
        </p:spPr>
        <p:txBody>
          <a:bodyPr wrap="none" rtlCol="0">
            <a:spAutoFit/>
          </a:bodyPr>
          <a:lstStyle/>
          <a:p>
            <a:r>
              <a:rPr lang="en-US" sz="3600" dirty="0" smtClean="0">
                <a:solidFill>
                  <a:schemeClr val="bg1"/>
                </a:solidFill>
                <a:latin typeface="Arial" panose="020B0604020202020204" pitchFamily="34" charset="0"/>
                <a:cs typeface="Arial" panose="020B0604020202020204" pitchFamily="34" charset="0"/>
              </a:rPr>
              <a:t>03</a:t>
            </a:r>
            <a:endParaRPr lang="en-US" sz="3600" dirty="0">
              <a:solidFill>
                <a:schemeClr val="bg1"/>
              </a:solidFill>
              <a:latin typeface="Arial" panose="020B0604020202020204" pitchFamily="34" charset="0"/>
              <a:cs typeface="Arial" panose="020B0604020202020204" pitchFamily="34" charset="0"/>
            </a:endParaRPr>
          </a:p>
        </p:txBody>
      </p:sp>
      <p:sp>
        <p:nvSpPr>
          <p:cNvPr id="66" name="TextBox 65"/>
          <p:cNvSpPr txBox="1"/>
          <p:nvPr/>
        </p:nvSpPr>
        <p:spPr>
          <a:xfrm>
            <a:off x="1152389" y="3790328"/>
            <a:ext cx="697627" cy="646331"/>
          </a:xfrm>
          <a:prstGeom prst="rect">
            <a:avLst/>
          </a:prstGeom>
          <a:noFill/>
        </p:spPr>
        <p:txBody>
          <a:bodyPr wrap="none" rtlCol="0">
            <a:spAutoFit/>
          </a:bodyPr>
          <a:lstStyle/>
          <a:p>
            <a:r>
              <a:rPr lang="en-US" sz="3600" dirty="0" smtClean="0">
                <a:solidFill>
                  <a:schemeClr val="bg1"/>
                </a:solidFill>
                <a:latin typeface="Arial" panose="020B0604020202020204" pitchFamily="34" charset="0"/>
                <a:cs typeface="Arial" panose="020B0604020202020204" pitchFamily="34" charset="0"/>
              </a:rPr>
              <a:t>02</a:t>
            </a:r>
            <a:endParaRPr lang="en-US" sz="3600" dirty="0">
              <a:solidFill>
                <a:schemeClr val="bg1"/>
              </a:solidFill>
              <a:latin typeface="Arial" panose="020B0604020202020204" pitchFamily="34" charset="0"/>
              <a:cs typeface="Arial" panose="020B0604020202020204" pitchFamily="34" charset="0"/>
            </a:endParaRPr>
          </a:p>
        </p:txBody>
      </p:sp>
      <p:sp>
        <p:nvSpPr>
          <p:cNvPr id="67" name="TextBox 66"/>
          <p:cNvSpPr txBox="1"/>
          <p:nvPr/>
        </p:nvSpPr>
        <p:spPr>
          <a:xfrm>
            <a:off x="1152389" y="4695086"/>
            <a:ext cx="697627" cy="646331"/>
          </a:xfrm>
          <a:prstGeom prst="rect">
            <a:avLst/>
          </a:prstGeom>
          <a:noFill/>
        </p:spPr>
        <p:txBody>
          <a:bodyPr wrap="none" rtlCol="0">
            <a:spAutoFit/>
          </a:bodyPr>
          <a:lstStyle/>
          <a:p>
            <a:r>
              <a:rPr lang="en-US" sz="3600" dirty="0" smtClean="0">
                <a:solidFill>
                  <a:schemeClr val="bg1"/>
                </a:solidFill>
                <a:latin typeface="Arial" panose="020B0604020202020204" pitchFamily="34" charset="0"/>
                <a:cs typeface="Arial" panose="020B0604020202020204" pitchFamily="34" charset="0"/>
              </a:rPr>
              <a:t>01</a:t>
            </a:r>
            <a:endParaRPr lang="en-US" sz="3600" dirty="0">
              <a:solidFill>
                <a:schemeClr val="bg1"/>
              </a:solidFill>
              <a:latin typeface="Arial" panose="020B0604020202020204" pitchFamily="34" charset="0"/>
              <a:cs typeface="Arial" panose="020B0604020202020204" pitchFamily="34" charset="0"/>
            </a:endParaRPr>
          </a:p>
        </p:txBody>
      </p:sp>
      <p:sp>
        <p:nvSpPr>
          <p:cNvPr id="69" name="Content Placeholder 4"/>
          <p:cNvSpPr txBox="1">
            <a:spLocks/>
          </p:cNvSpPr>
          <p:nvPr/>
        </p:nvSpPr>
        <p:spPr>
          <a:xfrm>
            <a:off x="1820936" y="2021574"/>
            <a:ext cx="3124200" cy="609600"/>
          </a:xfrm>
          <a:prstGeom prst="rect">
            <a:avLst/>
          </a:prstGeom>
        </p:spPr>
        <p:txBody>
          <a:bodyPr anchor="ctr">
            <a:norm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smtClean="0">
                <a:solidFill>
                  <a:schemeClr val="bg1"/>
                </a:solidFill>
                <a:latin typeface="Arial" panose="020B0604020202020204" pitchFamily="34" charset="0"/>
                <a:cs typeface="Arial" panose="020B0604020202020204" pitchFamily="34" charset="0"/>
              </a:rPr>
              <a:t>Bank Rate &amp; OMO</a:t>
            </a:r>
            <a:endParaRPr lang="en-US" sz="1800" dirty="0">
              <a:solidFill>
                <a:schemeClr val="bg1"/>
              </a:solidFill>
              <a:latin typeface="Arial" panose="020B0604020202020204" pitchFamily="34" charset="0"/>
              <a:cs typeface="Arial" panose="020B0604020202020204" pitchFamily="34" charset="0"/>
            </a:endParaRPr>
          </a:p>
        </p:txBody>
      </p:sp>
      <p:sp>
        <p:nvSpPr>
          <p:cNvPr id="70" name="Content Placeholder 4"/>
          <p:cNvSpPr txBox="1">
            <a:spLocks/>
          </p:cNvSpPr>
          <p:nvPr/>
        </p:nvSpPr>
        <p:spPr>
          <a:xfrm>
            <a:off x="1820936" y="2884893"/>
            <a:ext cx="3124200" cy="609600"/>
          </a:xfrm>
          <a:prstGeom prst="rect">
            <a:avLst/>
          </a:prstGeom>
        </p:spPr>
        <p:txBody>
          <a:bodyPr anchor="ctr">
            <a:norm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smtClean="0">
                <a:solidFill>
                  <a:schemeClr val="bg1"/>
                </a:solidFill>
                <a:latin typeface="Arial" panose="020B0604020202020204" pitchFamily="34" charset="0"/>
                <a:cs typeface="Arial" panose="020B0604020202020204" pitchFamily="34" charset="0"/>
              </a:rPr>
              <a:t>MSF</a:t>
            </a:r>
            <a:endParaRPr lang="en-US" sz="1800" dirty="0">
              <a:solidFill>
                <a:schemeClr val="bg1"/>
              </a:solidFill>
              <a:latin typeface="Arial" panose="020B0604020202020204" pitchFamily="34" charset="0"/>
              <a:cs typeface="Arial" panose="020B0604020202020204" pitchFamily="34" charset="0"/>
            </a:endParaRPr>
          </a:p>
        </p:txBody>
      </p:sp>
      <p:sp>
        <p:nvSpPr>
          <p:cNvPr id="71" name="Content Placeholder 4"/>
          <p:cNvSpPr txBox="1">
            <a:spLocks/>
          </p:cNvSpPr>
          <p:nvPr/>
        </p:nvSpPr>
        <p:spPr>
          <a:xfrm>
            <a:off x="1820936" y="3825511"/>
            <a:ext cx="3124200" cy="609600"/>
          </a:xfrm>
          <a:prstGeom prst="rect">
            <a:avLst/>
          </a:prstGeom>
        </p:spPr>
        <p:txBody>
          <a:bodyPr anchor="ctr">
            <a:norm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smtClean="0">
                <a:solidFill>
                  <a:schemeClr val="bg1"/>
                </a:solidFill>
                <a:latin typeface="Arial" panose="020B0604020202020204" pitchFamily="34" charset="0"/>
                <a:cs typeface="Arial" panose="020B0604020202020204" pitchFamily="34" charset="0"/>
              </a:rPr>
              <a:t>Reverse Repo</a:t>
            </a:r>
            <a:endParaRPr lang="en-US" sz="1800" dirty="0">
              <a:solidFill>
                <a:schemeClr val="bg1"/>
              </a:solidFill>
              <a:latin typeface="Arial" panose="020B0604020202020204" pitchFamily="34" charset="0"/>
              <a:cs typeface="Arial" panose="020B0604020202020204" pitchFamily="34" charset="0"/>
            </a:endParaRPr>
          </a:p>
        </p:txBody>
      </p:sp>
      <p:sp>
        <p:nvSpPr>
          <p:cNvPr id="72" name="Content Placeholder 4"/>
          <p:cNvSpPr txBox="1">
            <a:spLocks/>
          </p:cNvSpPr>
          <p:nvPr/>
        </p:nvSpPr>
        <p:spPr>
          <a:xfrm>
            <a:off x="1820936" y="4712338"/>
            <a:ext cx="3124200" cy="609600"/>
          </a:xfrm>
          <a:prstGeom prst="rect">
            <a:avLst/>
          </a:prstGeom>
        </p:spPr>
        <p:txBody>
          <a:bodyPr anchor="ctr">
            <a:norm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800" kern="0" dirty="0" smtClean="0">
                <a:solidFill>
                  <a:schemeClr val="bg1"/>
                </a:solidFill>
                <a:latin typeface="Arial" panose="020B0604020202020204" pitchFamily="34" charset="0"/>
                <a:cs typeface="Arial" panose="020B0604020202020204" pitchFamily="34" charset="0"/>
              </a:rPr>
              <a:t>Repo Rate</a:t>
            </a:r>
            <a:endParaRPr lang="en-US" sz="1800" dirty="0">
              <a:solidFill>
                <a:schemeClr val="bg1"/>
              </a:solidFill>
              <a:latin typeface="Arial" panose="020B0604020202020204" pitchFamily="34" charset="0"/>
              <a:cs typeface="Arial" panose="020B0604020202020204" pitchFamily="34" charset="0"/>
            </a:endParaRPr>
          </a:p>
        </p:txBody>
      </p:sp>
      <p:grpSp>
        <p:nvGrpSpPr>
          <p:cNvPr id="47" name="Group 56"/>
          <p:cNvGrpSpPr/>
          <p:nvPr/>
        </p:nvGrpSpPr>
        <p:grpSpPr>
          <a:xfrm>
            <a:off x="9609762" y="1899842"/>
            <a:ext cx="2011680" cy="4233781"/>
            <a:chOff x="4446428" y="1524000"/>
            <a:chExt cx="2011680" cy="4233781"/>
          </a:xfrm>
        </p:grpSpPr>
        <p:grpSp>
          <p:nvGrpSpPr>
            <p:cNvPr id="48" name="Group 58"/>
            <p:cNvGrpSpPr/>
            <p:nvPr/>
          </p:nvGrpSpPr>
          <p:grpSpPr>
            <a:xfrm>
              <a:off x="4571999" y="1524000"/>
              <a:ext cx="1597026" cy="4124325"/>
              <a:chOff x="3732213" y="1524000"/>
              <a:chExt cx="1597026" cy="4124325"/>
            </a:xfrm>
          </p:grpSpPr>
          <p:sp>
            <p:nvSpPr>
              <p:cNvPr id="61" name="Freeform 6"/>
              <p:cNvSpPr>
                <a:spLocks/>
              </p:cNvSpPr>
              <p:nvPr/>
            </p:nvSpPr>
            <p:spPr bwMode="auto">
              <a:xfrm>
                <a:off x="4359276" y="2782888"/>
                <a:ext cx="506413" cy="796925"/>
              </a:xfrm>
              <a:custGeom>
                <a:avLst/>
                <a:gdLst/>
                <a:ahLst/>
                <a:cxnLst>
                  <a:cxn ang="0">
                    <a:pos x="268" y="0"/>
                  </a:cxn>
                  <a:cxn ang="0">
                    <a:pos x="319" y="442"/>
                  </a:cxn>
                  <a:cxn ang="0">
                    <a:pos x="86" y="502"/>
                  </a:cxn>
                  <a:cxn ang="0">
                    <a:pos x="0" y="26"/>
                  </a:cxn>
                  <a:cxn ang="0">
                    <a:pos x="2" y="26"/>
                  </a:cxn>
                  <a:cxn ang="0">
                    <a:pos x="10" y="25"/>
                  </a:cxn>
                  <a:cxn ang="0">
                    <a:pos x="22" y="25"/>
                  </a:cxn>
                  <a:cxn ang="0">
                    <a:pos x="39" y="24"/>
                  </a:cxn>
                  <a:cxn ang="0">
                    <a:pos x="59" y="23"/>
                  </a:cxn>
                  <a:cxn ang="0">
                    <a:pos x="83" y="21"/>
                  </a:cxn>
                  <a:cxn ang="0">
                    <a:pos x="110" y="19"/>
                  </a:cxn>
                  <a:cxn ang="0">
                    <a:pos x="139" y="16"/>
                  </a:cxn>
                  <a:cxn ang="0">
                    <a:pos x="170" y="13"/>
                  </a:cxn>
                  <a:cxn ang="0">
                    <a:pos x="201" y="9"/>
                  </a:cxn>
                  <a:cxn ang="0">
                    <a:pos x="234" y="5"/>
                  </a:cxn>
                  <a:cxn ang="0">
                    <a:pos x="268" y="0"/>
                  </a:cxn>
                </a:cxnLst>
                <a:rect l="0" t="0" r="r" b="b"/>
                <a:pathLst>
                  <a:path w="319" h="502">
                    <a:moveTo>
                      <a:pt x="268" y="0"/>
                    </a:moveTo>
                    <a:lnTo>
                      <a:pt x="319" y="442"/>
                    </a:lnTo>
                    <a:lnTo>
                      <a:pt x="86" y="502"/>
                    </a:lnTo>
                    <a:lnTo>
                      <a:pt x="0" y="26"/>
                    </a:lnTo>
                    <a:lnTo>
                      <a:pt x="2" y="26"/>
                    </a:lnTo>
                    <a:lnTo>
                      <a:pt x="10" y="25"/>
                    </a:lnTo>
                    <a:lnTo>
                      <a:pt x="22" y="25"/>
                    </a:lnTo>
                    <a:lnTo>
                      <a:pt x="39" y="24"/>
                    </a:lnTo>
                    <a:lnTo>
                      <a:pt x="59" y="23"/>
                    </a:lnTo>
                    <a:lnTo>
                      <a:pt x="83" y="21"/>
                    </a:lnTo>
                    <a:lnTo>
                      <a:pt x="110" y="19"/>
                    </a:lnTo>
                    <a:lnTo>
                      <a:pt x="139" y="16"/>
                    </a:lnTo>
                    <a:lnTo>
                      <a:pt x="170" y="13"/>
                    </a:lnTo>
                    <a:lnTo>
                      <a:pt x="201" y="9"/>
                    </a:lnTo>
                    <a:lnTo>
                      <a:pt x="234" y="5"/>
                    </a:lnTo>
                    <a:lnTo>
                      <a:pt x="268" y="0"/>
                    </a:lnTo>
                    <a:close/>
                  </a:path>
                </a:pathLst>
              </a:custGeom>
              <a:solidFill>
                <a:srgbClr val="F4F8F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7"/>
              <p:cNvSpPr>
                <a:spLocks/>
              </p:cNvSpPr>
              <p:nvPr/>
            </p:nvSpPr>
            <p:spPr bwMode="auto">
              <a:xfrm>
                <a:off x="4249738" y="4044950"/>
                <a:ext cx="666750" cy="1539875"/>
              </a:xfrm>
              <a:custGeom>
                <a:avLst/>
                <a:gdLst/>
                <a:ahLst/>
                <a:cxnLst>
                  <a:cxn ang="0">
                    <a:pos x="292" y="6"/>
                  </a:cxn>
                  <a:cxn ang="0">
                    <a:pos x="420" y="55"/>
                  </a:cxn>
                  <a:cxn ang="0">
                    <a:pos x="418" y="75"/>
                  </a:cxn>
                  <a:cxn ang="0">
                    <a:pos x="415" y="109"/>
                  </a:cxn>
                  <a:cxn ang="0">
                    <a:pos x="411" y="157"/>
                  </a:cxn>
                  <a:cxn ang="0">
                    <a:pos x="407" y="213"/>
                  </a:cxn>
                  <a:cxn ang="0">
                    <a:pos x="398" y="337"/>
                  </a:cxn>
                  <a:cxn ang="0">
                    <a:pos x="394" y="398"/>
                  </a:cxn>
                  <a:cxn ang="0">
                    <a:pos x="390" y="453"/>
                  </a:cxn>
                  <a:cxn ang="0">
                    <a:pos x="388" y="500"/>
                  </a:cxn>
                  <a:cxn ang="0">
                    <a:pos x="387" y="541"/>
                  </a:cxn>
                  <a:cxn ang="0">
                    <a:pos x="386" y="620"/>
                  </a:cxn>
                  <a:cxn ang="0">
                    <a:pos x="387" y="768"/>
                  </a:cxn>
                  <a:cxn ang="0">
                    <a:pos x="388" y="879"/>
                  </a:cxn>
                  <a:cxn ang="0">
                    <a:pos x="258" y="970"/>
                  </a:cxn>
                  <a:cxn ang="0">
                    <a:pos x="253" y="920"/>
                  </a:cxn>
                  <a:cxn ang="0">
                    <a:pos x="251" y="853"/>
                  </a:cxn>
                  <a:cxn ang="0">
                    <a:pos x="249" y="775"/>
                  </a:cxn>
                  <a:cxn ang="0">
                    <a:pos x="250" y="649"/>
                  </a:cxn>
                  <a:cxn ang="0">
                    <a:pos x="251" y="566"/>
                  </a:cxn>
                  <a:cxn ang="0">
                    <a:pos x="254" y="491"/>
                  </a:cxn>
                  <a:cxn ang="0">
                    <a:pos x="256" y="430"/>
                  </a:cxn>
                  <a:cxn ang="0">
                    <a:pos x="262" y="344"/>
                  </a:cxn>
                  <a:cxn ang="0">
                    <a:pos x="266" y="287"/>
                  </a:cxn>
                  <a:cxn ang="0">
                    <a:pos x="269" y="240"/>
                  </a:cxn>
                  <a:cxn ang="0">
                    <a:pos x="272" y="205"/>
                  </a:cxn>
                  <a:cxn ang="0">
                    <a:pos x="273" y="185"/>
                  </a:cxn>
                  <a:cxn ang="0">
                    <a:pos x="154" y="186"/>
                  </a:cxn>
                  <a:cxn ang="0">
                    <a:pos x="159" y="234"/>
                  </a:cxn>
                  <a:cxn ang="0">
                    <a:pos x="163" y="300"/>
                  </a:cxn>
                  <a:cxn ang="0">
                    <a:pos x="165" y="377"/>
                  </a:cxn>
                  <a:cxn ang="0">
                    <a:pos x="166" y="461"/>
                  </a:cxn>
                  <a:cxn ang="0">
                    <a:pos x="165" y="687"/>
                  </a:cxn>
                  <a:cxn ang="0">
                    <a:pos x="165" y="745"/>
                  </a:cxn>
                  <a:cxn ang="0">
                    <a:pos x="163" y="803"/>
                  </a:cxn>
                  <a:cxn ang="0">
                    <a:pos x="160" y="857"/>
                  </a:cxn>
                  <a:cxn ang="0">
                    <a:pos x="157" y="902"/>
                  </a:cxn>
                  <a:cxn ang="0">
                    <a:pos x="154" y="935"/>
                  </a:cxn>
                  <a:cxn ang="0">
                    <a:pos x="152" y="953"/>
                  </a:cxn>
                  <a:cxn ang="0">
                    <a:pos x="20" y="917"/>
                  </a:cxn>
                  <a:cxn ang="0">
                    <a:pos x="21" y="907"/>
                  </a:cxn>
                  <a:cxn ang="0">
                    <a:pos x="22" y="876"/>
                  </a:cxn>
                  <a:cxn ang="0">
                    <a:pos x="24" y="828"/>
                  </a:cxn>
                  <a:cxn ang="0">
                    <a:pos x="25" y="764"/>
                  </a:cxn>
                  <a:cxn ang="0">
                    <a:pos x="26" y="642"/>
                  </a:cxn>
                  <a:cxn ang="0">
                    <a:pos x="24" y="546"/>
                  </a:cxn>
                  <a:cxn ang="0">
                    <a:pos x="21" y="468"/>
                  </a:cxn>
                  <a:cxn ang="0">
                    <a:pos x="17" y="387"/>
                  </a:cxn>
                  <a:cxn ang="0">
                    <a:pos x="14" y="308"/>
                  </a:cxn>
                  <a:cxn ang="0">
                    <a:pos x="10" y="234"/>
                  </a:cxn>
                  <a:cxn ang="0">
                    <a:pos x="7" y="168"/>
                  </a:cxn>
                  <a:cxn ang="0">
                    <a:pos x="4" y="114"/>
                  </a:cxn>
                  <a:cxn ang="0">
                    <a:pos x="2" y="75"/>
                  </a:cxn>
                  <a:cxn ang="0">
                    <a:pos x="0" y="54"/>
                  </a:cxn>
                  <a:cxn ang="0">
                    <a:pos x="241" y="0"/>
                  </a:cxn>
                </a:cxnLst>
                <a:rect l="0" t="0" r="r" b="b"/>
                <a:pathLst>
                  <a:path w="420" h="970">
                    <a:moveTo>
                      <a:pt x="241" y="0"/>
                    </a:moveTo>
                    <a:lnTo>
                      <a:pt x="292" y="6"/>
                    </a:lnTo>
                    <a:lnTo>
                      <a:pt x="420" y="53"/>
                    </a:lnTo>
                    <a:lnTo>
                      <a:pt x="420" y="55"/>
                    </a:lnTo>
                    <a:lnTo>
                      <a:pt x="419" y="63"/>
                    </a:lnTo>
                    <a:lnTo>
                      <a:pt x="418" y="75"/>
                    </a:lnTo>
                    <a:lnTo>
                      <a:pt x="417" y="91"/>
                    </a:lnTo>
                    <a:lnTo>
                      <a:pt x="415" y="109"/>
                    </a:lnTo>
                    <a:lnTo>
                      <a:pt x="414" y="131"/>
                    </a:lnTo>
                    <a:lnTo>
                      <a:pt x="411" y="157"/>
                    </a:lnTo>
                    <a:lnTo>
                      <a:pt x="409" y="184"/>
                    </a:lnTo>
                    <a:lnTo>
                      <a:pt x="407" y="213"/>
                    </a:lnTo>
                    <a:lnTo>
                      <a:pt x="403" y="274"/>
                    </a:lnTo>
                    <a:lnTo>
                      <a:pt x="398" y="337"/>
                    </a:lnTo>
                    <a:lnTo>
                      <a:pt x="395" y="368"/>
                    </a:lnTo>
                    <a:lnTo>
                      <a:pt x="394" y="398"/>
                    </a:lnTo>
                    <a:lnTo>
                      <a:pt x="391" y="427"/>
                    </a:lnTo>
                    <a:lnTo>
                      <a:pt x="390" y="453"/>
                    </a:lnTo>
                    <a:lnTo>
                      <a:pt x="389" y="478"/>
                    </a:lnTo>
                    <a:lnTo>
                      <a:pt x="388" y="500"/>
                    </a:lnTo>
                    <a:lnTo>
                      <a:pt x="388" y="519"/>
                    </a:lnTo>
                    <a:lnTo>
                      <a:pt x="387" y="541"/>
                    </a:lnTo>
                    <a:lnTo>
                      <a:pt x="387" y="591"/>
                    </a:lnTo>
                    <a:lnTo>
                      <a:pt x="386" y="620"/>
                    </a:lnTo>
                    <a:lnTo>
                      <a:pt x="386" y="738"/>
                    </a:lnTo>
                    <a:lnTo>
                      <a:pt x="387" y="768"/>
                    </a:lnTo>
                    <a:lnTo>
                      <a:pt x="387" y="863"/>
                    </a:lnTo>
                    <a:lnTo>
                      <a:pt x="388" y="879"/>
                    </a:lnTo>
                    <a:lnTo>
                      <a:pt x="388" y="902"/>
                    </a:lnTo>
                    <a:lnTo>
                      <a:pt x="258" y="970"/>
                    </a:lnTo>
                    <a:lnTo>
                      <a:pt x="255" y="947"/>
                    </a:lnTo>
                    <a:lnTo>
                      <a:pt x="253" y="920"/>
                    </a:lnTo>
                    <a:lnTo>
                      <a:pt x="251" y="888"/>
                    </a:lnTo>
                    <a:lnTo>
                      <a:pt x="251" y="853"/>
                    </a:lnTo>
                    <a:lnTo>
                      <a:pt x="250" y="815"/>
                    </a:lnTo>
                    <a:lnTo>
                      <a:pt x="249" y="775"/>
                    </a:lnTo>
                    <a:lnTo>
                      <a:pt x="249" y="691"/>
                    </a:lnTo>
                    <a:lnTo>
                      <a:pt x="250" y="649"/>
                    </a:lnTo>
                    <a:lnTo>
                      <a:pt x="251" y="607"/>
                    </a:lnTo>
                    <a:lnTo>
                      <a:pt x="251" y="566"/>
                    </a:lnTo>
                    <a:lnTo>
                      <a:pt x="252" y="527"/>
                    </a:lnTo>
                    <a:lnTo>
                      <a:pt x="254" y="491"/>
                    </a:lnTo>
                    <a:lnTo>
                      <a:pt x="254" y="458"/>
                    </a:lnTo>
                    <a:lnTo>
                      <a:pt x="256" y="430"/>
                    </a:lnTo>
                    <a:lnTo>
                      <a:pt x="258" y="405"/>
                    </a:lnTo>
                    <a:lnTo>
                      <a:pt x="262" y="344"/>
                    </a:lnTo>
                    <a:lnTo>
                      <a:pt x="264" y="315"/>
                    </a:lnTo>
                    <a:lnTo>
                      <a:pt x="266" y="287"/>
                    </a:lnTo>
                    <a:lnTo>
                      <a:pt x="268" y="263"/>
                    </a:lnTo>
                    <a:lnTo>
                      <a:pt x="269" y="240"/>
                    </a:lnTo>
                    <a:lnTo>
                      <a:pt x="271" y="220"/>
                    </a:lnTo>
                    <a:lnTo>
                      <a:pt x="272" y="205"/>
                    </a:lnTo>
                    <a:lnTo>
                      <a:pt x="273" y="193"/>
                    </a:lnTo>
                    <a:lnTo>
                      <a:pt x="273" y="185"/>
                    </a:lnTo>
                    <a:lnTo>
                      <a:pt x="273" y="183"/>
                    </a:lnTo>
                    <a:lnTo>
                      <a:pt x="154" y="186"/>
                    </a:lnTo>
                    <a:lnTo>
                      <a:pt x="157" y="208"/>
                    </a:lnTo>
                    <a:lnTo>
                      <a:pt x="159" y="234"/>
                    </a:lnTo>
                    <a:lnTo>
                      <a:pt x="162" y="265"/>
                    </a:lnTo>
                    <a:lnTo>
                      <a:pt x="163" y="300"/>
                    </a:lnTo>
                    <a:lnTo>
                      <a:pt x="164" y="338"/>
                    </a:lnTo>
                    <a:lnTo>
                      <a:pt x="165" y="377"/>
                    </a:lnTo>
                    <a:lnTo>
                      <a:pt x="165" y="418"/>
                    </a:lnTo>
                    <a:lnTo>
                      <a:pt x="166" y="461"/>
                    </a:lnTo>
                    <a:lnTo>
                      <a:pt x="166" y="656"/>
                    </a:lnTo>
                    <a:lnTo>
                      <a:pt x="165" y="687"/>
                    </a:lnTo>
                    <a:lnTo>
                      <a:pt x="165" y="714"/>
                    </a:lnTo>
                    <a:lnTo>
                      <a:pt x="165" y="745"/>
                    </a:lnTo>
                    <a:lnTo>
                      <a:pt x="164" y="775"/>
                    </a:lnTo>
                    <a:lnTo>
                      <a:pt x="163" y="803"/>
                    </a:lnTo>
                    <a:lnTo>
                      <a:pt x="162" y="831"/>
                    </a:lnTo>
                    <a:lnTo>
                      <a:pt x="160" y="857"/>
                    </a:lnTo>
                    <a:lnTo>
                      <a:pt x="158" y="881"/>
                    </a:lnTo>
                    <a:lnTo>
                      <a:pt x="157" y="902"/>
                    </a:lnTo>
                    <a:lnTo>
                      <a:pt x="155" y="920"/>
                    </a:lnTo>
                    <a:lnTo>
                      <a:pt x="154" y="935"/>
                    </a:lnTo>
                    <a:lnTo>
                      <a:pt x="153" y="946"/>
                    </a:lnTo>
                    <a:lnTo>
                      <a:pt x="152" y="953"/>
                    </a:lnTo>
                    <a:lnTo>
                      <a:pt x="152" y="956"/>
                    </a:lnTo>
                    <a:lnTo>
                      <a:pt x="20" y="917"/>
                    </a:lnTo>
                    <a:lnTo>
                      <a:pt x="20" y="915"/>
                    </a:lnTo>
                    <a:lnTo>
                      <a:pt x="21" y="907"/>
                    </a:lnTo>
                    <a:lnTo>
                      <a:pt x="21" y="894"/>
                    </a:lnTo>
                    <a:lnTo>
                      <a:pt x="22" y="876"/>
                    </a:lnTo>
                    <a:lnTo>
                      <a:pt x="23" y="854"/>
                    </a:lnTo>
                    <a:lnTo>
                      <a:pt x="24" y="828"/>
                    </a:lnTo>
                    <a:lnTo>
                      <a:pt x="24" y="798"/>
                    </a:lnTo>
                    <a:lnTo>
                      <a:pt x="25" y="764"/>
                    </a:lnTo>
                    <a:lnTo>
                      <a:pt x="26" y="727"/>
                    </a:lnTo>
                    <a:lnTo>
                      <a:pt x="26" y="642"/>
                    </a:lnTo>
                    <a:lnTo>
                      <a:pt x="25" y="595"/>
                    </a:lnTo>
                    <a:lnTo>
                      <a:pt x="24" y="546"/>
                    </a:lnTo>
                    <a:lnTo>
                      <a:pt x="22" y="507"/>
                    </a:lnTo>
                    <a:lnTo>
                      <a:pt x="21" y="468"/>
                    </a:lnTo>
                    <a:lnTo>
                      <a:pt x="20" y="427"/>
                    </a:lnTo>
                    <a:lnTo>
                      <a:pt x="17" y="387"/>
                    </a:lnTo>
                    <a:lnTo>
                      <a:pt x="16" y="346"/>
                    </a:lnTo>
                    <a:lnTo>
                      <a:pt x="14" y="308"/>
                    </a:lnTo>
                    <a:lnTo>
                      <a:pt x="13" y="270"/>
                    </a:lnTo>
                    <a:lnTo>
                      <a:pt x="10" y="234"/>
                    </a:lnTo>
                    <a:lnTo>
                      <a:pt x="9" y="199"/>
                    </a:lnTo>
                    <a:lnTo>
                      <a:pt x="7" y="168"/>
                    </a:lnTo>
                    <a:lnTo>
                      <a:pt x="6" y="139"/>
                    </a:lnTo>
                    <a:lnTo>
                      <a:pt x="4" y="114"/>
                    </a:lnTo>
                    <a:lnTo>
                      <a:pt x="2" y="92"/>
                    </a:lnTo>
                    <a:lnTo>
                      <a:pt x="2" y="75"/>
                    </a:lnTo>
                    <a:lnTo>
                      <a:pt x="1" y="61"/>
                    </a:lnTo>
                    <a:lnTo>
                      <a:pt x="0" y="54"/>
                    </a:lnTo>
                    <a:lnTo>
                      <a:pt x="0" y="50"/>
                    </a:lnTo>
                    <a:lnTo>
                      <a:pt x="241"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8"/>
              <p:cNvSpPr>
                <a:spLocks/>
              </p:cNvSpPr>
              <p:nvPr/>
            </p:nvSpPr>
            <p:spPr bwMode="auto">
              <a:xfrm>
                <a:off x="4203701" y="5438775"/>
                <a:ext cx="300038" cy="193675"/>
              </a:xfrm>
              <a:custGeom>
                <a:avLst/>
                <a:gdLst/>
                <a:ahLst/>
                <a:cxnLst>
                  <a:cxn ang="0">
                    <a:pos x="92" y="0"/>
                  </a:cxn>
                  <a:cxn ang="0">
                    <a:pos x="110" y="1"/>
                  </a:cxn>
                  <a:cxn ang="0">
                    <a:pos x="126" y="5"/>
                  </a:cxn>
                  <a:cxn ang="0">
                    <a:pos x="139" y="10"/>
                  </a:cxn>
                  <a:cxn ang="0">
                    <a:pos x="151" y="17"/>
                  </a:cxn>
                  <a:cxn ang="0">
                    <a:pos x="161" y="27"/>
                  </a:cxn>
                  <a:cxn ang="0">
                    <a:pos x="168" y="37"/>
                  </a:cxn>
                  <a:cxn ang="0">
                    <a:pos x="175" y="48"/>
                  </a:cxn>
                  <a:cxn ang="0">
                    <a:pos x="179" y="58"/>
                  </a:cxn>
                  <a:cxn ang="0">
                    <a:pos x="183" y="69"/>
                  </a:cxn>
                  <a:cxn ang="0">
                    <a:pos x="186" y="79"/>
                  </a:cxn>
                  <a:cxn ang="0">
                    <a:pos x="187" y="89"/>
                  </a:cxn>
                  <a:cxn ang="0">
                    <a:pos x="188" y="97"/>
                  </a:cxn>
                  <a:cxn ang="0">
                    <a:pos x="189" y="103"/>
                  </a:cxn>
                  <a:cxn ang="0">
                    <a:pos x="189" y="108"/>
                  </a:cxn>
                  <a:cxn ang="0">
                    <a:pos x="187" y="109"/>
                  </a:cxn>
                  <a:cxn ang="0">
                    <a:pos x="180" y="110"/>
                  </a:cxn>
                  <a:cxn ang="0">
                    <a:pos x="171" y="112"/>
                  </a:cxn>
                  <a:cxn ang="0">
                    <a:pos x="158" y="115"/>
                  </a:cxn>
                  <a:cxn ang="0">
                    <a:pos x="142" y="117"/>
                  </a:cxn>
                  <a:cxn ang="0">
                    <a:pos x="124" y="119"/>
                  </a:cxn>
                  <a:cxn ang="0">
                    <a:pos x="105" y="121"/>
                  </a:cxn>
                  <a:cxn ang="0">
                    <a:pos x="83" y="122"/>
                  </a:cxn>
                  <a:cxn ang="0">
                    <a:pos x="61" y="122"/>
                  </a:cxn>
                  <a:cxn ang="0">
                    <a:pos x="44" y="121"/>
                  </a:cxn>
                  <a:cxn ang="0">
                    <a:pos x="30" y="120"/>
                  </a:cxn>
                  <a:cxn ang="0">
                    <a:pos x="19" y="117"/>
                  </a:cxn>
                  <a:cxn ang="0">
                    <a:pos x="11" y="115"/>
                  </a:cxn>
                  <a:cxn ang="0">
                    <a:pos x="5" y="112"/>
                  </a:cxn>
                  <a:cxn ang="0">
                    <a:pos x="2" y="110"/>
                  </a:cxn>
                  <a:cxn ang="0">
                    <a:pos x="1" y="109"/>
                  </a:cxn>
                  <a:cxn ang="0">
                    <a:pos x="0" y="108"/>
                  </a:cxn>
                  <a:cxn ang="0">
                    <a:pos x="0" y="96"/>
                  </a:cxn>
                  <a:cxn ang="0">
                    <a:pos x="2" y="88"/>
                  </a:cxn>
                  <a:cxn ang="0">
                    <a:pos x="3" y="78"/>
                  </a:cxn>
                  <a:cxn ang="0">
                    <a:pos x="5" y="67"/>
                  </a:cxn>
                  <a:cxn ang="0">
                    <a:pos x="9" y="56"/>
                  </a:cxn>
                  <a:cxn ang="0">
                    <a:pos x="15" y="44"/>
                  </a:cxn>
                  <a:cxn ang="0">
                    <a:pos x="22" y="33"/>
                  </a:cxn>
                  <a:cxn ang="0">
                    <a:pos x="31" y="23"/>
                  </a:cxn>
                  <a:cxn ang="0">
                    <a:pos x="42" y="14"/>
                  </a:cxn>
                  <a:cxn ang="0">
                    <a:pos x="56" y="7"/>
                  </a:cxn>
                  <a:cxn ang="0">
                    <a:pos x="72" y="2"/>
                  </a:cxn>
                  <a:cxn ang="0">
                    <a:pos x="92" y="0"/>
                  </a:cxn>
                </a:cxnLst>
                <a:rect l="0" t="0" r="r" b="b"/>
                <a:pathLst>
                  <a:path w="189" h="122">
                    <a:moveTo>
                      <a:pt x="92" y="0"/>
                    </a:moveTo>
                    <a:lnTo>
                      <a:pt x="110" y="1"/>
                    </a:lnTo>
                    <a:lnTo>
                      <a:pt x="126" y="5"/>
                    </a:lnTo>
                    <a:lnTo>
                      <a:pt x="139" y="10"/>
                    </a:lnTo>
                    <a:lnTo>
                      <a:pt x="151" y="17"/>
                    </a:lnTo>
                    <a:lnTo>
                      <a:pt x="161" y="27"/>
                    </a:lnTo>
                    <a:lnTo>
                      <a:pt x="168" y="37"/>
                    </a:lnTo>
                    <a:lnTo>
                      <a:pt x="175" y="48"/>
                    </a:lnTo>
                    <a:lnTo>
                      <a:pt x="179" y="58"/>
                    </a:lnTo>
                    <a:lnTo>
                      <a:pt x="183" y="69"/>
                    </a:lnTo>
                    <a:lnTo>
                      <a:pt x="186" y="79"/>
                    </a:lnTo>
                    <a:lnTo>
                      <a:pt x="187" y="89"/>
                    </a:lnTo>
                    <a:lnTo>
                      <a:pt x="188" y="97"/>
                    </a:lnTo>
                    <a:lnTo>
                      <a:pt x="189" y="103"/>
                    </a:lnTo>
                    <a:lnTo>
                      <a:pt x="189" y="108"/>
                    </a:lnTo>
                    <a:lnTo>
                      <a:pt x="187" y="109"/>
                    </a:lnTo>
                    <a:lnTo>
                      <a:pt x="180" y="110"/>
                    </a:lnTo>
                    <a:lnTo>
                      <a:pt x="171" y="112"/>
                    </a:lnTo>
                    <a:lnTo>
                      <a:pt x="158" y="115"/>
                    </a:lnTo>
                    <a:lnTo>
                      <a:pt x="142" y="117"/>
                    </a:lnTo>
                    <a:lnTo>
                      <a:pt x="124" y="119"/>
                    </a:lnTo>
                    <a:lnTo>
                      <a:pt x="105" y="121"/>
                    </a:lnTo>
                    <a:lnTo>
                      <a:pt x="83" y="122"/>
                    </a:lnTo>
                    <a:lnTo>
                      <a:pt x="61" y="122"/>
                    </a:lnTo>
                    <a:lnTo>
                      <a:pt x="44" y="121"/>
                    </a:lnTo>
                    <a:lnTo>
                      <a:pt x="30" y="120"/>
                    </a:lnTo>
                    <a:lnTo>
                      <a:pt x="19" y="117"/>
                    </a:lnTo>
                    <a:lnTo>
                      <a:pt x="11" y="115"/>
                    </a:lnTo>
                    <a:lnTo>
                      <a:pt x="5" y="112"/>
                    </a:lnTo>
                    <a:lnTo>
                      <a:pt x="2" y="110"/>
                    </a:lnTo>
                    <a:lnTo>
                      <a:pt x="1" y="109"/>
                    </a:lnTo>
                    <a:lnTo>
                      <a:pt x="0" y="108"/>
                    </a:lnTo>
                    <a:lnTo>
                      <a:pt x="0" y="96"/>
                    </a:lnTo>
                    <a:lnTo>
                      <a:pt x="2" y="88"/>
                    </a:lnTo>
                    <a:lnTo>
                      <a:pt x="3" y="78"/>
                    </a:lnTo>
                    <a:lnTo>
                      <a:pt x="5" y="67"/>
                    </a:lnTo>
                    <a:lnTo>
                      <a:pt x="9" y="56"/>
                    </a:lnTo>
                    <a:lnTo>
                      <a:pt x="15" y="44"/>
                    </a:lnTo>
                    <a:lnTo>
                      <a:pt x="22" y="33"/>
                    </a:lnTo>
                    <a:lnTo>
                      <a:pt x="31" y="23"/>
                    </a:lnTo>
                    <a:lnTo>
                      <a:pt x="42" y="14"/>
                    </a:lnTo>
                    <a:lnTo>
                      <a:pt x="56" y="7"/>
                    </a:lnTo>
                    <a:lnTo>
                      <a:pt x="72" y="2"/>
                    </a:lnTo>
                    <a:lnTo>
                      <a:pt x="9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
              <p:cNvSpPr>
                <a:spLocks/>
              </p:cNvSpPr>
              <p:nvPr/>
            </p:nvSpPr>
            <p:spPr bwMode="auto">
              <a:xfrm>
                <a:off x="4656138" y="5441950"/>
                <a:ext cx="322263" cy="206375"/>
              </a:xfrm>
              <a:custGeom>
                <a:avLst/>
                <a:gdLst/>
                <a:ahLst/>
                <a:cxnLst>
                  <a:cxn ang="0">
                    <a:pos x="111" y="0"/>
                  </a:cxn>
                  <a:cxn ang="0">
                    <a:pos x="129" y="1"/>
                  </a:cxn>
                  <a:cxn ang="0">
                    <a:pos x="146" y="4"/>
                  </a:cxn>
                  <a:cxn ang="0">
                    <a:pos x="159" y="10"/>
                  </a:cxn>
                  <a:cxn ang="0">
                    <a:pos x="170" y="18"/>
                  </a:cxn>
                  <a:cxn ang="0">
                    <a:pos x="179" y="27"/>
                  </a:cxn>
                  <a:cxn ang="0">
                    <a:pos x="187" y="36"/>
                  </a:cxn>
                  <a:cxn ang="0">
                    <a:pos x="192" y="47"/>
                  </a:cxn>
                  <a:cxn ang="0">
                    <a:pos x="196" y="58"/>
                  </a:cxn>
                  <a:cxn ang="0">
                    <a:pos x="199" y="69"/>
                  </a:cxn>
                  <a:cxn ang="0">
                    <a:pos x="202" y="80"/>
                  </a:cxn>
                  <a:cxn ang="0">
                    <a:pos x="202" y="89"/>
                  </a:cxn>
                  <a:cxn ang="0">
                    <a:pos x="203" y="97"/>
                  </a:cxn>
                  <a:cxn ang="0">
                    <a:pos x="203" y="110"/>
                  </a:cxn>
                  <a:cxn ang="0">
                    <a:pos x="202" y="110"/>
                  </a:cxn>
                  <a:cxn ang="0">
                    <a:pos x="201" y="113"/>
                  </a:cxn>
                  <a:cxn ang="0">
                    <a:pos x="197" y="115"/>
                  </a:cxn>
                  <a:cxn ang="0">
                    <a:pos x="191" y="118"/>
                  </a:cxn>
                  <a:cxn ang="0">
                    <a:pos x="182" y="121"/>
                  </a:cxn>
                  <a:cxn ang="0">
                    <a:pos x="169" y="124"/>
                  </a:cxn>
                  <a:cxn ang="0">
                    <a:pos x="152" y="127"/>
                  </a:cxn>
                  <a:cxn ang="0">
                    <a:pos x="131" y="129"/>
                  </a:cxn>
                  <a:cxn ang="0">
                    <a:pos x="111" y="130"/>
                  </a:cxn>
                  <a:cxn ang="0">
                    <a:pos x="92" y="129"/>
                  </a:cxn>
                  <a:cxn ang="0">
                    <a:pos x="74" y="127"/>
                  </a:cxn>
                  <a:cxn ang="0">
                    <a:pos x="57" y="125"/>
                  </a:cxn>
                  <a:cxn ang="0">
                    <a:pos x="41" y="121"/>
                  </a:cxn>
                  <a:cxn ang="0">
                    <a:pos x="28" y="118"/>
                  </a:cxn>
                  <a:cxn ang="0">
                    <a:pos x="16" y="114"/>
                  </a:cxn>
                  <a:cxn ang="0">
                    <a:pos x="7" y="111"/>
                  </a:cxn>
                  <a:cxn ang="0">
                    <a:pos x="2" y="110"/>
                  </a:cxn>
                  <a:cxn ang="0">
                    <a:pos x="0" y="109"/>
                  </a:cxn>
                  <a:cxn ang="0">
                    <a:pos x="0" y="104"/>
                  </a:cxn>
                  <a:cxn ang="0">
                    <a:pos x="1" y="98"/>
                  </a:cxn>
                  <a:cxn ang="0">
                    <a:pos x="2" y="91"/>
                  </a:cxn>
                  <a:cxn ang="0">
                    <a:pos x="4" y="82"/>
                  </a:cxn>
                  <a:cxn ang="0">
                    <a:pos x="7" y="72"/>
                  </a:cxn>
                  <a:cxn ang="0">
                    <a:pos x="11" y="62"/>
                  </a:cxn>
                  <a:cxn ang="0">
                    <a:pos x="17" y="51"/>
                  </a:cxn>
                  <a:cxn ang="0">
                    <a:pos x="24" y="40"/>
                  </a:cxn>
                  <a:cxn ang="0">
                    <a:pos x="32" y="30"/>
                  </a:cxn>
                  <a:cxn ang="0">
                    <a:pos x="43" y="21"/>
                  </a:cxn>
                  <a:cxn ang="0">
                    <a:pos x="57" y="14"/>
                  </a:cxn>
                  <a:cxn ang="0">
                    <a:pos x="72" y="7"/>
                  </a:cxn>
                  <a:cxn ang="0">
                    <a:pos x="90" y="3"/>
                  </a:cxn>
                  <a:cxn ang="0">
                    <a:pos x="111" y="0"/>
                  </a:cxn>
                </a:cxnLst>
                <a:rect l="0" t="0" r="r" b="b"/>
                <a:pathLst>
                  <a:path w="203" h="130">
                    <a:moveTo>
                      <a:pt x="111" y="0"/>
                    </a:moveTo>
                    <a:lnTo>
                      <a:pt x="129" y="1"/>
                    </a:lnTo>
                    <a:lnTo>
                      <a:pt x="146" y="4"/>
                    </a:lnTo>
                    <a:lnTo>
                      <a:pt x="159" y="10"/>
                    </a:lnTo>
                    <a:lnTo>
                      <a:pt x="170" y="18"/>
                    </a:lnTo>
                    <a:lnTo>
                      <a:pt x="179" y="27"/>
                    </a:lnTo>
                    <a:lnTo>
                      <a:pt x="187" y="36"/>
                    </a:lnTo>
                    <a:lnTo>
                      <a:pt x="192" y="47"/>
                    </a:lnTo>
                    <a:lnTo>
                      <a:pt x="196" y="58"/>
                    </a:lnTo>
                    <a:lnTo>
                      <a:pt x="199" y="69"/>
                    </a:lnTo>
                    <a:lnTo>
                      <a:pt x="202" y="80"/>
                    </a:lnTo>
                    <a:lnTo>
                      <a:pt x="202" y="89"/>
                    </a:lnTo>
                    <a:lnTo>
                      <a:pt x="203" y="97"/>
                    </a:lnTo>
                    <a:lnTo>
                      <a:pt x="203" y="110"/>
                    </a:lnTo>
                    <a:lnTo>
                      <a:pt x="202" y="110"/>
                    </a:lnTo>
                    <a:lnTo>
                      <a:pt x="201" y="113"/>
                    </a:lnTo>
                    <a:lnTo>
                      <a:pt x="197" y="115"/>
                    </a:lnTo>
                    <a:lnTo>
                      <a:pt x="191" y="118"/>
                    </a:lnTo>
                    <a:lnTo>
                      <a:pt x="182" y="121"/>
                    </a:lnTo>
                    <a:lnTo>
                      <a:pt x="169" y="124"/>
                    </a:lnTo>
                    <a:lnTo>
                      <a:pt x="152" y="127"/>
                    </a:lnTo>
                    <a:lnTo>
                      <a:pt x="131" y="129"/>
                    </a:lnTo>
                    <a:lnTo>
                      <a:pt x="111" y="130"/>
                    </a:lnTo>
                    <a:lnTo>
                      <a:pt x="92" y="129"/>
                    </a:lnTo>
                    <a:lnTo>
                      <a:pt x="74" y="127"/>
                    </a:lnTo>
                    <a:lnTo>
                      <a:pt x="57" y="125"/>
                    </a:lnTo>
                    <a:lnTo>
                      <a:pt x="41" y="121"/>
                    </a:lnTo>
                    <a:lnTo>
                      <a:pt x="28" y="118"/>
                    </a:lnTo>
                    <a:lnTo>
                      <a:pt x="16" y="114"/>
                    </a:lnTo>
                    <a:lnTo>
                      <a:pt x="7" y="111"/>
                    </a:lnTo>
                    <a:lnTo>
                      <a:pt x="2" y="110"/>
                    </a:lnTo>
                    <a:lnTo>
                      <a:pt x="0" y="109"/>
                    </a:lnTo>
                    <a:lnTo>
                      <a:pt x="0" y="104"/>
                    </a:lnTo>
                    <a:lnTo>
                      <a:pt x="1" y="98"/>
                    </a:lnTo>
                    <a:lnTo>
                      <a:pt x="2" y="91"/>
                    </a:lnTo>
                    <a:lnTo>
                      <a:pt x="4" y="82"/>
                    </a:lnTo>
                    <a:lnTo>
                      <a:pt x="7" y="72"/>
                    </a:lnTo>
                    <a:lnTo>
                      <a:pt x="11" y="62"/>
                    </a:lnTo>
                    <a:lnTo>
                      <a:pt x="17" y="51"/>
                    </a:lnTo>
                    <a:lnTo>
                      <a:pt x="24" y="40"/>
                    </a:lnTo>
                    <a:lnTo>
                      <a:pt x="32" y="30"/>
                    </a:lnTo>
                    <a:lnTo>
                      <a:pt x="43" y="21"/>
                    </a:lnTo>
                    <a:lnTo>
                      <a:pt x="57" y="14"/>
                    </a:lnTo>
                    <a:lnTo>
                      <a:pt x="72" y="7"/>
                    </a:lnTo>
                    <a:lnTo>
                      <a:pt x="90" y="3"/>
                    </a:lnTo>
                    <a:lnTo>
                      <a:pt x="11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0"/>
              <p:cNvSpPr>
                <a:spLocks/>
              </p:cNvSpPr>
              <p:nvPr/>
            </p:nvSpPr>
            <p:spPr bwMode="auto">
              <a:xfrm>
                <a:off x="3732213" y="3940175"/>
                <a:ext cx="214313" cy="223838"/>
              </a:xfrm>
              <a:custGeom>
                <a:avLst/>
                <a:gdLst/>
                <a:ahLst/>
                <a:cxnLst>
                  <a:cxn ang="0">
                    <a:pos x="43" y="0"/>
                  </a:cxn>
                  <a:cxn ang="0">
                    <a:pos x="135" y="50"/>
                  </a:cxn>
                  <a:cxn ang="0">
                    <a:pos x="134" y="53"/>
                  </a:cxn>
                  <a:cxn ang="0">
                    <a:pos x="132" y="58"/>
                  </a:cxn>
                  <a:cxn ang="0">
                    <a:pos x="128" y="67"/>
                  </a:cxn>
                  <a:cxn ang="0">
                    <a:pos x="116" y="90"/>
                  </a:cxn>
                  <a:cxn ang="0">
                    <a:pos x="108" y="103"/>
                  </a:cxn>
                  <a:cxn ang="0">
                    <a:pos x="99" y="116"/>
                  </a:cxn>
                  <a:cxn ang="0">
                    <a:pos x="89" y="127"/>
                  </a:cxn>
                  <a:cxn ang="0">
                    <a:pos x="80" y="135"/>
                  </a:cxn>
                  <a:cxn ang="0">
                    <a:pos x="69" y="139"/>
                  </a:cxn>
                  <a:cxn ang="0">
                    <a:pos x="57" y="141"/>
                  </a:cxn>
                  <a:cxn ang="0">
                    <a:pos x="45" y="141"/>
                  </a:cxn>
                  <a:cxn ang="0">
                    <a:pos x="34" y="138"/>
                  </a:cxn>
                  <a:cxn ang="0">
                    <a:pos x="24" y="136"/>
                  </a:cxn>
                  <a:cxn ang="0">
                    <a:pos x="17" y="133"/>
                  </a:cxn>
                  <a:cxn ang="0">
                    <a:pos x="11" y="130"/>
                  </a:cxn>
                  <a:cxn ang="0">
                    <a:pos x="7" y="126"/>
                  </a:cxn>
                  <a:cxn ang="0">
                    <a:pos x="3" y="121"/>
                  </a:cxn>
                  <a:cxn ang="0">
                    <a:pos x="1" y="116"/>
                  </a:cxn>
                  <a:cxn ang="0">
                    <a:pos x="0" y="109"/>
                  </a:cxn>
                  <a:cxn ang="0">
                    <a:pos x="1" y="100"/>
                  </a:cxn>
                  <a:cxn ang="0">
                    <a:pos x="3" y="90"/>
                  </a:cxn>
                  <a:cxn ang="0">
                    <a:pos x="9" y="77"/>
                  </a:cxn>
                  <a:cxn ang="0">
                    <a:pos x="15" y="63"/>
                  </a:cxn>
                  <a:cxn ang="0">
                    <a:pos x="22" y="49"/>
                  </a:cxn>
                  <a:cxn ang="0">
                    <a:pos x="28" y="36"/>
                  </a:cxn>
                  <a:cxn ang="0">
                    <a:pos x="33" y="24"/>
                  </a:cxn>
                  <a:cxn ang="0">
                    <a:pos x="37" y="15"/>
                  </a:cxn>
                  <a:cxn ang="0">
                    <a:pos x="40" y="7"/>
                  </a:cxn>
                  <a:cxn ang="0">
                    <a:pos x="43" y="1"/>
                  </a:cxn>
                  <a:cxn ang="0">
                    <a:pos x="43" y="0"/>
                  </a:cxn>
                </a:cxnLst>
                <a:rect l="0" t="0" r="r" b="b"/>
                <a:pathLst>
                  <a:path w="135" h="141">
                    <a:moveTo>
                      <a:pt x="43" y="0"/>
                    </a:moveTo>
                    <a:lnTo>
                      <a:pt x="135" y="50"/>
                    </a:lnTo>
                    <a:lnTo>
                      <a:pt x="134" y="53"/>
                    </a:lnTo>
                    <a:lnTo>
                      <a:pt x="132" y="58"/>
                    </a:lnTo>
                    <a:lnTo>
                      <a:pt x="128" y="67"/>
                    </a:lnTo>
                    <a:lnTo>
                      <a:pt x="116" y="90"/>
                    </a:lnTo>
                    <a:lnTo>
                      <a:pt x="108" y="103"/>
                    </a:lnTo>
                    <a:lnTo>
                      <a:pt x="99" y="116"/>
                    </a:lnTo>
                    <a:lnTo>
                      <a:pt x="89" y="127"/>
                    </a:lnTo>
                    <a:lnTo>
                      <a:pt x="80" y="135"/>
                    </a:lnTo>
                    <a:lnTo>
                      <a:pt x="69" y="139"/>
                    </a:lnTo>
                    <a:lnTo>
                      <a:pt x="57" y="141"/>
                    </a:lnTo>
                    <a:lnTo>
                      <a:pt x="45" y="141"/>
                    </a:lnTo>
                    <a:lnTo>
                      <a:pt x="34" y="138"/>
                    </a:lnTo>
                    <a:lnTo>
                      <a:pt x="24" y="136"/>
                    </a:lnTo>
                    <a:lnTo>
                      <a:pt x="17" y="133"/>
                    </a:lnTo>
                    <a:lnTo>
                      <a:pt x="11" y="130"/>
                    </a:lnTo>
                    <a:lnTo>
                      <a:pt x="7" y="126"/>
                    </a:lnTo>
                    <a:lnTo>
                      <a:pt x="3" y="121"/>
                    </a:lnTo>
                    <a:lnTo>
                      <a:pt x="1" y="116"/>
                    </a:lnTo>
                    <a:lnTo>
                      <a:pt x="0" y="109"/>
                    </a:lnTo>
                    <a:lnTo>
                      <a:pt x="1" y="100"/>
                    </a:lnTo>
                    <a:lnTo>
                      <a:pt x="3" y="90"/>
                    </a:lnTo>
                    <a:lnTo>
                      <a:pt x="9" y="77"/>
                    </a:lnTo>
                    <a:lnTo>
                      <a:pt x="15" y="63"/>
                    </a:lnTo>
                    <a:lnTo>
                      <a:pt x="22" y="49"/>
                    </a:lnTo>
                    <a:lnTo>
                      <a:pt x="28" y="36"/>
                    </a:lnTo>
                    <a:lnTo>
                      <a:pt x="33" y="24"/>
                    </a:lnTo>
                    <a:lnTo>
                      <a:pt x="37" y="15"/>
                    </a:lnTo>
                    <a:lnTo>
                      <a:pt x="40" y="7"/>
                    </a:lnTo>
                    <a:lnTo>
                      <a:pt x="43" y="1"/>
                    </a:lnTo>
                    <a:lnTo>
                      <a:pt x="43" y="0"/>
                    </a:lnTo>
                    <a:close/>
                  </a:path>
                </a:pathLst>
              </a:custGeom>
              <a:solidFill>
                <a:srgbClr val="FFC97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1"/>
              <p:cNvSpPr>
                <a:spLocks/>
              </p:cNvSpPr>
              <p:nvPr/>
            </p:nvSpPr>
            <p:spPr bwMode="auto">
              <a:xfrm>
                <a:off x="5108576" y="3871913"/>
                <a:ext cx="220663" cy="179388"/>
              </a:xfrm>
              <a:custGeom>
                <a:avLst/>
                <a:gdLst/>
                <a:ahLst/>
                <a:cxnLst>
                  <a:cxn ang="0">
                    <a:pos x="91" y="0"/>
                  </a:cxn>
                  <a:cxn ang="0">
                    <a:pos x="95" y="4"/>
                  </a:cxn>
                  <a:cxn ang="0">
                    <a:pos x="100" y="10"/>
                  </a:cxn>
                  <a:cxn ang="0">
                    <a:pos x="113" y="24"/>
                  </a:cxn>
                  <a:cxn ang="0">
                    <a:pos x="119" y="32"/>
                  </a:cxn>
                  <a:cxn ang="0">
                    <a:pos x="125" y="39"/>
                  </a:cxn>
                  <a:cxn ang="0">
                    <a:pos x="130" y="45"/>
                  </a:cxn>
                  <a:cxn ang="0">
                    <a:pos x="133" y="50"/>
                  </a:cxn>
                  <a:cxn ang="0">
                    <a:pos x="138" y="58"/>
                  </a:cxn>
                  <a:cxn ang="0">
                    <a:pos x="139" y="62"/>
                  </a:cxn>
                  <a:cxn ang="0">
                    <a:pos x="139" y="68"/>
                  </a:cxn>
                  <a:cxn ang="0">
                    <a:pos x="138" y="71"/>
                  </a:cxn>
                  <a:cxn ang="0">
                    <a:pos x="134" y="79"/>
                  </a:cxn>
                  <a:cxn ang="0">
                    <a:pos x="129" y="85"/>
                  </a:cxn>
                  <a:cxn ang="0">
                    <a:pos x="122" y="92"/>
                  </a:cxn>
                  <a:cxn ang="0">
                    <a:pos x="114" y="98"/>
                  </a:cxn>
                  <a:cxn ang="0">
                    <a:pos x="105" y="103"/>
                  </a:cxn>
                  <a:cxn ang="0">
                    <a:pos x="97" y="108"/>
                  </a:cxn>
                  <a:cxn ang="0">
                    <a:pos x="90" y="112"/>
                  </a:cxn>
                  <a:cxn ang="0">
                    <a:pos x="85" y="113"/>
                  </a:cxn>
                  <a:cxn ang="0">
                    <a:pos x="72" y="111"/>
                  </a:cxn>
                  <a:cxn ang="0">
                    <a:pos x="58" y="105"/>
                  </a:cxn>
                  <a:cxn ang="0">
                    <a:pos x="46" y="97"/>
                  </a:cxn>
                  <a:cxn ang="0">
                    <a:pos x="36" y="87"/>
                  </a:cxn>
                  <a:cxn ang="0">
                    <a:pos x="24" y="73"/>
                  </a:cxn>
                  <a:cxn ang="0">
                    <a:pos x="15" y="60"/>
                  </a:cxn>
                  <a:cxn ang="0">
                    <a:pos x="9" y="50"/>
                  </a:cxn>
                  <a:cxn ang="0">
                    <a:pos x="5" y="40"/>
                  </a:cxn>
                  <a:cxn ang="0">
                    <a:pos x="2" y="30"/>
                  </a:cxn>
                  <a:cxn ang="0">
                    <a:pos x="0" y="22"/>
                  </a:cxn>
                  <a:cxn ang="0">
                    <a:pos x="91" y="0"/>
                  </a:cxn>
                </a:cxnLst>
                <a:rect l="0" t="0" r="r" b="b"/>
                <a:pathLst>
                  <a:path w="139" h="113">
                    <a:moveTo>
                      <a:pt x="91" y="0"/>
                    </a:moveTo>
                    <a:lnTo>
                      <a:pt x="95" y="4"/>
                    </a:lnTo>
                    <a:lnTo>
                      <a:pt x="100" y="10"/>
                    </a:lnTo>
                    <a:lnTo>
                      <a:pt x="113" y="24"/>
                    </a:lnTo>
                    <a:lnTo>
                      <a:pt x="119" y="32"/>
                    </a:lnTo>
                    <a:lnTo>
                      <a:pt x="125" y="39"/>
                    </a:lnTo>
                    <a:lnTo>
                      <a:pt x="130" y="45"/>
                    </a:lnTo>
                    <a:lnTo>
                      <a:pt x="133" y="50"/>
                    </a:lnTo>
                    <a:lnTo>
                      <a:pt x="138" y="58"/>
                    </a:lnTo>
                    <a:lnTo>
                      <a:pt x="139" y="62"/>
                    </a:lnTo>
                    <a:lnTo>
                      <a:pt x="139" y="68"/>
                    </a:lnTo>
                    <a:lnTo>
                      <a:pt x="138" y="71"/>
                    </a:lnTo>
                    <a:lnTo>
                      <a:pt x="134" y="79"/>
                    </a:lnTo>
                    <a:lnTo>
                      <a:pt x="129" y="85"/>
                    </a:lnTo>
                    <a:lnTo>
                      <a:pt x="122" y="92"/>
                    </a:lnTo>
                    <a:lnTo>
                      <a:pt x="114" y="98"/>
                    </a:lnTo>
                    <a:lnTo>
                      <a:pt x="105" y="103"/>
                    </a:lnTo>
                    <a:lnTo>
                      <a:pt x="97" y="108"/>
                    </a:lnTo>
                    <a:lnTo>
                      <a:pt x="90" y="112"/>
                    </a:lnTo>
                    <a:lnTo>
                      <a:pt x="85" y="113"/>
                    </a:lnTo>
                    <a:lnTo>
                      <a:pt x="72" y="111"/>
                    </a:lnTo>
                    <a:lnTo>
                      <a:pt x="58" y="105"/>
                    </a:lnTo>
                    <a:lnTo>
                      <a:pt x="46" y="97"/>
                    </a:lnTo>
                    <a:lnTo>
                      <a:pt x="36" y="87"/>
                    </a:lnTo>
                    <a:lnTo>
                      <a:pt x="24" y="73"/>
                    </a:lnTo>
                    <a:lnTo>
                      <a:pt x="15" y="60"/>
                    </a:lnTo>
                    <a:lnTo>
                      <a:pt x="9" y="50"/>
                    </a:lnTo>
                    <a:lnTo>
                      <a:pt x="5" y="40"/>
                    </a:lnTo>
                    <a:lnTo>
                      <a:pt x="2" y="30"/>
                    </a:lnTo>
                    <a:lnTo>
                      <a:pt x="0" y="22"/>
                    </a:lnTo>
                    <a:lnTo>
                      <a:pt x="91" y="0"/>
                    </a:lnTo>
                    <a:close/>
                  </a:path>
                </a:pathLst>
              </a:custGeom>
              <a:solidFill>
                <a:srgbClr val="FFC97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2"/>
              <p:cNvSpPr>
                <a:spLocks/>
              </p:cNvSpPr>
              <p:nvPr/>
            </p:nvSpPr>
            <p:spPr bwMode="auto">
              <a:xfrm>
                <a:off x="3765551" y="3940175"/>
                <a:ext cx="180975" cy="157163"/>
              </a:xfrm>
              <a:custGeom>
                <a:avLst/>
                <a:gdLst/>
                <a:ahLst/>
                <a:cxnLst>
                  <a:cxn ang="0">
                    <a:pos x="22" y="0"/>
                  </a:cxn>
                  <a:cxn ang="0">
                    <a:pos x="114" y="50"/>
                  </a:cxn>
                  <a:cxn ang="0">
                    <a:pos x="113" y="52"/>
                  </a:cxn>
                  <a:cxn ang="0">
                    <a:pos x="110" y="57"/>
                  </a:cxn>
                  <a:cxn ang="0">
                    <a:pos x="106" y="65"/>
                  </a:cxn>
                  <a:cxn ang="0">
                    <a:pos x="101" y="75"/>
                  </a:cxn>
                  <a:cxn ang="0">
                    <a:pos x="89" y="99"/>
                  </a:cxn>
                  <a:cxn ang="0">
                    <a:pos x="0" y="55"/>
                  </a:cxn>
                  <a:cxn ang="0">
                    <a:pos x="4" y="43"/>
                  </a:cxn>
                  <a:cxn ang="0">
                    <a:pos x="8" y="32"/>
                  </a:cxn>
                  <a:cxn ang="0">
                    <a:pos x="13" y="22"/>
                  </a:cxn>
                  <a:cxn ang="0">
                    <a:pos x="17" y="13"/>
                  </a:cxn>
                  <a:cxn ang="0">
                    <a:pos x="20" y="6"/>
                  </a:cxn>
                  <a:cxn ang="0">
                    <a:pos x="22" y="1"/>
                  </a:cxn>
                  <a:cxn ang="0">
                    <a:pos x="22" y="0"/>
                  </a:cxn>
                </a:cxnLst>
                <a:rect l="0" t="0" r="r" b="b"/>
                <a:pathLst>
                  <a:path w="114" h="99">
                    <a:moveTo>
                      <a:pt x="22" y="0"/>
                    </a:moveTo>
                    <a:lnTo>
                      <a:pt x="114" y="50"/>
                    </a:lnTo>
                    <a:lnTo>
                      <a:pt x="113" y="52"/>
                    </a:lnTo>
                    <a:lnTo>
                      <a:pt x="110" y="57"/>
                    </a:lnTo>
                    <a:lnTo>
                      <a:pt x="106" y="65"/>
                    </a:lnTo>
                    <a:lnTo>
                      <a:pt x="101" y="75"/>
                    </a:lnTo>
                    <a:lnTo>
                      <a:pt x="89" y="99"/>
                    </a:lnTo>
                    <a:lnTo>
                      <a:pt x="0" y="55"/>
                    </a:lnTo>
                    <a:lnTo>
                      <a:pt x="4" y="43"/>
                    </a:lnTo>
                    <a:lnTo>
                      <a:pt x="8" y="32"/>
                    </a:lnTo>
                    <a:lnTo>
                      <a:pt x="13" y="22"/>
                    </a:lnTo>
                    <a:lnTo>
                      <a:pt x="17" y="13"/>
                    </a:lnTo>
                    <a:lnTo>
                      <a:pt x="20" y="6"/>
                    </a:lnTo>
                    <a:lnTo>
                      <a:pt x="22" y="1"/>
                    </a:lnTo>
                    <a:lnTo>
                      <a:pt x="22" y="0"/>
                    </a:lnTo>
                    <a:close/>
                  </a:path>
                </a:pathLst>
              </a:custGeom>
              <a:solidFill>
                <a:srgbClr val="F97D3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
              <p:cNvSpPr>
                <a:spLocks/>
              </p:cNvSpPr>
              <p:nvPr/>
            </p:nvSpPr>
            <p:spPr bwMode="auto">
              <a:xfrm>
                <a:off x="4502151" y="2795588"/>
                <a:ext cx="195263" cy="161925"/>
              </a:xfrm>
              <a:custGeom>
                <a:avLst/>
                <a:gdLst/>
                <a:ahLst/>
                <a:cxnLst>
                  <a:cxn ang="0">
                    <a:pos x="121" y="0"/>
                  </a:cxn>
                  <a:cxn ang="0">
                    <a:pos x="123" y="0"/>
                  </a:cxn>
                  <a:cxn ang="0">
                    <a:pos x="95" y="99"/>
                  </a:cxn>
                  <a:cxn ang="0">
                    <a:pos x="68" y="102"/>
                  </a:cxn>
                  <a:cxn ang="0">
                    <a:pos x="0" y="13"/>
                  </a:cxn>
                  <a:cxn ang="0">
                    <a:pos x="3" y="13"/>
                  </a:cxn>
                  <a:cxn ang="0">
                    <a:pos x="10" y="12"/>
                  </a:cxn>
                  <a:cxn ang="0">
                    <a:pos x="18" y="12"/>
                  </a:cxn>
                  <a:cxn ang="0">
                    <a:pos x="30" y="11"/>
                  </a:cxn>
                  <a:cxn ang="0">
                    <a:pos x="43" y="10"/>
                  </a:cxn>
                  <a:cxn ang="0">
                    <a:pos x="54" y="8"/>
                  </a:cxn>
                  <a:cxn ang="0">
                    <a:pos x="64" y="8"/>
                  </a:cxn>
                  <a:cxn ang="0">
                    <a:pos x="77" y="6"/>
                  </a:cxn>
                  <a:cxn ang="0">
                    <a:pos x="92" y="4"/>
                  </a:cxn>
                  <a:cxn ang="0">
                    <a:pos x="103" y="3"/>
                  </a:cxn>
                  <a:cxn ang="0">
                    <a:pos x="114" y="1"/>
                  </a:cxn>
                  <a:cxn ang="0">
                    <a:pos x="121" y="0"/>
                  </a:cxn>
                </a:cxnLst>
                <a:rect l="0" t="0" r="r" b="b"/>
                <a:pathLst>
                  <a:path w="123" h="102">
                    <a:moveTo>
                      <a:pt x="121" y="0"/>
                    </a:moveTo>
                    <a:lnTo>
                      <a:pt x="123" y="0"/>
                    </a:lnTo>
                    <a:lnTo>
                      <a:pt x="95" y="99"/>
                    </a:lnTo>
                    <a:lnTo>
                      <a:pt x="68" y="102"/>
                    </a:lnTo>
                    <a:lnTo>
                      <a:pt x="0" y="13"/>
                    </a:lnTo>
                    <a:lnTo>
                      <a:pt x="3" y="13"/>
                    </a:lnTo>
                    <a:lnTo>
                      <a:pt x="10" y="12"/>
                    </a:lnTo>
                    <a:lnTo>
                      <a:pt x="18" y="12"/>
                    </a:lnTo>
                    <a:lnTo>
                      <a:pt x="30" y="11"/>
                    </a:lnTo>
                    <a:lnTo>
                      <a:pt x="43" y="10"/>
                    </a:lnTo>
                    <a:lnTo>
                      <a:pt x="54" y="8"/>
                    </a:lnTo>
                    <a:lnTo>
                      <a:pt x="64" y="8"/>
                    </a:lnTo>
                    <a:lnTo>
                      <a:pt x="77" y="6"/>
                    </a:lnTo>
                    <a:lnTo>
                      <a:pt x="92" y="4"/>
                    </a:lnTo>
                    <a:lnTo>
                      <a:pt x="103" y="3"/>
                    </a:lnTo>
                    <a:lnTo>
                      <a:pt x="114" y="1"/>
                    </a:lnTo>
                    <a:lnTo>
                      <a:pt x="121" y="0"/>
                    </a:lnTo>
                    <a:close/>
                  </a:path>
                </a:pathLst>
              </a:custGeom>
              <a:solidFill>
                <a:srgbClr val="FF91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
              <p:cNvSpPr>
                <a:spLocks/>
              </p:cNvSpPr>
              <p:nvPr/>
            </p:nvSpPr>
            <p:spPr bwMode="auto">
              <a:xfrm>
                <a:off x="4575176" y="2925763"/>
                <a:ext cx="180975" cy="703263"/>
              </a:xfrm>
              <a:custGeom>
                <a:avLst/>
                <a:gdLst/>
                <a:ahLst/>
                <a:cxnLst>
                  <a:cxn ang="0">
                    <a:pos x="47" y="0"/>
                  </a:cxn>
                  <a:cxn ang="0">
                    <a:pos x="48" y="2"/>
                  </a:cxn>
                  <a:cxn ang="0">
                    <a:pos x="49" y="8"/>
                  </a:cxn>
                  <a:cxn ang="0">
                    <a:pos x="53" y="18"/>
                  </a:cxn>
                  <a:cxn ang="0">
                    <a:pos x="56" y="31"/>
                  </a:cxn>
                  <a:cxn ang="0">
                    <a:pos x="60" y="47"/>
                  </a:cxn>
                  <a:cxn ang="0">
                    <a:pos x="65" y="65"/>
                  </a:cxn>
                  <a:cxn ang="0">
                    <a:pos x="71" y="85"/>
                  </a:cxn>
                  <a:cxn ang="0">
                    <a:pos x="76" y="107"/>
                  </a:cxn>
                  <a:cxn ang="0">
                    <a:pos x="83" y="130"/>
                  </a:cxn>
                  <a:cxn ang="0">
                    <a:pos x="88" y="154"/>
                  </a:cxn>
                  <a:cxn ang="0">
                    <a:pos x="99" y="203"/>
                  </a:cxn>
                  <a:cxn ang="0">
                    <a:pos x="104" y="227"/>
                  </a:cxn>
                  <a:cxn ang="0">
                    <a:pos x="108" y="250"/>
                  </a:cxn>
                  <a:cxn ang="0">
                    <a:pos x="112" y="272"/>
                  </a:cxn>
                  <a:cxn ang="0">
                    <a:pos x="114" y="292"/>
                  </a:cxn>
                  <a:cxn ang="0">
                    <a:pos x="68" y="443"/>
                  </a:cxn>
                  <a:cxn ang="0">
                    <a:pos x="0" y="326"/>
                  </a:cxn>
                  <a:cxn ang="0">
                    <a:pos x="0" y="324"/>
                  </a:cxn>
                  <a:cxn ang="0">
                    <a:pos x="1" y="316"/>
                  </a:cxn>
                  <a:cxn ang="0">
                    <a:pos x="2" y="303"/>
                  </a:cxn>
                  <a:cxn ang="0">
                    <a:pos x="4" y="288"/>
                  </a:cxn>
                  <a:cxn ang="0">
                    <a:pos x="5" y="268"/>
                  </a:cxn>
                  <a:cxn ang="0">
                    <a:pos x="8" y="246"/>
                  </a:cxn>
                  <a:cxn ang="0">
                    <a:pos x="9" y="222"/>
                  </a:cxn>
                  <a:cxn ang="0">
                    <a:pos x="12" y="196"/>
                  </a:cxn>
                  <a:cxn ang="0">
                    <a:pos x="14" y="169"/>
                  </a:cxn>
                  <a:cxn ang="0">
                    <a:pos x="17" y="114"/>
                  </a:cxn>
                  <a:cxn ang="0">
                    <a:pos x="19" y="88"/>
                  </a:cxn>
                  <a:cxn ang="0">
                    <a:pos x="20" y="63"/>
                  </a:cxn>
                  <a:cxn ang="0">
                    <a:pos x="20" y="18"/>
                  </a:cxn>
                  <a:cxn ang="0">
                    <a:pos x="19" y="0"/>
                  </a:cxn>
                  <a:cxn ang="0">
                    <a:pos x="47" y="0"/>
                  </a:cxn>
                </a:cxnLst>
                <a:rect l="0" t="0" r="r" b="b"/>
                <a:pathLst>
                  <a:path w="114" h="443">
                    <a:moveTo>
                      <a:pt x="47" y="0"/>
                    </a:moveTo>
                    <a:lnTo>
                      <a:pt x="48" y="2"/>
                    </a:lnTo>
                    <a:lnTo>
                      <a:pt x="49" y="8"/>
                    </a:lnTo>
                    <a:lnTo>
                      <a:pt x="53" y="18"/>
                    </a:lnTo>
                    <a:lnTo>
                      <a:pt x="56" y="31"/>
                    </a:lnTo>
                    <a:lnTo>
                      <a:pt x="60" y="47"/>
                    </a:lnTo>
                    <a:lnTo>
                      <a:pt x="65" y="65"/>
                    </a:lnTo>
                    <a:lnTo>
                      <a:pt x="71" y="85"/>
                    </a:lnTo>
                    <a:lnTo>
                      <a:pt x="76" y="107"/>
                    </a:lnTo>
                    <a:lnTo>
                      <a:pt x="83" y="130"/>
                    </a:lnTo>
                    <a:lnTo>
                      <a:pt x="88" y="154"/>
                    </a:lnTo>
                    <a:lnTo>
                      <a:pt x="99" y="203"/>
                    </a:lnTo>
                    <a:lnTo>
                      <a:pt x="104" y="227"/>
                    </a:lnTo>
                    <a:lnTo>
                      <a:pt x="108" y="250"/>
                    </a:lnTo>
                    <a:lnTo>
                      <a:pt x="112" y="272"/>
                    </a:lnTo>
                    <a:lnTo>
                      <a:pt x="114" y="292"/>
                    </a:lnTo>
                    <a:lnTo>
                      <a:pt x="68" y="443"/>
                    </a:lnTo>
                    <a:lnTo>
                      <a:pt x="0" y="326"/>
                    </a:lnTo>
                    <a:lnTo>
                      <a:pt x="0" y="324"/>
                    </a:lnTo>
                    <a:lnTo>
                      <a:pt x="1" y="316"/>
                    </a:lnTo>
                    <a:lnTo>
                      <a:pt x="2" y="303"/>
                    </a:lnTo>
                    <a:lnTo>
                      <a:pt x="4" y="288"/>
                    </a:lnTo>
                    <a:lnTo>
                      <a:pt x="5" y="268"/>
                    </a:lnTo>
                    <a:lnTo>
                      <a:pt x="8" y="246"/>
                    </a:lnTo>
                    <a:lnTo>
                      <a:pt x="9" y="222"/>
                    </a:lnTo>
                    <a:lnTo>
                      <a:pt x="12" y="196"/>
                    </a:lnTo>
                    <a:lnTo>
                      <a:pt x="14" y="169"/>
                    </a:lnTo>
                    <a:lnTo>
                      <a:pt x="17" y="114"/>
                    </a:lnTo>
                    <a:lnTo>
                      <a:pt x="19" y="88"/>
                    </a:lnTo>
                    <a:lnTo>
                      <a:pt x="20" y="63"/>
                    </a:lnTo>
                    <a:lnTo>
                      <a:pt x="20" y="18"/>
                    </a:lnTo>
                    <a:lnTo>
                      <a:pt x="19" y="0"/>
                    </a:lnTo>
                    <a:lnTo>
                      <a:pt x="47" y="0"/>
                    </a:lnTo>
                    <a:close/>
                  </a:path>
                </a:pathLst>
              </a:custGeom>
              <a:solidFill>
                <a:srgbClr val="FF91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p:cNvSpPr>
                <a:spLocks/>
              </p:cNvSpPr>
              <p:nvPr/>
            </p:nvSpPr>
            <p:spPr bwMode="auto">
              <a:xfrm>
                <a:off x="3967163" y="1524000"/>
                <a:ext cx="1011238" cy="1128713"/>
              </a:xfrm>
              <a:custGeom>
                <a:avLst/>
                <a:gdLst/>
                <a:ahLst/>
                <a:cxnLst>
                  <a:cxn ang="0">
                    <a:pos x="262" y="0"/>
                  </a:cxn>
                  <a:cxn ang="0">
                    <a:pos x="296" y="2"/>
                  </a:cxn>
                  <a:cxn ang="0">
                    <a:pos x="330" y="8"/>
                  </a:cxn>
                  <a:cxn ang="0">
                    <a:pos x="363" y="17"/>
                  </a:cxn>
                  <a:cxn ang="0">
                    <a:pos x="396" y="31"/>
                  </a:cxn>
                  <a:cxn ang="0">
                    <a:pos x="429" y="48"/>
                  </a:cxn>
                  <a:cxn ang="0">
                    <a:pos x="460" y="69"/>
                  </a:cxn>
                  <a:cxn ang="0">
                    <a:pos x="489" y="93"/>
                  </a:cxn>
                  <a:cxn ang="0">
                    <a:pos x="518" y="120"/>
                  </a:cxn>
                  <a:cxn ang="0">
                    <a:pos x="543" y="150"/>
                  </a:cxn>
                  <a:cxn ang="0">
                    <a:pos x="567" y="185"/>
                  </a:cxn>
                  <a:cxn ang="0">
                    <a:pos x="588" y="222"/>
                  </a:cxn>
                  <a:cxn ang="0">
                    <a:pos x="607" y="262"/>
                  </a:cxn>
                  <a:cxn ang="0">
                    <a:pos x="619" y="295"/>
                  </a:cxn>
                  <a:cxn ang="0">
                    <a:pos x="629" y="328"/>
                  </a:cxn>
                  <a:cxn ang="0">
                    <a:pos x="634" y="362"/>
                  </a:cxn>
                  <a:cxn ang="0">
                    <a:pos x="637" y="395"/>
                  </a:cxn>
                  <a:cxn ang="0">
                    <a:pos x="637" y="428"/>
                  </a:cxn>
                  <a:cxn ang="0">
                    <a:pos x="635" y="461"/>
                  </a:cxn>
                  <a:cxn ang="0">
                    <a:pos x="629" y="493"/>
                  </a:cxn>
                  <a:cxn ang="0">
                    <a:pos x="621" y="523"/>
                  </a:cxn>
                  <a:cxn ang="0">
                    <a:pos x="610" y="552"/>
                  </a:cxn>
                  <a:cxn ang="0">
                    <a:pos x="597" y="579"/>
                  </a:cxn>
                  <a:cxn ang="0">
                    <a:pos x="581" y="605"/>
                  </a:cxn>
                  <a:cxn ang="0">
                    <a:pos x="562" y="628"/>
                  </a:cxn>
                  <a:cxn ang="0">
                    <a:pos x="540" y="650"/>
                  </a:cxn>
                  <a:cxn ang="0">
                    <a:pos x="516" y="668"/>
                  </a:cxn>
                  <a:cxn ang="0">
                    <a:pos x="489" y="683"/>
                  </a:cxn>
                  <a:cxn ang="0">
                    <a:pos x="460" y="695"/>
                  </a:cxn>
                  <a:cxn ang="0">
                    <a:pos x="424" y="705"/>
                  </a:cxn>
                  <a:cxn ang="0">
                    <a:pos x="388" y="710"/>
                  </a:cxn>
                  <a:cxn ang="0">
                    <a:pos x="352" y="711"/>
                  </a:cxn>
                  <a:cxn ang="0">
                    <a:pos x="317" y="708"/>
                  </a:cxn>
                  <a:cxn ang="0">
                    <a:pos x="282" y="700"/>
                  </a:cxn>
                  <a:cxn ang="0">
                    <a:pos x="248" y="687"/>
                  </a:cxn>
                  <a:cxn ang="0">
                    <a:pos x="215" y="672"/>
                  </a:cxn>
                  <a:cxn ang="0">
                    <a:pos x="184" y="652"/>
                  </a:cxn>
                  <a:cxn ang="0">
                    <a:pos x="154" y="628"/>
                  </a:cxn>
                  <a:cxn ang="0">
                    <a:pos x="125" y="602"/>
                  </a:cxn>
                  <a:cxn ang="0">
                    <a:pos x="99" y="572"/>
                  </a:cxn>
                  <a:cxn ang="0">
                    <a:pos x="73" y="538"/>
                  </a:cxn>
                  <a:cxn ang="0">
                    <a:pos x="51" y="502"/>
                  </a:cxn>
                  <a:cxn ang="0">
                    <a:pos x="37" y="472"/>
                  </a:cxn>
                  <a:cxn ang="0">
                    <a:pos x="25" y="442"/>
                  </a:cxn>
                  <a:cxn ang="0">
                    <a:pos x="15" y="412"/>
                  </a:cxn>
                  <a:cxn ang="0">
                    <a:pos x="8" y="380"/>
                  </a:cxn>
                  <a:cxn ang="0">
                    <a:pos x="3" y="348"/>
                  </a:cxn>
                  <a:cxn ang="0">
                    <a:pos x="0" y="316"/>
                  </a:cxn>
                  <a:cxn ang="0">
                    <a:pos x="0" y="283"/>
                  </a:cxn>
                  <a:cxn ang="0">
                    <a:pos x="2" y="252"/>
                  </a:cxn>
                  <a:cxn ang="0">
                    <a:pos x="6" y="221"/>
                  </a:cxn>
                  <a:cxn ang="0">
                    <a:pos x="13" y="191"/>
                  </a:cxn>
                  <a:cxn ang="0">
                    <a:pos x="23" y="162"/>
                  </a:cxn>
                  <a:cxn ang="0">
                    <a:pos x="35" y="135"/>
                  </a:cxn>
                  <a:cxn ang="0">
                    <a:pos x="49" y="110"/>
                  </a:cxn>
                  <a:cxn ang="0">
                    <a:pos x="65" y="87"/>
                  </a:cxn>
                  <a:cxn ang="0">
                    <a:pos x="85" y="66"/>
                  </a:cxn>
                  <a:cxn ang="0">
                    <a:pos x="106" y="48"/>
                  </a:cxn>
                  <a:cxn ang="0">
                    <a:pos x="131" y="33"/>
                  </a:cxn>
                  <a:cxn ang="0">
                    <a:pos x="162" y="19"/>
                  </a:cxn>
                  <a:cxn ang="0">
                    <a:pos x="195" y="9"/>
                  </a:cxn>
                  <a:cxn ang="0">
                    <a:pos x="228" y="2"/>
                  </a:cxn>
                  <a:cxn ang="0">
                    <a:pos x="262" y="0"/>
                  </a:cxn>
                </a:cxnLst>
                <a:rect l="0" t="0" r="r" b="b"/>
                <a:pathLst>
                  <a:path w="637" h="711">
                    <a:moveTo>
                      <a:pt x="262" y="0"/>
                    </a:moveTo>
                    <a:lnTo>
                      <a:pt x="296" y="2"/>
                    </a:lnTo>
                    <a:lnTo>
                      <a:pt x="330" y="8"/>
                    </a:lnTo>
                    <a:lnTo>
                      <a:pt x="363" y="17"/>
                    </a:lnTo>
                    <a:lnTo>
                      <a:pt x="396" y="31"/>
                    </a:lnTo>
                    <a:lnTo>
                      <a:pt x="429" y="48"/>
                    </a:lnTo>
                    <a:lnTo>
                      <a:pt x="460" y="69"/>
                    </a:lnTo>
                    <a:lnTo>
                      <a:pt x="489" y="93"/>
                    </a:lnTo>
                    <a:lnTo>
                      <a:pt x="518" y="120"/>
                    </a:lnTo>
                    <a:lnTo>
                      <a:pt x="543" y="150"/>
                    </a:lnTo>
                    <a:lnTo>
                      <a:pt x="567" y="185"/>
                    </a:lnTo>
                    <a:lnTo>
                      <a:pt x="588" y="222"/>
                    </a:lnTo>
                    <a:lnTo>
                      <a:pt x="607" y="262"/>
                    </a:lnTo>
                    <a:lnTo>
                      <a:pt x="619" y="295"/>
                    </a:lnTo>
                    <a:lnTo>
                      <a:pt x="629" y="328"/>
                    </a:lnTo>
                    <a:lnTo>
                      <a:pt x="634" y="362"/>
                    </a:lnTo>
                    <a:lnTo>
                      <a:pt x="637" y="395"/>
                    </a:lnTo>
                    <a:lnTo>
                      <a:pt x="637" y="428"/>
                    </a:lnTo>
                    <a:lnTo>
                      <a:pt x="635" y="461"/>
                    </a:lnTo>
                    <a:lnTo>
                      <a:pt x="629" y="493"/>
                    </a:lnTo>
                    <a:lnTo>
                      <a:pt x="621" y="523"/>
                    </a:lnTo>
                    <a:lnTo>
                      <a:pt x="610" y="552"/>
                    </a:lnTo>
                    <a:lnTo>
                      <a:pt x="597" y="579"/>
                    </a:lnTo>
                    <a:lnTo>
                      <a:pt x="581" y="605"/>
                    </a:lnTo>
                    <a:lnTo>
                      <a:pt x="562" y="628"/>
                    </a:lnTo>
                    <a:lnTo>
                      <a:pt x="540" y="650"/>
                    </a:lnTo>
                    <a:lnTo>
                      <a:pt x="516" y="668"/>
                    </a:lnTo>
                    <a:lnTo>
                      <a:pt x="489" y="683"/>
                    </a:lnTo>
                    <a:lnTo>
                      <a:pt x="460" y="695"/>
                    </a:lnTo>
                    <a:lnTo>
                      <a:pt x="424" y="705"/>
                    </a:lnTo>
                    <a:lnTo>
                      <a:pt x="388" y="710"/>
                    </a:lnTo>
                    <a:lnTo>
                      <a:pt x="352" y="711"/>
                    </a:lnTo>
                    <a:lnTo>
                      <a:pt x="317" y="708"/>
                    </a:lnTo>
                    <a:lnTo>
                      <a:pt x="282" y="700"/>
                    </a:lnTo>
                    <a:lnTo>
                      <a:pt x="248" y="687"/>
                    </a:lnTo>
                    <a:lnTo>
                      <a:pt x="215" y="672"/>
                    </a:lnTo>
                    <a:lnTo>
                      <a:pt x="184" y="652"/>
                    </a:lnTo>
                    <a:lnTo>
                      <a:pt x="154" y="628"/>
                    </a:lnTo>
                    <a:lnTo>
                      <a:pt x="125" y="602"/>
                    </a:lnTo>
                    <a:lnTo>
                      <a:pt x="99" y="572"/>
                    </a:lnTo>
                    <a:lnTo>
                      <a:pt x="73" y="538"/>
                    </a:lnTo>
                    <a:lnTo>
                      <a:pt x="51" y="502"/>
                    </a:lnTo>
                    <a:lnTo>
                      <a:pt x="37" y="472"/>
                    </a:lnTo>
                    <a:lnTo>
                      <a:pt x="25" y="442"/>
                    </a:lnTo>
                    <a:lnTo>
                      <a:pt x="15" y="412"/>
                    </a:lnTo>
                    <a:lnTo>
                      <a:pt x="8" y="380"/>
                    </a:lnTo>
                    <a:lnTo>
                      <a:pt x="3" y="348"/>
                    </a:lnTo>
                    <a:lnTo>
                      <a:pt x="0" y="316"/>
                    </a:lnTo>
                    <a:lnTo>
                      <a:pt x="0" y="283"/>
                    </a:lnTo>
                    <a:lnTo>
                      <a:pt x="2" y="252"/>
                    </a:lnTo>
                    <a:lnTo>
                      <a:pt x="6" y="221"/>
                    </a:lnTo>
                    <a:lnTo>
                      <a:pt x="13" y="191"/>
                    </a:lnTo>
                    <a:lnTo>
                      <a:pt x="23" y="162"/>
                    </a:lnTo>
                    <a:lnTo>
                      <a:pt x="35" y="135"/>
                    </a:lnTo>
                    <a:lnTo>
                      <a:pt x="49" y="110"/>
                    </a:lnTo>
                    <a:lnTo>
                      <a:pt x="65" y="87"/>
                    </a:lnTo>
                    <a:lnTo>
                      <a:pt x="85" y="66"/>
                    </a:lnTo>
                    <a:lnTo>
                      <a:pt x="106" y="48"/>
                    </a:lnTo>
                    <a:lnTo>
                      <a:pt x="131" y="33"/>
                    </a:lnTo>
                    <a:lnTo>
                      <a:pt x="162" y="19"/>
                    </a:lnTo>
                    <a:lnTo>
                      <a:pt x="195" y="9"/>
                    </a:lnTo>
                    <a:lnTo>
                      <a:pt x="228" y="2"/>
                    </a:lnTo>
                    <a:lnTo>
                      <a:pt x="262" y="0"/>
                    </a:lnTo>
                    <a:close/>
                  </a:path>
                </a:pathLst>
              </a:custGeom>
              <a:solidFill>
                <a:srgbClr val="FFC97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6"/>
              <p:cNvSpPr>
                <a:spLocks/>
              </p:cNvSpPr>
              <p:nvPr/>
            </p:nvSpPr>
            <p:spPr bwMode="auto">
              <a:xfrm>
                <a:off x="4033838" y="1577975"/>
                <a:ext cx="912813" cy="1016000"/>
              </a:xfrm>
              <a:custGeom>
                <a:avLst/>
                <a:gdLst/>
                <a:ahLst/>
                <a:cxnLst>
                  <a:cxn ang="0">
                    <a:pos x="244" y="0"/>
                  </a:cxn>
                  <a:cxn ang="0">
                    <a:pos x="277" y="2"/>
                  </a:cxn>
                  <a:cxn ang="0">
                    <a:pos x="309" y="9"/>
                  </a:cxn>
                  <a:cxn ang="0">
                    <a:pos x="342" y="20"/>
                  </a:cxn>
                  <a:cxn ang="0">
                    <a:pos x="373" y="35"/>
                  </a:cxn>
                  <a:cxn ang="0">
                    <a:pos x="404" y="53"/>
                  </a:cxn>
                  <a:cxn ang="0">
                    <a:pos x="433" y="75"/>
                  </a:cxn>
                  <a:cxn ang="0">
                    <a:pos x="460" y="101"/>
                  </a:cxn>
                  <a:cxn ang="0">
                    <a:pos x="486" y="130"/>
                  </a:cxn>
                  <a:cxn ang="0">
                    <a:pos x="509" y="162"/>
                  </a:cxn>
                  <a:cxn ang="0">
                    <a:pos x="530" y="197"/>
                  </a:cxn>
                  <a:cxn ang="0">
                    <a:pos x="548" y="236"/>
                  </a:cxn>
                  <a:cxn ang="0">
                    <a:pos x="559" y="268"/>
                  </a:cxn>
                  <a:cxn ang="0">
                    <a:pos x="568" y="300"/>
                  </a:cxn>
                  <a:cxn ang="0">
                    <a:pos x="572" y="332"/>
                  </a:cxn>
                  <a:cxn ang="0">
                    <a:pos x="575" y="364"/>
                  </a:cxn>
                  <a:cxn ang="0">
                    <a:pos x="574" y="396"/>
                  </a:cxn>
                  <a:cxn ang="0">
                    <a:pos x="571" y="427"/>
                  </a:cxn>
                  <a:cxn ang="0">
                    <a:pos x="565" y="457"/>
                  </a:cxn>
                  <a:cxn ang="0">
                    <a:pos x="555" y="485"/>
                  </a:cxn>
                  <a:cxn ang="0">
                    <a:pos x="543" y="512"/>
                  </a:cxn>
                  <a:cxn ang="0">
                    <a:pos x="528" y="537"/>
                  </a:cxn>
                  <a:cxn ang="0">
                    <a:pos x="511" y="560"/>
                  </a:cxn>
                  <a:cxn ang="0">
                    <a:pos x="490" y="581"/>
                  </a:cxn>
                  <a:cxn ang="0">
                    <a:pos x="468" y="599"/>
                  </a:cxn>
                  <a:cxn ang="0">
                    <a:pos x="442" y="614"/>
                  </a:cxn>
                  <a:cxn ang="0">
                    <a:pos x="415" y="626"/>
                  </a:cxn>
                  <a:cxn ang="0">
                    <a:pos x="379" y="635"/>
                  </a:cxn>
                  <a:cxn ang="0">
                    <a:pos x="345" y="640"/>
                  </a:cxn>
                  <a:cxn ang="0">
                    <a:pos x="309" y="640"/>
                  </a:cxn>
                  <a:cxn ang="0">
                    <a:pos x="275" y="635"/>
                  </a:cxn>
                  <a:cxn ang="0">
                    <a:pos x="242" y="626"/>
                  </a:cxn>
                  <a:cxn ang="0">
                    <a:pos x="209" y="612"/>
                  </a:cxn>
                  <a:cxn ang="0">
                    <a:pos x="177" y="595"/>
                  </a:cxn>
                  <a:cxn ang="0">
                    <a:pos x="147" y="573"/>
                  </a:cxn>
                  <a:cxn ang="0">
                    <a:pos x="119" y="548"/>
                  </a:cxn>
                  <a:cxn ang="0">
                    <a:pos x="92" y="519"/>
                  </a:cxn>
                  <a:cxn ang="0">
                    <a:pos x="68" y="486"/>
                  </a:cxn>
                  <a:cxn ang="0">
                    <a:pos x="46" y="451"/>
                  </a:cxn>
                  <a:cxn ang="0">
                    <a:pos x="33" y="423"/>
                  </a:cxn>
                  <a:cxn ang="0">
                    <a:pos x="21" y="394"/>
                  </a:cxn>
                  <a:cxn ang="0">
                    <a:pos x="12" y="364"/>
                  </a:cxn>
                  <a:cxn ang="0">
                    <a:pos x="6" y="334"/>
                  </a:cxn>
                  <a:cxn ang="0">
                    <a:pos x="1" y="304"/>
                  </a:cxn>
                  <a:cxn ang="0">
                    <a:pos x="0" y="273"/>
                  </a:cxn>
                  <a:cxn ang="0">
                    <a:pos x="1" y="242"/>
                  </a:cxn>
                  <a:cxn ang="0">
                    <a:pos x="4" y="212"/>
                  </a:cxn>
                  <a:cxn ang="0">
                    <a:pos x="9" y="183"/>
                  </a:cxn>
                  <a:cxn ang="0">
                    <a:pos x="17" y="155"/>
                  </a:cxn>
                  <a:cxn ang="0">
                    <a:pos x="27" y="129"/>
                  </a:cxn>
                  <a:cxn ang="0">
                    <a:pos x="41" y="104"/>
                  </a:cxn>
                  <a:cxn ang="0">
                    <a:pos x="56" y="82"/>
                  </a:cxn>
                  <a:cxn ang="0">
                    <a:pos x="74" y="61"/>
                  </a:cxn>
                  <a:cxn ang="0">
                    <a:pos x="95" y="44"/>
                  </a:cxn>
                  <a:cxn ang="0">
                    <a:pos x="118" y="29"/>
                  </a:cxn>
                  <a:cxn ang="0">
                    <a:pos x="148" y="16"/>
                  </a:cxn>
                  <a:cxn ang="0">
                    <a:pos x="179" y="6"/>
                  </a:cxn>
                  <a:cxn ang="0">
                    <a:pos x="212" y="1"/>
                  </a:cxn>
                  <a:cxn ang="0">
                    <a:pos x="244" y="0"/>
                  </a:cxn>
                </a:cxnLst>
                <a:rect l="0" t="0" r="r" b="b"/>
                <a:pathLst>
                  <a:path w="575" h="640">
                    <a:moveTo>
                      <a:pt x="244" y="0"/>
                    </a:moveTo>
                    <a:lnTo>
                      <a:pt x="277" y="2"/>
                    </a:lnTo>
                    <a:lnTo>
                      <a:pt x="309" y="9"/>
                    </a:lnTo>
                    <a:lnTo>
                      <a:pt x="342" y="20"/>
                    </a:lnTo>
                    <a:lnTo>
                      <a:pt x="373" y="35"/>
                    </a:lnTo>
                    <a:lnTo>
                      <a:pt x="404" y="53"/>
                    </a:lnTo>
                    <a:lnTo>
                      <a:pt x="433" y="75"/>
                    </a:lnTo>
                    <a:lnTo>
                      <a:pt x="460" y="101"/>
                    </a:lnTo>
                    <a:lnTo>
                      <a:pt x="486" y="130"/>
                    </a:lnTo>
                    <a:lnTo>
                      <a:pt x="509" y="162"/>
                    </a:lnTo>
                    <a:lnTo>
                      <a:pt x="530" y="197"/>
                    </a:lnTo>
                    <a:lnTo>
                      <a:pt x="548" y="236"/>
                    </a:lnTo>
                    <a:lnTo>
                      <a:pt x="559" y="268"/>
                    </a:lnTo>
                    <a:lnTo>
                      <a:pt x="568" y="300"/>
                    </a:lnTo>
                    <a:lnTo>
                      <a:pt x="572" y="332"/>
                    </a:lnTo>
                    <a:lnTo>
                      <a:pt x="575" y="364"/>
                    </a:lnTo>
                    <a:lnTo>
                      <a:pt x="574" y="396"/>
                    </a:lnTo>
                    <a:lnTo>
                      <a:pt x="571" y="427"/>
                    </a:lnTo>
                    <a:lnTo>
                      <a:pt x="565" y="457"/>
                    </a:lnTo>
                    <a:lnTo>
                      <a:pt x="555" y="485"/>
                    </a:lnTo>
                    <a:lnTo>
                      <a:pt x="543" y="512"/>
                    </a:lnTo>
                    <a:lnTo>
                      <a:pt x="528" y="537"/>
                    </a:lnTo>
                    <a:lnTo>
                      <a:pt x="511" y="560"/>
                    </a:lnTo>
                    <a:lnTo>
                      <a:pt x="490" y="581"/>
                    </a:lnTo>
                    <a:lnTo>
                      <a:pt x="468" y="599"/>
                    </a:lnTo>
                    <a:lnTo>
                      <a:pt x="442" y="614"/>
                    </a:lnTo>
                    <a:lnTo>
                      <a:pt x="415" y="626"/>
                    </a:lnTo>
                    <a:lnTo>
                      <a:pt x="379" y="635"/>
                    </a:lnTo>
                    <a:lnTo>
                      <a:pt x="345" y="640"/>
                    </a:lnTo>
                    <a:lnTo>
                      <a:pt x="309" y="640"/>
                    </a:lnTo>
                    <a:lnTo>
                      <a:pt x="275" y="635"/>
                    </a:lnTo>
                    <a:lnTo>
                      <a:pt x="242" y="626"/>
                    </a:lnTo>
                    <a:lnTo>
                      <a:pt x="209" y="612"/>
                    </a:lnTo>
                    <a:lnTo>
                      <a:pt x="177" y="595"/>
                    </a:lnTo>
                    <a:lnTo>
                      <a:pt x="147" y="573"/>
                    </a:lnTo>
                    <a:lnTo>
                      <a:pt x="119" y="548"/>
                    </a:lnTo>
                    <a:lnTo>
                      <a:pt x="92" y="519"/>
                    </a:lnTo>
                    <a:lnTo>
                      <a:pt x="68" y="486"/>
                    </a:lnTo>
                    <a:lnTo>
                      <a:pt x="46" y="451"/>
                    </a:lnTo>
                    <a:lnTo>
                      <a:pt x="33" y="423"/>
                    </a:lnTo>
                    <a:lnTo>
                      <a:pt x="21" y="394"/>
                    </a:lnTo>
                    <a:lnTo>
                      <a:pt x="12" y="364"/>
                    </a:lnTo>
                    <a:lnTo>
                      <a:pt x="6" y="334"/>
                    </a:lnTo>
                    <a:lnTo>
                      <a:pt x="1" y="304"/>
                    </a:lnTo>
                    <a:lnTo>
                      <a:pt x="0" y="273"/>
                    </a:lnTo>
                    <a:lnTo>
                      <a:pt x="1" y="242"/>
                    </a:lnTo>
                    <a:lnTo>
                      <a:pt x="4" y="212"/>
                    </a:lnTo>
                    <a:lnTo>
                      <a:pt x="9" y="183"/>
                    </a:lnTo>
                    <a:lnTo>
                      <a:pt x="17" y="155"/>
                    </a:lnTo>
                    <a:lnTo>
                      <a:pt x="27" y="129"/>
                    </a:lnTo>
                    <a:lnTo>
                      <a:pt x="41" y="104"/>
                    </a:lnTo>
                    <a:lnTo>
                      <a:pt x="56" y="82"/>
                    </a:lnTo>
                    <a:lnTo>
                      <a:pt x="74" y="61"/>
                    </a:lnTo>
                    <a:lnTo>
                      <a:pt x="95" y="44"/>
                    </a:lnTo>
                    <a:lnTo>
                      <a:pt x="118" y="29"/>
                    </a:lnTo>
                    <a:lnTo>
                      <a:pt x="148" y="16"/>
                    </a:lnTo>
                    <a:lnTo>
                      <a:pt x="179" y="6"/>
                    </a:lnTo>
                    <a:lnTo>
                      <a:pt x="212" y="1"/>
                    </a:lnTo>
                    <a:lnTo>
                      <a:pt x="244" y="0"/>
                    </a:lnTo>
                    <a:close/>
                  </a:path>
                </a:pathLst>
              </a:custGeom>
              <a:solidFill>
                <a:srgbClr val="FED78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7"/>
              <p:cNvSpPr>
                <a:spLocks/>
              </p:cNvSpPr>
              <p:nvPr/>
            </p:nvSpPr>
            <p:spPr bwMode="auto">
              <a:xfrm>
                <a:off x="4251326" y="4044950"/>
                <a:ext cx="665163" cy="158750"/>
              </a:xfrm>
              <a:custGeom>
                <a:avLst/>
                <a:gdLst/>
                <a:ahLst/>
                <a:cxnLst>
                  <a:cxn ang="0">
                    <a:pos x="240" y="0"/>
                  </a:cxn>
                  <a:cxn ang="0">
                    <a:pos x="291" y="6"/>
                  </a:cxn>
                  <a:cxn ang="0">
                    <a:pos x="419" y="57"/>
                  </a:cxn>
                  <a:cxn ang="0">
                    <a:pos x="419" y="59"/>
                  </a:cxn>
                  <a:cxn ang="0">
                    <a:pos x="418" y="63"/>
                  </a:cxn>
                  <a:cxn ang="0">
                    <a:pos x="417" y="71"/>
                  </a:cxn>
                  <a:cxn ang="0">
                    <a:pos x="416" y="83"/>
                  </a:cxn>
                  <a:cxn ang="0">
                    <a:pos x="398" y="83"/>
                  </a:cxn>
                  <a:cxn ang="0">
                    <a:pos x="349" y="83"/>
                  </a:cxn>
                  <a:cxn ang="0">
                    <a:pos x="320" y="83"/>
                  </a:cxn>
                  <a:cxn ang="0">
                    <a:pos x="288" y="84"/>
                  </a:cxn>
                  <a:cxn ang="0">
                    <a:pos x="281" y="68"/>
                  </a:cxn>
                  <a:cxn ang="0">
                    <a:pos x="272" y="85"/>
                  </a:cxn>
                  <a:cxn ang="0">
                    <a:pos x="238" y="87"/>
                  </a:cxn>
                  <a:cxn ang="0">
                    <a:pos x="201" y="89"/>
                  </a:cxn>
                  <a:cxn ang="0">
                    <a:pos x="166" y="91"/>
                  </a:cxn>
                  <a:cxn ang="0">
                    <a:pos x="131" y="92"/>
                  </a:cxn>
                  <a:cxn ang="0">
                    <a:pos x="99" y="94"/>
                  </a:cxn>
                  <a:cxn ang="0">
                    <a:pos x="68" y="96"/>
                  </a:cxn>
                  <a:cxn ang="0">
                    <a:pos x="42" y="98"/>
                  </a:cxn>
                  <a:cxn ang="0">
                    <a:pos x="20" y="99"/>
                  </a:cxn>
                  <a:cxn ang="0">
                    <a:pos x="2" y="100"/>
                  </a:cxn>
                  <a:cxn ang="0">
                    <a:pos x="1" y="93"/>
                  </a:cxn>
                  <a:cxn ang="0">
                    <a:pos x="1" y="83"/>
                  </a:cxn>
                  <a:cxn ang="0">
                    <a:pos x="1" y="75"/>
                  </a:cxn>
                  <a:cxn ang="0">
                    <a:pos x="0" y="68"/>
                  </a:cxn>
                  <a:cxn ang="0">
                    <a:pos x="0" y="66"/>
                  </a:cxn>
                  <a:cxn ang="0">
                    <a:pos x="240" y="0"/>
                  </a:cxn>
                </a:cxnLst>
                <a:rect l="0" t="0" r="r" b="b"/>
                <a:pathLst>
                  <a:path w="419" h="100">
                    <a:moveTo>
                      <a:pt x="240" y="0"/>
                    </a:moveTo>
                    <a:lnTo>
                      <a:pt x="291" y="6"/>
                    </a:lnTo>
                    <a:lnTo>
                      <a:pt x="419" y="57"/>
                    </a:lnTo>
                    <a:lnTo>
                      <a:pt x="419" y="59"/>
                    </a:lnTo>
                    <a:lnTo>
                      <a:pt x="418" y="63"/>
                    </a:lnTo>
                    <a:lnTo>
                      <a:pt x="417" y="71"/>
                    </a:lnTo>
                    <a:lnTo>
                      <a:pt x="416" y="83"/>
                    </a:lnTo>
                    <a:lnTo>
                      <a:pt x="398" y="83"/>
                    </a:lnTo>
                    <a:lnTo>
                      <a:pt x="349" y="83"/>
                    </a:lnTo>
                    <a:lnTo>
                      <a:pt x="320" y="83"/>
                    </a:lnTo>
                    <a:lnTo>
                      <a:pt x="288" y="84"/>
                    </a:lnTo>
                    <a:lnTo>
                      <a:pt x="281" y="68"/>
                    </a:lnTo>
                    <a:lnTo>
                      <a:pt x="272" y="85"/>
                    </a:lnTo>
                    <a:lnTo>
                      <a:pt x="238" y="87"/>
                    </a:lnTo>
                    <a:lnTo>
                      <a:pt x="201" y="89"/>
                    </a:lnTo>
                    <a:lnTo>
                      <a:pt x="166" y="91"/>
                    </a:lnTo>
                    <a:lnTo>
                      <a:pt x="131" y="92"/>
                    </a:lnTo>
                    <a:lnTo>
                      <a:pt x="99" y="94"/>
                    </a:lnTo>
                    <a:lnTo>
                      <a:pt x="68" y="96"/>
                    </a:lnTo>
                    <a:lnTo>
                      <a:pt x="42" y="98"/>
                    </a:lnTo>
                    <a:lnTo>
                      <a:pt x="20" y="99"/>
                    </a:lnTo>
                    <a:lnTo>
                      <a:pt x="2" y="100"/>
                    </a:lnTo>
                    <a:lnTo>
                      <a:pt x="1" y="93"/>
                    </a:lnTo>
                    <a:lnTo>
                      <a:pt x="1" y="83"/>
                    </a:lnTo>
                    <a:lnTo>
                      <a:pt x="1" y="75"/>
                    </a:lnTo>
                    <a:lnTo>
                      <a:pt x="0" y="68"/>
                    </a:lnTo>
                    <a:lnTo>
                      <a:pt x="0" y="66"/>
                    </a:lnTo>
                    <a:lnTo>
                      <a:pt x="240" y="0"/>
                    </a:lnTo>
                    <a:close/>
                  </a:path>
                </a:pathLst>
              </a:custGeom>
              <a:solidFill>
                <a:schemeClr val="tx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8"/>
              <p:cNvSpPr>
                <a:spLocks/>
              </p:cNvSpPr>
              <p:nvPr/>
            </p:nvSpPr>
            <p:spPr bwMode="auto">
              <a:xfrm>
                <a:off x="3967163" y="1550988"/>
                <a:ext cx="857250" cy="823913"/>
              </a:xfrm>
              <a:custGeom>
                <a:avLst/>
                <a:gdLst/>
                <a:ahLst/>
                <a:cxnLst>
                  <a:cxn ang="0">
                    <a:pos x="293" y="3"/>
                  </a:cxn>
                  <a:cxn ang="0">
                    <a:pos x="361" y="19"/>
                  </a:cxn>
                  <a:cxn ang="0">
                    <a:pos x="426" y="52"/>
                  </a:cxn>
                  <a:cxn ang="0">
                    <a:pos x="487" y="100"/>
                  </a:cxn>
                  <a:cxn ang="0">
                    <a:pos x="540" y="161"/>
                  </a:cxn>
                  <a:cxn ang="0">
                    <a:pos x="525" y="200"/>
                  </a:cxn>
                  <a:cxn ang="0">
                    <a:pos x="501" y="238"/>
                  </a:cxn>
                  <a:cxn ang="0">
                    <a:pos x="468" y="272"/>
                  </a:cxn>
                  <a:cxn ang="0">
                    <a:pos x="426" y="298"/>
                  </a:cxn>
                  <a:cxn ang="0">
                    <a:pos x="374" y="314"/>
                  </a:cxn>
                  <a:cxn ang="0">
                    <a:pos x="303" y="319"/>
                  </a:cxn>
                  <a:cxn ang="0">
                    <a:pos x="243" y="314"/>
                  </a:cxn>
                  <a:cxn ang="0">
                    <a:pos x="194" y="303"/>
                  </a:cxn>
                  <a:cxn ang="0">
                    <a:pos x="154" y="288"/>
                  </a:cxn>
                  <a:cxn ang="0">
                    <a:pos x="127" y="273"/>
                  </a:cxn>
                  <a:cxn ang="0">
                    <a:pos x="106" y="259"/>
                  </a:cxn>
                  <a:cxn ang="0">
                    <a:pos x="115" y="292"/>
                  </a:cxn>
                  <a:cxn ang="0">
                    <a:pos x="125" y="357"/>
                  </a:cxn>
                  <a:cxn ang="0">
                    <a:pos x="123" y="412"/>
                  </a:cxn>
                  <a:cxn ang="0">
                    <a:pos x="113" y="458"/>
                  </a:cxn>
                  <a:cxn ang="0">
                    <a:pos x="95" y="494"/>
                  </a:cxn>
                  <a:cxn ang="0">
                    <a:pos x="73" y="519"/>
                  </a:cxn>
                  <a:cxn ang="0">
                    <a:pos x="34" y="450"/>
                  </a:cxn>
                  <a:cxn ang="0">
                    <a:pos x="10" y="375"/>
                  </a:cxn>
                  <a:cxn ang="0">
                    <a:pos x="0" y="297"/>
                  </a:cxn>
                  <a:cxn ang="0">
                    <a:pos x="4" y="221"/>
                  </a:cxn>
                  <a:cxn ang="0">
                    <a:pos x="21" y="157"/>
                  </a:cxn>
                  <a:cxn ang="0">
                    <a:pos x="47" y="107"/>
                  </a:cxn>
                  <a:cxn ang="0">
                    <a:pos x="81" y="66"/>
                  </a:cxn>
                  <a:cxn ang="0">
                    <a:pos x="125" y="33"/>
                  </a:cxn>
                  <a:cxn ang="0">
                    <a:pos x="191" y="8"/>
                  </a:cxn>
                  <a:cxn ang="0">
                    <a:pos x="258" y="0"/>
                  </a:cxn>
                </a:cxnLst>
                <a:rect l="0" t="0" r="r" b="b"/>
                <a:pathLst>
                  <a:path w="540" h="519">
                    <a:moveTo>
                      <a:pt x="258" y="0"/>
                    </a:moveTo>
                    <a:lnTo>
                      <a:pt x="293" y="3"/>
                    </a:lnTo>
                    <a:lnTo>
                      <a:pt x="327" y="9"/>
                    </a:lnTo>
                    <a:lnTo>
                      <a:pt x="361" y="19"/>
                    </a:lnTo>
                    <a:lnTo>
                      <a:pt x="394" y="34"/>
                    </a:lnTo>
                    <a:lnTo>
                      <a:pt x="426" y="52"/>
                    </a:lnTo>
                    <a:lnTo>
                      <a:pt x="457" y="74"/>
                    </a:lnTo>
                    <a:lnTo>
                      <a:pt x="487" y="100"/>
                    </a:lnTo>
                    <a:lnTo>
                      <a:pt x="514" y="129"/>
                    </a:lnTo>
                    <a:lnTo>
                      <a:pt x="540" y="161"/>
                    </a:lnTo>
                    <a:lnTo>
                      <a:pt x="533" y="181"/>
                    </a:lnTo>
                    <a:lnTo>
                      <a:pt x="525" y="200"/>
                    </a:lnTo>
                    <a:lnTo>
                      <a:pt x="514" y="219"/>
                    </a:lnTo>
                    <a:lnTo>
                      <a:pt x="501" y="238"/>
                    </a:lnTo>
                    <a:lnTo>
                      <a:pt x="486" y="255"/>
                    </a:lnTo>
                    <a:lnTo>
                      <a:pt x="468" y="272"/>
                    </a:lnTo>
                    <a:lnTo>
                      <a:pt x="448" y="286"/>
                    </a:lnTo>
                    <a:lnTo>
                      <a:pt x="426" y="298"/>
                    </a:lnTo>
                    <a:lnTo>
                      <a:pt x="402" y="307"/>
                    </a:lnTo>
                    <a:lnTo>
                      <a:pt x="374" y="314"/>
                    </a:lnTo>
                    <a:lnTo>
                      <a:pt x="337" y="318"/>
                    </a:lnTo>
                    <a:lnTo>
                      <a:pt x="303" y="319"/>
                    </a:lnTo>
                    <a:lnTo>
                      <a:pt x="272" y="318"/>
                    </a:lnTo>
                    <a:lnTo>
                      <a:pt x="243" y="314"/>
                    </a:lnTo>
                    <a:lnTo>
                      <a:pt x="217" y="309"/>
                    </a:lnTo>
                    <a:lnTo>
                      <a:pt x="194" y="303"/>
                    </a:lnTo>
                    <a:lnTo>
                      <a:pt x="173" y="296"/>
                    </a:lnTo>
                    <a:lnTo>
                      <a:pt x="154" y="288"/>
                    </a:lnTo>
                    <a:lnTo>
                      <a:pt x="139" y="280"/>
                    </a:lnTo>
                    <a:lnTo>
                      <a:pt x="127" y="273"/>
                    </a:lnTo>
                    <a:lnTo>
                      <a:pt x="110" y="262"/>
                    </a:lnTo>
                    <a:lnTo>
                      <a:pt x="106" y="259"/>
                    </a:lnTo>
                    <a:lnTo>
                      <a:pt x="105" y="257"/>
                    </a:lnTo>
                    <a:lnTo>
                      <a:pt x="115" y="292"/>
                    </a:lnTo>
                    <a:lnTo>
                      <a:pt x="121" y="325"/>
                    </a:lnTo>
                    <a:lnTo>
                      <a:pt x="125" y="357"/>
                    </a:lnTo>
                    <a:lnTo>
                      <a:pt x="125" y="385"/>
                    </a:lnTo>
                    <a:lnTo>
                      <a:pt x="123" y="412"/>
                    </a:lnTo>
                    <a:lnTo>
                      <a:pt x="119" y="437"/>
                    </a:lnTo>
                    <a:lnTo>
                      <a:pt x="113" y="458"/>
                    </a:lnTo>
                    <a:lnTo>
                      <a:pt x="104" y="477"/>
                    </a:lnTo>
                    <a:lnTo>
                      <a:pt x="95" y="494"/>
                    </a:lnTo>
                    <a:lnTo>
                      <a:pt x="84" y="507"/>
                    </a:lnTo>
                    <a:lnTo>
                      <a:pt x="73" y="519"/>
                    </a:lnTo>
                    <a:lnTo>
                      <a:pt x="51" y="485"/>
                    </a:lnTo>
                    <a:lnTo>
                      <a:pt x="34" y="450"/>
                    </a:lnTo>
                    <a:lnTo>
                      <a:pt x="21" y="413"/>
                    </a:lnTo>
                    <a:lnTo>
                      <a:pt x="10" y="375"/>
                    </a:lnTo>
                    <a:lnTo>
                      <a:pt x="4" y="337"/>
                    </a:lnTo>
                    <a:lnTo>
                      <a:pt x="0" y="297"/>
                    </a:lnTo>
                    <a:lnTo>
                      <a:pt x="0" y="259"/>
                    </a:lnTo>
                    <a:lnTo>
                      <a:pt x="4" y="221"/>
                    </a:lnTo>
                    <a:lnTo>
                      <a:pt x="11" y="184"/>
                    </a:lnTo>
                    <a:lnTo>
                      <a:pt x="21" y="157"/>
                    </a:lnTo>
                    <a:lnTo>
                      <a:pt x="32" y="131"/>
                    </a:lnTo>
                    <a:lnTo>
                      <a:pt x="47" y="107"/>
                    </a:lnTo>
                    <a:lnTo>
                      <a:pt x="63" y="85"/>
                    </a:lnTo>
                    <a:lnTo>
                      <a:pt x="81" y="66"/>
                    </a:lnTo>
                    <a:lnTo>
                      <a:pt x="102" y="48"/>
                    </a:lnTo>
                    <a:lnTo>
                      <a:pt x="125" y="33"/>
                    </a:lnTo>
                    <a:lnTo>
                      <a:pt x="158" y="18"/>
                    </a:lnTo>
                    <a:lnTo>
                      <a:pt x="191" y="8"/>
                    </a:lnTo>
                    <a:lnTo>
                      <a:pt x="225" y="3"/>
                    </a:lnTo>
                    <a:lnTo>
                      <a:pt x="258" y="0"/>
                    </a:lnTo>
                    <a:close/>
                  </a:path>
                </a:pathLst>
              </a:custGeom>
              <a:solidFill>
                <a:srgbClr val="F97D3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9"/>
              <p:cNvSpPr>
                <a:spLocks/>
              </p:cNvSpPr>
              <p:nvPr/>
            </p:nvSpPr>
            <p:spPr bwMode="auto">
              <a:xfrm>
                <a:off x="5108576" y="3871913"/>
                <a:ext cx="174625" cy="104775"/>
              </a:xfrm>
              <a:custGeom>
                <a:avLst/>
                <a:gdLst/>
                <a:ahLst/>
                <a:cxnLst>
                  <a:cxn ang="0">
                    <a:pos x="91" y="0"/>
                  </a:cxn>
                  <a:cxn ang="0">
                    <a:pos x="95" y="4"/>
                  </a:cxn>
                  <a:cxn ang="0">
                    <a:pos x="99" y="8"/>
                  </a:cxn>
                  <a:cxn ang="0">
                    <a:pos x="104" y="14"/>
                  </a:cxn>
                  <a:cxn ang="0">
                    <a:pos x="110" y="20"/>
                  </a:cxn>
                  <a:cxn ang="0">
                    <a:pos x="18" y="66"/>
                  </a:cxn>
                  <a:cxn ang="0">
                    <a:pos x="10" y="53"/>
                  </a:cxn>
                  <a:cxn ang="0">
                    <a:pos x="6" y="41"/>
                  </a:cxn>
                  <a:cxn ang="0">
                    <a:pos x="2" y="31"/>
                  </a:cxn>
                  <a:cxn ang="0">
                    <a:pos x="0" y="22"/>
                  </a:cxn>
                  <a:cxn ang="0">
                    <a:pos x="91" y="0"/>
                  </a:cxn>
                </a:cxnLst>
                <a:rect l="0" t="0" r="r" b="b"/>
                <a:pathLst>
                  <a:path w="110" h="66">
                    <a:moveTo>
                      <a:pt x="91" y="0"/>
                    </a:moveTo>
                    <a:lnTo>
                      <a:pt x="95" y="4"/>
                    </a:lnTo>
                    <a:lnTo>
                      <a:pt x="99" y="8"/>
                    </a:lnTo>
                    <a:lnTo>
                      <a:pt x="104" y="14"/>
                    </a:lnTo>
                    <a:lnTo>
                      <a:pt x="110" y="20"/>
                    </a:lnTo>
                    <a:lnTo>
                      <a:pt x="18" y="66"/>
                    </a:lnTo>
                    <a:lnTo>
                      <a:pt x="10" y="53"/>
                    </a:lnTo>
                    <a:lnTo>
                      <a:pt x="6" y="41"/>
                    </a:lnTo>
                    <a:lnTo>
                      <a:pt x="2" y="31"/>
                    </a:lnTo>
                    <a:lnTo>
                      <a:pt x="0" y="22"/>
                    </a:lnTo>
                    <a:lnTo>
                      <a:pt x="91" y="0"/>
                    </a:lnTo>
                    <a:close/>
                  </a:path>
                </a:pathLst>
              </a:custGeom>
              <a:solidFill>
                <a:srgbClr val="F97D3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0"/>
              <p:cNvSpPr>
                <a:spLocks/>
              </p:cNvSpPr>
              <p:nvPr/>
            </p:nvSpPr>
            <p:spPr bwMode="auto">
              <a:xfrm>
                <a:off x="3752851" y="2814638"/>
                <a:ext cx="963613" cy="1344613"/>
              </a:xfrm>
              <a:custGeom>
                <a:avLst/>
                <a:gdLst/>
                <a:ahLst/>
                <a:cxnLst>
                  <a:cxn ang="0">
                    <a:pos x="219" y="3"/>
                  </a:cxn>
                  <a:cxn ang="0">
                    <a:pos x="257" y="7"/>
                  </a:cxn>
                  <a:cxn ang="0">
                    <a:pos x="356" y="7"/>
                  </a:cxn>
                  <a:cxn ang="0">
                    <a:pos x="383" y="7"/>
                  </a:cxn>
                  <a:cxn ang="0">
                    <a:pos x="393" y="6"/>
                  </a:cxn>
                  <a:cxn ang="0">
                    <a:pos x="411" y="79"/>
                  </a:cxn>
                  <a:cxn ang="0">
                    <a:pos x="433" y="152"/>
                  </a:cxn>
                  <a:cxn ang="0">
                    <a:pos x="471" y="258"/>
                  </a:cxn>
                  <a:cxn ang="0">
                    <a:pos x="498" y="324"/>
                  </a:cxn>
                  <a:cxn ang="0">
                    <a:pos x="524" y="385"/>
                  </a:cxn>
                  <a:cxn ang="0">
                    <a:pos x="549" y="438"/>
                  </a:cxn>
                  <a:cxn ang="0">
                    <a:pos x="571" y="482"/>
                  </a:cxn>
                  <a:cxn ang="0">
                    <a:pos x="588" y="515"/>
                  </a:cxn>
                  <a:cxn ang="0">
                    <a:pos x="599" y="536"/>
                  </a:cxn>
                  <a:cxn ang="0">
                    <a:pos x="607" y="783"/>
                  </a:cxn>
                  <a:cxn ang="0">
                    <a:pos x="275" y="847"/>
                  </a:cxn>
                  <a:cxn ang="0">
                    <a:pos x="281" y="762"/>
                  </a:cxn>
                  <a:cxn ang="0">
                    <a:pos x="282" y="638"/>
                  </a:cxn>
                  <a:cxn ang="0">
                    <a:pos x="280" y="562"/>
                  </a:cxn>
                  <a:cxn ang="0">
                    <a:pos x="277" y="493"/>
                  </a:cxn>
                  <a:cxn ang="0">
                    <a:pos x="272" y="436"/>
                  </a:cxn>
                  <a:cxn ang="0">
                    <a:pos x="268" y="391"/>
                  </a:cxn>
                  <a:cxn ang="0">
                    <a:pos x="265" y="362"/>
                  </a:cxn>
                  <a:cxn ang="0">
                    <a:pos x="263" y="352"/>
                  </a:cxn>
                  <a:cxn ang="0">
                    <a:pos x="252" y="421"/>
                  </a:cxn>
                  <a:cxn ang="0">
                    <a:pos x="241" y="476"/>
                  </a:cxn>
                  <a:cxn ang="0">
                    <a:pos x="229" y="526"/>
                  </a:cxn>
                  <a:cxn ang="0">
                    <a:pos x="211" y="597"/>
                  </a:cxn>
                  <a:cxn ang="0">
                    <a:pos x="203" y="622"/>
                  </a:cxn>
                  <a:cxn ang="0">
                    <a:pos x="195" y="644"/>
                  </a:cxn>
                  <a:cxn ang="0">
                    <a:pos x="185" y="663"/>
                  </a:cxn>
                  <a:cxn ang="0">
                    <a:pos x="174" y="686"/>
                  </a:cxn>
                  <a:cxn ang="0">
                    <a:pos x="151" y="732"/>
                  </a:cxn>
                  <a:cxn ang="0">
                    <a:pos x="130" y="777"/>
                  </a:cxn>
                  <a:cxn ang="0">
                    <a:pos x="0" y="744"/>
                  </a:cxn>
                  <a:cxn ang="0">
                    <a:pos x="19" y="702"/>
                  </a:cxn>
                  <a:cxn ang="0">
                    <a:pos x="56" y="607"/>
                  </a:cxn>
                  <a:cxn ang="0">
                    <a:pos x="73" y="562"/>
                  </a:cxn>
                  <a:cxn ang="0">
                    <a:pos x="87" y="524"/>
                  </a:cxn>
                  <a:cxn ang="0">
                    <a:pos x="97" y="496"/>
                  </a:cxn>
                  <a:cxn ang="0">
                    <a:pos x="100" y="481"/>
                  </a:cxn>
                  <a:cxn ang="0">
                    <a:pos x="124" y="374"/>
                  </a:cxn>
                  <a:cxn ang="0">
                    <a:pos x="148" y="273"/>
                  </a:cxn>
                  <a:cxn ang="0">
                    <a:pos x="163" y="183"/>
                  </a:cxn>
                  <a:cxn ang="0">
                    <a:pos x="176" y="115"/>
                  </a:cxn>
                  <a:cxn ang="0">
                    <a:pos x="187" y="66"/>
                  </a:cxn>
                  <a:cxn ang="0">
                    <a:pos x="195" y="31"/>
                  </a:cxn>
                  <a:cxn ang="0">
                    <a:pos x="201" y="11"/>
                  </a:cxn>
                  <a:cxn ang="0">
                    <a:pos x="204" y="1"/>
                  </a:cxn>
                </a:cxnLst>
                <a:rect l="0" t="0" r="r" b="b"/>
                <a:pathLst>
                  <a:path w="607" h="847">
                    <a:moveTo>
                      <a:pt x="204" y="0"/>
                    </a:moveTo>
                    <a:lnTo>
                      <a:pt x="219" y="3"/>
                    </a:lnTo>
                    <a:lnTo>
                      <a:pt x="237" y="5"/>
                    </a:lnTo>
                    <a:lnTo>
                      <a:pt x="257" y="7"/>
                    </a:lnTo>
                    <a:lnTo>
                      <a:pt x="278" y="7"/>
                    </a:lnTo>
                    <a:lnTo>
                      <a:pt x="356" y="7"/>
                    </a:lnTo>
                    <a:lnTo>
                      <a:pt x="371" y="7"/>
                    </a:lnTo>
                    <a:lnTo>
                      <a:pt x="383" y="7"/>
                    </a:lnTo>
                    <a:lnTo>
                      <a:pt x="391" y="6"/>
                    </a:lnTo>
                    <a:lnTo>
                      <a:pt x="393" y="6"/>
                    </a:lnTo>
                    <a:lnTo>
                      <a:pt x="401" y="42"/>
                    </a:lnTo>
                    <a:lnTo>
                      <a:pt x="411" y="79"/>
                    </a:lnTo>
                    <a:lnTo>
                      <a:pt x="422" y="115"/>
                    </a:lnTo>
                    <a:lnTo>
                      <a:pt x="433" y="152"/>
                    </a:lnTo>
                    <a:lnTo>
                      <a:pt x="458" y="223"/>
                    </a:lnTo>
                    <a:lnTo>
                      <a:pt x="471" y="258"/>
                    </a:lnTo>
                    <a:lnTo>
                      <a:pt x="485" y="292"/>
                    </a:lnTo>
                    <a:lnTo>
                      <a:pt x="498" y="324"/>
                    </a:lnTo>
                    <a:lnTo>
                      <a:pt x="512" y="355"/>
                    </a:lnTo>
                    <a:lnTo>
                      <a:pt x="524" y="385"/>
                    </a:lnTo>
                    <a:lnTo>
                      <a:pt x="537" y="412"/>
                    </a:lnTo>
                    <a:lnTo>
                      <a:pt x="549" y="438"/>
                    </a:lnTo>
                    <a:lnTo>
                      <a:pt x="560" y="461"/>
                    </a:lnTo>
                    <a:lnTo>
                      <a:pt x="571" y="482"/>
                    </a:lnTo>
                    <a:lnTo>
                      <a:pt x="580" y="500"/>
                    </a:lnTo>
                    <a:lnTo>
                      <a:pt x="588" y="515"/>
                    </a:lnTo>
                    <a:lnTo>
                      <a:pt x="594" y="528"/>
                    </a:lnTo>
                    <a:lnTo>
                      <a:pt x="599" y="536"/>
                    </a:lnTo>
                    <a:lnTo>
                      <a:pt x="603" y="544"/>
                    </a:lnTo>
                    <a:lnTo>
                      <a:pt x="607" y="783"/>
                    </a:lnTo>
                    <a:lnTo>
                      <a:pt x="576" y="843"/>
                    </a:lnTo>
                    <a:lnTo>
                      <a:pt x="275" y="847"/>
                    </a:lnTo>
                    <a:lnTo>
                      <a:pt x="278" y="805"/>
                    </a:lnTo>
                    <a:lnTo>
                      <a:pt x="281" y="762"/>
                    </a:lnTo>
                    <a:lnTo>
                      <a:pt x="282" y="720"/>
                    </a:lnTo>
                    <a:lnTo>
                      <a:pt x="282" y="638"/>
                    </a:lnTo>
                    <a:lnTo>
                      <a:pt x="282" y="599"/>
                    </a:lnTo>
                    <a:lnTo>
                      <a:pt x="280" y="562"/>
                    </a:lnTo>
                    <a:lnTo>
                      <a:pt x="278" y="526"/>
                    </a:lnTo>
                    <a:lnTo>
                      <a:pt x="277" y="493"/>
                    </a:lnTo>
                    <a:lnTo>
                      <a:pt x="274" y="462"/>
                    </a:lnTo>
                    <a:lnTo>
                      <a:pt x="272" y="436"/>
                    </a:lnTo>
                    <a:lnTo>
                      <a:pt x="270" y="411"/>
                    </a:lnTo>
                    <a:lnTo>
                      <a:pt x="268" y="391"/>
                    </a:lnTo>
                    <a:lnTo>
                      <a:pt x="266" y="374"/>
                    </a:lnTo>
                    <a:lnTo>
                      <a:pt x="265" y="362"/>
                    </a:lnTo>
                    <a:lnTo>
                      <a:pt x="263" y="355"/>
                    </a:lnTo>
                    <a:lnTo>
                      <a:pt x="263" y="352"/>
                    </a:lnTo>
                    <a:lnTo>
                      <a:pt x="258" y="388"/>
                    </a:lnTo>
                    <a:lnTo>
                      <a:pt x="252" y="421"/>
                    </a:lnTo>
                    <a:lnTo>
                      <a:pt x="246" y="449"/>
                    </a:lnTo>
                    <a:lnTo>
                      <a:pt x="241" y="476"/>
                    </a:lnTo>
                    <a:lnTo>
                      <a:pt x="235" y="501"/>
                    </a:lnTo>
                    <a:lnTo>
                      <a:pt x="229" y="526"/>
                    </a:lnTo>
                    <a:lnTo>
                      <a:pt x="222" y="553"/>
                    </a:lnTo>
                    <a:lnTo>
                      <a:pt x="211" y="597"/>
                    </a:lnTo>
                    <a:lnTo>
                      <a:pt x="207" y="610"/>
                    </a:lnTo>
                    <a:lnTo>
                      <a:pt x="203" y="622"/>
                    </a:lnTo>
                    <a:lnTo>
                      <a:pt x="199" y="633"/>
                    </a:lnTo>
                    <a:lnTo>
                      <a:pt x="195" y="644"/>
                    </a:lnTo>
                    <a:lnTo>
                      <a:pt x="190" y="653"/>
                    </a:lnTo>
                    <a:lnTo>
                      <a:pt x="185" y="663"/>
                    </a:lnTo>
                    <a:lnTo>
                      <a:pt x="180" y="674"/>
                    </a:lnTo>
                    <a:lnTo>
                      <a:pt x="174" y="686"/>
                    </a:lnTo>
                    <a:lnTo>
                      <a:pt x="167" y="699"/>
                    </a:lnTo>
                    <a:lnTo>
                      <a:pt x="151" y="732"/>
                    </a:lnTo>
                    <a:lnTo>
                      <a:pt x="141" y="753"/>
                    </a:lnTo>
                    <a:lnTo>
                      <a:pt x="130" y="777"/>
                    </a:lnTo>
                    <a:lnTo>
                      <a:pt x="118" y="804"/>
                    </a:lnTo>
                    <a:lnTo>
                      <a:pt x="0" y="744"/>
                    </a:lnTo>
                    <a:lnTo>
                      <a:pt x="10" y="724"/>
                    </a:lnTo>
                    <a:lnTo>
                      <a:pt x="19" y="702"/>
                    </a:lnTo>
                    <a:lnTo>
                      <a:pt x="48" y="631"/>
                    </a:lnTo>
                    <a:lnTo>
                      <a:pt x="56" y="607"/>
                    </a:lnTo>
                    <a:lnTo>
                      <a:pt x="65" y="584"/>
                    </a:lnTo>
                    <a:lnTo>
                      <a:pt x="73" y="562"/>
                    </a:lnTo>
                    <a:lnTo>
                      <a:pt x="80" y="542"/>
                    </a:lnTo>
                    <a:lnTo>
                      <a:pt x="87" y="524"/>
                    </a:lnTo>
                    <a:lnTo>
                      <a:pt x="92" y="508"/>
                    </a:lnTo>
                    <a:lnTo>
                      <a:pt x="97" y="496"/>
                    </a:lnTo>
                    <a:lnTo>
                      <a:pt x="99" y="486"/>
                    </a:lnTo>
                    <a:lnTo>
                      <a:pt x="100" y="481"/>
                    </a:lnTo>
                    <a:lnTo>
                      <a:pt x="111" y="427"/>
                    </a:lnTo>
                    <a:lnTo>
                      <a:pt x="124" y="374"/>
                    </a:lnTo>
                    <a:lnTo>
                      <a:pt x="136" y="323"/>
                    </a:lnTo>
                    <a:lnTo>
                      <a:pt x="148" y="273"/>
                    </a:lnTo>
                    <a:lnTo>
                      <a:pt x="156" y="225"/>
                    </a:lnTo>
                    <a:lnTo>
                      <a:pt x="163" y="183"/>
                    </a:lnTo>
                    <a:lnTo>
                      <a:pt x="170" y="147"/>
                    </a:lnTo>
                    <a:lnTo>
                      <a:pt x="176" y="115"/>
                    </a:lnTo>
                    <a:lnTo>
                      <a:pt x="182" y="88"/>
                    </a:lnTo>
                    <a:lnTo>
                      <a:pt x="187" y="66"/>
                    </a:lnTo>
                    <a:lnTo>
                      <a:pt x="191" y="46"/>
                    </a:lnTo>
                    <a:lnTo>
                      <a:pt x="195" y="31"/>
                    </a:lnTo>
                    <a:lnTo>
                      <a:pt x="198" y="19"/>
                    </a:lnTo>
                    <a:lnTo>
                      <a:pt x="201" y="11"/>
                    </a:lnTo>
                    <a:lnTo>
                      <a:pt x="203" y="5"/>
                    </a:lnTo>
                    <a:lnTo>
                      <a:pt x="204" y="1"/>
                    </a:lnTo>
                    <a:lnTo>
                      <a:pt x="204"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1"/>
              <p:cNvSpPr>
                <a:spLocks/>
              </p:cNvSpPr>
              <p:nvPr/>
            </p:nvSpPr>
            <p:spPr bwMode="auto">
              <a:xfrm>
                <a:off x="4365626" y="3230563"/>
                <a:ext cx="344488" cy="900113"/>
              </a:xfrm>
              <a:custGeom>
                <a:avLst/>
                <a:gdLst/>
                <a:ahLst/>
                <a:cxnLst>
                  <a:cxn ang="0">
                    <a:pos x="0" y="0"/>
                  </a:cxn>
                  <a:cxn ang="0">
                    <a:pos x="210" y="295"/>
                  </a:cxn>
                  <a:cxn ang="0">
                    <a:pos x="207" y="487"/>
                  </a:cxn>
                  <a:cxn ang="0">
                    <a:pos x="217" y="525"/>
                  </a:cxn>
                  <a:cxn ang="0">
                    <a:pos x="197" y="567"/>
                  </a:cxn>
                  <a:cxn ang="0">
                    <a:pos x="192" y="522"/>
                  </a:cxn>
                  <a:cxn ang="0">
                    <a:pos x="196" y="322"/>
                  </a:cxn>
                  <a:cxn ang="0">
                    <a:pos x="195" y="321"/>
                  </a:cxn>
                  <a:cxn ang="0">
                    <a:pos x="192" y="316"/>
                  </a:cxn>
                  <a:cxn ang="0">
                    <a:pos x="186" y="308"/>
                  </a:cxn>
                  <a:cxn ang="0">
                    <a:pos x="179" y="298"/>
                  </a:cxn>
                  <a:cxn ang="0">
                    <a:pos x="171" y="285"/>
                  </a:cxn>
                  <a:cxn ang="0">
                    <a:pos x="161" y="270"/>
                  </a:cxn>
                  <a:cxn ang="0">
                    <a:pos x="150" y="252"/>
                  </a:cxn>
                  <a:cxn ang="0">
                    <a:pos x="138" y="234"/>
                  </a:cxn>
                  <a:cxn ang="0">
                    <a:pos x="126" y="213"/>
                  </a:cxn>
                  <a:cxn ang="0">
                    <a:pos x="111" y="192"/>
                  </a:cxn>
                  <a:cxn ang="0">
                    <a:pos x="97" y="169"/>
                  </a:cxn>
                  <a:cxn ang="0">
                    <a:pos x="83" y="145"/>
                  </a:cxn>
                  <a:cxn ang="0">
                    <a:pos x="69" y="121"/>
                  </a:cxn>
                  <a:cxn ang="0">
                    <a:pos x="54" y="97"/>
                  </a:cxn>
                  <a:cxn ang="0">
                    <a:pos x="40" y="72"/>
                  </a:cxn>
                  <a:cxn ang="0">
                    <a:pos x="13" y="23"/>
                  </a:cxn>
                  <a:cxn ang="0">
                    <a:pos x="0" y="0"/>
                  </a:cxn>
                </a:cxnLst>
                <a:rect l="0" t="0" r="r" b="b"/>
                <a:pathLst>
                  <a:path w="217" h="567">
                    <a:moveTo>
                      <a:pt x="0" y="0"/>
                    </a:moveTo>
                    <a:lnTo>
                      <a:pt x="210" y="295"/>
                    </a:lnTo>
                    <a:lnTo>
                      <a:pt x="207" y="487"/>
                    </a:lnTo>
                    <a:lnTo>
                      <a:pt x="217" y="525"/>
                    </a:lnTo>
                    <a:lnTo>
                      <a:pt x="197" y="567"/>
                    </a:lnTo>
                    <a:lnTo>
                      <a:pt x="192" y="522"/>
                    </a:lnTo>
                    <a:lnTo>
                      <a:pt x="196" y="322"/>
                    </a:lnTo>
                    <a:lnTo>
                      <a:pt x="195" y="321"/>
                    </a:lnTo>
                    <a:lnTo>
                      <a:pt x="192" y="316"/>
                    </a:lnTo>
                    <a:lnTo>
                      <a:pt x="186" y="308"/>
                    </a:lnTo>
                    <a:lnTo>
                      <a:pt x="179" y="298"/>
                    </a:lnTo>
                    <a:lnTo>
                      <a:pt x="171" y="285"/>
                    </a:lnTo>
                    <a:lnTo>
                      <a:pt x="161" y="270"/>
                    </a:lnTo>
                    <a:lnTo>
                      <a:pt x="150" y="252"/>
                    </a:lnTo>
                    <a:lnTo>
                      <a:pt x="138" y="234"/>
                    </a:lnTo>
                    <a:lnTo>
                      <a:pt x="126" y="213"/>
                    </a:lnTo>
                    <a:lnTo>
                      <a:pt x="111" y="192"/>
                    </a:lnTo>
                    <a:lnTo>
                      <a:pt x="97" y="169"/>
                    </a:lnTo>
                    <a:lnTo>
                      <a:pt x="83" y="145"/>
                    </a:lnTo>
                    <a:lnTo>
                      <a:pt x="69" y="121"/>
                    </a:lnTo>
                    <a:lnTo>
                      <a:pt x="54" y="97"/>
                    </a:lnTo>
                    <a:lnTo>
                      <a:pt x="40" y="72"/>
                    </a:lnTo>
                    <a:lnTo>
                      <a:pt x="13" y="23"/>
                    </a:lnTo>
                    <a:lnTo>
                      <a:pt x="0" y="0"/>
                    </a:lnTo>
                    <a:close/>
                  </a:path>
                </a:pathLst>
              </a:custGeom>
              <a:solidFill>
                <a:schemeClr val="tx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2"/>
              <p:cNvSpPr>
                <a:spLocks/>
              </p:cNvSpPr>
              <p:nvPr/>
            </p:nvSpPr>
            <p:spPr bwMode="auto">
              <a:xfrm>
                <a:off x="4683126" y="2754313"/>
                <a:ext cx="612775" cy="1397000"/>
              </a:xfrm>
              <a:custGeom>
                <a:avLst/>
                <a:gdLst/>
                <a:ahLst/>
                <a:cxnLst>
                  <a:cxn ang="0">
                    <a:pos x="159" y="2"/>
                  </a:cxn>
                  <a:cxn ang="0">
                    <a:pos x="163" y="20"/>
                  </a:cxn>
                  <a:cxn ang="0">
                    <a:pos x="170" y="53"/>
                  </a:cxn>
                  <a:cxn ang="0">
                    <a:pos x="178" y="97"/>
                  </a:cxn>
                  <a:cxn ang="0">
                    <a:pos x="189" y="149"/>
                  </a:cxn>
                  <a:cxn ang="0">
                    <a:pos x="211" y="252"/>
                  </a:cxn>
                  <a:cxn ang="0">
                    <a:pos x="230" y="337"/>
                  </a:cxn>
                  <a:cxn ang="0">
                    <a:pos x="249" y="408"/>
                  </a:cxn>
                  <a:cxn ang="0">
                    <a:pos x="265" y="452"/>
                  </a:cxn>
                  <a:cxn ang="0">
                    <a:pos x="278" y="482"/>
                  </a:cxn>
                  <a:cxn ang="0">
                    <a:pos x="294" y="518"/>
                  </a:cxn>
                  <a:cxn ang="0">
                    <a:pos x="322" y="578"/>
                  </a:cxn>
                  <a:cxn ang="0">
                    <a:pos x="351" y="636"/>
                  </a:cxn>
                  <a:cxn ang="0">
                    <a:pos x="367" y="669"/>
                  </a:cxn>
                  <a:cxn ang="0">
                    <a:pos x="378" y="693"/>
                  </a:cxn>
                  <a:cxn ang="0">
                    <a:pos x="385" y="708"/>
                  </a:cxn>
                  <a:cxn ang="0">
                    <a:pos x="273" y="767"/>
                  </a:cxn>
                  <a:cxn ang="0">
                    <a:pos x="269" y="759"/>
                  </a:cxn>
                  <a:cxn ang="0">
                    <a:pos x="259" y="740"/>
                  </a:cxn>
                  <a:cxn ang="0">
                    <a:pos x="244" y="711"/>
                  </a:cxn>
                  <a:cxn ang="0">
                    <a:pos x="226" y="674"/>
                  </a:cxn>
                  <a:cxn ang="0">
                    <a:pos x="196" y="611"/>
                  </a:cxn>
                  <a:cxn ang="0">
                    <a:pos x="176" y="567"/>
                  </a:cxn>
                  <a:cxn ang="0">
                    <a:pos x="159" y="525"/>
                  </a:cxn>
                  <a:cxn ang="0">
                    <a:pos x="145" y="487"/>
                  </a:cxn>
                  <a:cxn ang="0">
                    <a:pos x="137" y="456"/>
                  </a:cxn>
                  <a:cxn ang="0">
                    <a:pos x="138" y="466"/>
                  </a:cxn>
                  <a:cxn ang="0">
                    <a:pos x="141" y="491"/>
                  </a:cxn>
                  <a:cxn ang="0">
                    <a:pos x="145" y="528"/>
                  </a:cxn>
                  <a:cxn ang="0">
                    <a:pos x="149" y="575"/>
                  </a:cxn>
                  <a:cxn ang="0">
                    <a:pos x="156" y="654"/>
                  </a:cxn>
                  <a:cxn ang="0">
                    <a:pos x="159" y="708"/>
                  </a:cxn>
                  <a:cxn ang="0">
                    <a:pos x="160" y="803"/>
                  </a:cxn>
                  <a:cxn ang="0">
                    <a:pos x="159" y="839"/>
                  </a:cxn>
                  <a:cxn ang="0">
                    <a:pos x="158" y="865"/>
                  </a:cxn>
                  <a:cxn ang="0">
                    <a:pos x="16" y="880"/>
                  </a:cxn>
                  <a:cxn ang="0">
                    <a:pos x="6" y="606"/>
                  </a:cxn>
                  <a:cxn ang="0">
                    <a:pos x="9" y="602"/>
                  </a:cxn>
                  <a:cxn ang="0">
                    <a:pos x="16" y="589"/>
                  </a:cxn>
                  <a:cxn ang="0">
                    <a:pos x="27" y="567"/>
                  </a:cxn>
                  <a:cxn ang="0">
                    <a:pos x="40" y="534"/>
                  </a:cxn>
                  <a:cxn ang="0">
                    <a:pos x="53" y="491"/>
                  </a:cxn>
                  <a:cxn ang="0">
                    <a:pos x="66" y="435"/>
                  </a:cxn>
                  <a:cxn ang="0">
                    <a:pos x="76" y="367"/>
                  </a:cxn>
                  <a:cxn ang="0">
                    <a:pos x="81" y="285"/>
                  </a:cxn>
                  <a:cxn ang="0">
                    <a:pos x="83" y="189"/>
                  </a:cxn>
                  <a:cxn ang="0">
                    <a:pos x="77" y="78"/>
                  </a:cxn>
                  <a:cxn ang="0">
                    <a:pos x="158" y="0"/>
                  </a:cxn>
                </a:cxnLst>
                <a:rect l="0" t="0" r="r" b="b"/>
                <a:pathLst>
                  <a:path w="386" h="880">
                    <a:moveTo>
                      <a:pt x="158" y="0"/>
                    </a:moveTo>
                    <a:lnTo>
                      <a:pt x="159" y="2"/>
                    </a:lnTo>
                    <a:lnTo>
                      <a:pt x="160" y="9"/>
                    </a:lnTo>
                    <a:lnTo>
                      <a:pt x="163" y="20"/>
                    </a:lnTo>
                    <a:lnTo>
                      <a:pt x="166" y="35"/>
                    </a:lnTo>
                    <a:lnTo>
                      <a:pt x="170" y="53"/>
                    </a:lnTo>
                    <a:lnTo>
                      <a:pt x="174" y="75"/>
                    </a:lnTo>
                    <a:lnTo>
                      <a:pt x="178" y="97"/>
                    </a:lnTo>
                    <a:lnTo>
                      <a:pt x="184" y="123"/>
                    </a:lnTo>
                    <a:lnTo>
                      <a:pt x="189" y="149"/>
                    </a:lnTo>
                    <a:lnTo>
                      <a:pt x="200" y="204"/>
                    </a:lnTo>
                    <a:lnTo>
                      <a:pt x="211" y="252"/>
                    </a:lnTo>
                    <a:lnTo>
                      <a:pt x="220" y="297"/>
                    </a:lnTo>
                    <a:lnTo>
                      <a:pt x="230" y="337"/>
                    </a:lnTo>
                    <a:lnTo>
                      <a:pt x="239" y="374"/>
                    </a:lnTo>
                    <a:lnTo>
                      <a:pt x="249" y="408"/>
                    </a:lnTo>
                    <a:lnTo>
                      <a:pt x="260" y="440"/>
                    </a:lnTo>
                    <a:lnTo>
                      <a:pt x="265" y="452"/>
                    </a:lnTo>
                    <a:lnTo>
                      <a:pt x="270" y="466"/>
                    </a:lnTo>
                    <a:lnTo>
                      <a:pt x="278" y="482"/>
                    </a:lnTo>
                    <a:lnTo>
                      <a:pt x="285" y="499"/>
                    </a:lnTo>
                    <a:lnTo>
                      <a:pt x="294" y="518"/>
                    </a:lnTo>
                    <a:lnTo>
                      <a:pt x="304" y="537"/>
                    </a:lnTo>
                    <a:lnTo>
                      <a:pt x="322" y="578"/>
                    </a:lnTo>
                    <a:lnTo>
                      <a:pt x="341" y="618"/>
                    </a:lnTo>
                    <a:lnTo>
                      <a:pt x="351" y="636"/>
                    </a:lnTo>
                    <a:lnTo>
                      <a:pt x="359" y="653"/>
                    </a:lnTo>
                    <a:lnTo>
                      <a:pt x="367" y="669"/>
                    </a:lnTo>
                    <a:lnTo>
                      <a:pt x="373" y="682"/>
                    </a:lnTo>
                    <a:lnTo>
                      <a:pt x="378" y="693"/>
                    </a:lnTo>
                    <a:lnTo>
                      <a:pt x="383" y="702"/>
                    </a:lnTo>
                    <a:lnTo>
                      <a:pt x="385" y="708"/>
                    </a:lnTo>
                    <a:lnTo>
                      <a:pt x="386" y="709"/>
                    </a:lnTo>
                    <a:lnTo>
                      <a:pt x="273" y="767"/>
                    </a:lnTo>
                    <a:lnTo>
                      <a:pt x="272" y="765"/>
                    </a:lnTo>
                    <a:lnTo>
                      <a:pt x="269" y="759"/>
                    </a:lnTo>
                    <a:lnTo>
                      <a:pt x="265" y="751"/>
                    </a:lnTo>
                    <a:lnTo>
                      <a:pt x="259" y="740"/>
                    </a:lnTo>
                    <a:lnTo>
                      <a:pt x="252" y="726"/>
                    </a:lnTo>
                    <a:lnTo>
                      <a:pt x="244" y="711"/>
                    </a:lnTo>
                    <a:lnTo>
                      <a:pt x="235" y="693"/>
                    </a:lnTo>
                    <a:lnTo>
                      <a:pt x="226" y="674"/>
                    </a:lnTo>
                    <a:lnTo>
                      <a:pt x="216" y="653"/>
                    </a:lnTo>
                    <a:lnTo>
                      <a:pt x="196" y="611"/>
                    </a:lnTo>
                    <a:lnTo>
                      <a:pt x="186" y="589"/>
                    </a:lnTo>
                    <a:lnTo>
                      <a:pt x="176" y="567"/>
                    </a:lnTo>
                    <a:lnTo>
                      <a:pt x="167" y="545"/>
                    </a:lnTo>
                    <a:lnTo>
                      <a:pt x="159" y="525"/>
                    </a:lnTo>
                    <a:lnTo>
                      <a:pt x="152" y="505"/>
                    </a:lnTo>
                    <a:lnTo>
                      <a:pt x="145" y="487"/>
                    </a:lnTo>
                    <a:lnTo>
                      <a:pt x="141" y="471"/>
                    </a:lnTo>
                    <a:lnTo>
                      <a:pt x="137" y="456"/>
                    </a:lnTo>
                    <a:lnTo>
                      <a:pt x="137" y="459"/>
                    </a:lnTo>
                    <a:lnTo>
                      <a:pt x="138" y="466"/>
                    </a:lnTo>
                    <a:lnTo>
                      <a:pt x="140" y="476"/>
                    </a:lnTo>
                    <a:lnTo>
                      <a:pt x="141" y="491"/>
                    </a:lnTo>
                    <a:lnTo>
                      <a:pt x="143" y="508"/>
                    </a:lnTo>
                    <a:lnTo>
                      <a:pt x="145" y="528"/>
                    </a:lnTo>
                    <a:lnTo>
                      <a:pt x="147" y="551"/>
                    </a:lnTo>
                    <a:lnTo>
                      <a:pt x="149" y="575"/>
                    </a:lnTo>
                    <a:lnTo>
                      <a:pt x="152" y="600"/>
                    </a:lnTo>
                    <a:lnTo>
                      <a:pt x="156" y="654"/>
                    </a:lnTo>
                    <a:lnTo>
                      <a:pt x="158" y="682"/>
                    </a:lnTo>
                    <a:lnTo>
                      <a:pt x="159" y="708"/>
                    </a:lnTo>
                    <a:lnTo>
                      <a:pt x="160" y="725"/>
                    </a:lnTo>
                    <a:lnTo>
                      <a:pt x="160" y="803"/>
                    </a:lnTo>
                    <a:lnTo>
                      <a:pt x="159" y="822"/>
                    </a:lnTo>
                    <a:lnTo>
                      <a:pt x="159" y="839"/>
                    </a:lnTo>
                    <a:lnTo>
                      <a:pt x="159" y="854"/>
                    </a:lnTo>
                    <a:lnTo>
                      <a:pt x="158" y="865"/>
                    </a:lnTo>
                    <a:lnTo>
                      <a:pt x="158" y="875"/>
                    </a:lnTo>
                    <a:lnTo>
                      <a:pt x="16" y="880"/>
                    </a:lnTo>
                    <a:lnTo>
                      <a:pt x="0" y="814"/>
                    </a:lnTo>
                    <a:lnTo>
                      <a:pt x="6" y="606"/>
                    </a:lnTo>
                    <a:lnTo>
                      <a:pt x="7" y="605"/>
                    </a:lnTo>
                    <a:lnTo>
                      <a:pt x="9" y="602"/>
                    </a:lnTo>
                    <a:lnTo>
                      <a:pt x="12" y="596"/>
                    </a:lnTo>
                    <a:lnTo>
                      <a:pt x="16" y="589"/>
                    </a:lnTo>
                    <a:lnTo>
                      <a:pt x="22" y="579"/>
                    </a:lnTo>
                    <a:lnTo>
                      <a:pt x="27" y="567"/>
                    </a:lnTo>
                    <a:lnTo>
                      <a:pt x="33" y="552"/>
                    </a:lnTo>
                    <a:lnTo>
                      <a:pt x="40" y="534"/>
                    </a:lnTo>
                    <a:lnTo>
                      <a:pt x="47" y="514"/>
                    </a:lnTo>
                    <a:lnTo>
                      <a:pt x="53" y="491"/>
                    </a:lnTo>
                    <a:lnTo>
                      <a:pt x="59" y="464"/>
                    </a:lnTo>
                    <a:lnTo>
                      <a:pt x="66" y="435"/>
                    </a:lnTo>
                    <a:lnTo>
                      <a:pt x="71" y="403"/>
                    </a:lnTo>
                    <a:lnTo>
                      <a:pt x="76" y="367"/>
                    </a:lnTo>
                    <a:lnTo>
                      <a:pt x="79" y="328"/>
                    </a:lnTo>
                    <a:lnTo>
                      <a:pt x="81" y="285"/>
                    </a:lnTo>
                    <a:lnTo>
                      <a:pt x="83" y="239"/>
                    </a:lnTo>
                    <a:lnTo>
                      <a:pt x="83" y="189"/>
                    </a:lnTo>
                    <a:lnTo>
                      <a:pt x="81" y="135"/>
                    </a:lnTo>
                    <a:lnTo>
                      <a:pt x="77" y="78"/>
                    </a:lnTo>
                    <a:lnTo>
                      <a:pt x="71" y="16"/>
                    </a:lnTo>
                    <a:lnTo>
                      <a:pt x="158" y="0"/>
                    </a:lnTo>
                    <a:close/>
                  </a:path>
                </a:pathLst>
              </a:cu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3"/>
              <p:cNvSpPr>
                <a:spLocks/>
              </p:cNvSpPr>
              <p:nvPr/>
            </p:nvSpPr>
            <p:spPr bwMode="auto">
              <a:xfrm>
                <a:off x="4675188" y="2763838"/>
                <a:ext cx="246063" cy="952500"/>
              </a:xfrm>
              <a:custGeom>
                <a:avLst/>
                <a:gdLst/>
                <a:ahLst/>
                <a:cxnLst>
                  <a:cxn ang="0">
                    <a:pos x="146" y="0"/>
                  </a:cxn>
                  <a:cxn ang="0">
                    <a:pos x="155" y="168"/>
                  </a:cxn>
                  <a:cxn ang="0">
                    <a:pos x="115" y="188"/>
                  </a:cxn>
                  <a:cxn ang="0">
                    <a:pos x="148" y="196"/>
                  </a:cxn>
                  <a:cxn ang="0">
                    <a:pos x="147" y="198"/>
                  </a:cxn>
                  <a:cxn ang="0">
                    <a:pos x="146" y="206"/>
                  </a:cxn>
                  <a:cxn ang="0">
                    <a:pos x="144" y="217"/>
                  </a:cxn>
                  <a:cxn ang="0">
                    <a:pos x="140" y="232"/>
                  </a:cxn>
                  <a:cxn ang="0">
                    <a:pos x="136" y="251"/>
                  </a:cxn>
                  <a:cxn ang="0">
                    <a:pos x="131" y="272"/>
                  </a:cxn>
                  <a:cxn ang="0">
                    <a:pos x="125" y="296"/>
                  </a:cxn>
                  <a:cxn ang="0">
                    <a:pos x="119" y="323"/>
                  </a:cxn>
                  <a:cxn ang="0">
                    <a:pos x="111" y="350"/>
                  </a:cxn>
                  <a:cxn ang="0">
                    <a:pos x="103" y="379"/>
                  </a:cxn>
                  <a:cxn ang="0">
                    <a:pos x="84" y="439"/>
                  </a:cxn>
                  <a:cxn ang="0">
                    <a:pos x="73" y="468"/>
                  </a:cxn>
                  <a:cxn ang="0">
                    <a:pos x="62" y="498"/>
                  </a:cxn>
                  <a:cxn ang="0">
                    <a:pos x="50" y="526"/>
                  </a:cxn>
                  <a:cxn ang="0">
                    <a:pos x="38" y="553"/>
                  </a:cxn>
                  <a:cxn ang="0">
                    <a:pos x="24" y="577"/>
                  </a:cxn>
                  <a:cxn ang="0">
                    <a:pos x="11" y="600"/>
                  </a:cxn>
                  <a:cxn ang="0">
                    <a:pos x="0" y="555"/>
                  </a:cxn>
                  <a:cxn ang="0">
                    <a:pos x="1" y="553"/>
                  </a:cxn>
                  <a:cxn ang="0">
                    <a:pos x="3" y="546"/>
                  </a:cxn>
                  <a:cxn ang="0">
                    <a:pos x="6" y="537"/>
                  </a:cxn>
                  <a:cxn ang="0">
                    <a:pos x="11" y="524"/>
                  </a:cxn>
                  <a:cxn ang="0">
                    <a:pos x="16" y="506"/>
                  </a:cxn>
                  <a:cxn ang="0">
                    <a:pos x="21" y="487"/>
                  </a:cxn>
                  <a:cxn ang="0">
                    <a:pos x="27" y="465"/>
                  </a:cxn>
                  <a:cxn ang="0">
                    <a:pos x="34" y="439"/>
                  </a:cxn>
                  <a:cxn ang="0">
                    <a:pos x="40" y="412"/>
                  </a:cxn>
                  <a:cxn ang="0">
                    <a:pos x="46" y="383"/>
                  </a:cxn>
                  <a:cxn ang="0">
                    <a:pos x="51" y="352"/>
                  </a:cxn>
                  <a:cxn ang="0">
                    <a:pos x="55" y="320"/>
                  </a:cxn>
                  <a:cxn ang="0">
                    <a:pos x="59" y="287"/>
                  </a:cxn>
                  <a:cxn ang="0">
                    <a:pos x="62" y="242"/>
                  </a:cxn>
                  <a:cxn ang="0">
                    <a:pos x="64" y="201"/>
                  </a:cxn>
                  <a:cxn ang="0">
                    <a:pos x="65" y="163"/>
                  </a:cxn>
                  <a:cxn ang="0">
                    <a:pos x="65" y="129"/>
                  </a:cxn>
                  <a:cxn ang="0">
                    <a:pos x="64" y="99"/>
                  </a:cxn>
                  <a:cxn ang="0">
                    <a:pos x="63" y="74"/>
                  </a:cxn>
                  <a:cxn ang="0">
                    <a:pos x="61" y="53"/>
                  </a:cxn>
                  <a:cxn ang="0">
                    <a:pos x="60" y="35"/>
                  </a:cxn>
                  <a:cxn ang="0">
                    <a:pos x="59" y="24"/>
                  </a:cxn>
                  <a:cxn ang="0">
                    <a:pos x="57" y="16"/>
                  </a:cxn>
                  <a:cxn ang="0">
                    <a:pos x="57" y="13"/>
                  </a:cxn>
                  <a:cxn ang="0">
                    <a:pos x="146" y="0"/>
                  </a:cxn>
                </a:cxnLst>
                <a:rect l="0" t="0" r="r" b="b"/>
                <a:pathLst>
                  <a:path w="155" h="600">
                    <a:moveTo>
                      <a:pt x="146" y="0"/>
                    </a:moveTo>
                    <a:lnTo>
                      <a:pt x="155" y="168"/>
                    </a:lnTo>
                    <a:lnTo>
                      <a:pt x="115" y="188"/>
                    </a:lnTo>
                    <a:lnTo>
                      <a:pt x="148" y="196"/>
                    </a:lnTo>
                    <a:lnTo>
                      <a:pt x="147" y="198"/>
                    </a:lnTo>
                    <a:lnTo>
                      <a:pt x="146" y="206"/>
                    </a:lnTo>
                    <a:lnTo>
                      <a:pt x="144" y="217"/>
                    </a:lnTo>
                    <a:lnTo>
                      <a:pt x="140" y="232"/>
                    </a:lnTo>
                    <a:lnTo>
                      <a:pt x="136" y="251"/>
                    </a:lnTo>
                    <a:lnTo>
                      <a:pt x="131" y="272"/>
                    </a:lnTo>
                    <a:lnTo>
                      <a:pt x="125" y="296"/>
                    </a:lnTo>
                    <a:lnTo>
                      <a:pt x="119" y="323"/>
                    </a:lnTo>
                    <a:lnTo>
                      <a:pt x="111" y="350"/>
                    </a:lnTo>
                    <a:lnTo>
                      <a:pt x="103" y="379"/>
                    </a:lnTo>
                    <a:lnTo>
                      <a:pt x="84" y="439"/>
                    </a:lnTo>
                    <a:lnTo>
                      <a:pt x="73" y="468"/>
                    </a:lnTo>
                    <a:lnTo>
                      <a:pt x="62" y="498"/>
                    </a:lnTo>
                    <a:lnTo>
                      <a:pt x="50" y="526"/>
                    </a:lnTo>
                    <a:lnTo>
                      <a:pt x="38" y="553"/>
                    </a:lnTo>
                    <a:lnTo>
                      <a:pt x="24" y="577"/>
                    </a:lnTo>
                    <a:lnTo>
                      <a:pt x="11" y="600"/>
                    </a:lnTo>
                    <a:lnTo>
                      <a:pt x="0" y="555"/>
                    </a:lnTo>
                    <a:lnTo>
                      <a:pt x="1" y="553"/>
                    </a:lnTo>
                    <a:lnTo>
                      <a:pt x="3" y="546"/>
                    </a:lnTo>
                    <a:lnTo>
                      <a:pt x="6" y="537"/>
                    </a:lnTo>
                    <a:lnTo>
                      <a:pt x="11" y="524"/>
                    </a:lnTo>
                    <a:lnTo>
                      <a:pt x="16" y="506"/>
                    </a:lnTo>
                    <a:lnTo>
                      <a:pt x="21" y="487"/>
                    </a:lnTo>
                    <a:lnTo>
                      <a:pt x="27" y="465"/>
                    </a:lnTo>
                    <a:lnTo>
                      <a:pt x="34" y="439"/>
                    </a:lnTo>
                    <a:lnTo>
                      <a:pt x="40" y="412"/>
                    </a:lnTo>
                    <a:lnTo>
                      <a:pt x="46" y="383"/>
                    </a:lnTo>
                    <a:lnTo>
                      <a:pt x="51" y="352"/>
                    </a:lnTo>
                    <a:lnTo>
                      <a:pt x="55" y="320"/>
                    </a:lnTo>
                    <a:lnTo>
                      <a:pt x="59" y="287"/>
                    </a:lnTo>
                    <a:lnTo>
                      <a:pt x="62" y="242"/>
                    </a:lnTo>
                    <a:lnTo>
                      <a:pt x="64" y="201"/>
                    </a:lnTo>
                    <a:lnTo>
                      <a:pt x="65" y="163"/>
                    </a:lnTo>
                    <a:lnTo>
                      <a:pt x="65" y="129"/>
                    </a:lnTo>
                    <a:lnTo>
                      <a:pt x="64" y="99"/>
                    </a:lnTo>
                    <a:lnTo>
                      <a:pt x="63" y="74"/>
                    </a:lnTo>
                    <a:lnTo>
                      <a:pt x="61" y="53"/>
                    </a:lnTo>
                    <a:lnTo>
                      <a:pt x="60" y="35"/>
                    </a:lnTo>
                    <a:lnTo>
                      <a:pt x="59" y="24"/>
                    </a:lnTo>
                    <a:lnTo>
                      <a:pt x="57" y="16"/>
                    </a:lnTo>
                    <a:lnTo>
                      <a:pt x="57" y="13"/>
                    </a:lnTo>
                    <a:lnTo>
                      <a:pt x="146" y="0"/>
                    </a:lnTo>
                    <a:close/>
                  </a:path>
                </a:pathLst>
              </a:custGeom>
              <a:solidFill>
                <a:srgbClr val="3C535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4"/>
              <p:cNvSpPr>
                <a:spLocks/>
              </p:cNvSpPr>
              <p:nvPr/>
            </p:nvSpPr>
            <p:spPr bwMode="auto">
              <a:xfrm>
                <a:off x="4249738" y="2824163"/>
                <a:ext cx="442913" cy="892175"/>
              </a:xfrm>
              <a:custGeom>
                <a:avLst/>
                <a:gdLst/>
                <a:ahLst/>
                <a:cxnLst>
                  <a:cxn ang="0">
                    <a:pos x="93" y="2"/>
                  </a:cxn>
                  <a:cxn ang="0">
                    <a:pos x="98" y="19"/>
                  </a:cxn>
                  <a:cxn ang="0">
                    <a:pos x="107" y="50"/>
                  </a:cxn>
                  <a:cxn ang="0">
                    <a:pos x="119" y="92"/>
                  </a:cxn>
                  <a:cxn ang="0">
                    <a:pos x="134" y="140"/>
                  </a:cxn>
                  <a:cxn ang="0">
                    <a:pos x="158" y="218"/>
                  </a:cxn>
                  <a:cxn ang="0">
                    <a:pos x="175" y="267"/>
                  </a:cxn>
                  <a:cxn ang="0">
                    <a:pos x="192" y="317"/>
                  </a:cxn>
                  <a:cxn ang="0">
                    <a:pos x="212" y="366"/>
                  </a:cxn>
                  <a:cxn ang="0">
                    <a:pos x="231" y="411"/>
                  </a:cxn>
                  <a:cxn ang="0">
                    <a:pos x="249" y="449"/>
                  </a:cxn>
                  <a:cxn ang="0">
                    <a:pos x="263" y="479"/>
                  </a:cxn>
                  <a:cxn ang="0">
                    <a:pos x="273" y="499"/>
                  </a:cxn>
                  <a:cxn ang="0">
                    <a:pos x="277" y="506"/>
                  </a:cxn>
                  <a:cxn ang="0">
                    <a:pos x="277" y="560"/>
                  </a:cxn>
                  <a:cxn ang="0">
                    <a:pos x="269" y="548"/>
                  </a:cxn>
                  <a:cxn ang="0">
                    <a:pos x="254" y="525"/>
                  </a:cxn>
                  <a:cxn ang="0">
                    <a:pos x="234" y="497"/>
                  </a:cxn>
                  <a:cxn ang="0">
                    <a:pos x="200" y="449"/>
                  </a:cxn>
                  <a:cxn ang="0">
                    <a:pos x="179" y="419"/>
                  </a:cxn>
                  <a:cxn ang="0">
                    <a:pos x="160" y="395"/>
                  </a:cxn>
                  <a:cxn ang="0">
                    <a:pos x="140" y="367"/>
                  </a:cxn>
                  <a:cxn ang="0">
                    <a:pos x="97" y="302"/>
                  </a:cxn>
                  <a:cxn ang="0">
                    <a:pos x="77" y="271"/>
                  </a:cxn>
                  <a:cxn ang="0">
                    <a:pos x="61" y="245"/>
                  </a:cxn>
                  <a:cxn ang="0">
                    <a:pos x="49" y="227"/>
                  </a:cxn>
                  <a:cxn ang="0">
                    <a:pos x="45" y="220"/>
                  </a:cxn>
                  <a:cxn ang="0">
                    <a:pos x="36" y="190"/>
                  </a:cxn>
                  <a:cxn ang="0">
                    <a:pos x="33" y="181"/>
                  </a:cxn>
                  <a:cxn ang="0">
                    <a:pos x="28" y="157"/>
                  </a:cxn>
                  <a:cxn ang="0">
                    <a:pos x="21" y="125"/>
                  </a:cxn>
                  <a:cxn ang="0">
                    <a:pos x="10" y="68"/>
                  </a:cxn>
                  <a:cxn ang="0">
                    <a:pos x="4" y="31"/>
                  </a:cxn>
                  <a:cxn ang="0">
                    <a:pos x="0" y="2"/>
                  </a:cxn>
                </a:cxnLst>
                <a:rect l="0" t="0" r="r" b="b"/>
                <a:pathLst>
                  <a:path w="279" h="562">
                    <a:moveTo>
                      <a:pt x="92" y="0"/>
                    </a:moveTo>
                    <a:lnTo>
                      <a:pt x="93" y="2"/>
                    </a:lnTo>
                    <a:lnTo>
                      <a:pt x="95" y="8"/>
                    </a:lnTo>
                    <a:lnTo>
                      <a:pt x="98" y="19"/>
                    </a:lnTo>
                    <a:lnTo>
                      <a:pt x="102" y="34"/>
                    </a:lnTo>
                    <a:lnTo>
                      <a:pt x="107" y="50"/>
                    </a:lnTo>
                    <a:lnTo>
                      <a:pt x="113" y="70"/>
                    </a:lnTo>
                    <a:lnTo>
                      <a:pt x="119" y="92"/>
                    </a:lnTo>
                    <a:lnTo>
                      <a:pt x="126" y="116"/>
                    </a:lnTo>
                    <a:lnTo>
                      <a:pt x="134" y="140"/>
                    </a:lnTo>
                    <a:lnTo>
                      <a:pt x="150" y="192"/>
                    </a:lnTo>
                    <a:lnTo>
                      <a:pt x="158" y="218"/>
                    </a:lnTo>
                    <a:lnTo>
                      <a:pt x="166" y="243"/>
                    </a:lnTo>
                    <a:lnTo>
                      <a:pt x="175" y="267"/>
                    </a:lnTo>
                    <a:lnTo>
                      <a:pt x="183" y="291"/>
                    </a:lnTo>
                    <a:lnTo>
                      <a:pt x="192" y="317"/>
                    </a:lnTo>
                    <a:lnTo>
                      <a:pt x="202" y="341"/>
                    </a:lnTo>
                    <a:lnTo>
                      <a:pt x="212" y="366"/>
                    </a:lnTo>
                    <a:lnTo>
                      <a:pt x="221" y="389"/>
                    </a:lnTo>
                    <a:lnTo>
                      <a:pt x="231" y="411"/>
                    </a:lnTo>
                    <a:lnTo>
                      <a:pt x="240" y="431"/>
                    </a:lnTo>
                    <a:lnTo>
                      <a:pt x="249" y="449"/>
                    </a:lnTo>
                    <a:lnTo>
                      <a:pt x="256" y="466"/>
                    </a:lnTo>
                    <a:lnTo>
                      <a:pt x="263" y="479"/>
                    </a:lnTo>
                    <a:lnTo>
                      <a:pt x="269" y="491"/>
                    </a:lnTo>
                    <a:lnTo>
                      <a:pt x="273" y="499"/>
                    </a:lnTo>
                    <a:lnTo>
                      <a:pt x="276" y="504"/>
                    </a:lnTo>
                    <a:lnTo>
                      <a:pt x="277" y="506"/>
                    </a:lnTo>
                    <a:lnTo>
                      <a:pt x="279" y="562"/>
                    </a:lnTo>
                    <a:lnTo>
                      <a:pt x="277" y="560"/>
                    </a:lnTo>
                    <a:lnTo>
                      <a:pt x="274" y="555"/>
                    </a:lnTo>
                    <a:lnTo>
                      <a:pt x="269" y="548"/>
                    </a:lnTo>
                    <a:lnTo>
                      <a:pt x="262" y="538"/>
                    </a:lnTo>
                    <a:lnTo>
                      <a:pt x="254" y="525"/>
                    </a:lnTo>
                    <a:lnTo>
                      <a:pt x="244" y="512"/>
                    </a:lnTo>
                    <a:lnTo>
                      <a:pt x="234" y="497"/>
                    </a:lnTo>
                    <a:lnTo>
                      <a:pt x="212" y="465"/>
                    </a:lnTo>
                    <a:lnTo>
                      <a:pt x="200" y="449"/>
                    </a:lnTo>
                    <a:lnTo>
                      <a:pt x="189" y="434"/>
                    </a:lnTo>
                    <a:lnTo>
                      <a:pt x="179" y="419"/>
                    </a:lnTo>
                    <a:lnTo>
                      <a:pt x="169" y="407"/>
                    </a:lnTo>
                    <a:lnTo>
                      <a:pt x="160" y="395"/>
                    </a:lnTo>
                    <a:lnTo>
                      <a:pt x="150" y="382"/>
                    </a:lnTo>
                    <a:lnTo>
                      <a:pt x="140" y="367"/>
                    </a:lnTo>
                    <a:lnTo>
                      <a:pt x="130" y="352"/>
                    </a:lnTo>
                    <a:lnTo>
                      <a:pt x="97" y="302"/>
                    </a:lnTo>
                    <a:lnTo>
                      <a:pt x="87" y="286"/>
                    </a:lnTo>
                    <a:lnTo>
                      <a:pt x="77" y="271"/>
                    </a:lnTo>
                    <a:lnTo>
                      <a:pt x="68" y="257"/>
                    </a:lnTo>
                    <a:lnTo>
                      <a:pt x="61" y="245"/>
                    </a:lnTo>
                    <a:lnTo>
                      <a:pt x="54" y="234"/>
                    </a:lnTo>
                    <a:lnTo>
                      <a:pt x="49" y="227"/>
                    </a:lnTo>
                    <a:lnTo>
                      <a:pt x="46" y="222"/>
                    </a:lnTo>
                    <a:lnTo>
                      <a:pt x="45" y="220"/>
                    </a:lnTo>
                    <a:lnTo>
                      <a:pt x="87" y="190"/>
                    </a:lnTo>
                    <a:lnTo>
                      <a:pt x="36" y="190"/>
                    </a:lnTo>
                    <a:lnTo>
                      <a:pt x="35" y="187"/>
                    </a:lnTo>
                    <a:lnTo>
                      <a:pt x="33" y="181"/>
                    </a:lnTo>
                    <a:lnTo>
                      <a:pt x="32" y="171"/>
                    </a:lnTo>
                    <a:lnTo>
                      <a:pt x="28" y="157"/>
                    </a:lnTo>
                    <a:lnTo>
                      <a:pt x="25" y="142"/>
                    </a:lnTo>
                    <a:lnTo>
                      <a:pt x="21" y="125"/>
                    </a:lnTo>
                    <a:lnTo>
                      <a:pt x="13" y="87"/>
                    </a:lnTo>
                    <a:lnTo>
                      <a:pt x="10" y="68"/>
                    </a:lnTo>
                    <a:lnTo>
                      <a:pt x="6" y="49"/>
                    </a:lnTo>
                    <a:lnTo>
                      <a:pt x="4" y="31"/>
                    </a:lnTo>
                    <a:lnTo>
                      <a:pt x="2" y="16"/>
                    </a:lnTo>
                    <a:lnTo>
                      <a:pt x="0" y="2"/>
                    </a:lnTo>
                    <a:lnTo>
                      <a:pt x="92" y="0"/>
                    </a:lnTo>
                    <a:close/>
                  </a:path>
                </a:pathLst>
              </a:custGeom>
              <a:solidFill>
                <a:srgbClr val="3C535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
              <p:cNvSpPr>
                <a:spLocks/>
              </p:cNvSpPr>
              <p:nvPr/>
            </p:nvSpPr>
            <p:spPr bwMode="auto">
              <a:xfrm>
                <a:off x="3967163" y="1524000"/>
                <a:ext cx="874713" cy="842963"/>
              </a:xfrm>
              <a:custGeom>
                <a:avLst/>
                <a:gdLst/>
                <a:ahLst/>
                <a:cxnLst>
                  <a:cxn ang="0">
                    <a:pos x="300" y="2"/>
                  </a:cxn>
                  <a:cxn ang="0">
                    <a:pos x="369" y="20"/>
                  </a:cxn>
                  <a:cxn ang="0">
                    <a:pos x="436" y="52"/>
                  </a:cxn>
                  <a:cxn ang="0">
                    <a:pos x="497" y="100"/>
                  </a:cxn>
                  <a:cxn ang="0">
                    <a:pos x="551" y="161"/>
                  </a:cxn>
                  <a:cxn ang="0">
                    <a:pos x="543" y="200"/>
                  </a:cxn>
                  <a:cxn ang="0">
                    <a:pos x="522" y="238"/>
                  </a:cxn>
                  <a:cxn ang="0">
                    <a:pos x="489" y="271"/>
                  </a:cxn>
                  <a:cxn ang="0">
                    <a:pos x="446" y="296"/>
                  </a:cxn>
                  <a:cxn ang="0">
                    <a:pos x="393" y="311"/>
                  </a:cxn>
                  <a:cxn ang="0">
                    <a:pos x="321" y="316"/>
                  </a:cxn>
                  <a:cxn ang="0">
                    <a:pos x="258" y="309"/>
                  </a:cxn>
                  <a:cxn ang="0">
                    <a:pos x="206" y="295"/>
                  </a:cxn>
                  <a:cxn ang="0">
                    <a:pos x="164" y="279"/>
                  </a:cxn>
                  <a:cxn ang="0">
                    <a:pos x="132" y="261"/>
                  </a:cxn>
                  <a:cxn ang="0">
                    <a:pos x="113" y="249"/>
                  </a:cxn>
                  <a:cxn ang="0">
                    <a:pos x="107" y="243"/>
                  </a:cxn>
                  <a:cxn ang="0">
                    <a:pos x="123" y="312"/>
                  </a:cxn>
                  <a:cxn ang="0">
                    <a:pos x="126" y="372"/>
                  </a:cxn>
                  <a:cxn ang="0">
                    <a:pos x="119" y="424"/>
                  </a:cxn>
                  <a:cxn ang="0">
                    <a:pos x="106" y="468"/>
                  </a:cxn>
                  <a:cxn ang="0">
                    <a:pos x="88" y="503"/>
                  </a:cxn>
                  <a:cxn ang="0">
                    <a:pos x="69" y="531"/>
                  </a:cxn>
                  <a:cxn ang="0">
                    <a:pos x="51" y="502"/>
                  </a:cxn>
                  <a:cxn ang="0">
                    <a:pos x="25" y="442"/>
                  </a:cxn>
                  <a:cxn ang="0">
                    <a:pos x="8" y="380"/>
                  </a:cxn>
                  <a:cxn ang="0">
                    <a:pos x="0" y="316"/>
                  </a:cxn>
                  <a:cxn ang="0">
                    <a:pos x="2" y="252"/>
                  </a:cxn>
                  <a:cxn ang="0">
                    <a:pos x="13" y="191"/>
                  </a:cxn>
                  <a:cxn ang="0">
                    <a:pos x="35" y="135"/>
                  </a:cxn>
                  <a:cxn ang="0">
                    <a:pos x="65" y="87"/>
                  </a:cxn>
                  <a:cxn ang="0">
                    <a:pos x="106" y="48"/>
                  </a:cxn>
                  <a:cxn ang="0">
                    <a:pos x="163" y="18"/>
                  </a:cxn>
                  <a:cxn ang="0">
                    <a:pos x="231" y="2"/>
                  </a:cxn>
                </a:cxnLst>
                <a:rect l="0" t="0" r="r" b="b"/>
                <a:pathLst>
                  <a:path w="551" h="531">
                    <a:moveTo>
                      <a:pt x="265" y="0"/>
                    </a:moveTo>
                    <a:lnTo>
                      <a:pt x="300" y="2"/>
                    </a:lnTo>
                    <a:lnTo>
                      <a:pt x="335" y="9"/>
                    </a:lnTo>
                    <a:lnTo>
                      <a:pt x="369" y="20"/>
                    </a:lnTo>
                    <a:lnTo>
                      <a:pt x="403" y="34"/>
                    </a:lnTo>
                    <a:lnTo>
                      <a:pt x="436" y="52"/>
                    </a:lnTo>
                    <a:lnTo>
                      <a:pt x="467" y="74"/>
                    </a:lnTo>
                    <a:lnTo>
                      <a:pt x="497" y="100"/>
                    </a:lnTo>
                    <a:lnTo>
                      <a:pt x="525" y="129"/>
                    </a:lnTo>
                    <a:lnTo>
                      <a:pt x="551" y="161"/>
                    </a:lnTo>
                    <a:lnTo>
                      <a:pt x="549" y="181"/>
                    </a:lnTo>
                    <a:lnTo>
                      <a:pt x="543" y="200"/>
                    </a:lnTo>
                    <a:lnTo>
                      <a:pt x="535" y="219"/>
                    </a:lnTo>
                    <a:lnTo>
                      <a:pt x="522" y="238"/>
                    </a:lnTo>
                    <a:lnTo>
                      <a:pt x="507" y="255"/>
                    </a:lnTo>
                    <a:lnTo>
                      <a:pt x="489" y="271"/>
                    </a:lnTo>
                    <a:lnTo>
                      <a:pt x="469" y="284"/>
                    </a:lnTo>
                    <a:lnTo>
                      <a:pt x="446" y="296"/>
                    </a:lnTo>
                    <a:lnTo>
                      <a:pt x="421" y="305"/>
                    </a:lnTo>
                    <a:lnTo>
                      <a:pt x="393" y="311"/>
                    </a:lnTo>
                    <a:lnTo>
                      <a:pt x="355" y="315"/>
                    </a:lnTo>
                    <a:lnTo>
                      <a:pt x="321" y="316"/>
                    </a:lnTo>
                    <a:lnTo>
                      <a:pt x="288" y="313"/>
                    </a:lnTo>
                    <a:lnTo>
                      <a:pt x="258" y="309"/>
                    </a:lnTo>
                    <a:lnTo>
                      <a:pt x="231" y="303"/>
                    </a:lnTo>
                    <a:lnTo>
                      <a:pt x="206" y="295"/>
                    </a:lnTo>
                    <a:lnTo>
                      <a:pt x="184" y="287"/>
                    </a:lnTo>
                    <a:lnTo>
                      <a:pt x="164" y="279"/>
                    </a:lnTo>
                    <a:lnTo>
                      <a:pt x="147" y="269"/>
                    </a:lnTo>
                    <a:lnTo>
                      <a:pt x="132" y="261"/>
                    </a:lnTo>
                    <a:lnTo>
                      <a:pt x="121" y="254"/>
                    </a:lnTo>
                    <a:lnTo>
                      <a:pt x="113" y="249"/>
                    </a:lnTo>
                    <a:lnTo>
                      <a:pt x="109" y="245"/>
                    </a:lnTo>
                    <a:lnTo>
                      <a:pt x="107" y="243"/>
                    </a:lnTo>
                    <a:lnTo>
                      <a:pt x="117" y="279"/>
                    </a:lnTo>
                    <a:lnTo>
                      <a:pt x="123" y="312"/>
                    </a:lnTo>
                    <a:lnTo>
                      <a:pt x="126" y="342"/>
                    </a:lnTo>
                    <a:lnTo>
                      <a:pt x="126" y="372"/>
                    </a:lnTo>
                    <a:lnTo>
                      <a:pt x="124" y="399"/>
                    </a:lnTo>
                    <a:lnTo>
                      <a:pt x="119" y="424"/>
                    </a:lnTo>
                    <a:lnTo>
                      <a:pt x="113" y="447"/>
                    </a:lnTo>
                    <a:lnTo>
                      <a:pt x="106" y="468"/>
                    </a:lnTo>
                    <a:lnTo>
                      <a:pt x="97" y="487"/>
                    </a:lnTo>
                    <a:lnTo>
                      <a:pt x="88" y="503"/>
                    </a:lnTo>
                    <a:lnTo>
                      <a:pt x="79" y="518"/>
                    </a:lnTo>
                    <a:lnTo>
                      <a:pt x="69" y="531"/>
                    </a:lnTo>
                    <a:lnTo>
                      <a:pt x="60" y="516"/>
                    </a:lnTo>
                    <a:lnTo>
                      <a:pt x="51" y="502"/>
                    </a:lnTo>
                    <a:lnTo>
                      <a:pt x="37" y="472"/>
                    </a:lnTo>
                    <a:lnTo>
                      <a:pt x="25" y="442"/>
                    </a:lnTo>
                    <a:lnTo>
                      <a:pt x="15" y="412"/>
                    </a:lnTo>
                    <a:lnTo>
                      <a:pt x="8" y="380"/>
                    </a:lnTo>
                    <a:lnTo>
                      <a:pt x="3" y="348"/>
                    </a:lnTo>
                    <a:lnTo>
                      <a:pt x="0" y="316"/>
                    </a:lnTo>
                    <a:lnTo>
                      <a:pt x="0" y="283"/>
                    </a:lnTo>
                    <a:lnTo>
                      <a:pt x="2" y="252"/>
                    </a:lnTo>
                    <a:lnTo>
                      <a:pt x="6" y="221"/>
                    </a:lnTo>
                    <a:lnTo>
                      <a:pt x="13" y="191"/>
                    </a:lnTo>
                    <a:lnTo>
                      <a:pt x="23" y="162"/>
                    </a:lnTo>
                    <a:lnTo>
                      <a:pt x="35" y="135"/>
                    </a:lnTo>
                    <a:lnTo>
                      <a:pt x="49" y="110"/>
                    </a:lnTo>
                    <a:lnTo>
                      <a:pt x="65" y="87"/>
                    </a:lnTo>
                    <a:lnTo>
                      <a:pt x="85" y="66"/>
                    </a:lnTo>
                    <a:lnTo>
                      <a:pt x="106" y="48"/>
                    </a:lnTo>
                    <a:lnTo>
                      <a:pt x="131" y="33"/>
                    </a:lnTo>
                    <a:lnTo>
                      <a:pt x="163" y="18"/>
                    </a:lnTo>
                    <a:lnTo>
                      <a:pt x="196" y="8"/>
                    </a:lnTo>
                    <a:lnTo>
                      <a:pt x="231" y="2"/>
                    </a:lnTo>
                    <a:lnTo>
                      <a:pt x="26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6"/>
              <p:cNvSpPr>
                <a:spLocks/>
              </p:cNvSpPr>
              <p:nvPr/>
            </p:nvSpPr>
            <p:spPr bwMode="auto">
              <a:xfrm>
                <a:off x="4721226" y="3819525"/>
                <a:ext cx="26988" cy="26988"/>
              </a:xfrm>
              <a:custGeom>
                <a:avLst/>
                <a:gdLst/>
                <a:ahLst/>
                <a:cxnLst>
                  <a:cxn ang="0">
                    <a:pos x="9" y="0"/>
                  </a:cxn>
                  <a:cxn ang="0">
                    <a:pos x="13" y="2"/>
                  </a:cxn>
                  <a:cxn ang="0">
                    <a:pos x="15" y="3"/>
                  </a:cxn>
                  <a:cxn ang="0">
                    <a:pos x="17" y="6"/>
                  </a:cxn>
                  <a:cxn ang="0">
                    <a:pos x="17" y="11"/>
                  </a:cxn>
                  <a:cxn ang="0">
                    <a:pos x="13" y="15"/>
                  </a:cxn>
                  <a:cxn ang="0">
                    <a:pos x="9" y="17"/>
                  </a:cxn>
                  <a:cxn ang="0">
                    <a:pos x="4" y="15"/>
                  </a:cxn>
                  <a:cxn ang="0">
                    <a:pos x="2" y="13"/>
                  </a:cxn>
                  <a:cxn ang="0">
                    <a:pos x="0" y="8"/>
                  </a:cxn>
                  <a:cxn ang="0">
                    <a:pos x="2" y="3"/>
                  </a:cxn>
                  <a:cxn ang="0">
                    <a:pos x="4" y="2"/>
                  </a:cxn>
                  <a:cxn ang="0">
                    <a:pos x="9" y="0"/>
                  </a:cxn>
                </a:cxnLst>
                <a:rect l="0" t="0" r="r" b="b"/>
                <a:pathLst>
                  <a:path w="17" h="17">
                    <a:moveTo>
                      <a:pt x="9" y="0"/>
                    </a:moveTo>
                    <a:lnTo>
                      <a:pt x="13" y="2"/>
                    </a:lnTo>
                    <a:lnTo>
                      <a:pt x="15" y="3"/>
                    </a:lnTo>
                    <a:lnTo>
                      <a:pt x="17" y="6"/>
                    </a:lnTo>
                    <a:lnTo>
                      <a:pt x="17" y="11"/>
                    </a:lnTo>
                    <a:lnTo>
                      <a:pt x="13" y="15"/>
                    </a:lnTo>
                    <a:lnTo>
                      <a:pt x="9" y="17"/>
                    </a:lnTo>
                    <a:lnTo>
                      <a:pt x="4" y="15"/>
                    </a:lnTo>
                    <a:lnTo>
                      <a:pt x="2" y="13"/>
                    </a:lnTo>
                    <a:lnTo>
                      <a:pt x="0" y="8"/>
                    </a:lnTo>
                    <a:lnTo>
                      <a:pt x="2" y="3"/>
                    </a:lnTo>
                    <a:lnTo>
                      <a:pt x="4" y="2"/>
                    </a:lnTo>
                    <a:lnTo>
                      <a:pt x="9" y="0"/>
                    </a:lnTo>
                    <a:close/>
                  </a:path>
                </a:pathLst>
              </a:custGeom>
              <a:solidFill>
                <a:schemeClr val="tx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7"/>
              <p:cNvSpPr>
                <a:spLocks/>
              </p:cNvSpPr>
              <p:nvPr/>
            </p:nvSpPr>
            <p:spPr bwMode="auto">
              <a:xfrm>
                <a:off x="4718051" y="3941763"/>
                <a:ext cx="25400" cy="26988"/>
              </a:xfrm>
              <a:custGeom>
                <a:avLst/>
                <a:gdLst/>
                <a:ahLst/>
                <a:cxnLst>
                  <a:cxn ang="0">
                    <a:pos x="7" y="0"/>
                  </a:cxn>
                  <a:cxn ang="0">
                    <a:pos x="12" y="2"/>
                  </a:cxn>
                  <a:cxn ang="0">
                    <a:pos x="15" y="4"/>
                  </a:cxn>
                  <a:cxn ang="0">
                    <a:pos x="16" y="8"/>
                  </a:cxn>
                  <a:cxn ang="0">
                    <a:pos x="15" y="13"/>
                  </a:cxn>
                  <a:cxn ang="0">
                    <a:pos x="12" y="15"/>
                  </a:cxn>
                  <a:cxn ang="0">
                    <a:pos x="7" y="17"/>
                  </a:cxn>
                  <a:cxn ang="0">
                    <a:pos x="3" y="15"/>
                  </a:cxn>
                  <a:cxn ang="0">
                    <a:pos x="1" y="13"/>
                  </a:cxn>
                  <a:cxn ang="0">
                    <a:pos x="0" y="8"/>
                  </a:cxn>
                  <a:cxn ang="0">
                    <a:pos x="0" y="5"/>
                  </a:cxn>
                  <a:cxn ang="0">
                    <a:pos x="2" y="3"/>
                  </a:cxn>
                  <a:cxn ang="0">
                    <a:pos x="4" y="1"/>
                  </a:cxn>
                  <a:cxn ang="0">
                    <a:pos x="7" y="0"/>
                  </a:cxn>
                </a:cxnLst>
                <a:rect l="0" t="0" r="r" b="b"/>
                <a:pathLst>
                  <a:path w="16" h="17">
                    <a:moveTo>
                      <a:pt x="7" y="0"/>
                    </a:moveTo>
                    <a:lnTo>
                      <a:pt x="12" y="2"/>
                    </a:lnTo>
                    <a:lnTo>
                      <a:pt x="15" y="4"/>
                    </a:lnTo>
                    <a:lnTo>
                      <a:pt x="16" y="8"/>
                    </a:lnTo>
                    <a:lnTo>
                      <a:pt x="15" y="13"/>
                    </a:lnTo>
                    <a:lnTo>
                      <a:pt x="12" y="15"/>
                    </a:lnTo>
                    <a:lnTo>
                      <a:pt x="7" y="17"/>
                    </a:lnTo>
                    <a:lnTo>
                      <a:pt x="3" y="15"/>
                    </a:lnTo>
                    <a:lnTo>
                      <a:pt x="1" y="13"/>
                    </a:lnTo>
                    <a:lnTo>
                      <a:pt x="0" y="8"/>
                    </a:lnTo>
                    <a:lnTo>
                      <a:pt x="0" y="5"/>
                    </a:lnTo>
                    <a:lnTo>
                      <a:pt x="2" y="3"/>
                    </a:lnTo>
                    <a:lnTo>
                      <a:pt x="4" y="1"/>
                    </a:lnTo>
                    <a:lnTo>
                      <a:pt x="7" y="0"/>
                    </a:lnTo>
                    <a:close/>
                  </a:path>
                </a:pathLst>
              </a:custGeom>
              <a:solidFill>
                <a:schemeClr val="tx1">
                  <a:lumMod val="95000"/>
                  <a:lumOff val="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8"/>
              <p:cNvSpPr>
                <a:spLocks noEditPoints="1"/>
              </p:cNvSpPr>
              <p:nvPr/>
            </p:nvSpPr>
            <p:spPr bwMode="auto">
              <a:xfrm>
                <a:off x="4864101" y="1873250"/>
                <a:ext cx="87313" cy="465138"/>
              </a:xfrm>
              <a:custGeom>
                <a:avLst/>
                <a:gdLst/>
                <a:ahLst/>
                <a:cxnLst>
                  <a:cxn ang="0">
                    <a:pos x="35" y="291"/>
                  </a:cxn>
                  <a:cxn ang="0">
                    <a:pos x="34" y="293"/>
                  </a:cxn>
                  <a:cxn ang="0">
                    <a:pos x="35" y="291"/>
                  </a:cxn>
                  <a:cxn ang="0">
                    <a:pos x="0" y="0"/>
                  </a:cxn>
                  <a:cxn ang="0">
                    <a:pos x="1" y="1"/>
                  </a:cxn>
                  <a:cxn ang="0">
                    <a:pos x="4" y="6"/>
                  </a:cxn>
                  <a:cxn ang="0">
                    <a:pos x="9" y="14"/>
                  </a:cxn>
                  <a:cxn ang="0">
                    <a:pos x="16" y="25"/>
                  </a:cxn>
                  <a:cxn ang="0">
                    <a:pos x="23" y="38"/>
                  </a:cxn>
                  <a:cxn ang="0">
                    <a:pos x="30" y="54"/>
                  </a:cxn>
                  <a:cxn ang="0">
                    <a:pos x="37" y="73"/>
                  </a:cxn>
                  <a:cxn ang="0">
                    <a:pos x="44" y="94"/>
                  </a:cxn>
                  <a:cxn ang="0">
                    <a:pos x="49" y="117"/>
                  </a:cxn>
                  <a:cxn ang="0">
                    <a:pos x="53" y="142"/>
                  </a:cxn>
                  <a:cxn ang="0">
                    <a:pos x="55" y="169"/>
                  </a:cxn>
                  <a:cxn ang="0">
                    <a:pos x="55" y="198"/>
                  </a:cxn>
                  <a:cxn ang="0">
                    <a:pos x="52" y="228"/>
                  </a:cxn>
                  <a:cxn ang="0">
                    <a:pos x="45" y="260"/>
                  </a:cxn>
                  <a:cxn ang="0">
                    <a:pos x="35" y="291"/>
                  </a:cxn>
                  <a:cxn ang="0">
                    <a:pos x="36" y="285"/>
                  </a:cxn>
                  <a:cxn ang="0">
                    <a:pos x="38" y="274"/>
                  </a:cxn>
                  <a:cxn ang="0">
                    <a:pos x="41" y="260"/>
                  </a:cxn>
                  <a:cxn ang="0">
                    <a:pos x="42" y="244"/>
                  </a:cxn>
                  <a:cxn ang="0">
                    <a:pos x="44" y="223"/>
                  </a:cxn>
                  <a:cxn ang="0">
                    <a:pos x="45" y="201"/>
                  </a:cxn>
                  <a:cxn ang="0">
                    <a:pos x="44" y="176"/>
                  </a:cxn>
                  <a:cxn ang="0">
                    <a:pos x="42" y="150"/>
                  </a:cxn>
                  <a:cxn ang="0">
                    <a:pos x="38" y="122"/>
                  </a:cxn>
                  <a:cxn ang="0">
                    <a:pos x="33" y="92"/>
                  </a:cxn>
                  <a:cxn ang="0">
                    <a:pos x="25" y="62"/>
                  </a:cxn>
                  <a:cxn ang="0">
                    <a:pos x="14" y="31"/>
                  </a:cxn>
                  <a:cxn ang="0">
                    <a:pos x="0" y="0"/>
                  </a:cxn>
                </a:cxnLst>
                <a:rect l="0" t="0" r="r" b="b"/>
                <a:pathLst>
                  <a:path w="55" h="293">
                    <a:moveTo>
                      <a:pt x="35" y="291"/>
                    </a:moveTo>
                    <a:lnTo>
                      <a:pt x="34" y="293"/>
                    </a:lnTo>
                    <a:lnTo>
                      <a:pt x="35" y="291"/>
                    </a:lnTo>
                    <a:close/>
                    <a:moveTo>
                      <a:pt x="0" y="0"/>
                    </a:moveTo>
                    <a:lnTo>
                      <a:pt x="1" y="1"/>
                    </a:lnTo>
                    <a:lnTo>
                      <a:pt x="4" y="6"/>
                    </a:lnTo>
                    <a:lnTo>
                      <a:pt x="9" y="14"/>
                    </a:lnTo>
                    <a:lnTo>
                      <a:pt x="16" y="25"/>
                    </a:lnTo>
                    <a:lnTo>
                      <a:pt x="23" y="38"/>
                    </a:lnTo>
                    <a:lnTo>
                      <a:pt x="30" y="54"/>
                    </a:lnTo>
                    <a:lnTo>
                      <a:pt x="37" y="73"/>
                    </a:lnTo>
                    <a:lnTo>
                      <a:pt x="44" y="94"/>
                    </a:lnTo>
                    <a:lnTo>
                      <a:pt x="49" y="117"/>
                    </a:lnTo>
                    <a:lnTo>
                      <a:pt x="53" y="142"/>
                    </a:lnTo>
                    <a:lnTo>
                      <a:pt x="55" y="169"/>
                    </a:lnTo>
                    <a:lnTo>
                      <a:pt x="55" y="198"/>
                    </a:lnTo>
                    <a:lnTo>
                      <a:pt x="52" y="228"/>
                    </a:lnTo>
                    <a:lnTo>
                      <a:pt x="45" y="260"/>
                    </a:lnTo>
                    <a:lnTo>
                      <a:pt x="35" y="291"/>
                    </a:lnTo>
                    <a:lnTo>
                      <a:pt x="36" y="285"/>
                    </a:lnTo>
                    <a:lnTo>
                      <a:pt x="38" y="274"/>
                    </a:lnTo>
                    <a:lnTo>
                      <a:pt x="41" y="260"/>
                    </a:lnTo>
                    <a:lnTo>
                      <a:pt x="42" y="244"/>
                    </a:lnTo>
                    <a:lnTo>
                      <a:pt x="44" y="223"/>
                    </a:lnTo>
                    <a:lnTo>
                      <a:pt x="45" y="201"/>
                    </a:lnTo>
                    <a:lnTo>
                      <a:pt x="44" y="176"/>
                    </a:lnTo>
                    <a:lnTo>
                      <a:pt x="42" y="150"/>
                    </a:lnTo>
                    <a:lnTo>
                      <a:pt x="38" y="122"/>
                    </a:lnTo>
                    <a:lnTo>
                      <a:pt x="33" y="92"/>
                    </a:lnTo>
                    <a:lnTo>
                      <a:pt x="25" y="62"/>
                    </a:lnTo>
                    <a:lnTo>
                      <a:pt x="14" y="3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9"/>
              <p:cNvSpPr>
                <a:spLocks/>
              </p:cNvSpPr>
              <p:nvPr/>
            </p:nvSpPr>
            <p:spPr bwMode="auto">
              <a:xfrm>
                <a:off x="4332288" y="1682750"/>
                <a:ext cx="409575" cy="303213"/>
              </a:xfrm>
              <a:custGeom>
                <a:avLst/>
                <a:gdLst/>
                <a:ahLst/>
                <a:cxnLst>
                  <a:cxn ang="0">
                    <a:pos x="208" y="0"/>
                  </a:cxn>
                  <a:cxn ang="0">
                    <a:pos x="210" y="1"/>
                  </a:cxn>
                  <a:cxn ang="0">
                    <a:pos x="219" y="10"/>
                  </a:cxn>
                  <a:cxn ang="0">
                    <a:pos x="225" y="17"/>
                  </a:cxn>
                  <a:cxn ang="0">
                    <a:pos x="232" y="26"/>
                  </a:cxn>
                  <a:cxn ang="0">
                    <a:pos x="240" y="36"/>
                  </a:cxn>
                  <a:cxn ang="0">
                    <a:pos x="247" y="48"/>
                  </a:cxn>
                  <a:cxn ang="0">
                    <a:pos x="253" y="61"/>
                  </a:cxn>
                  <a:cxn ang="0">
                    <a:pos x="257" y="74"/>
                  </a:cxn>
                  <a:cxn ang="0">
                    <a:pos x="258" y="88"/>
                  </a:cxn>
                  <a:cxn ang="0">
                    <a:pos x="257" y="102"/>
                  </a:cxn>
                  <a:cxn ang="0">
                    <a:pos x="252" y="118"/>
                  </a:cxn>
                  <a:cxn ang="0">
                    <a:pos x="243" y="133"/>
                  </a:cxn>
                  <a:cxn ang="0">
                    <a:pos x="229" y="148"/>
                  </a:cxn>
                  <a:cxn ang="0">
                    <a:pos x="212" y="162"/>
                  </a:cxn>
                  <a:cxn ang="0">
                    <a:pos x="192" y="173"/>
                  </a:cxn>
                  <a:cxn ang="0">
                    <a:pos x="171" y="181"/>
                  </a:cxn>
                  <a:cxn ang="0">
                    <a:pos x="149" y="187"/>
                  </a:cxn>
                  <a:cxn ang="0">
                    <a:pos x="127" y="191"/>
                  </a:cxn>
                  <a:cxn ang="0">
                    <a:pos x="104" y="191"/>
                  </a:cxn>
                  <a:cxn ang="0">
                    <a:pos x="83" y="191"/>
                  </a:cxn>
                  <a:cxn ang="0">
                    <a:pos x="62" y="188"/>
                  </a:cxn>
                  <a:cxn ang="0">
                    <a:pos x="43" y="183"/>
                  </a:cxn>
                  <a:cxn ang="0">
                    <a:pos x="26" y="178"/>
                  </a:cxn>
                  <a:cxn ang="0">
                    <a:pos x="11" y="171"/>
                  </a:cxn>
                  <a:cxn ang="0">
                    <a:pos x="0" y="163"/>
                  </a:cxn>
                  <a:cxn ang="0">
                    <a:pos x="2" y="163"/>
                  </a:cxn>
                  <a:cxn ang="0">
                    <a:pos x="9" y="164"/>
                  </a:cxn>
                  <a:cxn ang="0">
                    <a:pos x="18" y="165"/>
                  </a:cxn>
                  <a:cxn ang="0">
                    <a:pos x="30" y="165"/>
                  </a:cxn>
                  <a:cxn ang="0">
                    <a:pos x="45" y="165"/>
                  </a:cxn>
                  <a:cxn ang="0">
                    <a:pos x="61" y="165"/>
                  </a:cxn>
                  <a:cxn ang="0">
                    <a:pos x="79" y="162"/>
                  </a:cxn>
                  <a:cxn ang="0">
                    <a:pos x="98" y="158"/>
                  </a:cxn>
                  <a:cxn ang="0">
                    <a:pos x="116" y="152"/>
                  </a:cxn>
                  <a:cxn ang="0">
                    <a:pos x="133" y="143"/>
                  </a:cxn>
                  <a:cxn ang="0">
                    <a:pos x="150" y="132"/>
                  </a:cxn>
                  <a:cxn ang="0">
                    <a:pos x="165" y="118"/>
                  </a:cxn>
                  <a:cxn ang="0">
                    <a:pos x="163" y="119"/>
                  </a:cxn>
                  <a:cxn ang="0">
                    <a:pos x="158" y="120"/>
                  </a:cxn>
                  <a:cxn ang="0">
                    <a:pos x="149" y="121"/>
                  </a:cxn>
                  <a:cxn ang="0">
                    <a:pos x="138" y="122"/>
                  </a:cxn>
                  <a:cxn ang="0">
                    <a:pos x="124" y="122"/>
                  </a:cxn>
                  <a:cxn ang="0">
                    <a:pos x="110" y="120"/>
                  </a:cxn>
                  <a:cxn ang="0">
                    <a:pos x="96" y="116"/>
                  </a:cxn>
                  <a:cxn ang="0">
                    <a:pos x="82" y="109"/>
                  </a:cxn>
                  <a:cxn ang="0">
                    <a:pos x="69" y="99"/>
                  </a:cxn>
                  <a:cxn ang="0">
                    <a:pos x="75" y="99"/>
                  </a:cxn>
                  <a:cxn ang="0">
                    <a:pos x="82" y="98"/>
                  </a:cxn>
                  <a:cxn ang="0">
                    <a:pos x="91" y="98"/>
                  </a:cxn>
                  <a:cxn ang="0">
                    <a:pos x="102" y="97"/>
                  </a:cxn>
                  <a:cxn ang="0">
                    <a:pos x="114" y="94"/>
                  </a:cxn>
                  <a:cxn ang="0">
                    <a:pos x="127" y="91"/>
                  </a:cxn>
                  <a:cxn ang="0">
                    <a:pos x="140" y="87"/>
                  </a:cxn>
                  <a:cxn ang="0">
                    <a:pos x="153" y="82"/>
                  </a:cxn>
                  <a:cxn ang="0">
                    <a:pos x="166" y="76"/>
                  </a:cxn>
                  <a:cxn ang="0">
                    <a:pos x="178" y="68"/>
                  </a:cxn>
                  <a:cxn ang="0">
                    <a:pos x="188" y="58"/>
                  </a:cxn>
                  <a:cxn ang="0">
                    <a:pos x="197" y="46"/>
                  </a:cxn>
                  <a:cxn ang="0">
                    <a:pos x="203" y="33"/>
                  </a:cxn>
                  <a:cxn ang="0">
                    <a:pos x="207" y="18"/>
                  </a:cxn>
                  <a:cxn ang="0">
                    <a:pos x="208" y="0"/>
                  </a:cxn>
                </a:cxnLst>
                <a:rect l="0" t="0" r="r" b="b"/>
                <a:pathLst>
                  <a:path w="258" h="191">
                    <a:moveTo>
                      <a:pt x="208" y="0"/>
                    </a:moveTo>
                    <a:lnTo>
                      <a:pt x="210" y="1"/>
                    </a:lnTo>
                    <a:lnTo>
                      <a:pt x="219" y="10"/>
                    </a:lnTo>
                    <a:lnTo>
                      <a:pt x="225" y="17"/>
                    </a:lnTo>
                    <a:lnTo>
                      <a:pt x="232" y="26"/>
                    </a:lnTo>
                    <a:lnTo>
                      <a:pt x="240" y="36"/>
                    </a:lnTo>
                    <a:lnTo>
                      <a:pt x="247" y="48"/>
                    </a:lnTo>
                    <a:lnTo>
                      <a:pt x="253" y="61"/>
                    </a:lnTo>
                    <a:lnTo>
                      <a:pt x="257" y="74"/>
                    </a:lnTo>
                    <a:lnTo>
                      <a:pt x="258" y="88"/>
                    </a:lnTo>
                    <a:lnTo>
                      <a:pt x="257" y="102"/>
                    </a:lnTo>
                    <a:lnTo>
                      <a:pt x="252" y="118"/>
                    </a:lnTo>
                    <a:lnTo>
                      <a:pt x="243" y="133"/>
                    </a:lnTo>
                    <a:lnTo>
                      <a:pt x="229" y="148"/>
                    </a:lnTo>
                    <a:lnTo>
                      <a:pt x="212" y="162"/>
                    </a:lnTo>
                    <a:lnTo>
                      <a:pt x="192" y="173"/>
                    </a:lnTo>
                    <a:lnTo>
                      <a:pt x="171" y="181"/>
                    </a:lnTo>
                    <a:lnTo>
                      <a:pt x="149" y="187"/>
                    </a:lnTo>
                    <a:lnTo>
                      <a:pt x="127" y="191"/>
                    </a:lnTo>
                    <a:lnTo>
                      <a:pt x="104" y="191"/>
                    </a:lnTo>
                    <a:lnTo>
                      <a:pt x="83" y="191"/>
                    </a:lnTo>
                    <a:lnTo>
                      <a:pt x="62" y="188"/>
                    </a:lnTo>
                    <a:lnTo>
                      <a:pt x="43" y="183"/>
                    </a:lnTo>
                    <a:lnTo>
                      <a:pt x="26" y="178"/>
                    </a:lnTo>
                    <a:lnTo>
                      <a:pt x="11" y="171"/>
                    </a:lnTo>
                    <a:lnTo>
                      <a:pt x="0" y="163"/>
                    </a:lnTo>
                    <a:lnTo>
                      <a:pt x="2" y="163"/>
                    </a:lnTo>
                    <a:lnTo>
                      <a:pt x="9" y="164"/>
                    </a:lnTo>
                    <a:lnTo>
                      <a:pt x="18" y="165"/>
                    </a:lnTo>
                    <a:lnTo>
                      <a:pt x="30" y="165"/>
                    </a:lnTo>
                    <a:lnTo>
                      <a:pt x="45" y="165"/>
                    </a:lnTo>
                    <a:lnTo>
                      <a:pt x="61" y="165"/>
                    </a:lnTo>
                    <a:lnTo>
                      <a:pt x="79" y="162"/>
                    </a:lnTo>
                    <a:lnTo>
                      <a:pt x="98" y="158"/>
                    </a:lnTo>
                    <a:lnTo>
                      <a:pt x="116" y="152"/>
                    </a:lnTo>
                    <a:lnTo>
                      <a:pt x="133" y="143"/>
                    </a:lnTo>
                    <a:lnTo>
                      <a:pt x="150" y="132"/>
                    </a:lnTo>
                    <a:lnTo>
                      <a:pt x="165" y="118"/>
                    </a:lnTo>
                    <a:lnTo>
                      <a:pt x="163" y="119"/>
                    </a:lnTo>
                    <a:lnTo>
                      <a:pt x="158" y="120"/>
                    </a:lnTo>
                    <a:lnTo>
                      <a:pt x="149" y="121"/>
                    </a:lnTo>
                    <a:lnTo>
                      <a:pt x="138" y="122"/>
                    </a:lnTo>
                    <a:lnTo>
                      <a:pt x="124" y="122"/>
                    </a:lnTo>
                    <a:lnTo>
                      <a:pt x="110" y="120"/>
                    </a:lnTo>
                    <a:lnTo>
                      <a:pt x="96" y="116"/>
                    </a:lnTo>
                    <a:lnTo>
                      <a:pt x="82" y="109"/>
                    </a:lnTo>
                    <a:lnTo>
                      <a:pt x="69" y="99"/>
                    </a:lnTo>
                    <a:lnTo>
                      <a:pt x="75" y="99"/>
                    </a:lnTo>
                    <a:lnTo>
                      <a:pt x="82" y="98"/>
                    </a:lnTo>
                    <a:lnTo>
                      <a:pt x="91" y="98"/>
                    </a:lnTo>
                    <a:lnTo>
                      <a:pt x="102" y="97"/>
                    </a:lnTo>
                    <a:lnTo>
                      <a:pt x="114" y="94"/>
                    </a:lnTo>
                    <a:lnTo>
                      <a:pt x="127" y="91"/>
                    </a:lnTo>
                    <a:lnTo>
                      <a:pt x="140" y="87"/>
                    </a:lnTo>
                    <a:lnTo>
                      <a:pt x="153" y="82"/>
                    </a:lnTo>
                    <a:lnTo>
                      <a:pt x="166" y="76"/>
                    </a:lnTo>
                    <a:lnTo>
                      <a:pt x="178" y="68"/>
                    </a:lnTo>
                    <a:lnTo>
                      <a:pt x="188" y="58"/>
                    </a:lnTo>
                    <a:lnTo>
                      <a:pt x="197" y="46"/>
                    </a:lnTo>
                    <a:lnTo>
                      <a:pt x="203" y="33"/>
                    </a:lnTo>
                    <a:lnTo>
                      <a:pt x="207" y="18"/>
                    </a:lnTo>
                    <a:lnTo>
                      <a:pt x="208" y="0"/>
                    </a:lnTo>
                    <a:close/>
                  </a:path>
                </a:pathLst>
              </a:custGeom>
              <a:solidFill>
                <a:srgbClr val="36363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0" name="Oval 59"/>
            <p:cNvSpPr/>
            <p:nvPr/>
          </p:nvSpPr>
          <p:spPr>
            <a:xfrm>
              <a:off x="4446428" y="5487640"/>
              <a:ext cx="2011680" cy="270141"/>
            </a:xfrm>
            <a:prstGeom prst="ellipse">
              <a:avLst/>
            </a:prstGeom>
            <a:gradFill flip="none" rotWithShape="1">
              <a:gsLst>
                <a:gs pos="0">
                  <a:schemeClr val="tx1">
                    <a:lumMod val="65000"/>
                    <a:lumOff val="35000"/>
                  </a:schemeClr>
                </a:gs>
                <a:gs pos="67000">
                  <a:schemeClr val="tx1">
                    <a:lumMod val="65000"/>
                    <a:lumOff val="35000"/>
                    <a:alpha val="0"/>
                  </a:scheme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spTree>
    <p:extLst>
      <p:ext uri="{BB962C8B-B14F-4D97-AF65-F5344CB8AC3E}">
        <p14:creationId xmlns="" xmlns:p14="http://schemas.microsoft.com/office/powerpoint/2010/main" val="178786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ppt_x"/>
                                          </p:val>
                                        </p:tav>
                                        <p:tav tm="100000">
                                          <p:val>
                                            <p:strVal val="#ppt_x"/>
                                          </p:val>
                                        </p:tav>
                                      </p:tavLst>
                                    </p:anim>
                                    <p:anim calcmode="lin" valueType="num">
                                      <p:cBhvr additive="base">
                                        <p:cTn id="1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solidFill>
                  <a:schemeClr val="tx1">
                    <a:lumMod val="85000"/>
                    <a:lumOff val="15000"/>
                  </a:schemeClr>
                </a:solidFill>
              </a:rPr>
              <a:t>Borrowing Pattern</a:t>
            </a:r>
            <a:endParaRPr lang="en-GB" b="1" u="sng" dirty="0">
              <a:solidFill>
                <a:schemeClr val="tx1">
                  <a:lumMod val="85000"/>
                  <a:lumOff val="15000"/>
                </a:schemeClr>
              </a:solidFill>
            </a:endParaRPr>
          </a:p>
        </p:txBody>
      </p:sp>
      <p:graphicFrame>
        <p:nvGraphicFramePr>
          <p:cNvPr id="3" name="Table 2"/>
          <p:cNvGraphicFramePr>
            <a:graphicFrameLocks noGrp="1"/>
          </p:cNvGraphicFramePr>
          <p:nvPr/>
        </p:nvGraphicFramePr>
        <p:xfrm>
          <a:off x="1015998" y="1424592"/>
          <a:ext cx="9927775" cy="3844098"/>
        </p:xfrm>
        <a:graphic>
          <a:graphicData uri="http://schemas.openxmlformats.org/drawingml/2006/table">
            <a:tbl>
              <a:tblPr>
                <a:tableStyleId>{616DA210-FB5B-4158-B5E0-FEB733F419BA}</a:tableStyleId>
              </a:tblPr>
              <a:tblGrid>
                <a:gridCol w="1283591"/>
                <a:gridCol w="1283591"/>
                <a:gridCol w="1283591"/>
                <a:gridCol w="1283591"/>
                <a:gridCol w="2226229"/>
                <a:gridCol w="1283591"/>
                <a:gridCol w="1283591"/>
              </a:tblGrid>
              <a:tr h="427122">
                <a:tc rowSpan="2">
                  <a:txBody>
                    <a:bodyPr/>
                    <a:lstStyle/>
                    <a:p>
                      <a:pPr algn="ctr" fontAlgn="ctr"/>
                      <a:r>
                        <a:rPr lang="en-US" sz="2000" b="1" u="none" strike="noStrike" dirty="0"/>
                        <a:t>Investors</a:t>
                      </a:r>
                      <a:endParaRPr lang="en-US" sz="2000" b="1" i="0" u="none" strike="noStrike" dirty="0">
                        <a:solidFill>
                          <a:schemeClr val="tx1"/>
                        </a:solidFill>
                        <a:latin typeface="+mn-lt"/>
                      </a:endParaRPr>
                    </a:p>
                  </a:txBody>
                  <a:tcPr marL="0" marR="0" marT="0" marB="0" anchor="c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tcPr>
                </a:tc>
                <a:tc gridSpan="3">
                  <a:txBody>
                    <a:bodyPr/>
                    <a:lstStyle/>
                    <a:p>
                      <a:pPr algn="ctr" fontAlgn="b"/>
                      <a:r>
                        <a:rPr lang="en-US" sz="2000" b="1" u="none" strike="noStrike" dirty="0"/>
                        <a:t>G-SEC</a:t>
                      </a:r>
                      <a:endParaRPr lang="en-US" sz="2000" b="1" i="0" u="none" strike="noStrike" dirty="0">
                        <a:solidFill>
                          <a:schemeClr val="tx1"/>
                        </a:solidFill>
                        <a:latin typeface="+mn-lt"/>
                      </a:endParaRPr>
                    </a:p>
                  </a:txBody>
                  <a:tcPr marL="0" marR="0" marT="0" marB="0" anchor="b">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tcPr>
                </a:tc>
                <a:tc hMerge="1">
                  <a:txBody>
                    <a:bodyPr/>
                    <a:lstStyle/>
                    <a:p>
                      <a:endParaRPr lang="en-US"/>
                    </a:p>
                  </a:txBody>
                  <a:tcPr/>
                </a:tc>
                <a:tc hMerge="1">
                  <a:txBody>
                    <a:bodyPr/>
                    <a:lstStyle/>
                    <a:p>
                      <a:endParaRPr lang="en-US"/>
                    </a:p>
                  </a:txBody>
                  <a:tcPr/>
                </a:tc>
                <a:tc gridSpan="3">
                  <a:txBody>
                    <a:bodyPr/>
                    <a:lstStyle/>
                    <a:p>
                      <a:pPr algn="ctr" fontAlgn="b"/>
                      <a:r>
                        <a:rPr lang="en-US" sz="2000" b="1" u="none" strike="noStrike"/>
                        <a:t>Corporate</a:t>
                      </a:r>
                      <a:endParaRPr lang="en-US" sz="2000" b="1" i="0" u="none" strike="noStrike">
                        <a:solidFill>
                          <a:schemeClr val="tx1"/>
                        </a:solidFill>
                        <a:latin typeface="+mn-lt"/>
                      </a:endParaRPr>
                    </a:p>
                  </a:txBody>
                  <a:tcPr marL="0" marR="0" marT="0" marB="0" anchor="b">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tcPr>
                </a:tc>
                <a:tc hMerge="1">
                  <a:txBody>
                    <a:bodyPr/>
                    <a:lstStyle/>
                    <a:p>
                      <a:endParaRPr lang="en-US"/>
                    </a:p>
                  </a:txBody>
                  <a:tcPr/>
                </a:tc>
                <a:tc hMerge="1">
                  <a:txBody>
                    <a:bodyPr/>
                    <a:lstStyle/>
                    <a:p>
                      <a:endParaRPr lang="en-US"/>
                    </a:p>
                  </a:txBody>
                  <a:tcPr/>
                </a:tc>
              </a:tr>
              <a:tr h="427122">
                <a:tc vMerge="1">
                  <a:txBody>
                    <a:bodyPr/>
                    <a:lstStyle/>
                    <a:p>
                      <a:endParaRPr lang="en-US"/>
                    </a:p>
                  </a:txBody>
                  <a:tcPr/>
                </a:tc>
                <a:tc>
                  <a:txBody>
                    <a:bodyPr/>
                    <a:lstStyle/>
                    <a:p>
                      <a:pPr algn="ctr" fontAlgn="b"/>
                      <a:r>
                        <a:rPr lang="en-US" sz="2000" b="1" u="none" strike="noStrike" dirty="0"/>
                        <a:t>G-Sec</a:t>
                      </a:r>
                      <a:endParaRPr lang="en-US" sz="2000" b="1" i="0" u="none" strike="noStrike" dirty="0">
                        <a:solidFill>
                          <a:schemeClr val="tx1"/>
                        </a:solidFill>
                        <a:latin typeface="+mn-lt"/>
                      </a:endParaRPr>
                    </a:p>
                  </a:txBody>
                  <a:tcPr marL="0" marR="0" marT="0" marB="0" anchor="b">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tcPr>
                </a:tc>
                <a:tc>
                  <a:txBody>
                    <a:bodyPr/>
                    <a:lstStyle/>
                    <a:p>
                      <a:pPr algn="ctr" fontAlgn="b"/>
                      <a:r>
                        <a:rPr lang="en-US" sz="2000" b="1" u="none" strike="noStrike" dirty="0"/>
                        <a:t>SDL</a:t>
                      </a:r>
                      <a:endParaRPr lang="en-US" sz="2000" b="1" i="0" u="none" strike="noStrike" dirty="0">
                        <a:solidFill>
                          <a:schemeClr val="tx1"/>
                        </a:solidFill>
                        <a:latin typeface="+mn-lt"/>
                      </a:endParaRPr>
                    </a:p>
                  </a:txBody>
                  <a:tcPr marL="0" marR="0" marT="0" marB="0" anchor="b">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tcPr>
                </a:tc>
                <a:tc>
                  <a:txBody>
                    <a:bodyPr/>
                    <a:lstStyle/>
                    <a:p>
                      <a:pPr algn="ctr" fontAlgn="b"/>
                      <a:r>
                        <a:rPr lang="en-US" sz="2000" b="1" u="none" strike="noStrike" dirty="0"/>
                        <a:t>T-Bills</a:t>
                      </a:r>
                      <a:endParaRPr lang="en-US" sz="2000" b="1" i="0" u="none" strike="noStrike" dirty="0">
                        <a:solidFill>
                          <a:schemeClr val="tx1"/>
                        </a:solidFill>
                        <a:latin typeface="+mn-lt"/>
                      </a:endParaRPr>
                    </a:p>
                  </a:txBody>
                  <a:tcPr marL="0" marR="0" marT="0" marB="0" anchor="b">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tcPr>
                </a:tc>
                <a:tc>
                  <a:txBody>
                    <a:bodyPr/>
                    <a:lstStyle/>
                    <a:p>
                      <a:pPr algn="ctr" fontAlgn="b"/>
                      <a:r>
                        <a:rPr lang="en-US" sz="2000" b="1" u="none" strike="noStrike" dirty="0"/>
                        <a:t>Corporate Bonds</a:t>
                      </a:r>
                      <a:endParaRPr lang="en-US" sz="2000" b="1" i="0" u="none" strike="noStrike" dirty="0">
                        <a:solidFill>
                          <a:schemeClr val="tx1"/>
                        </a:solidFill>
                        <a:latin typeface="+mn-lt"/>
                      </a:endParaRPr>
                    </a:p>
                  </a:txBody>
                  <a:tcPr marL="0" marR="0" marT="0" marB="0" anchor="b">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tcPr>
                </a:tc>
                <a:tc>
                  <a:txBody>
                    <a:bodyPr/>
                    <a:lstStyle/>
                    <a:p>
                      <a:pPr algn="ctr" fontAlgn="b"/>
                      <a:r>
                        <a:rPr lang="en-US" sz="2000" b="1" u="none" strike="noStrike" dirty="0"/>
                        <a:t>CP</a:t>
                      </a:r>
                      <a:endParaRPr lang="en-US" sz="2000" b="1" i="0" u="none" strike="noStrike" dirty="0">
                        <a:solidFill>
                          <a:schemeClr val="tx1"/>
                        </a:solidFill>
                        <a:latin typeface="+mn-lt"/>
                      </a:endParaRPr>
                    </a:p>
                  </a:txBody>
                  <a:tcPr marL="0" marR="0" marT="0" marB="0" anchor="b">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tcPr>
                </a:tc>
                <a:tc>
                  <a:txBody>
                    <a:bodyPr/>
                    <a:lstStyle/>
                    <a:p>
                      <a:pPr algn="ctr" fontAlgn="b"/>
                      <a:r>
                        <a:rPr lang="en-US" sz="2000" b="1" u="none" strike="noStrike" dirty="0"/>
                        <a:t>CD</a:t>
                      </a:r>
                      <a:endParaRPr lang="en-US" sz="2000" b="1" i="0" u="none" strike="noStrike" dirty="0">
                        <a:solidFill>
                          <a:schemeClr val="tx1"/>
                        </a:solidFill>
                        <a:latin typeface="+mn-lt"/>
                      </a:endParaRPr>
                    </a:p>
                  </a:txBody>
                  <a:tcPr marL="0" marR="0" marT="0" marB="0" anchor="b">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tcPr>
                </a:tc>
              </a:tr>
              <a:tr h="427122">
                <a:tc>
                  <a:txBody>
                    <a:bodyPr/>
                    <a:lstStyle/>
                    <a:p>
                      <a:pPr algn="ctr" fontAlgn="b"/>
                      <a:r>
                        <a:rPr lang="en-US" sz="2000" b="1" u="none" strike="noStrike" dirty="0"/>
                        <a:t>MFs</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dirty="0"/>
                        <a:t>1.50%</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dirty="0"/>
                        <a:t>2.40%</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dirty="0"/>
                        <a:t>8%</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dirty="0"/>
                        <a:t>23%</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a:t>66%</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59%</a:t>
                      </a:r>
                      <a:endParaRPr lang="en-US" sz="2000" b="1" i="0" u="none" strike="noStrike">
                        <a:solidFill>
                          <a:schemeClr val="tx1"/>
                        </a:solidFill>
                        <a:latin typeface="+mn-lt"/>
                      </a:endParaRPr>
                    </a:p>
                  </a:txBody>
                  <a:tcPr marL="0" marR="0" marT="0" marB="0" anchor="b"/>
                </a:tc>
              </a:tr>
              <a:tr h="427122">
                <a:tc>
                  <a:txBody>
                    <a:bodyPr/>
                    <a:lstStyle/>
                    <a:p>
                      <a:pPr algn="ctr" fontAlgn="b"/>
                      <a:r>
                        <a:rPr lang="en-US" sz="2000" b="1" u="none" strike="noStrike"/>
                        <a:t>Insurance</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dirty="0"/>
                        <a:t>23%</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dirty="0"/>
                        <a:t>33%</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a:t>4.50%</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35%</a:t>
                      </a:r>
                      <a:endParaRPr lang="en-US" sz="2000" b="1" i="0" u="none" strike="noStrike">
                        <a:solidFill>
                          <a:schemeClr val="tx1"/>
                        </a:solidFill>
                        <a:latin typeface="+mn-lt"/>
                      </a:endParaRPr>
                    </a:p>
                  </a:txBody>
                  <a:tcPr marL="0" marR="0" marT="0" marB="0" anchor="b"/>
                </a:tc>
                <a:tc rowSpan="5">
                  <a:txBody>
                    <a:bodyPr/>
                    <a:lstStyle/>
                    <a:p>
                      <a:pPr algn="ctr" fontAlgn="ctr"/>
                      <a:r>
                        <a:rPr lang="en-US" sz="2000" b="1" u="none" strike="noStrike"/>
                        <a:t>34%</a:t>
                      </a:r>
                      <a:endParaRPr lang="en-US" sz="2000" b="1" i="0" u="none" strike="noStrike">
                        <a:solidFill>
                          <a:schemeClr val="tx1"/>
                        </a:solidFill>
                        <a:latin typeface="+mn-lt"/>
                      </a:endParaRPr>
                    </a:p>
                  </a:txBody>
                  <a:tcPr marL="0" marR="0" marT="0" marB="0" anchor="ctr"/>
                </a:tc>
                <a:tc rowSpan="5">
                  <a:txBody>
                    <a:bodyPr/>
                    <a:lstStyle/>
                    <a:p>
                      <a:pPr algn="ctr" fontAlgn="ctr"/>
                      <a:r>
                        <a:rPr lang="en-US" sz="2000" b="1" u="none" strike="noStrike"/>
                        <a:t>41%</a:t>
                      </a:r>
                      <a:endParaRPr lang="en-US" sz="2000" b="1" i="0" u="none" strike="noStrike">
                        <a:solidFill>
                          <a:schemeClr val="tx1"/>
                        </a:solidFill>
                        <a:latin typeface="+mn-lt"/>
                      </a:endParaRPr>
                    </a:p>
                  </a:txBody>
                  <a:tcPr marL="0" marR="0" marT="0" marB="0" anchor="ctr"/>
                </a:tc>
              </a:tr>
              <a:tr h="427122">
                <a:tc>
                  <a:txBody>
                    <a:bodyPr/>
                    <a:lstStyle/>
                    <a:p>
                      <a:pPr algn="ctr" fontAlgn="b"/>
                      <a:r>
                        <a:rPr lang="en-US" sz="2000" b="1" u="none" strike="noStrike"/>
                        <a:t>Banks</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43.10%</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dirty="0"/>
                        <a:t>43.80%</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a:t>63%</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15%</a:t>
                      </a:r>
                      <a:endParaRPr lang="en-US" sz="2000" b="1" i="0" u="none" strike="noStrike">
                        <a:solidFill>
                          <a:schemeClr val="tx1"/>
                        </a:solidFill>
                        <a:latin typeface="+mn-lt"/>
                      </a:endParaRPr>
                    </a:p>
                  </a:txBody>
                  <a:tcPr marL="0" marR="0" marT="0" marB="0" anchor="b"/>
                </a:tc>
                <a:tc vMerge="1">
                  <a:txBody>
                    <a:bodyPr/>
                    <a:lstStyle/>
                    <a:p>
                      <a:endParaRPr lang="en-US"/>
                    </a:p>
                  </a:txBody>
                  <a:tcPr/>
                </a:tc>
                <a:tc vMerge="1">
                  <a:txBody>
                    <a:bodyPr/>
                    <a:lstStyle/>
                    <a:p>
                      <a:endParaRPr lang="en-US"/>
                    </a:p>
                  </a:txBody>
                  <a:tcPr/>
                </a:tc>
              </a:tr>
              <a:tr h="427122">
                <a:tc>
                  <a:txBody>
                    <a:bodyPr/>
                    <a:lstStyle/>
                    <a:p>
                      <a:pPr algn="ctr" fontAlgn="b"/>
                      <a:r>
                        <a:rPr lang="en-US" sz="2000" b="1" u="none" strike="noStrike"/>
                        <a:t>FIIs</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3.53%</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dirty="0"/>
                        <a:t>0.07%</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dirty="0"/>
                        <a:t>NA</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a:t>9.04%</a:t>
                      </a:r>
                      <a:endParaRPr lang="en-US" sz="2000" b="1" i="0" u="none" strike="noStrike">
                        <a:solidFill>
                          <a:schemeClr val="tx1"/>
                        </a:solidFill>
                        <a:latin typeface="+mn-lt"/>
                      </a:endParaRPr>
                    </a:p>
                  </a:txBody>
                  <a:tcPr marL="0" marR="0" marT="0" marB="0" anchor="b"/>
                </a:tc>
                <a:tc vMerge="1">
                  <a:txBody>
                    <a:bodyPr/>
                    <a:lstStyle/>
                    <a:p>
                      <a:endParaRPr lang="en-US"/>
                    </a:p>
                  </a:txBody>
                  <a:tcPr/>
                </a:tc>
                <a:tc vMerge="1">
                  <a:txBody>
                    <a:bodyPr/>
                    <a:lstStyle/>
                    <a:p>
                      <a:endParaRPr lang="en-US"/>
                    </a:p>
                  </a:txBody>
                  <a:tcPr/>
                </a:tc>
              </a:tr>
              <a:tr h="427122">
                <a:tc>
                  <a:txBody>
                    <a:bodyPr/>
                    <a:lstStyle/>
                    <a:p>
                      <a:pPr algn="ctr" fontAlgn="b"/>
                      <a:r>
                        <a:rPr lang="en-US" sz="2000" b="1" u="none" strike="noStrike"/>
                        <a:t>PFs</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6.27%</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17.30%</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dirty="0"/>
                        <a:t>0.35%</a:t>
                      </a:r>
                      <a:endParaRPr lang="en-US" sz="2000" b="1" i="0" u="none" strike="noStrike" dirty="0">
                        <a:solidFill>
                          <a:schemeClr val="tx1"/>
                        </a:solidFill>
                        <a:latin typeface="+mn-lt"/>
                      </a:endParaRPr>
                    </a:p>
                  </a:txBody>
                  <a:tcPr marL="0" marR="0" marT="0" marB="0" anchor="b"/>
                </a:tc>
                <a:tc rowSpan="2">
                  <a:txBody>
                    <a:bodyPr/>
                    <a:lstStyle/>
                    <a:p>
                      <a:pPr algn="ctr" fontAlgn="b"/>
                      <a:r>
                        <a:rPr lang="en-US" sz="2000" b="1" u="none" strike="noStrike" dirty="0"/>
                        <a:t>18%</a:t>
                      </a:r>
                      <a:endParaRPr lang="en-US" sz="2000" b="1" i="0" u="none" strike="noStrike" dirty="0">
                        <a:solidFill>
                          <a:schemeClr val="tx1"/>
                        </a:solidFill>
                        <a:latin typeface="+mn-lt"/>
                      </a:endParaRPr>
                    </a:p>
                  </a:txBody>
                  <a:tcPr marL="0" marR="0" marT="0" marB="0" anchor="b"/>
                </a:tc>
                <a:tc vMerge="1">
                  <a:txBody>
                    <a:bodyPr/>
                    <a:lstStyle/>
                    <a:p>
                      <a:endParaRPr lang="en-US"/>
                    </a:p>
                  </a:txBody>
                  <a:tcPr/>
                </a:tc>
                <a:tc vMerge="1">
                  <a:txBody>
                    <a:bodyPr/>
                    <a:lstStyle/>
                    <a:p>
                      <a:endParaRPr lang="en-US"/>
                    </a:p>
                  </a:txBody>
                  <a:tcPr/>
                </a:tc>
              </a:tr>
              <a:tr h="427122">
                <a:tc>
                  <a:txBody>
                    <a:bodyPr/>
                    <a:lstStyle/>
                    <a:p>
                      <a:pPr algn="ctr" fontAlgn="b"/>
                      <a:r>
                        <a:rPr lang="en-US" sz="2000" b="1" u="none" strike="noStrike"/>
                        <a:t>Others</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7.91%</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3.37%</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dirty="0"/>
                        <a:t>24.13%</a:t>
                      </a:r>
                      <a:endParaRPr lang="en-US" sz="2000" b="1" i="0" u="none" strike="noStrike" dirty="0">
                        <a:solidFill>
                          <a:schemeClr val="tx1"/>
                        </a:solidFill>
                        <a:latin typeface="+mn-lt"/>
                      </a:endParaRPr>
                    </a:p>
                  </a:txBody>
                  <a:tcPr marL="0" marR="0" marT="0" marB="0" anchor="b"/>
                </a:tc>
                <a:tc vMerge="1">
                  <a:txBody>
                    <a:bodyPr/>
                    <a:lstStyle/>
                    <a:p>
                      <a:endParaRPr lang="en-US"/>
                    </a:p>
                  </a:txBody>
                  <a:tcPr/>
                </a:tc>
                <a:tc vMerge="1">
                  <a:txBody>
                    <a:bodyPr/>
                    <a:lstStyle/>
                    <a:p>
                      <a:endParaRPr lang="en-US"/>
                    </a:p>
                  </a:txBody>
                  <a:tcPr/>
                </a:tc>
                <a:tc vMerge="1">
                  <a:txBody>
                    <a:bodyPr/>
                    <a:lstStyle/>
                    <a:p>
                      <a:endParaRPr lang="en-US"/>
                    </a:p>
                  </a:txBody>
                  <a:tcPr/>
                </a:tc>
              </a:tr>
              <a:tr h="427122">
                <a:tc>
                  <a:txBody>
                    <a:bodyPr/>
                    <a:lstStyle/>
                    <a:p>
                      <a:pPr algn="ctr" fontAlgn="b"/>
                      <a:r>
                        <a:rPr lang="en-US" sz="2000" b="1" u="none" strike="noStrike"/>
                        <a:t>RBI</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14.70%</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0.06%</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0.02%</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a:t>NA</a:t>
                      </a:r>
                      <a:endParaRPr lang="en-US" sz="2000" b="1" i="0" u="none" strike="noStrike">
                        <a:solidFill>
                          <a:schemeClr val="tx1"/>
                        </a:solidFill>
                        <a:latin typeface="+mn-lt"/>
                      </a:endParaRPr>
                    </a:p>
                  </a:txBody>
                  <a:tcPr marL="0" marR="0" marT="0" marB="0" anchor="b"/>
                </a:tc>
                <a:tc>
                  <a:txBody>
                    <a:bodyPr/>
                    <a:lstStyle/>
                    <a:p>
                      <a:pPr algn="ctr" fontAlgn="b"/>
                      <a:r>
                        <a:rPr lang="en-US" sz="2000" b="1" u="none" strike="noStrike" dirty="0"/>
                        <a:t>NA</a:t>
                      </a:r>
                      <a:endParaRPr lang="en-US" sz="2000" b="1" i="0" u="none" strike="noStrike" dirty="0">
                        <a:solidFill>
                          <a:schemeClr val="tx1"/>
                        </a:solidFill>
                        <a:latin typeface="+mn-lt"/>
                      </a:endParaRPr>
                    </a:p>
                  </a:txBody>
                  <a:tcPr marL="0" marR="0" marT="0" marB="0" anchor="b"/>
                </a:tc>
                <a:tc>
                  <a:txBody>
                    <a:bodyPr/>
                    <a:lstStyle/>
                    <a:p>
                      <a:pPr algn="ctr" fontAlgn="b"/>
                      <a:r>
                        <a:rPr lang="en-US" sz="2000" b="1" u="none" strike="noStrike" dirty="0"/>
                        <a:t>NA</a:t>
                      </a:r>
                      <a:endParaRPr lang="en-US" sz="2000" b="1" i="0" u="none" strike="noStrike" dirty="0">
                        <a:solidFill>
                          <a:schemeClr val="tx1"/>
                        </a:solidFill>
                        <a:latin typeface="+mn-lt"/>
                      </a:endParaRPr>
                    </a:p>
                  </a:txBody>
                  <a:tcPr marL="0" marR="0" marT="0" marB="0" anchor="b"/>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 xmlns:a16="http://schemas.microsoft.com/office/drawing/2014/main" id="{EC1BA5A9-5E1E-42AD-86BC-4EED6E18445C}"/>
              </a:ext>
            </a:extLst>
          </p:cNvPr>
          <p:cNvSpPr>
            <a:spLocks/>
          </p:cNvSpPr>
          <p:nvPr/>
        </p:nvSpPr>
        <p:spPr bwMode="auto">
          <a:xfrm>
            <a:off x="9447212" y="1697823"/>
            <a:ext cx="2741613" cy="1327128"/>
          </a:xfrm>
          <a:custGeom>
            <a:avLst/>
            <a:gdLst>
              <a:gd name="T0" fmla="*/ 3098 w 5299"/>
              <a:gd name="T1" fmla="*/ 0 h 2065"/>
              <a:gd name="T2" fmla="*/ 1959 w 5299"/>
              <a:gd name="T3" fmla="*/ 0 h 2065"/>
              <a:gd name="T4" fmla="*/ 1505 w 5299"/>
              <a:gd name="T5" fmla="*/ 0 h 2065"/>
              <a:gd name="T6" fmla="*/ 299 w 5299"/>
              <a:gd name="T7" fmla="*/ 1023 h 2065"/>
              <a:gd name="T8" fmla="*/ 0 w 5299"/>
              <a:gd name="T9" fmla="*/ 1428 h 2065"/>
              <a:gd name="T10" fmla="*/ 361 w 5299"/>
              <a:gd name="T11" fmla="*/ 1322 h 2065"/>
              <a:gd name="T12" fmla="*/ 927 w 5299"/>
              <a:gd name="T13" fmla="*/ 1852 h 2065"/>
              <a:gd name="T14" fmla="*/ 1505 w 5299"/>
              <a:gd name="T15" fmla="*/ 2065 h 2065"/>
              <a:gd name="T16" fmla="*/ 1959 w 5299"/>
              <a:gd name="T17" fmla="*/ 2065 h 2065"/>
              <a:gd name="T18" fmla="*/ 3098 w 5299"/>
              <a:gd name="T19" fmla="*/ 2065 h 2065"/>
              <a:gd name="T20" fmla="*/ 5299 w 5299"/>
              <a:gd name="T21" fmla="*/ 2065 h 2065"/>
              <a:gd name="T22" fmla="*/ 5299 w 5299"/>
              <a:gd name="T23" fmla="*/ 0 h 2065"/>
              <a:gd name="T24" fmla="*/ 3098 w 5299"/>
              <a:gd name="T25" fmla="*/ 0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99" h="2065">
                <a:moveTo>
                  <a:pt x="3098" y="0"/>
                </a:moveTo>
                <a:cubicBezTo>
                  <a:pt x="1959" y="0"/>
                  <a:pt x="1959" y="0"/>
                  <a:pt x="1959" y="0"/>
                </a:cubicBezTo>
                <a:cubicBezTo>
                  <a:pt x="1505" y="0"/>
                  <a:pt x="1505" y="0"/>
                  <a:pt x="1505" y="0"/>
                </a:cubicBezTo>
                <a:cubicBezTo>
                  <a:pt x="1036" y="0"/>
                  <a:pt x="562" y="566"/>
                  <a:pt x="299" y="1023"/>
                </a:cubicBezTo>
                <a:cubicBezTo>
                  <a:pt x="184" y="1142"/>
                  <a:pt x="67" y="1285"/>
                  <a:pt x="0" y="1428"/>
                </a:cubicBezTo>
                <a:cubicBezTo>
                  <a:pt x="0" y="1428"/>
                  <a:pt x="221" y="1317"/>
                  <a:pt x="361" y="1322"/>
                </a:cubicBezTo>
                <a:cubicBezTo>
                  <a:pt x="463" y="1325"/>
                  <a:pt x="644" y="1660"/>
                  <a:pt x="927" y="1852"/>
                </a:cubicBezTo>
                <a:cubicBezTo>
                  <a:pt x="1097" y="1981"/>
                  <a:pt x="1290" y="2065"/>
                  <a:pt x="1505" y="2065"/>
                </a:cubicBezTo>
                <a:cubicBezTo>
                  <a:pt x="1959" y="2065"/>
                  <a:pt x="1959" y="2065"/>
                  <a:pt x="1959" y="2065"/>
                </a:cubicBezTo>
                <a:cubicBezTo>
                  <a:pt x="3098" y="2065"/>
                  <a:pt x="3098" y="2065"/>
                  <a:pt x="3098" y="2065"/>
                </a:cubicBezTo>
                <a:cubicBezTo>
                  <a:pt x="5299" y="2065"/>
                  <a:pt x="5299" y="2065"/>
                  <a:pt x="5299" y="2065"/>
                </a:cubicBezTo>
                <a:cubicBezTo>
                  <a:pt x="5299" y="0"/>
                  <a:pt x="5299" y="0"/>
                  <a:pt x="5299" y="0"/>
                </a:cubicBezTo>
                <a:lnTo>
                  <a:pt x="3098"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7" name="Freeform 6">
            <a:extLst>
              <a:ext uri="{FF2B5EF4-FFF2-40B4-BE49-F238E27FC236}">
                <a16:creationId xmlns="" xmlns:a16="http://schemas.microsoft.com/office/drawing/2014/main" id="{F2180F9D-0D82-44B0-BBF4-3368A6A2DF62}"/>
              </a:ext>
            </a:extLst>
          </p:cNvPr>
          <p:cNvSpPr>
            <a:spLocks/>
          </p:cNvSpPr>
          <p:nvPr/>
        </p:nvSpPr>
        <p:spPr bwMode="auto">
          <a:xfrm>
            <a:off x="303213" y="1752600"/>
            <a:ext cx="2895600" cy="1327128"/>
          </a:xfrm>
          <a:custGeom>
            <a:avLst/>
            <a:gdLst>
              <a:gd name="T0" fmla="*/ 3795 w 5006"/>
              <a:gd name="T1" fmla="*/ 0 h 2065"/>
              <a:gd name="T2" fmla="*/ 3340 w 5006"/>
              <a:gd name="T3" fmla="*/ 0 h 2065"/>
              <a:gd name="T4" fmla="*/ 2201 w 5006"/>
              <a:gd name="T5" fmla="*/ 0 h 2065"/>
              <a:gd name="T6" fmla="*/ 0 w 5006"/>
              <a:gd name="T7" fmla="*/ 0 h 2065"/>
              <a:gd name="T8" fmla="*/ 0 w 5006"/>
              <a:gd name="T9" fmla="*/ 2065 h 2065"/>
              <a:gd name="T10" fmla="*/ 2201 w 5006"/>
              <a:gd name="T11" fmla="*/ 2065 h 2065"/>
              <a:gd name="T12" fmla="*/ 3340 w 5006"/>
              <a:gd name="T13" fmla="*/ 2065 h 2065"/>
              <a:gd name="T14" fmla="*/ 3795 w 5006"/>
              <a:gd name="T15" fmla="*/ 2065 h 2065"/>
              <a:gd name="T16" fmla="*/ 5006 w 5006"/>
              <a:gd name="T17" fmla="*/ 1033 h 2065"/>
              <a:gd name="T18" fmla="*/ 5006 w 5006"/>
              <a:gd name="T19" fmla="*/ 1033 h 2065"/>
              <a:gd name="T20" fmla="*/ 3795 w 5006"/>
              <a:gd name="T21" fmla="*/ 0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06" h="2065">
                <a:moveTo>
                  <a:pt x="3795" y="0"/>
                </a:moveTo>
                <a:cubicBezTo>
                  <a:pt x="3340" y="0"/>
                  <a:pt x="3340" y="0"/>
                  <a:pt x="3340" y="0"/>
                </a:cubicBezTo>
                <a:cubicBezTo>
                  <a:pt x="2201" y="0"/>
                  <a:pt x="2201" y="0"/>
                  <a:pt x="2201" y="0"/>
                </a:cubicBezTo>
                <a:cubicBezTo>
                  <a:pt x="0" y="0"/>
                  <a:pt x="0" y="0"/>
                  <a:pt x="0" y="0"/>
                </a:cubicBezTo>
                <a:cubicBezTo>
                  <a:pt x="0" y="2065"/>
                  <a:pt x="0" y="2065"/>
                  <a:pt x="0" y="2065"/>
                </a:cubicBezTo>
                <a:cubicBezTo>
                  <a:pt x="2201" y="2065"/>
                  <a:pt x="2201" y="2065"/>
                  <a:pt x="2201" y="2065"/>
                </a:cubicBezTo>
                <a:cubicBezTo>
                  <a:pt x="3340" y="2065"/>
                  <a:pt x="3340" y="2065"/>
                  <a:pt x="3340" y="2065"/>
                </a:cubicBezTo>
                <a:cubicBezTo>
                  <a:pt x="3795" y="2065"/>
                  <a:pt x="3795" y="2065"/>
                  <a:pt x="3795" y="2065"/>
                </a:cubicBezTo>
                <a:cubicBezTo>
                  <a:pt x="4363" y="2065"/>
                  <a:pt x="4776" y="1479"/>
                  <a:pt x="5006" y="1033"/>
                </a:cubicBezTo>
                <a:cubicBezTo>
                  <a:pt x="5006" y="1033"/>
                  <a:pt x="5006" y="1033"/>
                  <a:pt x="5006" y="1033"/>
                </a:cubicBezTo>
                <a:cubicBezTo>
                  <a:pt x="4744" y="574"/>
                  <a:pt x="4266" y="0"/>
                  <a:pt x="3795" y="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8" name="Freeform 7">
            <a:extLst>
              <a:ext uri="{FF2B5EF4-FFF2-40B4-BE49-F238E27FC236}">
                <a16:creationId xmlns="" xmlns:a16="http://schemas.microsoft.com/office/drawing/2014/main" id="{4B23A04D-EE8A-4383-B868-C82F711EE31E}"/>
              </a:ext>
            </a:extLst>
          </p:cNvPr>
          <p:cNvSpPr>
            <a:spLocks/>
          </p:cNvSpPr>
          <p:nvPr/>
        </p:nvSpPr>
        <p:spPr bwMode="auto">
          <a:xfrm>
            <a:off x="3808412" y="1697823"/>
            <a:ext cx="2667000" cy="1327128"/>
          </a:xfrm>
          <a:custGeom>
            <a:avLst/>
            <a:gdLst>
              <a:gd name="T0" fmla="*/ 3553 w 4764"/>
              <a:gd name="T1" fmla="*/ 0 h 2065"/>
              <a:gd name="T2" fmla="*/ 3098 w 4764"/>
              <a:gd name="T3" fmla="*/ 0 h 2065"/>
              <a:gd name="T4" fmla="*/ 1959 w 4764"/>
              <a:gd name="T5" fmla="*/ 0 h 2065"/>
              <a:gd name="T6" fmla="*/ 1505 w 4764"/>
              <a:gd name="T7" fmla="*/ 0 h 2065"/>
              <a:gd name="T8" fmla="*/ 299 w 4764"/>
              <a:gd name="T9" fmla="*/ 1023 h 2065"/>
              <a:gd name="T10" fmla="*/ 0 w 4764"/>
              <a:gd name="T11" fmla="*/ 1428 h 2065"/>
              <a:gd name="T12" fmla="*/ 361 w 4764"/>
              <a:gd name="T13" fmla="*/ 1322 h 2065"/>
              <a:gd name="T14" fmla="*/ 927 w 4764"/>
              <a:gd name="T15" fmla="*/ 1852 h 2065"/>
              <a:gd name="T16" fmla="*/ 1505 w 4764"/>
              <a:gd name="T17" fmla="*/ 2065 h 2065"/>
              <a:gd name="T18" fmla="*/ 1959 w 4764"/>
              <a:gd name="T19" fmla="*/ 2065 h 2065"/>
              <a:gd name="T20" fmla="*/ 3098 w 4764"/>
              <a:gd name="T21" fmla="*/ 2065 h 2065"/>
              <a:gd name="T22" fmla="*/ 3553 w 4764"/>
              <a:gd name="T23" fmla="*/ 2065 h 2065"/>
              <a:gd name="T24" fmla="*/ 4764 w 4764"/>
              <a:gd name="T25" fmla="*/ 1033 h 2065"/>
              <a:gd name="T26" fmla="*/ 4764 w 4764"/>
              <a:gd name="T27" fmla="*/ 1033 h 2065"/>
              <a:gd name="T28" fmla="*/ 3553 w 4764"/>
              <a:gd name="T29" fmla="*/ 0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4" h="2065">
                <a:moveTo>
                  <a:pt x="3553" y="0"/>
                </a:moveTo>
                <a:cubicBezTo>
                  <a:pt x="3098" y="0"/>
                  <a:pt x="3098" y="0"/>
                  <a:pt x="3098" y="0"/>
                </a:cubicBezTo>
                <a:cubicBezTo>
                  <a:pt x="1959" y="0"/>
                  <a:pt x="1959" y="0"/>
                  <a:pt x="1959" y="0"/>
                </a:cubicBezTo>
                <a:cubicBezTo>
                  <a:pt x="1505" y="0"/>
                  <a:pt x="1505" y="0"/>
                  <a:pt x="1505" y="0"/>
                </a:cubicBezTo>
                <a:cubicBezTo>
                  <a:pt x="1036" y="0"/>
                  <a:pt x="561" y="566"/>
                  <a:pt x="299" y="1023"/>
                </a:cubicBezTo>
                <a:cubicBezTo>
                  <a:pt x="183" y="1142"/>
                  <a:pt x="67" y="1285"/>
                  <a:pt x="0" y="1428"/>
                </a:cubicBezTo>
                <a:cubicBezTo>
                  <a:pt x="0" y="1428"/>
                  <a:pt x="221" y="1317"/>
                  <a:pt x="361" y="1322"/>
                </a:cubicBezTo>
                <a:cubicBezTo>
                  <a:pt x="463" y="1325"/>
                  <a:pt x="644" y="1660"/>
                  <a:pt x="927" y="1852"/>
                </a:cubicBezTo>
                <a:cubicBezTo>
                  <a:pt x="1096" y="1981"/>
                  <a:pt x="1289" y="2065"/>
                  <a:pt x="1505" y="2065"/>
                </a:cubicBezTo>
                <a:cubicBezTo>
                  <a:pt x="1959" y="2065"/>
                  <a:pt x="1959" y="2065"/>
                  <a:pt x="1959" y="2065"/>
                </a:cubicBezTo>
                <a:cubicBezTo>
                  <a:pt x="3098" y="2065"/>
                  <a:pt x="3098" y="2065"/>
                  <a:pt x="3098" y="2065"/>
                </a:cubicBezTo>
                <a:cubicBezTo>
                  <a:pt x="3553" y="2065"/>
                  <a:pt x="3553" y="2065"/>
                  <a:pt x="3553" y="2065"/>
                </a:cubicBezTo>
                <a:cubicBezTo>
                  <a:pt x="4121" y="2065"/>
                  <a:pt x="4535" y="1479"/>
                  <a:pt x="4764" y="1033"/>
                </a:cubicBezTo>
                <a:cubicBezTo>
                  <a:pt x="4764" y="1033"/>
                  <a:pt x="4764" y="1033"/>
                  <a:pt x="4764" y="1033"/>
                </a:cubicBezTo>
                <a:cubicBezTo>
                  <a:pt x="4503" y="574"/>
                  <a:pt x="4025" y="0"/>
                  <a:pt x="3553" y="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Freeform 9">
            <a:extLst>
              <a:ext uri="{FF2B5EF4-FFF2-40B4-BE49-F238E27FC236}">
                <a16:creationId xmlns="" xmlns:a16="http://schemas.microsoft.com/office/drawing/2014/main" id="{466D5744-AE88-4332-8C75-3E6E29C483E3}"/>
              </a:ext>
            </a:extLst>
          </p:cNvPr>
          <p:cNvSpPr>
            <a:spLocks/>
          </p:cNvSpPr>
          <p:nvPr/>
        </p:nvSpPr>
        <p:spPr bwMode="auto">
          <a:xfrm>
            <a:off x="6704012" y="1697823"/>
            <a:ext cx="2667000" cy="1327128"/>
          </a:xfrm>
          <a:custGeom>
            <a:avLst/>
            <a:gdLst>
              <a:gd name="T0" fmla="*/ 3553 w 4764"/>
              <a:gd name="T1" fmla="*/ 0 h 2065"/>
              <a:gd name="T2" fmla="*/ 3098 w 4764"/>
              <a:gd name="T3" fmla="*/ 0 h 2065"/>
              <a:gd name="T4" fmla="*/ 1959 w 4764"/>
              <a:gd name="T5" fmla="*/ 0 h 2065"/>
              <a:gd name="T6" fmla="*/ 1505 w 4764"/>
              <a:gd name="T7" fmla="*/ 0 h 2065"/>
              <a:gd name="T8" fmla="*/ 299 w 4764"/>
              <a:gd name="T9" fmla="*/ 1023 h 2065"/>
              <a:gd name="T10" fmla="*/ 0 w 4764"/>
              <a:gd name="T11" fmla="*/ 1428 h 2065"/>
              <a:gd name="T12" fmla="*/ 361 w 4764"/>
              <a:gd name="T13" fmla="*/ 1322 h 2065"/>
              <a:gd name="T14" fmla="*/ 927 w 4764"/>
              <a:gd name="T15" fmla="*/ 1852 h 2065"/>
              <a:gd name="T16" fmla="*/ 1505 w 4764"/>
              <a:gd name="T17" fmla="*/ 2065 h 2065"/>
              <a:gd name="T18" fmla="*/ 1959 w 4764"/>
              <a:gd name="T19" fmla="*/ 2065 h 2065"/>
              <a:gd name="T20" fmla="*/ 3098 w 4764"/>
              <a:gd name="T21" fmla="*/ 2065 h 2065"/>
              <a:gd name="T22" fmla="*/ 3553 w 4764"/>
              <a:gd name="T23" fmla="*/ 2065 h 2065"/>
              <a:gd name="T24" fmla="*/ 4764 w 4764"/>
              <a:gd name="T25" fmla="*/ 1033 h 2065"/>
              <a:gd name="T26" fmla="*/ 4764 w 4764"/>
              <a:gd name="T27" fmla="*/ 1033 h 2065"/>
              <a:gd name="T28" fmla="*/ 3553 w 4764"/>
              <a:gd name="T29" fmla="*/ 0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4" h="2065">
                <a:moveTo>
                  <a:pt x="3553" y="0"/>
                </a:moveTo>
                <a:cubicBezTo>
                  <a:pt x="3098" y="0"/>
                  <a:pt x="3098" y="0"/>
                  <a:pt x="3098" y="0"/>
                </a:cubicBezTo>
                <a:cubicBezTo>
                  <a:pt x="1959" y="0"/>
                  <a:pt x="1959" y="0"/>
                  <a:pt x="1959" y="0"/>
                </a:cubicBezTo>
                <a:cubicBezTo>
                  <a:pt x="1505" y="0"/>
                  <a:pt x="1505" y="0"/>
                  <a:pt x="1505" y="0"/>
                </a:cubicBezTo>
                <a:cubicBezTo>
                  <a:pt x="1036" y="0"/>
                  <a:pt x="562" y="566"/>
                  <a:pt x="299" y="1023"/>
                </a:cubicBezTo>
                <a:cubicBezTo>
                  <a:pt x="184" y="1142"/>
                  <a:pt x="67" y="1285"/>
                  <a:pt x="0" y="1428"/>
                </a:cubicBezTo>
                <a:cubicBezTo>
                  <a:pt x="0" y="1428"/>
                  <a:pt x="221" y="1317"/>
                  <a:pt x="361" y="1322"/>
                </a:cubicBezTo>
                <a:cubicBezTo>
                  <a:pt x="463" y="1325"/>
                  <a:pt x="644" y="1660"/>
                  <a:pt x="927" y="1852"/>
                </a:cubicBezTo>
                <a:cubicBezTo>
                  <a:pt x="1097" y="1981"/>
                  <a:pt x="1290" y="2065"/>
                  <a:pt x="1505" y="2065"/>
                </a:cubicBezTo>
                <a:cubicBezTo>
                  <a:pt x="1959" y="2065"/>
                  <a:pt x="1959" y="2065"/>
                  <a:pt x="1959" y="2065"/>
                </a:cubicBezTo>
                <a:cubicBezTo>
                  <a:pt x="3098" y="2065"/>
                  <a:pt x="3098" y="2065"/>
                  <a:pt x="3098" y="2065"/>
                </a:cubicBezTo>
                <a:cubicBezTo>
                  <a:pt x="3553" y="2065"/>
                  <a:pt x="3553" y="2065"/>
                  <a:pt x="3553" y="2065"/>
                </a:cubicBezTo>
                <a:cubicBezTo>
                  <a:pt x="4121" y="2065"/>
                  <a:pt x="4535" y="1479"/>
                  <a:pt x="4764" y="1033"/>
                </a:cubicBezTo>
                <a:cubicBezTo>
                  <a:pt x="4764" y="1033"/>
                  <a:pt x="4764" y="1033"/>
                  <a:pt x="4764" y="1033"/>
                </a:cubicBezTo>
                <a:cubicBezTo>
                  <a:pt x="4503" y="574"/>
                  <a:pt x="4025" y="0"/>
                  <a:pt x="3553" y="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Freeform 10">
            <a:extLst>
              <a:ext uri="{FF2B5EF4-FFF2-40B4-BE49-F238E27FC236}">
                <a16:creationId xmlns="" xmlns:a16="http://schemas.microsoft.com/office/drawing/2014/main" id="{A771D842-539C-4976-8E19-355843FFA369}"/>
              </a:ext>
            </a:extLst>
          </p:cNvPr>
          <p:cNvSpPr>
            <a:spLocks/>
          </p:cNvSpPr>
          <p:nvPr/>
        </p:nvSpPr>
        <p:spPr bwMode="auto">
          <a:xfrm>
            <a:off x="5516641" y="1628800"/>
            <a:ext cx="1796971" cy="1487136"/>
          </a:xfrm>
          <a:custGeom>
            <a:avLst/>
            <a:gdLst>
              <a:gd name="T0" fmla="*/ 2798 w 2798"/>
              <a:gd name="T1" fmla="*/ 108 h 2326"/>
              <a:gd name="T2" fmla="*/ 1657 w 2798"/>
              <a:gd name="T3" fmla="*/ 675 h 2326"/>
              <a:gd name="T4" fmla="*/ 0 w 2798"/>
              <a:gd name="T5" fmla="*/ 2173 h 2326"/>
              <a:gd name="T6" fmla="*/ 1399 w 2798"/>
              <a:gd name="T7" fmla="*/ 1389 h 2326"/>
              <a:gd name="T8" fmla="*/ 2798 w 2798"/>
              <a:gd name="T9" fmla="*/ 108 h 2326"/>
            </a:gdLst>
            <a:ahLst/>
            <a:cxnLst>
              <a:cxn ang="0">
                <a:pos x="T0" y="T1"/>
              </a:cxn>
              <a:cxn ang="0">
                <a:pos x="T2" y="T3"/>
              </a:cxn>
              <a:cxn ang="0">
                <a:pos x="T4" y="T5"/>
              </a:cxn>
              <a:cxn ang="0">
                <a:pos x="T6" y="T7"/>
              </a:cxn>
              <a:cxn ang="0">
                <a:pos x="T8" y="T9"/>
              </a:cxn>
            </a:cxnLst>
            <a:rect l="0" t="0" r="r" b="b"/>
            <a:pathLst>
              <a:path w="2798" h="2326">
                <a:moveTo>
                  <a:pt x="2798" y="108"/>
                </a:moveTo>
                <a:cubicBezTo>
                  <a:pt x="2798" y="108"/>
                  <a:pt x="2218" y="0"/>
                  <a:pt x="1657" y="675"/>
                </a:cubicBezTo>
                <a:cubicBezTo>
                  <a:pt x="1096" y="1351"/>
                  <a:pt x="765" y="2078"/>
                  <a:pt x="0" y="2173"/>
                </a:cubicBezTo>
                <a:cubicBezTo>
                  <a:pt x="0" y="2173"/>
                  <a:pt x="722" y="2326"/>
                  <a:pt x="1399" y="1389"/>
                </a:cubicBezTo>
                <a:cubicBezTo>
                  <a:pt x="2082" y="444"/>
                  <a:pt x="2155" y="252"/>
                  <a:pt x="2798" y="108"/>
                </a:cubicBez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11">
            <a:extLst>
              <a:ext uri="{FF2B5EF4-FFF2-40B4-BE49-F238E27FC236}">
                <a16:creationId xmlns="" xmlns:a16="http://schemas.microsoft.com/office/drawing/2014/main" id="{EC485838-7D40-4ED6-8C92-0F240CBC1114}"/>
              </a:ext>
            </a:extLst>
          </p:cNvPr>
          <p:cNvSpPr>
            <a:spLocks/>
          </p:cNvSpPr>
          <p:nvPr/>
        </p:nvSpPr>
        <p:spPr bwMode="auto">
          <a:xfrm>
            <a:off x="8413040" y="1628800"/>
            <a:ext cx="1796172" cy="1487136"/>
          </a:xfrm>
          <a:custGeom>
            <a:avLst/>
            <a:gdLst>
              <a:gd name="T0" fmla="*/ 2798 w 2798"/>
              <a:gd name="T1" fmla="*/ 108 h 2326"/>
              <a:gd name="T2" fmla="*/ 1657 w 2798"/>
              <a:gd name="T3" fmla="*/ 675 h 2326"/>
              <a:gd name="T4" fmla="*/ 0 w 2798"/>
              <a:gd name="T5" fmla="*/ 2173 h 2326"/>
              <a:gd name="T6" fmla="*/ 1399 w 2798"/>
              <a:gd name="T7" fmla="*/ 1389 h 2326"/>
              <a:gd name="T8" fmla="*/ 2798 w 2798"/>
              <a:gd name="T9" fmla="*/ 108 h 2326"/>
            </a:gdLst>
            <a:ahLst/>
            <a:cxnLst>
              <a:cxn ang="0">
                <a:pos x="T0" y="T1"/>
              </a:cxn>
              <a:cxn ang="0">
                <a:pos x="T2" y="T3"/>
              </a:cxn>
              <a:cxn ang="0">
                <a:pos x="T4" y="T5"/>
              </a:cxn>
              <a:cxn ang="0">
                <a:pos x="T6" y="T7"/>
              </a:cxn>
              <a:cxn ang="0">
                <a:pos x="T8" y="T9"/>
              </a:cxn>
            </a:cxnLst>
            <a:rect l="0" t="0" r="r" b="b"/>
            <a:pathLst>
              <a:path w="2798" h="2326">
                <a:moveTo>
                  <a:pt x="2798" y="108"/>
                </a:moveTo>
                <a:cubicBezTo>
                  <a:pt x="2798" y="108"/>
                  <a:pt x="2218" y="0"/>
                  <a:pt x="1657" y="675"/>
                </a:cubicBezTo>
                <a:cubicBezTo>
                  <a:pt x="1096" y="1351"/>
                  <a:pt x="765" y="2078"/>
                  <a:pt x="0" y="2173"/>
                </a:cubicBezTo>
                <a:cubicBezTo>
                  <a:pt x="0" y="2173"/>
                  <a:pt x="722" y="2326"/>
                  <a:pt x="1399" y="1389"/>
                </a:cubicBezTo>
                <a:cubicBezTo>
                  <a:pt x="2082" y="444"/>
                  <a:pt x="2155" y="252"/>
                  <a:pt x="2798" y="108"/>
                </a:cubicBezTo>
                <a:close/>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2" name="Title 1"/>
          <p:cNvSpPr>
            <a:spLocks noGrp="1"/>
          </p:cNvSpPr>
          <p:nvPr>
            <p:ph type="title"/>
          </p:nvPr>
        </p:nvSpPr>
        <p:spPr/>
        <p:txBody>
          <a:bodyPr/>
          <a:lstStyle/>
          <a:p>
            <a:r>
              <a:rPr lang="en-GB" b="1" u="sng" dirty="0" smtClean="0">
                <a:solidFill>
                  <a:schemeClr val="tx1">
                    <a:lumMod val="85000"/>
                    <a:lumOff val="15000"/>
                  </a:schemeClr>
                </a:solidFill>
              </a:rPr>
              <a:t>3 Dimensional View of Fixed Income Market</a:t>
            </a:r>
            <a:endParaRPr lang="en-GB" b="1" u="sng" dirty="0">
              <a:solidFill>
                <a:schemeClr val="tx1">
                  <a:lumMod val="85000"/>
                  <a:lumOff val="15000"/>
                </a:schemeClr>
              </a:solidFill>
            </a:endParaRPr>
          </a:p>
        </p:txBody>
      </p:sp>
      <p:sp>
        <p:nvSpPr>
          <p:cNvPr id="24" name="TextBox 23">
            <a:extLst>
              <a:ext uri="{FF2B5EF4-FFF2-40B4-BE49-F238E27FC236}">
                <a16:creationId xmlns="" xmlns:a16="http://schemas.microsoft.com/office/drawing/2014/main" id="{78CE17EA-EC55-48A6-A54D-778938984D5E}"/>
              </a:ext>
            </a:extLst>
          </p:cNvPr>
          <p:cNvSpPr txBox="1"/>
          <p:nvPr/>
        </p:nvSpPr>
        <p:spPr>
          <a:xfrm>
            <a:off x="9828212" y="1905000"/>
            <a:ext cx="2360613" cy="830997"/>
          </a:xfrm>
          <a:prstGeom prst="rect">
            <a:avLst/>
          </a:prstGeom>
          <a:noFill/>
        </p:spPr>
        <p:txBody>
          <a:bodyPr wrap="square" rtlCol="0">
            <a:spAutoFit/>
          </a:bodyPr>
          <a:lstStyle/>
          <a:p>
            <a:pPr lvl="0"/>
            <a:r>
              <a:rPr lang="en-US" b="1" dirty="0" smtClean="0">
                <a:solidFill>
                  <a:schemeClr val="bg1"/>
                </a:solidFill>
              </a:rPr>
              <a:t>Macro Economic Factors</a:t>
            </a:r>
            <a:endParaRPr lang="en-US" b="1" dirty="0">
              <a:solidFill>
                <a:schemeClr val="bg1"/>
              </a:solidFill>
            </a:endParaRPr>
          </a:p>
        </p:txBody>
      </p:sp>
      <p:sp>
        <p:nvSpPr>
          <p:cNvPr id="42" name="TextBox 41">
            <a:extLst>
              <a:ext uri="{FF2B5EF4-FFF2-40B4-BE49-F238E27FC236}">
                <a16:creationId xmlns="" xmlns:a16="http://schemas.microsoft.com/office/drawing/2014/main" id="{933BE606-74F5-4E45-96DE-E6A56C0CF691}"/>
              </a:ext>
            </a:extLst>
          </p:cNvPr>
          <p:cNvSpPr txBox="1"/>
          <p:nvPr/>
        </p:nvSpPr>
        <p:spPr>
          <a:xfrm>
            <a:off x="9250765" y="4756209"/>
            <a:ext cx="2157464" cy="400110"/>
          </a:xfrm>
          <a:prstGeom prst="rect">
            <a:avLst/>
          </a:prstGeom>
          <a:noFill/>
        </p:spPr>
        <p:txBody>
          <a:bodyPr wrap="square" rtlCol="0">
            <a:spAutoFit/>
          </a:bodyPr>
          <a:lstStyle/>
          <a:p>
            <a:pPr algn="ctr"/>
            <a:r>
              <a:rPr lang="en-IN" sz="2000" dirty="0" smtClean="0">
                <a:solidFill>
                  <a:schemeClr val="tx1">
                    <a:lumMod val="75000"/>
                    <a:lumOff val="25000"/>
                  </a:schemeClr>
                </a:solidFill>
                <a:latin typeface="Arial" pitchFamily="34" charset="0"/>
                <a:cs typeface="Arial" pitchFamily="34" charset="0"/>
              </a:rPr>
              <a:t>Liquid Funds</a:t>
            </a:r>
            <a:endParaRPr lang="en-IN" sz="2000" dirty="0">
              <a:solidFill>
                <a:schemeClr val="tx1">
                  <a:lumMod val="75000"/>
                  <a:lumOff val="25000"/>
                </a:schemeClr>
              </a:solidFill>
              <a:latin typeface="Arial" pitchFamily="34" charset="0"/>
              <a:cs typeface="Arial" pitchFamily="34" charset="0"/>
            </a:endParaRPr>
          </a:p>
        </p:txBody>
      </p:sp>
      <p:grpSp>
        <p:nvGrpSpPr>
          <p:cNvPr id="3" name="Group 58">
            <a:extLst>
              <a:ext uri="{FF2B5EF4-FFF2-40B4-BE49-F238E27FC236}">
                <a16:creationId xmlns="" xmlns:a16="http://schemas.microsoft.com/office/drawing/2014/main" id="{E5FEB2E8-AC34-41CE-8A00-534DB70622FE}"/>
              </a:ext>
            </a:extLst>
          </p:cNvPr>
          <p:cNvGrpSpPr/>
          <p:nvPr/>
        </p:nvGrpSpPr>
        <p:grpSpPr>
          <a:xfrm>
            <a:off x="9970156" y="3740119"/>
            <a:ext cx="718683" cy="758189"/>
            <a:chOff x="-2174789" y="3531810"/>
            <a:chExt cx="1914439" cy="2019678"/>
          </a:xfrm>
        </p:grpSpPr>
        <p:sp>
          <p:nvSpPr>
            <p:cNvPr id="47" name="Freeform 15">
              <a:extLst>
                <a:ext uri="{FF2B5EF4-FFF2-40B4-BE49-F238E27FC236}">
                  <a16:creationId xmlns="" xmlns:a16="http://schemas.microsoft.com/office/drawing/2014/main" id="{380B1A4F-5B94-4472-A79C-373A43D7809F}"/>
                </a:ext>
              </a:extLst>
            </p:cNvPr>
            <p:cNvSpPr>
              <a:spLocks noEditPoints="1"/>
            </p:cNvSpPr>
            <p:nvPr/>
          </p:nvSpPr>
          <p:spPr bwMode="auto">
            <a:xfrm>
              <a:off x="-2174789" y="3531810"/>
              <a:ext cx="1566891" cy="2019678"/>
            </a:xfrm>
            <a:custGeom>
              <a:avLst/>
              <a:gdLst>
                <a:gd name="T0" fmla="*/ 2412 w 2412"/>
                <a:gd name="T1" fmla="*/ 750 h 3109"/>
                <a:gd name="T2" fmla="*/ 1660 w 2412"/>
                <a:gd name="T3" fmla="*/ 0 h 3109"/>
                <a:gd name="T4" fmla="*/ 0 w 2412"/>
                <a:gd name="T5" fmla="*/ 0 h 3109"/>
                <a:gd name="T6" fmla="*/ 0 w 2412"/>
                <a:gd name="T7" fmla="*/ 3109 h 3109"/>
                <a:gd name="T8" fmla="*/ 2412 w 2412"/>
                <a:gd name="T9" fmla="*/ 3109 h 3109"/>
                <a:gd name="T10" fmla="*/ 2412 w 2412"/>
                <a:gd name="T11" fmla="*/ 750 h 3109"/>
                <a:gd name="T12" fmla="*/ 2412 w 2412"/>
                <a:gd name="T13" fmla="*/ 750 h 3109"/>
                <a:gd name="T14" fmla="*/ 2412 w 2412"/>
                <a:gd name="T15" fmla="*/ 750 h 3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2" h="3109">
                  <a:moveTo>
                    <a:pt x="2412" y="750"/>
                  </a:moveTo>
                  <a:lnTo>
                    <a:pt x="1660" y="0"/>
                  </a:lnTo>
                  <a:lnTo>
                    <a:pt x="0" y="0"/>
                  </a:lnTo>
                  <a:lnTo>
                    <a:pt x="0" y="3109"/>
                  </a:lnTo>
                  <a:lnTo>
                    <a:pt x="2412" y="3109"/>
                  </a:lnTo>
                  <a:lnTo>
                    <a:pt x="2412" y="750"/>
                  </a:lnTo>
                  <a:close/>
                  <a:moveTo>
                    <a:pt x="2412" y="750"/>
                  </a:moveTo>
                  <a:lnTo>
                    <a:pt x="2412" y="75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49" name="Freeform 17">
              <a:extLst>
                <a:ext uri="{FF2B5EF4-FFF2-40B4-BE49-F238E27FC236}">
                  <a16:creationId xmlns="" xmlns:a16="http://schemas.microsoft.com/office/drawing/2014/main" id="{7270052F-123F-407F-9D12-8494A90643AA}"/>
                </a:ext>
              </a:extLst>
            </p:cNvPr>
            <p:cNvSpPr>
              <a:spLocks noEditPoints="1"/>
            </p:cNvSpPr>
            <p:nvPr/>
          </p:nvSpPr>
          <p:spPr bwMode="auto">
            <a:xfrm>
              <a:off x="-1861671" y="4263935"/>
              <a:ext cx="939355" cy="69509"/>
            </a:xfrm>
            <a:custGeom>
              <a:avLst/>
              <a:gdLst>
                <a:gd name="T0" fmla="*/ 28 w 756"/>
                <a:gd name="T1" fmla="*/ 56 h 56"/>
                <a:gd name="T2" fmla="*/ 728 w 756"/>
                <a:gd name="T3" fmla="*/ 56 h 56"/>
                <a:gd name="T4" fmla="*/ 756 w 756"/>
                <a:gd name="T5" fmla="*/ 28 h 56"/>
                <a:gd name="T6" fmla="*/ 728 w 756"/>
                <a:gd name="T7" fmla="*/ 0 h 56"/>
                <a:gd name="T8" fmla="*/ 28 w 756"/>
                <a:gd name="T9" fmla="*/ 0 h 56"/>
                <a:gd name="T10" fmla="*/ 0 w 756"/>
                <a:gd name="T11" fmla="*/ 28 h 56"/>
                <a:gd name="T12" fmla="*/ 28 w 756"/>
                <a:gd name="T13" fmla="*/ 56 h 56"/>
                <a:gd name="T14" fmla="*/ 28 w 756"/>
                <a:gd name="T15" fmla="*/ 56 h 56"/>
                <a:gd name="T16" fmla="*/ 28 w 756"/>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6" h="56">
                  <a:moveTo>
                    <a:pt x="28" y="56"/>
                  </a:moveTo>
                  <a:cubicBezTo>
                    <a:pt x="728" y="56"/>
                    <a:pt x="728" y="56"/>
                    <a:pt x="728" y="56"/>
                  </a:cubicBezTo>
                  <a:cubicBezTo>
                    <a:pt x="744" y="56"/>
                    <a:pt x="756" y="43"/>
                    <a:pt x="756" y="28"/>
                  </a:cubicBezTo>
                  <a:cubicBezTo>
                    <a:pt x="756" y="12"/>
                    <a:pt x="744" y="0"/>
                    <a:pt x="728" y="0"/>
                  </a:cubicBezTo>
                  <a:cubicBezTo>
                    <a:pt x="28" y="0"/>
                    <a:pt x="28" y="0"/>
                    <a:pt x="28" y="0"/>
                  </a:cubicBezTo>
                  <a:cubicBezTo>
                    <a:pt x="12" y="0"/>
                    <a:pt x="0" y="12"/>
                    <a:pt x="0" y="28"/>
                  </a:cubicBezTo>
                  <a:cubicBezTo>
                    <a:pt x="0" y="43"/>
                    <a:pt x="12" y="56"/>
                    <a:pt x="28" y="56"/>
                  </a:cubicBezTo>
                  <a:close/>
                  <a:moveTo>
                    <a:pt x="28" y="56"/>
                  </a:moveTo>
                  <a:cubicBezTo>
                    <a:pt x="28" y="56"/>
                    <a:pt x="28" y="56"/>
                    <a:pt x="28" y="56"/>
                  </a:cubicBezTo>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0" name="Freeform 18">
              <a:extLst>
                <a:ext uri="{FF2B5EF4-FFF2-40B4-BE49-F238E27FC236}">
                  <a16:creationId xmlns="" xmlns:a16="http://schemas.microsoft.com/office/drawing/2014/main" id="{C0539181-99B6-4818-ADF1-4B1251E309CB}"/>
                </a:ext>
              </a:extLst>
            </p:cNvPr>
            <p:cNvSpPr>
              <a:spLocks noEditPoints="1"/>
            </p:cNvSpPr>
            <p:nvPr/>
          </p:nvSpPr>
          <p:spPr bwMode="auto">
            <a:xfrm>
              <a:off x="-1861671" y="3983948"/>
              <a:ext cx="417708" cy="69509"/>
            </a:xfrm>
            <a:custGeom>
              <a:avLst/>
              <a:gdLst>
                <a:gd name="T0" fmla="*/ 28 w 336"/>
                <a:gd name="T1" fmla="*/ 56 h 56"/>
                <a:gd name="T2" fmla="*/ 308 w 336"/>
                <a:gd name="T3" fmla="*/ 56 h 56"/>
                <a:gd name="T4" fmla="*/ 336 w 336"/>
                <a:gd name="T5" fmla="*/ 28 h 56"/>
                <a:gd name="T6" fmla="*/ 308 w 336"/>
                <a:gd name="T7" fmla="*/ 0 h 56"/>
                <a:gd name="T8" fmla="*/ 28 w 336"/>
                <a:gd name="T9" fmla="*/ 0 h 56"/>
                <a:gd name="T10" fmla="*/ 0 w 336"/>
                <a:gd name="T11" fmla="*/ 28 h 56"/>
                <a:gd name="T12" fmla="*/ 28 w 336"/>
                <a:gd name="T13" fmla="*/ 56 h 56"/>
                <a:gd name="T14" fmla="*/ 28 w 336"/>
                <a:gd name="T15" fmla="*/ 56 h 56"/>
                <a:gd name="T16" fmla="*/ 28 w 336"/>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56">
                  <a:moveTo>
                    <a:pt x="28" y="56"/>
                  </a:moveTo>
                  <a:cubicBezTo>
                    <a:pt x="308" y="56"/>
                    <a:pt x="308" y="56"/>
                    <a:pt x="308" y="56"/>
                  </a:cubicBezTo>
                  <a:cubicBezTo>
                    <a:pt x="324" y="56"/>
                    <a:pt x="336" y="44"/>
                    <a:pt x="336" y="28"/>
                  </a:cubicBezTo>
                  <a:cubicBezTo>
                    <a:pt x="336" y="13"/>
                    <a:pt x="324" y="0"/>
                    <a:pt x="308" y="0"/>
                  </a:cubicBezTo>
                  <a:cubicBezTo>
                    <a:pt x="28" y="0"/>
                    <a:pt x="28" y="0"/>
                    <a:pt x="28" y="0"/>
                  </a:cubicBezTo>
                  <a:cubicBezTo>
                    <a:pt x="12" y="0"/>
                    <a:pt x="0" y="13"/>
                    <a:pt x="0" y="28"/>
                  </a:cubicBezTo>
                  <a:cubicBezTo>
                    <a:pt x="0" y="44"/>
                    <a:pt x="12" y="56"/>
                    <a:pt x="28" y="56"/>
                  </a:cubicBezTo>
                  <a:close/>
                  <a:moveTo>
                    <a:pt x="28" y="56"/>
                  </a:moveTo>
                  <a:cubicBezTo>
                    <a:pt x="28" y="56"/>
                    <a:pt x="28" y="56"/>
                    <a:pt x="28" y="56"/>
                  </a:cubicBezTo>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1" name="Freeform 19">
              <a:extLst>
                <a:ext uri="{FF2B5EF4-FFF2-40B4-BE49-F238E27FC236}">
                  <a16:creationId xmlns="" xmlns:a16="http://schemas.microsoft.com/office/drawing/2014/main" id="{9014D840-1C2A-4B0A-9A5F-5AFEF41B90FE}"/>
                </a:ext>
              </a:extLst>
            </p:cNvPr>
            <p:cNvSpPr>
              <a:spLocks noEditPoints="1"/>
            </p:cNvSpPr>
            <p:nvPr/>
          </p:nvSpPr>
          <p:spPr bwMode="auto">
            <a:xfrm>
              <a:off x="-1861671" y="4541974"/>
              <a:ext cx="939355" cy="70159"/>
            </a:xfrm>
            <a:custGeom>
              <a:avLst/>
              <a:gdLst>
                <a:gd name="T0" fmla="*/ 728 w 756"/>
                <a:gd name="T1" fmla="*/ 0 h 56"/>
                <a:gd name="T2" fmla="*/ 28 w 756"/>
                <a:gd name="T3" fmla="*/ 0 h 56"/>
                <a:gd name="T4" fmla="*/ 0 w 756"/>
                <a:gd name="T5" fmla="*/ 28 h 56"/>
                <a:gd name="T6" fmla="*/ 28 w 756"/>
                <a:gd name="T7" fmla="*/ 56 h 56"/>
                <a:gd name="T8" fmla="*/ 728 w 756"/>
                <a:gd name="T9" fmla="*/ 56 h 56"/>
                <a:gd name="T10" fmla="*/ 756 w 756"/>
                <a:gd name="T11" fmla="*/ 28 h 56"/>
                <a:gd name="T12" fmla="*/ 728 w 756"/>
                <a:gd name="T13" fmla="*/ 0 h 56"/>
                <a:gd name="T14" fmla="*/ 728 w 756"/>
                <a:gd name="T15" fmla="*/ 0 h 56"/>
                <a:gd name="T16" fmla="*/ 728 w 756"/>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6" h="56">
                  <a:moveTo>
                    <a:pt x="728" y="0"/>
                  </a:moveTo>
                  <a:cubicBezTo>
                    <a:pt x="28" y="0"/>
                    <a:pt x="28" y="0"/>
                    <a:pt x="28" y="0"/>
                  </a:cubicBezTo>
                  <a:cubicBezTo>
                    <a:pt x="12" y="0"/>
                    <a:pt x="0" y="12"/>
                    <a:pt x="0" y="28"/>
                  </a:cubicBezTo>
                  <a:cubicBezTo>
                    <a:pt x="0" y="43"/>
                    <a:pt x="12" y="56"/>
                    <a:pt x="28" y="56"/>
                  </a:cubicBezTo>
                  <a:cubicBezTo>
                    <a:pt x="728" y="56"/>
                    <a:pt x="728" y="56"/>
                    <a:pt x="728" y="56"/>
                  </a:cubicBezTo>
                  <a:cubicBezTo>
                    <a:pt x="744" y="56"/>
                    <a:pt x="756" y="43"/>
                    <a:pt x="756" y="28"/>
                  </a:cubicBezTo>
                  <a:cubicBezTo>
                    <a:pt x="756" y="12"/>
                    <a:pt x="744" y="0"/>
                    <a:pt x="728" y="0"/>
                  </a:cubicBezTo>
                  <a:close/>
                  <a:moveTo>
                    <a:pt x="728" y="0"/>
                  </a:moveTo>
                  <a:cubicBezTo>
                    <a:pt x="728" y="0"/>
                    <a:pt x="728" y="0"/>
                    <a:pt x="728" y="0"/>
                  </a:cubicBezTo>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2" name="Freeform 20">
              <a:extLst>
                <a:ext uri="{FF2B5EF4-FFF2-40B4-BE49-F238E27FC236}">
                  <a16:creationId xmlns="" xmlns:a16="http://schemas.microsoft.com/office/drawing/2014/main" id="{CB895D36-F456-4625-A2AC-211B393A30C6}"/>
                </a:ext>
              </a:extLst>
            </p:cNvPr>
            <p:cNvSpPr>
              <a:spLocks noEditPoints="1"/>
            </p:cNvSpPr>
            <p:nvPr/>
          </p:nvSpPr>
          <p:spPr bwMode="auto">
            <a:xfrm>
              <a:off x="-1861671" y="4820662"/>
              <a:ext cx="939355" cy="69509"/>
            </a:xfrm>
            <a:custGeom>
              <a:avLst/>
              <a:gdLst>
                <a:gd name="T0" fmla="*/ 728 w 756"/>
                <a:gd name="T1" fmla="*/ 0 h 56"/>
                <a:gd name="T2" fmla="*/ 28 w 756"/>
                <a:gd name="T3" fmla="*/ 0 h 56"/>
                <a:gd name="T4" fmla="*/ 0 w 756"/>
                <a:gd name="T5" fmla="*/ 28 h 56"/>
                <a:gd name="T6" fmla="*/ 28 w 756"/>
                <a:gd name="T7" fmla="*/ 56 h 56"/>
                <a:gd name="T8" fmla="*/ 728 w 756"/>
                <a:gd name="T9" fmla="*/ 56 h 56"/>
                <a:gd name="T10" fmla="*/ 756 w 756"/>
                <a:gd name="T11" fmla="*/ 28 h 56"/>
                <a:gd name="T12" fmla="*/ 728 w 756"/>
                <a:gd name="T13" fmla="*/ 0 h 56"/>
                <a:gd name="T14" fmla="*/ 728 w 756"/>
                <a:gd name="T15" fmla="*/ 0 h 56"/>
                <a:gd name="T16" fmla="*/ 728 w 756"/>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6" h="56">
                  <a:moveTo>
                    <a:pt x="728" y="0"/>
                  </a:moveTo>
                  <a:cubicBezTo>
                    <a:pt x="28" y="0"/>
                    <a:pt x="28" y="0"/>
                    <a:pt x="28" y="0"/>
                  </a:cubicBezTo>
                  <a:cubicBezTo>
                    <a:pt x="12" y="0"/>
                    <a:pt x="0" y="12"/>
                    <a:pt x="0" y="28"/>
                  </a:cubicBezTo>
                  <a:cubicBezTo>
                    <a:pt x="0" y="43"/>
                    <a:pt x="12" y="56"/>
                    <a:pt x="28" y="56"/>
                  </a:cubicBezTo>
                  <a:cubicBezTo>
                    <a:pt x="728" y="56"/>
                    <a:pt x="728" y="56"/>
                    <a:pt x="728" y="56"/>
                  </a:cubicBezTo>
                  <a:cubicBezTo>
                    <a:pt x="744" y="56"/>
                    <a:pt x="756" y="43"/>
                    <a:pt x="756" y="28"/>
                  </a:cubicBezTo>
                  <a:cubicBezTo>
                    <a:pt x="756" y="12"/>
                    <a:pt x="744" y="0"/>
                    <a:pt x="728" y="0"/>
                  </a:cubicBezTo>
                  <a:close/>
                  <a:moveTo>
                    <a:pt x="728" y="0"/>
                  </a:moveTo>
                  <a:cubicBezTo>
                    <a:pt x="728" y="0"/>
                    <a:pt x="728" y="0"/>
                    <a:pt x="728" y="0"/>
                  </a:cubicBezTo>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3" name="Freeform 21">
              <a:extLst>
                <a:ext uri="{FF2B5EF4-FFF2-40B4-BE49-F238E27FC236}">
                  <a16:creationId xmlns="" xmlns:a16="http://schemas.microsoft.com/office/drawing/2014/main" id="{D0F5DBA3-A2C2-4E2B-992B-FAB4F77BAC81}"/>
                </a:ext>
              </a:extLst>
            </p:cNvPr>
            <p:cNvSpPr>
              <a:spLocks noEditPoints="1"/>
            </p:cNvSpPr>
            <p:nvPr/>
          </p:nvSpPr>
          <p:spPr bwMode="auto">
            <a:xfrm>
              <a:off x="-1861671" y="5099350"/>
              <a:ext cx="939355" cy="69509"/>
            </a:xfrm>
            <a:custGeom>
              <a:avLst/>
              <a:gdLst>
                <a:gd name="T0" fmla="*/ 728 w 756"/>
                <a:gd name="T1" fmla="*/ 0 h 56"/>
                <a:gd name="T2" fmla="*/ 28 w 756"/>
                <a:gd name="T3" fmla="*/ 0 h 56"/>
                <a:gd name="T4" fmla="*/ 0 w 756"/>
                <a:gd name="T5" fmla="*/ 28 h 56"/>
                <a:gd name="T6" fmla="*/ 28 w 756"/>
                <a:gd name="T7" fmla="*/ 56 h 56"/>
                <a:gd name="T8" fmla="*/ 728 w 756"/>
                <a:gd name="T9" fmla="*/ 56 h 56"/>
                <a:gd name="T10" fmla="*/ 756 w 756"/>
                <a:gd name="T11" fmla="*/ 28 h 56"/>
                <a:gd name="T12" fmla="*/ 728 w 756"/>
                <a:gd name="T13" fmla="*/ 0 h 56"/>
                <a:gd name="T14" fmla="*/ 728 w 756"/>
                <a:gd name="T15" fmla="*/ 0 h 56"/>
                <a:gd name="T16" fmla="*/ 728 w 756"/>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6" h="56">
                  <a:moveTo>
                    <a:pt x="728" y="0"/>
                  </a:moveTo>
                  <a:cubicBezTo>
                    <a:pt x="28" y="0"/>
                    <a:pt x="28" y="0"/>
                    <a:pt x="28" y="0"/>
                  </a:cubicBezTo>
                  <a:cubicBezTo>
                    <a:pt x="12" y="0"/>
                    <a:pt x="0" y="13"/>
                    <a:pt x="0" y="28"/>
                  </a:cubicBezTo>
                  <a:cubicBezTo>
                    <a:pt x="0" y="44"/>
                    <a:pt x="12" y="56"/>
                    <a:pt x="28" y="56"/>
                  </a:cubicBezTo>
                  <a:cubicBezTo>
                    <a:pt x="728" y="56"/>
                    <a:pt x="728" y="56"/>
                    <a:pt x="728" y="56"/>
                  </a:cubicBezTo>
                  <a:cubicBezTo>
                    <a:pt x="744" y="56"/>
                    <a:pt x="756" y="44"/>
                    <a:pt x="756" y="28"/>
                  </a:cubicBezTo>
                  <a:cubicBezTo>
                    <a:pt x="756" y="13"/>
                    <a:pt x="744" y="0"/>
                    <a:pt x="728" y="0"/>
                  </a:cubicBezTo>
                  <a:close/>
                  <a:moveTo>
                    <a:pt x="728" y="0"/>
                  </a:moveTo>
                  <a:cubicBezTo>
                    <a:pt x="728" y="0"/>
                    <a:pt x="728" y="0"/>
                    <a:pt x="728" y="0"/>
                  </a:cubicBezTo>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4" name="Freeform 22">
              <a:extLst>
                <a:ext uri="{FF2B5EF4-FFF2-40B4-BE49-F238E27FC236}">
                  <a16:creationId xmlns="" xmlns:a16="http://schemas.microsoft.com/office/drawing/2014/main" id="{BDC7636C-0B22-4009-A844-458201C5D29B}"/>
                </a:ext>
              </a:extLst>
            </p:cNvPr>
            <p:cNvSpPr>
              <a:spLocks noEditPoints="1"/>
            </p:cNvSpPr>
            <p:nvPr/>
          </p:nvSpPr>
          <p:spPr bwMode="auto">
            <a:xfrm>
              <a:off x="-1096415" y="3531810"/>
              <a:ext cx="488516" cy="487217"/>
            </a:xfrm>
            <a:custGeom>
              <a:avLst/>
              <a:gdLst>
                <a:gd name="T0" fmla="*/ 0 w 752"/>
                <a:gd name="T1" fmla="*/ 0 h 750"/>
                <a:gd name="T2" fmla="*/ 0 w 752"/>
                <a:gd name="T3" fmla="*/ 750 h 750"/>
                <a:gd name="T4" fmla="*/ 752 w 752"/>
                <a:gd name="T5" fmla="*/ 750 h 750"/>
                <a:gd name="T6" fmla="*/ 0 w 752"/>
                <a:gd name="T7" fmla="*/ 0 h 750"/>
                <a:gd name="T8" fmla="*/ 0 w 752"/>
                <a:gd name="T9" fmla="*/ 0 h 750"/>
                <a:gd name="T10" fmla="*/ 0 w 752"/>
                <a:gd name="T11" fmla="*/ 0 h 750"/>
              </a:gdLst>
              <a:ahLst/>
              <a:cxnLst>
                <a:cxn ang="0">
                  <a:pos x="T0" y="T1"/>
                </a:cxn>
                <a:cxn ang="0">
                  <a:pos x="T2" y="T3"/>
                </a:cxn>
                <a:cxn ang="0">
                  <a:pos x="T4" y="T5"/>
                </a:cxn>
                <a:cxn ang="0">
                  <a:pos x="T6" y="T7"/>
                </a:cxn>
                <a:cxn ang="0">
                  <a:pos x="T8" y="T9"/>
                </a:cxn>
                <a:cxn ang="0">
                  <a:pos x="T10" y="T11"/>
                </a:cxn>
              </a:cxnLst>
              <a:rect l="0" t="0" r="r" b="b"/>
              <a:pathLst>
                <a:path w="752" h="750">
                  <a:moveTo>
                    <a:pt x="0" y="0"/>
                  </a:moveTo>
                  <a:lnTo>
                    <a:pt x="0" y="750"/>
                  </a:lnTo>
                  <a:lnTo>
                    <a:pt x="752" y="750"/>
                  </a:lnTo>
                  <a:lnTo>
                    <a:pt x="0" y="0"/>
                  </a:lnTo>
                  <a:close/>
                  <a:moveTo>
                    <a:pt x="0" y="0"/>
                  </a:moveTo>
                  <a:lnTo>
                    <a:pt x="0" y="0"/>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6" name="Freeform 24">
              <a:extLst>
                <a:ext uri="{FF2B5EF4-FFF2-40B4-BE49-F238E27FC236}">
                  <a16:creationId xmlns="" xmlns:a16="http://schemas.microsoft.com/office/drawing/2014/main" id="{EBFCC90D-66BE-4AF4-85C6-F066891EEEFE}"/>
                </a:ext>
              </a:extLst>
            </p:cNvPr>
            <p:cNvSpPr>
              <a:spLocks noEditPoints="1"/>
            </p:cNvSpPr>
            <p:nvPr/>
          </p:nvSpPr>
          <p:spPr bwMode="auto">
            <a:xfrm>
              <a:off x="-1096415" y="4716073"/>
              <a:ext cx="836065" cy="835415"/>
            </a:xfrm>
            <a:custGeom>
              <a:avLst/>
              <a:gdLst>
                <a:gd name="T0" fmla="*/ 673 w 673"/>
                <a:gd name="T1" fmla="*/ 336 h 672"/>
                <a:gd name="T2" fmla="*/ 337 w 673"/>
                <a:gd name="T3" fmla="*/ 672 h 672"/>
                <a:gd name="T4" fmla="*/ 0 w 673"/>
                <a:gd name="T5" fmla="*/ 336 h 672"/>
                <a:gd name="T6" fmla="*/ 337 w 673"/>
                <a:gd name="T7" fmla="*/ 0 h 672"/>
                <a:gd name="T8" fmla="*/ 673 w 673"/>
                <a:gd name="T9" fmla="*/ 336 h 672"/>
                <a:gd name="T10" fmla="*/ 673 w 673"/>
                <a:gd name="T11" fmla="*/ 336 h 672"/>
                <a:gd name="T12" fmla="*/ 673 w 673"/>
                <a:gd name="T13" fmla="*/ 336 h 672"/>
              </a:gdLst>
              <a:ahLst/>
              <a:cxnLst>
                <a:cxn ang="0">
                  <a:pos x="T0" y="T1"/>
                </a:cxn>
                <a:cxn ang="0">
                  <a:pos x="T2" y="T3"/>
                </a:cxn>
                <a:cxn ang="0">
                  <a:pos x="T4" y="T5"/>
                </a:cxn>
                <a:cxn ang="0">
                  <a:pos x="T6" y="T7"/>
                </a:cxn>
                <a:cxn ang="0">
                  <a:pos x="T8" y="T9"/>
                </a:cxn>
                <a:cxn ang="0">
                  <a:pos x="T10" y="T11"/>
                </a:cxn>
                <a:cxn ang="0">
                  <a:pos x="T12" y="T13"/>
                </a:cxn>
              </a:cxnLst>
              <a:rect l="0" t="0" r="r" b="b"/>
              <a:pathLst>
                <a:path w="673" h="672">
                  <a:moveTo>
                    <a:pt x="673" y="336"/>
                  </a:moveTo>
                  <a:cubicBezTo>
                    <a:pt x="673" y="522"/>
                    <a:pt x="522" y="672"/>
                    <a:pt x="337" y="672"/>
                  </a:cubicBezTo>
                  <a:cubicBezTo>
                    <a:pt x="151" y="672"/>
                    <a:pt x="0" y="522"/>
                    <a:pt x="0" y="336"/>
                  </a:cubicBezTo>
                  <a:cubicBezTo>
                    <a:pt x="0" y="150"/>
                    <a:pt x="151" y="0"/>
                    <a:pt x="337" y="0"/>
                  </a:cubicBezTo>
                  <a:cubicBezTo>
                    <a:pt x="522" y="0"/>
                    <a:pt x="673" y="150"/>
                    <a:pt x="673" y="336"/>
                  </a:cubicBezTo>
                  <a:close/>
                  <a:moveTo>
                    <a:pt x="673" y="336"/>
                  </a:moveTo>
                  <a:cubicBezTo>
                    <a:pt x="673" y="336"/>
                    <a:pt x="673" y="336"/>
                    <a:pt x="673" y="336"/>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57" name="Freeform 25">
              <a:extLst>
                <a:ext uri="{FF2B5EF4-FFF2-40B4-BE49-F238E27FC236}">
                  <a16:creationId xmlns="" xmlns:a16="http://schemas.microsoft.com/office/drawing/2014/main" id="{3574C848-1F26-4CF8-8293-1B1A21E5731C}"/>
                </a:ext>
              </a:extLst>
            </p:cNvPr>
            <p:cNvSpPr>
              <a:spLocks noEditPoints="1"/>
            </p:cNvSpPr>
            <p:nvPr/>
          </p:nvSpPr>
          <p:spPr bwMode="auto">
            <a:xfrm>
              <a:off x="-891134" y="4920054"/>
              <a:ext cx="461882" cy="385226"/>
            </a:xfrm>
            <a:custGeom>
              <a:avLst/>
              <a:gdLst>
                <a:gd name="T0" fmla="*/ 356 w 372"/>
                <a:gd name="T1" fmla="*/ 9 h 310"/>
                <a:gd name="T2" fmla="*/ 317 w 372"/>
                <a:gd name="T3" fmla="*/ 16 h 310"/>
                <a:gd name="T4" fmla="*/ 160 w 372"/>
                <a:gd name="T5" fmla="*/ 241 h 310"/>
                <a:gd name="T6" fmla="*/ 49 w 372"/>
                <a:gd name="T7" fmla="*/ 150 h 310"/>
                <a:gd name="T8" fmla="*/ 10 w 372"/>
                <a:gd name="T9" fmla="*/ 154 h 310"/>
                <a:gd name="T10" fmla="*/ 14 w 372"/>
                <a:gd name="T11" fmla="*/ 194 h 310"/>
                <a:gd name="T12" fmla="*/ 148 w 372"/>
                <a:gd name="T13" fmla="*/ 304 h 310"/>
                <a:gd name="T14" fmla="*/ 166 w 372"/>
                <a:gd name="T15" fmla="*/ 310 h 310"/>
                <a:gd name="T16" fmla="*/ 169 w 372"/>
                <a:gd name="T17" fmla="*/ 310 h 310"/>
                <a:gd name="T18" fmla="*/ 189 w 372"/>
                <a:gd name="T19" fmla="*/ 298 h 310"/>
                <a:gd name="T20" fmla="*/ 363 w 372"/>
                <a:gd name="T21" fmla="*/ 48 h 310"/>
                <a:gd name="T22" fmla="*/ 356 w 372"/>
                <a:gd name="T23" fmla="*/ 9 h 310"/>
                <a:gd name="T24" fmla="*/ 356 w 372"/>
                <a:gd name="T25" fmla="*/ 9 h 310"/>
                <a:gd name="T26" fmla="*/ 356 w 372"/>
                <a:gd name="T27" fmla="*/ 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2" h="310">
                  <a:moveTo>
                    <a:pt x="356" y="9"/>
                  </a:moveTo>
                  <a:cubicBezTo>
                    <a:pt x="343" y="0"/>
                    <a:pt x="326" y="3"/>
                    <a:pt x="317" y="16"/>
                  </a:cubicBezTo>
                  <a:cubicBezTo>
                    <a:pt x="160" y="241"/>
                    <a:pt x="160" y="241"/>
                    <a:pt x="160" y="241"/>
                  </a:cubicBezTo>
                  <a:cubicBezTo>
                    <a:pt x="49" y="150"/>
                    <a:pt x="49" y="150"/>
                    <a:pt x="49" y="150"/>
                  </a:cubicBezTo>
                  <a:cubicBezTo>
                    <a:pt x="37" y="141"/>
                    <a:pt x="20" y="142"/>
                    <a:pt x="10" y="154"/>
                  </a:cubicBezTo>
                  <a:cubicBezTo>
                    <a:pt x="0" y="166"/>
                    <a:pt x="2" y="184"/>
                    <a:pt x="14" y="194"/>
                  </a:cubicBezTo>
                  <a:cubicBezTo>
                    <a:pt x="148" y="304"/>
                    <a:pt x="148" y="304"/>
                    <a:pt x="148" y="304"/>
                  </a:cubicBezTo>
                  <a:cubicBezTo>
                    <a:pt x="153" y="308"/>
                    <a:pt x="159" y="310"/>
                    <a:pt x="166" y="310"/>
                  </a:cubicBezTo>
                  <a:cubicBezTo>
                    <a:pt x="167" y="310"/>
                    <a:pt x="168" y="310"/>
                    <a:pt x="169" y="310"/>
                  </a:cubicBezTo>
                  <a:cubicBezTo>
                    <a:pt x="177" y="309"/>
                    <a:pt x="184" y="305"/>
                    <a:pt x="189" y="298"/>
                  </a:cubicBezTo>
                  <a:cubicBezTo>
                    <a:pt x="363" y="48"/>
                    <a:pt x="363" y="48"/>
                    <a:pt x="363" y="48"/>
                  </a:cubicBezTo>
                  <a:cubicBezTo>
                    <a:pt x="372" y="35"/>
                    <a:pt x="368" y="18"/>
                    <a:pt x="356" y="9"/>
                  </a:cubicBezTo>
                  <a:close/>
                  <a:moveTo>
                    <a:pt x="356" y="9"/>
                  </a:moveTo>
                  <a:cubicBezTo>
                    <a:pt x="356" y="9"/>
                    <a:pt x="356" y="9"/>
                    <a:pt x="356" y="9"/>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39" name="TextBox 38">
            <a:extLst>
              <a:ext uri="{FF2B5EF4-FFF2-40B4-BE49-F238E27FC236}">
                <a16:creationId xmlns="" xmlns:a16="http://schemas.microsoft.com/office/drawing/2014/main" id="{6CFCB28D-9F3A-4B31-8C28-2771DCEF2194}"/>
              </a:ext>
            </a:extLst>
          </p:cNvPr>
          <p:cNvSpPr txBox="1"/>
          <p:nvPr/>
        </p:nvSpPr>
        <p:spPr>
          <a:xfrm>
            <a:off x="6464022" y="4756209"/>
            <a:ext cx="2157464" cy="400110"/>
          </a:xfrm>
          <a:prstGeom prst="rect">
            <a:avLst/>
          </a:prstGeom>
          <a:noFill/>
        </p:spPr>
        <p:txBody>
          <a:bodyPr wrap="square" rtlCol="0">
            <a:spAutoFit/>
          </a:bodyPr>
          <a:lstStyle/>
          <a:p>
            <a:pPr algn="ctr"/>
            <a:r>
              <a:rPr lang="en-IN" sz="2000" dirty="0" smtClean="0">
                <a:solidFill>
                  <a:schemeClr val="tx1">
                    <a:lumMod val="75000"/>
                    <a:lumOff val="25000"/>
                  </a:schemeClr>
                </a:solidFill>
                <a:latin typeface="Arial" pitchFamily="34" charset="0"/>
                <a:cs typeface="Arial" pitchFamily="34" charset="0"/>
              </a:rPr>
              <a:t>Duration play</a:t>
            </a:r>
            <a:endParaRPr lang="en-IN" sz="2000" dirty="0">
              <a:solidFill>
                <a:schemeClr val="tx1">
                  <a:lumMod val="75000"/>
                  <a:lumOff val="25000"/>
                </a:schemeClr>
              </a:solidFill>
              <a:latin typeface="Arial" pitchFamily="34" charset="0"/>
              <a:cs typeface="Arial" pitchFamily="34" charset="0"/>
            </a:endParaRPr>
          </a:p>
        </p:txBody>
      </p:sp>
      <p:grpSp>
        <p:nvGrpSpPr>
          <p:cNvPr id="4" name="Group 106">
            <a:extLst>
              <a:ext uri="{FF2B5EF4-FFF2-40B4-BE49-F238E27FC236}">
                <a16:creationId xmlns="" xmlns:a16="http://schemas.microsoft.com/office/drawing/2014/main" id="{47529FBB-4C52-42DC-86AA-387A00CF9279}"/>
              </a:ext>
            </a:extLst>
          </p:cNvPr>
          <p:cNvGrpSpPr/>
          <p:nvPr/>
        </p:nvGrpSpPr>
        <p:grpSpPr>
          <a:xfrm>
            <a:off x="7132350" y="3772388"/>
            <a:ext cx="820808" cy="736732"/>
            <a:chOff x="-5430838" y="1789113"/>
            <a:chExt cx="4633913" cy="4159250"/>
          </a:xfrm>
        </p:grpSpPr>
        <p:sp>
          <p:nvSpPr>
            <p:cNvPr id="63" name="Freeform 29">
              <a:extLst>
                <a:ext uri="{FF2B5EF4-FFF2-40B4-BE49-F238E27FC236}">
                  <a16:creationId xmlns="" xmlns:a16="http://schemas.microsoft.com/office/drawing/2014/main" id="{92830222-56BB-4B87-AAE6-0265B19DDE79}"/>
                </a:ext>
              </a:extLst>
            </p:cNvPr>
            <p:cNvSpPr>
              <a:spLocks/>
            </p:cNvSpPr>
            <p:nvPr/>
          </p:nvSpPr>
          <p:spPr bwMode="auto">
            <a:xfrm>
              <a:off x="-5194300" y="4906963"/>
              <a:ext cx="4157663" cy="1041400"/>
            </a:xfrm>
            <a:custGeom>
              <a:avLst/>
              <a:gdLst>
                <a:gd name="T0" fmla="*/ 685 w 1369"/>
                <a:gd name="T1" fmla="*/ 158 h 343"/>
                <a:gd name="T2" fmla="*/ 0 w 1369"/>
                <a:gd name="T3" fmla="*/ 0 h 343"/>
                <a:gd name="T4" fmla="*/ 0 w 1369"/>
                <a:gd name="T5" fmla="*/ 184 h 343"/>
                <a:gd name="T6" fmla="*/ 685 w 1369"/>
                <a:gd name="T7" fmla="*/ 343 h 343"/>
                <a:gd name="T8" fmla="*/ 1369 w 1369"/>
                <a:gd name="T9" fmla="*/ 184 h 343"/>
                <a:gd name="T10" fmla="*/ 1369 w 1369"/>
                <a:gd name="T11" fmla="*/ 0 h 343"/>
                <a:gd name="T12" fmla="*/ 685 w 1369"/>
                <a:gd name="T13" fmla="*/ 158 h 343"/>
              </a:gdLst>
              <a:ahLst/>
              <a:cxnLst>
                <a:cxn ang="0">
                  <a:pos x="T0" y="T1"/>
                </a:cxn>
                <a:cxn ang="0">
                  <a:pos x="T2" y="T3"/>
                </a:cxn>
                <a:cxn ang="0">
                  <a:pos x="T4" y="T5"/>
                </a:cxn>
                <a:cxn ang="0">
                  <a:pos x="T6" y="T7"/>
                </a:cxn>
                <a:cxn ang="0">
                  <a:pos x="T8" y="T9"/>
                </a:cxn>
                <a:cxn ang="0">
                  <a:pos x="T10" y="T11"/>
                </a:cxn>
                <a:cxn ang="0">
                  <a:pos x="T12" y="T13"/>
                </a:cxn>
              </a:cxnLst>
              <a:rect l="0" t="0" r="r" b="b"/>
              <a:pathLst>
                <a:path w="1369" h="343">
                  <a:moveTo>
                    <a:pt x="685" y="158"/>
                  </a:moveTo>
                  <a:cubicBezTo>
                    <a:pt x="307" y="158"/>
                    <a:pt x="0" y="80"/>
                    <a:pt x="0" y="0"/>
                  </a:cubicBezTo>
                  <a:cubicBezTo>
                    <a:pt x="0" y="184"/>
                    <a:pt x="0" y="184"/>
                    <a:pt x="0" y="184"/>
                  </a:cubicBezTo>
                  <a:cubicBezTo>
                    <a:pt x="1" y="264"/>
                    <a:pt x="307" y="343"/>
                    <a:pt x="685" y="343"/>
                  </a:cubicBezTo>
                  <a:cubicBezTo>
                    <a:pt x="1063" y="343"/>
                    <a:pt x="1369" y="264"/>
                    <a:pt x="1369" y="184"/>
                  </a:cubicBezTo>
                  <a:cubicBezTo>
                    <a:pt x="1369" y="0"/>
                    <a:pt x="1369" y="0"/>
                    <a:pt x="1369" y="0"/>
                  </a:cubicBezTo>
                  <a:cubicBezTo>
                    <a:pt x="1369" y="80"/>
                    <a:pt x="1063" y="158"/>
                    <a:pt x="685" y="158"/>
                  </a:cubicBezTo>
                </a:path>
              </a:pathLst>
            </a:custGeom>
            <a:solidFill>
              <a:srgbClr val="E4AF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 name="Freeform 30">
              <a:extLst>
                <a:ext uri="{FF2B5EF4-FFF2-40B4-BE49-F238E27FC236}">
                  <a16:creationId xmlns="" xmlns:a16="http://schemas.microsoft.com/office/drawing/2014/main" id="{0243FFF8-BF02-479D-993A-3DD828AC4EB8}"/>
                </a:ext>
              </a:extLst>
            </p:cNvPr>
            <p:cNvSpPr>
              <a:spLocks/>
            </p:cNvSpPr>
            <p:nvPr/>
          </p:nvSpPr>
          <p:spPr bwMode="auto">
            <a:xfrm>
              <a:off x="-5430838" y="4029076"/>
              <a:ext cx="4154488" cy="1038225"/>
            </a:xfrm>
            <a:custGeom>
              <a:avLst/>
              <a:gdLst>
                <a:gd name="T0" fmla="*/ 684 w 1368"/>
                <a:gd name="T1" fmla="*/ 158 h 342"/>
                <a:gd name="T2" fmla="*/ 0 w 1368"/>
                <a:gd name="T3" fmla="*/ 0 h 342"/>
                <a:gd name="T4" fmla="*/ 0 w 1368"/>
                <a:gd name="T5" fmla="*/ 184 h 342"/>
                <a:gd name="T6" fmla="*/ 684 w 1368"/>
                <a:gd name="T7" fmla="*/ 342 h 342"/>
                <a:gd name="T8" fmla="*/ 1368 w 1368"/>
                <a:gd name="T9" fmla="*/ 184 h 342"/>
                <a:gd name="T10" fmla="*/ 1368 w 1368"/>
                <a:gd name="T11" fmla="*/ 0 h 342"/>
                <a:gd name="T12" fmla="*/ 684 w 1368"/>
                <a:gd name="T13" fmla="*/ 158 h 342"/>
              </a:gdLst>
              <a:ahLst/>
              <a:cxnLst>
                <a:cxn ang="0">
                  <a:pos x="T0" y="T1"/>
                </a:cxn>
                <a:cxn ang="0">
                  <a:pos x="T2" y="T3"/>
                </a:cxn>
                <a:cxn ang="0">
                  <a:pos x="T4" y="T5"/>
                </a:cxn>
                <a:cxn ang="0">
                  <a:pos x="T6" y="T7"/>
                </a:cxn>
                <a:cxn ang="0">
                  <a:pos x="T8" y="T9"/>
                </a:cxn>
                <a:cxn ang="0">
                  <a:pos x="T10" y="T11"/>
                </a:cxn>
                <a:cxn ang="0">
                  <a:pos x="T12" y="T13"/>
                </a:cxn>
              </a:cxnLst>
              <a:rect l="0" t="0" r="r" b="b"/>
              <a:pathLst>
                <a:path w="1368" h="342">
                  <a:moveTo>
                    <a:pt x="684" y="158"/>
                  </a:moveTo>
                  <a:cubicBezTo>
                    <a:pt x="306" y="158"/>
                    <a:pt x="0" y="80"/>
                    <a:pt x="0" y="0"/>
                  </a:cubicBezTo>
                  <a:cubicBezTo>
                    <a:pt x="0" y="184"/>
                    <a:pt x="0" y="184"/>
                    <a:pt x="0" y="184"/>
                  </a:cubicBezTo>
                  <a:cubicBezTo>
                    <a:pt x="0" y="264"/>
                    <a:pt x="306" y="342"/>
                    <a:pt x="684" y="342"/>
                  </a:cubicBezTo>
                  <a:cubicBezTo>
                    <a:pt x="1062" y="342"/>
                    <a:pt x="1368" y="264"/>
                    <a:pt x="1368" y="184"/>
                  </a:cubicBezTo>
                  <a:cubicBezTo>
                    <a:pt x="1368" y="0"/>
                    <a:pt x="1368" y="0"/>
                    <a:pt x="1368" y="0"/>
                  </a:cubicBezTo>
                  <a:cubicBezTo>
                    <a:pt x="1368" y="80"/>
                    <a:pt x="1062" y="158"/>
                    <a:pt x="684" y="158"/>
                  </a:cubicBezTo>
                </a:path>
              </a:pathLst>
            </a:custGeom>
            <a:solidFill>
              <a:srgbClr val="F4BF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 name="Freeform 31">
              <a:extLst>
                <a:ext uri="{FF2B5EF4-FFF2-40B4-BE49-F238E27FC236}">
                  <a16:creationId xmlns="" xmlns:a16="http://schemas.microsoft.com/office/drawing/2014/main" id="{B6B3E9C6-A189-4255-A2DC-57D648FDCA7B}"/>
                </a:ext>
              </a:extLst>
            </p:cNvPr>
            <p:cNvSpPr>
              <a:spLocks/>
            </p:cNvSpPr>
            <p:nvPr/>
          </p:nvSpPr>
          <p:spPr bwMode="auto">
            <a:xfrm>
              <a:off x="-4951413" y="3148013"/>
              <a:ext cx="4154488" cy="1038225"/>
            </a:xfrm>
            <a:custGeom>
              <a:avLst/>
              <a:gdLst>
                <a:gd name="T0" fmla="*/ 684 w 1368"/>
                <a:gd name="T1" fmla="*/ 158 h 342"/>
                <a:gd name="T2" fmla="*/ 0 w 1368"/>
                <a:gd name="T3" fmla="*/ 0 h 342"/>
                <a:gd name="T4" fmla="*/ 0 w 1368"/>
                <a:gd name="T5" fmla="*/ 184 h 342"/>
                <a:gd name="T6" fmla="*/ 684 w 1368"/>
                <a:gd name="T7" fmla="*/ 342 h 342"/>
                <a:gd name="T8" fmla="*/ 1368 w 1368"/>
                <a:gd name="T9" fmla="*/ 184 h 342"/>
                <a:gd name="T10" fmla="*/ 1368 w 1368"/>
                <a:gd name="T11" fmla="*/ 0 h 342"/>
                <a:gd name="T12" fmla="*/ 684 w 1368"/>
                <a:gd name="T13" fmla="*/ 158 h 342"/>
              </a:gdLst>
              <a:ahLst/>
              <a:cxnLst>
                <a:cxn ang="0">
                  <a:pos x="T0" y="T1"/>
                </a:cxn>
                <a:cxn ang="0">
                  <a:pos x="T2" y="T3"/>
                </a:cxn>
                <a:cxn ang="0">
                  <a:pos x="T4" y="T5"/>
                </a:cxn>
                <a:cxn ang="0">
                  <a:pos x="T6" y="T7"/>
                </a:cxn>
                <a:cxn ang="0">
                  <a:pos x="T8" y="T9"/>
                </a:cxn>
                <a:cxn ang="0">
                  <a:pos x="T10" y="T11"/>
                </a:cxn>
                <a:cxn ang="0">
                  <a:pos x="T12" y="T13"/>
                </a:cxn>
              </a:cxnLst>
              <a:rect l="0" t="0" r="r" b="b"/>
              <a:pathLst>
                <a:path w="1368" h="342">
                  <a:moveTo>
                    <a:pt x="684" y="158"/>
                  </a:moveTo>
                  <a:cubicBezTo>
                    <a:pt x="306" y="158"/>
                    <a:pt x="0" y="80"/>
                    <a:pt x="0" y="0"/>
                  </a:cubicBezTo>
                  <a:cubicBezTo>
                    <a:pt x="0" y="184"/>
                    <a:pt x="0" y="184"/>
                    <a:pt x="0" y="184"/>
                  </a:cubicBezTo>
                  <a:cubicBezTo>
                    <a:pt x="0" y="264"/>
                    <a:pt x="306" y="342"/>
                    <a:pt x="684" y="342"/>
                  </a:cubicBezTo>
                  <a:cubicBezTo>
                    <a:pt x="1062" y="342"/>
                    <a:pt x="1368" y="264"/>
                    <a:pt x="1368" y="184"/>
                  </a:cubicBezTo>
                  <a:cubicBezTo>
                    <a:pt x="1368" y="0"/>
                    <a:pt x="1368" y="0"/>
                    <a:pt x="1368" y="0"/>
                  </a:cubicBezTo>
                  <a:cubicBezTo>
                    <a:pt x="1368" y="80"/>
                    <a:pt x="1062" y="158"/>
                    <a:pt x="684" y="158"/>
                  </a:cubicBezTo>
                </a:path>
              </a:pathLst>
            </a:custGeom>
            <a:solidFill>
              <a:srgbClr val="E4AF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 name="Oval 32">
              <a:extLst>
                <a:ext uri="{FF2B5EF4-FFF2-40B4-BE49-F238E27FC236}">
                  <a16:creationId xmlns="" xmlns:a16="http://schemas.microsoft.com/office/drawing/2014/main" id="{008AEC39-B2F7-48A3-BF93-78BE845880D0}"/>
                </a:ext>
              </a:extLst>
            </p:cNvPr>
            <p:cNvSpPr>
              <a:spLocks noChangeArrowheads="1"/>
            </p:cNvSpPr>
            <p:nvPr/>
          </p:nvSpPr>
          <p:spPr bwMode="auto">
            <a:xfrm>
              <a:off x="-5430838" y="1789113"/>
              <a:ext cx="4154488" cy="877888"/>
            </a:xfrm>
            <a:prstGeom prst="ellipse">
              <a:avLst/>
            </a:prstGeom>
            <a:solidFill>
              <a:srgbClr val="FFD9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 name="Freeform 33">
              <a:extLst>
                <a:ext uri="{FF2B5EF4-FFF2-40B4-BE49-F238E27FC236}">
                  <a16:creationId xmlns="" xmlns:a16="http://schemas.microsoft.com/office/drawing/2014/main" id="{0CA84B7B-CD53-481F-8090-0DD8AE6AFA09}"/>
                </a:ext>
              </a:extLst>
            </p:cNvPr>
            <p:cNvSpPr>
              <a:spLocks/>
            </p:cNvSpPr>
            <p:nvPr/>
          </p:nvSpPr>
          <p:spPr bwMode="auto">
            <a:xfrm>
              <a:off x="-5430838" y="2187576"/>
              <a:ext cx="4154488" cy="1041400"/>
            </a:xfrm>
            <a:custGeom>
              <a:avLst/>
              <a:gdLst>
                <a:gd name="T0" fmla="*/ 684 w 1368"/>
                <a:gd name="T1" fmla="*/ 158 h 343"/>
                <a:gd name="T2" fmla="*/ 0 w 1368"/>
                <a:gd name="T3" fmla="*/ 0 h 343"/>
                <a:gd name="T4" fmla="*/ 0 w 1368"/>
                <a:gd name="T5" fmla="*/ 185 h 343"/>
                <a:gd name="T6" fmla="*/ 684 w 1368"/>
                <a:gd name="T7" fmla="*/ 343 h 343"/>
                <a:gd name="T8" fmla="*/ 1368 w 1368"/>
                <a:gd name="T9" fmla="*/ 185 h 343"/>
                <a:gd name="T10" fmla="*/ 1368 w 1368"/>
                <a:gd name="T11" fmla="*/ 0 h 343"/>
                <a:gd name="T12" fmla="*/ 684 w 1368"/>
                <a:gd name="T13" fmla="*/ 158 h 343"/>
              </a:gdLst>
              <a:ahLst/>
              <a:cxnLst>
                <a:cxn ang="0">
                  <a:pos x="T0" y="T1"/>
                </a:cxn>
                <a:cxn ang="0">
                  <a:pos x="T2" y="T3"/>
                </a:cxn>
                <a:cxn ang="0">
                  <a:pos x="T4" y="T5"/>
                </a:cxn>
                <a:cxn ang="0">
                  <a:pos x="T6" y="T7"/>
                </a:cxn>
                <a:cxn ang="0">
                  <a:pos x="T8" y="T9"/>
                </a:cxn>
                <a:cxn ang="0">
                  <a:pos x="T10" y="T11"/>
                </a:cxn>
                <a:cxn ang="0">
                  <a:pos x="T12" y="T13"/>
                </a:cxn>
              </a:cxnLst>
              <a:rect l="0" t="0" r="r" b="b"/>
              <a:pathLst>
                <a:path w="1368" h="343">
                  <a:moveTo>
                    <a:pt x="684" y="158"/>
                  </a:moveTo>
                  <a:cubicBezTo>
                    <a:pt x="306" y="158"/>
                    <a:pt x="0" y="80"/>
                    <a:pt x="0" y="0"/>
                  </a:cubicBezTo>
                  <a:cubicBezTo>
                    <a:pt x="0" y="185"/>
                    <a:pt x="0" y="185"/>
                    <a:pt x="0" y="185"/>
                  </a:cubicBezTo>
                  <a:cubicBezTo>
                    <a:pt x="0" y="265"/>
                    <a:pt x="306" y="343"/>
                    <a:pt x="684" y="343"/>
                  </a:cubicBezTo>
                  <a:cubicBezTo>
                    <a:pt x="1062" y="343"/>
                    <a:pt x="1368" y="265"/>
                    <a:pt x="1368" y="185"/>
                  </a:cubicBezTo>
                  <a:cubicBezTo>
                    <a:pt x="1368" y="0"/>
                    <a:pt x="1368" y="0"/>
                    <a:pt x="1368" y="0"/>
                  </a:cubicBezTo>
                  <a:cubicBezTo>
                    <a:pt x="1368" y="80"/>
                    <a:pt x="1062" y="158"/>
                    <a:pt x="684" y="158"/>
                  </a:cubicBezTo>
                </a:path>
              </a:pathLst>
            </a:custGeom>
            <a:solidFill>
              <a:srgbClr val="F4BF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 name="Freeform 34">
              <a:extLst>
                <a:ext uri="{FF2B5EF4-FFF2-40B4-BE49-F238E27FC236}">
                  <a16:creationId xmlns="" xmlns:a16="http://schemas.microsoft.com/office/drawing/2014/main" id="{D632AA36-73CD-4BA8-BF21-51B32CC657DD}"/>
                </a:ext>
              </a:extLst>
            </p:cNvPr>
            <p:cNvSpPr>
              <a:spLocks/>
            </p:cNvSpPr>
            <p:nvPr/>
          </p:nvSpPr>
          <p:spPr bwMode="auto">
            <a:xfrm>
              <a:off x="-5111750" y="2433638"/>
              <a:ext cx="160338" cy="611188"/>
            </a:xfrm>
            <a:custGeom>
              <a:avLst/>
              <a:gdLst>
                <a:gd name="T0" fmla="*/ 0 w 53"/>
                <a:gd name="T1" fmla="*/ 0 h 201"/>
                <a:gd name="T2" fmla="*/ 0 w 53"/>
                <a:gd name="T3" fmla="*/ 184 h 201"/>
                <a:gd name="T4" fmla="*/ 53 w 53"/>
                <a:gd name="T5" fmla="*/ 201 h 201"/>
                <a:gd name="T6" fmla="*/ 53 w 53"/>
                <a:gd name="T7" fmla="*/ 17 h 201"/>
                <a:gd name="T8" fmla="*/ 0 w 53"/>
                <a:gd name="T9" fmla="*/ 0 h 201"/>
              </a:gdLst>
              <a:ahLst/>
              <a:cxnLst>
                <a:cxn ang="0">
                  <a:pos x="T0" y="T1"/>
                </a:cxn>
                <a:cxn ang="0">
                  <a:pos x="T2" y="T3"/>
                </a:cxn>
                <a:cxn ang="0">
                  <a:pos x="T4" y="T5"/>
                </a:cxn>
                <a:cxn ang="0">
                  <a:pos x="T6" y="T7"/>
                </a:cxn>
                <a:cxn ang="0">
                  <a:pos x="T8" y="T9"/>
                </a:cxn>
              </a:cxnLst>
              <a:rect l="0" t="0" r="r" b="b"/>
              <a:pathLst>
                <a:path w="53" h="201">
                  <a:moveTo>
                    <a:pt x="0" y="0"/>
                  </a:moveTo>
                  <a:cubicBezTo>
                    <a:pt x="0" y="184"/>
                    <a:pt x="0" y="184"/>
                    <a:pt x="0" y="184"/>
                  </a:cubicBezTo>
                  <a:cubicBezTo>
                    <a:pt x="16" y="190"/>
                    <a:pt x="33" y="196"/>
                    <a:pt x="53" y="201"/>
                  </a:cubicBezTo>
                  <a:cubicBezTo>
                    <a:pt x="53" y="17"/>
                    <a:pt x="53" y="17"/>
                    <a:pt x="53" y="17"/>
                  </a:cubicBezTo>
                  <a:cubicBezTo>
                    <a:pt x="33" y="12"/>
                    <a:pt x="16" y="6"/>
                    <a:pt x="0" y="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 name="Freeform 35">
              <a:extLst>
                <a:ext uri="{FF2B5EF4-FFF2-40B4-BE49-F238E27FC236}">
                  <a16:creationId xmlns="" xmlns:a16="http://schemas.microsoft.com/office/drawing/2014/main" id="{FBF37590-464E-46ED-B737-27EA6D5E4325}"/>
                </a:ext>
              </a:extLst>
            </p:cNvPr>
            <p:cNvSpPr>
              <a:spLocks/>
            </p:cNvSpPr>
            <p:nvPr/>
          </p:nvSpPr>
          <p:spPr bwMode="auto">
            <a:xfrm>
              <a:off x="-1755775" y="2433638"/>
              <a:ext cx="160338" cy="611188"/>
            </a:xfrm>
            <a:custGeom>
              <a:avLst/>
              <a:gdLst>
                <a:gd name="T0" fmla="*/ 0 w 53"/>
                <a:gd name="T1" fmla="*/ 17 h 201"/>
                <a:gd name="T2" fmla="*/ 0 w 53"/>
                <a:gd name="T3" fmla="*/ 201 h 201"/>
                <a:gd name="T4" fmla="*/ 53 w 53"/>
                <a:gd name="T5" fmla="*/ 184 h 201"/>
                <a:gd name="T6" fmla="*/ 53 w 53"/>
                <a:gd name="T7" fmla="*/ 0 h 201"/>
                <a:gd name="T8" fmla="*/ 0 w 53"/>
                <a:gd name="T9" fmla="*/ 17 h 201"/>
              </a:gdLst>
              <a:ahLst/>
              <a:cxnLst>
                <a:cxn ang="0">
                  <a:pos x="T0" y="T1"/>
                </a:cxn>
                <a:cxn ang="0">
                  <a:pos x="T2" y="T3"/>
                </a:cxn>
                <a:cxn ang="0">
                  <a:pos x="T4" y="T5"/>
                </a:cxn>
                <a:cxn ang="0">
                  <a:pos x="T6" y="T7"/>
                </a:cxn>
                <a:cxn ang="0">
                  <a:pos x="T8" y="T9"/>
                </a:cxn>
              </a:cxnLst>
              <a:rect l="0" t="0" r="r" b="b"/>
              <a:pathLst>
                <a:path w="53" h="201">
                  <a:moveTo>
                    <a:pt x="0" y="17"/>
                  </a:moveTo>
                  <a:cubicBezTo>
                    <a:pt x="0" y="201"/>
                    <a:pt x="0" y="201"/>
                    <a:pt x="0" y="201"/>
                  </a:cubicBezTo>
                  <a:cubicBezTo>
                    <a:pt x="19" y="196"/>
                    <a:pt x="37" y="190"/>
                    <a:pt x="53" y="184"/>
                  </a:cubicBezTo>
                  <a:cubicBezTo>
                    <a:pt x="53" y="0"/>
                    <a:pt x="53" y="0"/>
                    <a:pt x="53" y="0"/>
                  </a:cubicBezTo>
                  <a:cubicBezTo>
                    <a:pt x="37" y="6"/>
                    <a:pt x="19" y="12"/>
                    <a:pt x="0" y="17"/>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 name="Freeform 36">
              <a:extLst>
                <a:ext uri="{FF2B5EF4-FFF2-40B4-BE49-F238E27FC236}">
                  <a16:creationId xmlns="" xmlns:a16="http://schemas.microsoft.com/office/drawing/2014/main" id="{871EDB64-8B3F-4D7A-9373-4D1A958C6708}"/>
                </a:ext>
              </a:extLst>
            </p:cNvPr>
            <p:cNvSpPr>
              <a:spLocks/>
            </p:cNvSpPr>
            <p:nvPr/>
          </p:nvSpPr>
          <p:spPr bwMode="auto">
            <a:xfrm>
              <a:off x="-4713288" y="2543176"/>
              <a:ext cx="160338" cy="592138"/>
            </a:xfrm>
            <a:custGeom>
              <a:avLst/>
              <a:gdLst>
                <a:gd name="T0" fmla="*/ 0 w 53"/>
                <a:gd name="T1" fmla="*/ 0 h 195"/>
                <a:gd name="T2" fmla="*/ 0 w 53"/>
                <a:gd name="T3" fmla="*/ 185 h 195"/>
                <a:gd name="T4" fmla="*/ 53 w 53"/>
                <a:gd name="T5" fmla="*/ 195 h 195"/>
                <a:gd name="T6" fmla="*/ 53 w 53"/>
                <a:gd name="T7" fmla="*/ 10 h 195"/>
                <a:gd name="T8" fmla="*/ 0 w 53"/>
                <a:gd name="T9" fmla="*/ 0 h 195"/>
              </a:gdLst>
              <a:ahLst/>
              <a:cxnLst>
                <a:cxn ang="0">
                  <a:pos x="T0" y="T1"/>
                </a:cxn>
                <a:cxn ang="0">
                  <a:pos x="T2" y="T3"/>
                </a:cxn>
                <a:cxn ang="0">
                  <a:pos x="T4" y="T5"/>
                </a:cxn>
                <a:cxn ang="0">
                  <a:pos x="T6" y="T7"/>
                </a:cxn>
                <a:cxn ang="0">
                  <a:pos x="T8" y="T9"/>
                </a:cxn>
              </a:cxnLst>
              <a:rect l="0" t="0" r="r" b="b"/>
              <a:pathLst>
                <a:path w="53" h="195">
                  <a:moveTo>
                    <a:pt x="0" y="0"/>
                  </a:moveTo>
                  <a:cubicBezTo>
                    <a:pt x="0" y="185"/>
                    <a:pt x="0" y="185"/>
                    <a:pt x="0" y="185"/>
                  </a:cubicBezTo>
                  <a:cubicBezTo>
                    <a:pt x="17" y="188"/>
                    <a:pt x="35" y="191"/>
                    <a:pt x="53" y="195"/>
                  </a:cubicBezTo>
                  <a:cubicBezTo>
                    <a:pt x="53" y="10"/>
                    <a:pt x="53" y="10"/>
                    <a:pt x="53" y="10"/>
                  </a:cubicBezTo>
                  <a:cubicBezTo>
                    <a:pt x="35" y="7"/>
                    <a:pt x="17" y="4"/>
                    <a:pt x="0" y="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 name="Freeform 37">
              <a:extLst>
                <a:ext uri="{FF2B5EF4-FFF2-40B4-BE49-F238E27FC236}">
                  <a16:creationId xmlns="" xmlns:a16="http://schemas.microsoft.com/office/drawing/2014/main" id="{6312E044-2903-4131-A0D4-39194325149E}"/>
                </a:ext>
              </a:extLst>
            </p:cNvPr>
            <p:cNvSpPr>
              <a:spLocks/>
            </p:cNvSpPr>
            <p:nvPr/>
          </p:nvSpPr>
          <p:spPr bwMode="auto">
            <a:xfrm>
              <a:off x="-2154238" y="2543176"/>
              <a:ext cx="157163" cy="592138"/>
            </a:xfrm>
            <a:custGeom>
              <a:avLst/>
              <a:gdLst>
                <a:gd name="T0" fmla="*/ 0 w 52"/>
                <a:gd name="T1" fmla="*/ 10 h 195"/>
                <a:gd name="T2" fmla="*/ 0 w 52"/>
                <a:gd name="T3" fmla="*/ 195 h 195"/>
                <a:gd name="T4" fmla="*/ 52 w 52"/>
                <a:gd name="T5" fmla="*/ 185 h 195"/>
                <a:gd name="T6" fmla="*/ 52 w 52"/>
                <a:gd name="T7" fmla="*/ 0 h 195"/>
                <a:gd name="T8" fmla="*/ 0 w 52"/>
                <a:gd name="T9" fmla="*/ 10 h 195"/>
              </a:gdLst>
              <a:ahLst/>
              <a:cxnLst>
                <a:cxn ang="0">
                  <a:pos x="T0" y="T1"/>
                </a:cxn>
                <a:cxn ang="0">
                  <a:pos x="T2" y="T3"/>
                </a:cxn>
                <a:cxn ang="0">
                  <a:pos x="T4" y="T5"/>
                </a:cxn>
                <a:cxn ang="0">
                  <a:pos x="T6" y="T7"/>
                </a:cxn>
                <a:cxn ang="0">
                  <a:pos x="T8" y="T9"/>
                </a:cxn>
              </a:cxnLst>
              <a:rect l="0" t="0" r="r" b="b"/>
              <a:pathLst>
                <a:path w="52" h="195">
                  <a:moveTo>
                    <a:pt x="0" y="10"/>
                  </a:moveTo>
                  <a:cubicBezTo>
                    <a:pt x="0" y="195"/>
                    <a:pt x="0" y="195"/>
                    <a:pt x="0" y="195"/>
                  </a:cubicBezTo>
                  <a:cubicBezTo>
                    <a:pt x="18" y="191"/>
                    <a:pt x="35" y="188"/>
                    <a:pt x="52" y="185"/>
                  </a:cubicBezTo>
                  <a:cubicBezTo>
                    <a:pt x="52" y="0"/>
                    <a:pt x="52" y="0"/>
                    <a:pt x="52" y="0"/>
                  </a:cubicBezTo>
                  <a:cubicBezTo>
                    <a:pt x="35" y="4"/>
                    <a:pt x="18" y="7"/>
                    <a:pt x="0" y="1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Freeform 38">
              <a:extLst>
                <a:ext uri="{FF2B5EF4-FFF2-40B4-BE49-F238E27FC236}">
                  <a16:creationId xmlns="" xmlns:a16="http://schemas.microsoft.com/office/drawing/2014/main" id="{1E9BE38D-4176-4876-9D6E-E015174190EA}"/>
                </a:ext>
              </a:extLst>
            </p:cNvPr>
            <p:cNvSpPr>
              <a:spLocks/>
            </p:cNvSpPr>
            <p:nvPr/>
          </p:nvSpPr>
          <p:spPr bwMode="auto">
            <a:xfrm>
              <a:off x="-4313238" y="2609851"/>
              <a:ext cx="160338" cy="576263"/>
            </a:xfrm>
            <a:custGeom>
              <a:avLst/>
              <a:gdLst>
                <a:gd name="T0" fmla="*/ 0 w 53"/>
                <a:gd name="T1" fmla="*/ 0 h 190"/>
                <a:gd name="T2" fmla="*/ 0 w 53"/>
                <a:gd name="T3" fmla="*/ 184 h 190"/>
                <a:gd name="T4" fmla="*/ 53 w 53"/>
                <a:gd name="T5" fmla="*/ 190 h 190"/>
                <a:gd name="T6" fmla="*/ 53 w 53"/>
                <a:gd name="T7" fmla="*/ 6 h 190"/>
                <a:gd name="T8" fmla="*/ 0 w 53"/>
                <a:gd name="T9" fmla="*/ 0 h 190"/>
              </a:gdLst>
              <a:ahLst/>
              <a:cxnLst>
                <a:cxn ang="0">
                  <a:pos x="T0" y="T1"/>
                </a:cxn>
                <a:cxn ang="0">
                  <a:pos x="T2" y="T3"/>
                </a:cxn>
                <a:cxn ang="0">
                  <a:pos x="T4" y="T5"/>
                </a:cxn>
                <a:cxn ang="0">
                  <a:pos x="T6" y="T7"/>
                </a:cxn>
                <a:cxn ang="0">
                  <a:pos x="T8" y="T9"/>
                </a:cxn>
              </a:cxnLst>
              <a:rect l="0" t="0" r="r" b="b"/>
              <a:pathLst>
                <a:path w="53" h="190">
                  <a:moveTo>
                    <a:pt x="0" y="0"/>
                  </a:moveTo>
                  <a:cubicBezTo>
                    <a:pt x="0" y="184"/>
                    <a:pt x="0" y="184"/>
                    <a:pt x="0" y="184"/>
                  </a:cubicBezTo>
                  <a:cubicBezTo>
                    <a:pt x="17" y="186"/>
                    <a:pt x="35" y="189"/>
                    <a:pt x="53" y="190"/>
                  </a:cubicBezTo>
                  <a:cubicBezTo>
                    <a:pt x="53" y="6"/>
                    <a:pt x="53" y="6"/>
                    <a:pt x="53" y="6"/>
                  </a:cubicBezTo>
                  <a:cubicBezTo>
                    <a:pt x="35" y="4"/>
                    <a:pt x="17" y="2"/>
                    <a:pt x="0" y="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Freeform 39">
              <a:extLst>
                <a:ext uri="{FF2B5EF4-FFF2-40B4-BE49-F238E27FC236}">
                  <a16:creationId xmlns="" xmlns:a16="http://schemas.microsoft.com/office/drawing/2014/main" id="{C48036EE-3B3D-4761-9FC7-C3E790AA8C7B}"/>
                </a:ext>
              </a:extLst>
            </p:cNvPr>
            <p:cNvSpPr>
              <a:spLocks/>
            </p:cNvSpPr>
            <p:nvPr/>
          </p:nvSpPr>
          <p:spPr bwMode="auto">
            <a:xfrm>
              <a:off x="-2554288" y="2609851"/>
              <a:ext cx="160338" cy="576263"/>
            </a:xfrm>
            <a:custGeom>
              <a:avLst/>
              <a:gdLst>
                <a:gd name="T0" fmla="*/ 0 w 53"/>
                <a:gd name="T1" fmla="*/ 6 h 190"/>
                <a:gd name="T2" fmla="*/ 0 w 53"/>
                <a:gd name="T3" fmla="*/ 190 h 190"/>
                <a:gd name="T4" fmla="*/ 53 w 53"/>
                <a:gd name="T5" fmla="*/ 184 h 190"/>
                <a:gd name="T6" fmla="*/ 53 w 53"/>
                <a:gd name="T7" fmla="*/ 0 h 190"/>
                <a:gd name="T8" fmla="*/ 0 w 53"/>
                <a:gd name="T9" fmla="*/ 6 h 190"/>
              </a:gdLst>
              <a:ahLst/>
              <a:cxnLst>
                <a:cxn ang="0">
                  <a:pos x="T0" y="T1"/>
                </a:cxn>
                <a:cxn ang="0">
                  <a:pos x="T2" y="T3"/>
                </a:cxn>
                <a:cxn ang="0">
                  <a:pos x="T4" y="T5"/>
                </a:cxn>
                <a:cxn ang="0">
                  <a:pos x="T6" y="T7"/>
                </a:cxn>
                <a:cxn ang="0">
                  <a:pos x="T8" y="T9"/>
                </a:cxn>
              </a:cxnLst>
              <a:rect l="0" t="0" r="r" b="b"/>
              <a:pathLst>
                <a:path w="53" h="190">
                  <a:moveTo>
                    <a:pt x="0" y="6"/>
                  </a:moveTo>
                  <a:cubicBezTo>
                    <a:pt x="0" y="190"/>
                    <a:pt x="0" y="190"/>
                    <a:pt x="0" y="190"/>
                  </a:cubicBezTo>
                  <a:cubicBezTo>
                    <a:pt x="18" y="189"/>
                    <a:pt x="36" y="186"/>
                    <a:pt x="53" y="184"/>
                  </a:cubicBezTo>
                  <a:cubicBezTo>
                    <a:pt x="53" y="0"/>
                    <a:pt x="53" y="0"/>
                    <a:pt x="53" y="0"/>
                  </a:cubicBezTo>
                  <a:cubicBezTo>
                    <a:pt x="36" y="2"/>
                    <a:pt x="18" y="4"/>
                    <a:pt x="0" y="6"/>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 name="Freeform 40">
              <a:extLst>
                <a:ext uri="{FF2B5EF4-FFF2-40B4-BE49-F238E27FC236}">
                  <a16:creationId xmlns="" xmlns:a16="http://schemas.microsoft.com/office/drawing/2014/main" id="{1D427CAF-FEE0-4E8C-B759-B466B5F92B12}"/>
                </a:ext>
              </a:extLst>
            </p:cNvPr>
            <p:cNvSpPr>
              <a:spLocks/>
            </p:cNvSpPr>
            <p:nvPr/>
          </p:nvSpPr>
          <p:spPr bwMode="auto">
            <a:xfrm>
              <a:off x="-3911600" y="2649538"/>
              <a:ext cx="157163" cy="568325"/>
            </a:xfrm>
            <a:custGeom>
              <a:avLst/>
              <a:gdLst>
                <a:gd name="T0" fmla="*/ 0 w 52"/>
                <a:gd name="T1" fmla="*/ 0 h 187"/>
                <a:gd name="T2" fmla="*/ 0 w 52"/>
                <a:gd name="T3" fmla="*/ 184 h 187"/>
                <a:gd name="T4" fmla="*/ 52 w 52"/>
                <a:gd name="T5" fmla="*/ 187 h 187"/>
                <a:gd name="T6" fmla="*/ 52 w 52"/>
                <a:gd name="T7" fmla="*/ 3 h 187"/>
                <a:gd name="T8" fmla="*/ 0 w 52"/>
                <a:gd name="T9" fmla="*/ 0 h 187"/>
              </a:gdLst>
              <a:ahLst/>
              <a:cxnLst>
                <a:cxn ang="0">
                  <a:pos x="T0" y="T1"/>
                </a:cxn>
                <a:cxn ang="0">
                  <a:pos x="T2" y="T3"/>
                </a:cxn>
                <a:cxn ang="0">
                  <a:pos x="T4" y="T5"/>
                </a:cxn>
                <a:cxn ang="0">
                  <a:pos x="T6" y="T7"/>
                </a:cxn>
                <a:cxn ang="0">
                  <a:pos x="T8" y="T9"/>
                </a:cxn>
              </a:cxnLst>
              <a:rect l="0" t="0" r="r" b="b"/>
              <a:pathLst>
                <a:path w="52" h="187">
                  <a:moveTo>
                    <a:pt x="0" y="0"/>
                  </a:moveTo>
                  <a:cubicBezTo>
                    <a:pt x="0" y="184"/>
                    <a:pt x="0" y="184"/>
                    <a:pt x="0" y="184"/>
                  </a:cubicBezTo>
                  <a:cubicBezTo>
                    <a:pt x="17" y="185"/>
                    <a:pt x="34" y="187"/>
                    <a:pt x="52" y="187"/>
                  </a:cubicBezTo>
                  <a:cubicBezTo>
                    <a:pt x="52" y="3"/>
                    <a:pt x="52" y="3"/>
                    <a:pt x="52" y="3"/>
                  </a:cubicBezTo>
                  <a:cubicBezTo>
                    <a:pt x="34" y="2"/>
                    <a:pt x="17" y="1"/>
                    <a:pt x="0" y="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41">
              <a:extLst>
                <a:ext uri="{FF2B5EF4-FFF2-40B4-BE49-F238E27FC236}">
                  <a16:creationId xmlns="" xmlns:a16="http://schemas.microsoft.com/office/drawing/2014/main" id="{AAEFD79F-748C-4E22-A2DC-C62A4A02ECA6}"/>
                </a:ext>
              </a:extLst>
            </p:cNvPr>
            <p:cNvSpPr>
              <a:spLocks/>
            </p:cNvSpPr>
            <p:nvPr/>
          </p:nvSpPr>
          <p:spPr bwMode="auto">
            <a:xfrm>
              <a:off x="-2955925" y="2649538"/>
              <a:ext cx="160338" cy="568325"/>
            </a:xfrm>
            <a:custGeom>
              <a:avLst/>
              <a:gdLst>
                <a:gd name="T0" fmla="*/ 0 w 53"/>
                <a:gd name="T1" fmla="*/ 3 h 187"/>
                <a:gd name="T2" fmla="*/ 0 w 53"/>
                <a:gd name="T3" fmla="*/ 187 h 187"/>
                <a:gd name="T4" fmla="*/ 53 w 53"/>
                <a:gd name="T5" fmla="*/ 184 h 187"/>
                <a:gd name="T6" fmla="*/ 53 w 53"/>
                <a:gd name="T7" fmla="*/ 0 h 187"/>
                <a:gd name="T8" fmla="*/ 0 w 53"/>
                <a:gd name="T9" fmla="*/ 3 h 187"/>
              </a:gdLst>
              <a:ahLst/>
              <a:cxnLst>
                <a:cxn ang="0">
                  <a:pos x="T0" y="T1"/>
                </a:cxn>
                <a:cxn ang="0">
                  <a:pos x="T2" y="T3"/>
                </a:cxn>
                <a:cxn ang="0">
                  <a:pos x="T4" y="T5"/>
                </a:cxn>
                <a:cxn ang="0">
                  <a:pos x="T6" y="T7"/>
                </a:cxn>
                <a:cxn ang="0">
                  <a:pos x="T8" y="T9"/>
                </a:cxn>
              </a:cxnLst>
              <a:rect l="0" t="0" r="r" b="b"/>
              <a:pathLst>
                <a:path w="53" h="187">
                  <a:moveTo>
                    <a:pt x="0" y="3"/>
                  </a:moveTo>
                  <a:cubicBezTo>
                    <a:pt x="0" y="187"/>
                    <a:pt x="0" y="187"/>
                    <a:pt x="0" y="187"/>
                  </a:cubicBezTo>
                  <a:cubicBezTo>
                    <a:pt x="18" y="187"/>
                    <a:pt x="36" y="185"/>
                    <a:pt x="53" y="184"/>
                  </a:cubicBezTo>
                  <a:cubicBezTo>
                    <a:pt x="53" y="0"/>
                    <a:pt x="53" y="0"/>
                    <a:pt x="53" y="0"/>
                  </a:cubicBezTo>
                  <a:cubicBezTo>
                    <a:pt x="36" y="1"/>
                    <a:pt x="18" y="2"/>
                    <a:pt x="0" y="3"/>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Freeform 42">
              <a:extLst>
                <a:ext uri="{FF2B5EF4-FFF2-40B4-BE49-F238E27FC236}">
                  <a16:creationId xmlns="" xmlns:a16="http://schemas.microsoft.com/office/drawing/2014/main" id="{B054A53A-9D28-4B7F-9B7C-229133E13B7B}"/>
                </a:ext>
              </a:extLst>
            </p:cNvPr>
            <p:cNvSpPr>
              <a:spLocks/>
            </p:cNvSpPr>
            <p:nvPr/>
          </p:nvSpPr>
          <p:spPr bwMode="auto">
            <a:xfrm>
              <a:off x="-3432175" y="2667001"/>
              <a:ext cx="157163" cy="561975"/>
            </a:xfrm>
            <a:custGeom>
              <a:avLst/>
              <a:gdLst>
                <a:gd name="T0" fmla="*/ 26 w 52"/>
                <a:gd name="T1" fmla="*/ 0 h 185"/>
                <a:gd name="T2" fmla="*/ 0 w 52"/>
                <a:gd name="T3" fmla="*/ 0 h 185"/>
                <a:gd name="T4" fmla="*/ 0 w 52"/>
                <a:gd name="T5" fmla="*/ 184 h 185"/>
                <a:gd name="T6" fmla="*/ 26 w 52"/>
                <a:gd name="T7" fmla="*/ 185 h 185"/>
                <a:gd name="T8" fmla="*/ 52 w 52"/>
                <a:gd name="T9" fmla="*/ 184 h 185"/>
                <a:gd name="T10" fmla="*/ 52 w 52"/>
                <a:gd name="T11" fmla="*/ 0 h 185"/>
                <a:gd name="T12" fmla="*/ 26 w 52"/>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52" h="185">
                  <a:moveTo>
                    <a:pt x="26" y="0"/>
                  </a:moveTo>
                  <a:cubicBezTo>
                    <a:pt x="17" y="0"/>
                    <a:pt x="8" y="0"/>
                    <a:pt x="0" y="0"/>
                  </a:cubicBezTo>
                  <a:cubicBezTo>
                    <a:pt x="0" y="184"/>
                    <a:pt x="0" y="184"/>
                    <a:pt x="0" y="184"/>
                  </a:cubicBezTo>
                  <a:cubicBezTo>
                    <a:pt x="8" y="185"/>
                    <a:pt x="17" y="185"/>
                    <a:pt x="26" y="185"/>
                  </a:cubicBezTo>
                  <a:cubicBezTo>
                    <a:pt x="35" y="185"/>
                    <a:pt x="44" y="185"/>
                    <a:pt x="52" y="184"/>
                  </a:cubicBezTo>
                  <a:cubicBezTo>
                    <a:pt x="52" y="0"/>
                    <a:pt x="52" y="0"/>
                    <a:pt x="52" y="0"/>
                  </a:cubicBezTo>
                  <a:cubicBezTo>
                    <a:pt x="44" y="0"/>
                    <a:pt x="35" y="0"/>
                    <a:pt x="26" y="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Freeform 43">
              <a:extLst>
                <a:ext uri="{FF2B5EF4-FFF2-40B4-BE49-F238E27FC236}">
                  <a16:creationId xmlns="" xmlns:a16="http://schemas.microsoft.com/office/drawing/2014/main" id="{FE0B8A77-3354-4F06-AA84-8F63B06B6726}"/>
                </a:ext>
              </a:extLst>
            </p:cNvPr>
            <p:cNvSpPr>
              <a:spLocks/>
            </p:cNvSpPr>
            <p:nvPr/>
          </p:nvSpPr>
          <p:spPr bwMode="auto">
            <a:xfrm>
              <a:off x="-4632325" y="3394076"/>
              <a:ext cx="158750" cy="609600"/>
            </a:xfrm>
            <a:custGeom>
              <a:avLst/>
              <a:gdLst>
                <a:gd name="T0" fmla="*/ 0 w 52"/>
                <a:gd name="T1" fmla="*/ 0 h 201"/>
                <a:gd name="T2" fmla="*/ 0 w 52"/>
                <a:gd name="T3" fmla="*/ 184 h 201"/>
                <a:gd name="T4" fmla="*/ 52 w 52"/>
                <a:gd name="T5" fmla="*/ 201 h 201"/>
                <a:gd name="T6" fmla="*/ 52 w 52"/>
                <a:gd name="T7" fmla="*/ 17 h 201"/>
                <a:gd name="T8" fmla="*/ 0 w 52"/>
                <a:gd name="T9" fmla="*/ 0 h 201"/>
              </a:gdLst>
              <a:ahLst/>
              <a:cxnLst>
                <a:cxn ang="0">
                  <a:pos x="T0" y="T1"/>
                </a:cxn>
                <a:cxn ang="0">
                  <a:pos x="T2" y="T3"/>
                </a:cxn>
                <a:cxn ang="0">
                  <a:pos x="T4" y="T5"/>
                </a:cxn>
                <a:cxn ang="0">
                  <a:pos x="T6" y="T7"/>
                </a:cxn>
                <a:cxn ang="0">
                  <a:pos x="T8" y="T9"/>
                </a:cxn>
              </a:cxnLst>
              <a:rect l="0" t="0" r="r" b="b"/>
              <a:pathLst>
                <a:path w="52" h="201">
                  <a:moveTo>
                    <a:pt x="0" y="0"/>
                  </a:moveTo>
                  <a:cubicBezTo>
                    <a:pt x="0" y="184"/>
                    <a:pt x="0" y="184"/>
                    <a:pt x="0" y="184"/>
                  </a:cubicBezTo>
                  <a:cubicBezTo>
                    <a:pt x="16" y="190"/>
                    <a:pt x="33" y="196"/>
                    <a:pt x="52" y="201"/>
                  </a:cubicBezTo>
                  <a:cubicBezTo>
                    <a:pt x="52" y="17"/>
                    <a:pt x="52" y="17"/>
                    <a:pt x="52" y="17"/>
                  </a:cubicBezTo>
                  <a:cubicBezTo>
                    <a:pt x="33" y="12"/>
                    <a:pt x="16" y="6"/>
                    <a:pt x="0" y="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44">
              <a:extLst>
                <a:ext uri="{FF2B5EF4-FFF2-40B4-BE49-F238E27FC236}">
                  <a16:creationId xmlns="" xmlns:a16="http://schemas.microsoft.com/office/drawing/2014/main" id="{5846C3C3-2056-485B-AAC3-B3DA8D78ECC2}"/>
                </a:ext>
              </a:extLst>
            </p:cNvPr>
            <p:cNvSpPr>
              <a:spLocks/>
            </p:cNvSpPr>
            <p:nvPr/>
          </p:nvSpPr>
          <p:spPr bwMode="auto">
            <a:xfrm>
              <a:off x="-1276350" y="3394076"/>
              <a:ext cx="160338" cy="609600"/>
            </a:xfrm>
            <a:custGeom>
              <a:avLst/>
              <a:gdLst>
                <a:gd name="T0" fmla="*/ 0 w 53"/>
                <a:gd name="T1" fmla="*/ 17 h 201"/>
                <a:gd name="T2" fmla="*/ 0 w 53"/>
                <a:gd name="T3" fmla="*/ 201 h 201"/>
                <a:gd name="T4" fmla="*/ 53 w 53"/>
                <a:gd name="T5" fmla="*/ 184 h 201"/>
                <a:gd name="T6" fmla="*/ 53 w 53"/>
                <a:gd name="T7" fmla="*/ 0 h 201"/>
                <a:gd name="T8" fmla="*/ 0 w 53"/>
                <a:gd name="T9" fmla="*/ 17 h 201"/>
              </a:gdLst>
              <a:ahLst/>
              <a:cxnLst>
                <a:cxn ang="0">
                  <a:pos x="T0" y="T1"/>
                </a:cxn>
                <a:cxn ang="0">
                  <a:pos x="T2" y="T3"/>
                </a:cxn>
                <a:cxn ang="0">
                  <a:pos x="T4" y="T5"/>
                </a:cxn>
                <a:cxn ang="0">
                  <a:pos x="T6" y="T7"/>
                </a:cxn>
                <a:cxn ang="0">
                  <a:pos x="T8" y="T9"/>
                </a:cxn>
              </a:cxnLst>
              <a:rect l="0" t="0" r="r" b="b"/>
              <a:pathLst>
                <a:path w="53" h="201">
                  <a:moveTo>
                    <a:pt x="0" y="17"/>
                  </a:moveTo>
                  <a:cubicBezTo>
                    <a:pt x="0" y="201"/>
                    <a:pt x="0" y="201"/>
                    <a:pt x="0" y="201"/>
                  </a:cubicBezTo>
                  <a:cubicBezTo>
                    <a:pt x="19" y="196"/>
                    <a:pt x="37" y="190"/>
                    <a:pt x="53" y="184"/>
                  </a:cubicBezTo>
                  <a:cubicBezTo>
                    <a:pt x="53" y="0"/>
                    <a:pt x="53" y="0"/>
                    <a:pt x="53" y="0"/>
                  </a:cubicBezTo>
                  <a:cubicBezTo>
                    <a:pt x="37" y="6"/>
                    <a:pt x="19" y="12"/>
                    <a:pt x="0" y="17"/>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 name="Freeform 45">
              <a:extLst>
                <a:ext uri="{FF2B5EF4-FFF2-40B4-BE49-F238E27FC236}">
                  <a16:creationId xmlns="" xmlns:a16="http://schemas.microsoft.com/office/drawing/2014/main" id="{ECD6F32C-7587-447D-9787-690BF9781107}"/>
                </a:ext>
              </a:extLst>
            </p:cNvPr>
            <p:cNvSpPr>
              <a:spLocks/>
            </p:cNvSpPr>
            <p:nvPr/>
          </p:nvSpPr>
          <p:spPr bwMode="auto">
            <a:xfrm>
              <a:off x="-4233863" y="3503613"/>
              <a:ext cx="160338" cy="588963"/>
            </a:xfrm>
            <a:custGeom>
              <a:avLst/>
              <a:gdLst>
                <a:gd name="T0" fmla="*/ 0 w 53"/>
                <a:gd name="T1" fmla="*/ 0 h 194"/>
                <a:gd name="T2" fmla="*/ 0 w 53"/>
                <a:gd name="T3" fmla="*/ 184 h 194"/>
                <a:gd name="T4" fmla="*/ 53 w 53"/>
                <a:gd name="T5" fmla="*/ 194 h 194"/>
                <a:gd name="T6" fmla="*/ 53 w 53"/>
                <a:gd name="T7" fmla="*/ 10 h 194"/>
                <a:gd name="T8" fmla="*/ 0 w 53"/>
                <a:gd name="T9" fmla="*/ 0 h 194"/>
              </a:gdLst>
              <a:ahLst/>
              <a:cxnLst>
                <a:cxn ang="0">
                  <a:pos x="T0" y="T1"/>
                </a:cxn>
                <a:cxn ang="0">
                  <a:pos x="T2" y="T3"/>
                </a:cxn>
                <a:cxn ang="0">
                  <a:pos x="T4" y="T5"/>
                </a:cxn>
                <a:cxn ang="0">
                  <a:pos x="T6" y="T7"/>
                </a:cxn>
                <a:cxn ang="0">
                  <a:pos x="T8" y="T9"/>
                </a:cxn>
              </a:cxnLst>
              <a:rect l="0" t="0" r="r" b="b"/>
              <a:pathLst>
                <a:path w="53" h="194">
                  <a:moveTo>
                    <a:pt x="0" y="0"/>
                  </a:moveTo>
                  <a:cubicBezTo>
                    <a:pt x="0" y="184"/>
                    <a:pt x="0" y="184"/>
                    <a:pt x="0" y="184"/>
                  </a:cubicBezTo>
                  <a:cubicBezTo>
                    <a:pt x="17" y="188"/>
                    <a:pt x="35" y="191"/>
                    <a:pt x="53" y="194"/>
                  </a:cubicBezTo>
                  <a:cubicBezTo>
                    <a:pt x="53" y="10"/>
                    <a:pt x="53" y="10"/>
                    <a:pt x="53" y="10"/>
                  </a:cubicBezTo>
                  <a:cubicBezTo>
                    <a:pt x="35" y="7"/>
                    <a:pt x="17" y="4"/>
                    <a:pt x="0" y="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Freeform 46">
              <a:extLst>
                <a:ext uri="{FF2B5EF4-FFF2-40B4-BE49-F238E27FC236}">
                  <a16:creationId xmlns="" xmlns:a16="http://schemas.microsoft.com/office/drawing/2014/main" id="{A5923D16-0695-4044-A21E-0302896958E0}"/>
                </a:ext>
              </a:extLst>
            </p:cNvPr>
            <p:cNvSpPr>
              <a:spLocks/>
            </p:cNvSpPr>
            <p:nvPr/>
          </p:nvSpPr>
          <p:spPr bwMode="auto">
            <a:xfrm>
              <a:off x="-1674813" y="3503613"/>
              <a:ext cx="158750" cy="588963"/>
            </a:xfrm>
            <a:custGeom>
              <a:avLst/>
              <a:gdLst>
                <a:gd name="T0" fmla="*/ 0 w 52"/>
                <a:gd name="T1" fmla="*/ 10 h 194"/>
                <a:gd name="T2" fmla="*/ 0 w 52"/>
                <a:gd name="T3" fmla="*/ 194 h 194"/>
                <a:gd name="T4" fmla="*/ 52 w 52"/>
                <a:gd name="T5" fmla="*/ 184 h 194"/>
                <a:gd name="T6" fmla="*/ 52 w 52"/>
                <a:gd name="T7" fmla="*/ 0 h 194"/>
                <a:gd name="T8" fmla="*/ 0 w 52"/>
                <a:gd name="T9" fmla="*/ 10 h 194"/>
              </a:gdLst>
              <a:ahLst/>
              <a:cxnLst>
                <a:cxn ang="0">
                  <a:pos x="T0" y="T1"/>
                </a:cxn>
                <a:cxn ang="0">
                  <a:pos x="T2" y="T3"/>
                </a:cxn>
                <a:cxn ang="0">
                  <a:pos x="T4" y="T5"/>
                </a:cxn>
                <a:cxn ang="0">
                  <a:pos x="T6" y="T7"/>
                </a:cxn>
                <a:cxn ang="0">
                  <a:pos x="T8" y="T9"/>
                </a:cxn>
              </a:cxnLst>
              <a:rect l="0" t="0" r="r" b="b"/>
              <a:pathLst>
                <a:path w="52" h="194">
                  <a:moveTo>
                    <a:pt x="0" y="10"/>
                  </a:moveTo>
                  <a:cubicBezTo>
                    <a:pt x="0" y="194"/>
                    <a:pt x="0" y="194"/>
                    <a:pt x="0" y="194"/>
                  </a:cubicBezTo>
                  <a:cubicBezTo>
                    <a:pt x="18" y="191"/>
                    <a:pt x="35" y="188"/>
                    <a:pt x="52" y="184"/>
                  </a:cubicBezTo>
                  <a:cubicBezTo>
                    <a:pt x="52" y="0"/>
                    <a:pt x="52" y="0"/>
                    <a:pt x="52" y="0"/>
                  </a:cubicBezTo>
                  <a:cubicBezTo>
                    <a:pt x="35" y="4"/>
                    <a:pt x="18" y="7"/>
                    <a:pt x="0" y="1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Freeform 47">
              <a:extLst>
                <a:ext uri="{FF2B5EF4-FFF2-40B4-BE49-F238E27FC236}">
                  <a16:creationId xmlns="" xmlns:a16="http://schemas.microsoft.com/office/drawing/2014/main" id="{DF500E1F-E098-4275-B9B6-2574243B1F97}"/>
                </a:ext>
              </a:extLst>
            </p:cNvPr>
            <p:cNvSpPr>
              <a:spLocks/>
            </p:cNvSpPr>
            <p:nvPr/>
          </p:nvSpPr>
          <p:spPr bwMode="auto">
            <a:xfrm>
              <a:off x="-3833813" y="3570288"/>
              <a:ext cx="161925" cy="576263"/>
            </a:xfrm>
            <a:custGeom>
              <a:avLst/>
              <a:gdLst>
                <a:gd name="T0" fmla="*/ 0 w 53"/>
                <a:gd name="T1" fmla="*/ 0 h 190"/>
                <a:gd name="T2" fmla="*/ 0 w 53"/>
                <a:gd name="T3" fmla="*/ 184 h 190"/>
                <a:gd name="T4" fmla="*/ 53 w 53"/>
                <a:gd name="T5" fmla="*/ 190 h 190"/>
                <a:gd name="T6" fmla="*/ 53 w 53"/>
                <a:gd name="T7" fmla="*/ 6 h 190"/>
                <a:gd name="T8" fmla="*/ 0 w 53"/>
                <a:gd name="T9" fmla="*/ 0 h 190"/>
              </a:gdLst>
              <a:ahLst/>
              <a:cxnLst>
                <a:cxn ang="0">
                  <a:pos x="T0" y="T1"/>
                </a:cxn>
                <a:cxn ang="0">
                  <a:pos x="T2" y="T3"/>
                </a:cxn>
                <a:cxn ang="0">
                  <a:pos x="T4" y="T5"/>
                </a:cxn>
                <a:cxn ang="0">
                  <a:pos x="T6" y="T7"/>
                </a:cxn>
                <a:cxn ang="0">
                  <a:pos x="T8" y="T9"/>
                </a:cxn>
              </a:cxnLst>
              <a:rect l="0" t="0" r="r" b="b"/>
              <a:pathLst>
                <a:path w="53" h="190">
                  <a:moveTo>
                    <a:pt x="0" y="0"/>
                  </a:moveTo>
                  <a:cubicBezTo>
                    <a:pt x="0" y="184"/>
                    <a:pt x="0" y="184"/>
                    <a:pt x="0" y="184"/>
                  </a:cubicBezTo>
                  <a:cubicBezTo>
                    <a:pt x="17" y="186"/>
                    <a:pt x="35" y="188"/>
                    <a:pt x="53" y="190"/>
                  </a:cubicBezTo>
                  <a:cubicBezTo>
                    <a:pt x="53" y="6"/>
                    <a:pt x="53" y="6"/>
                    <a:pt x="53" y="6"/>
                  </a:cubicBezTo>
                  <a:cubicBezTo>
                    <a:pt x="35" y="4"/>
                    <a:pt x="17" y="2"/>
                    <a:pt x="0" y="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Freeform 48">
              <a:extLst>
                <a:ext uri="{FF2B5EF4-FFF2-40B4-BE49-F238E27FC236}">
                  <a16:creationId xmlns="" xmlns:a16="http://schemas.microsoft.com/office/drawing/2014/main" id="{4A2CFE0F-CC9B-4664-86C9-5928AD4DB59E}"/>
                </a:ext>
              </a:extLst>
            </p:cNvPr>
            <p:cNvSpPr>
              <a:spLocks/>
            </p:cNvSpPr>
            <p:nvPr/>
          </p:nvSpPr>
          <p:spPr bwMode="auto">
            <a:xfrm>
              <a:off x="-2074863" y="3570288"/>
              <a:ext cx="160338" cy="576263"/>
            </a:xfrm>
            <a:custGeom>
              <a:avLst/>
              <a:gdLst>
                <a:gd name="T0" fmla="*/ 0 w 53"/>
                <a:gd name="T1" fmla="*/ 6 h 190"/>
                <a:gd name="T2" fmla="*/ 0 w 53"/>
                <a:gd name="T3" fmla="*/ 190 h 190"/>
                <a:gd name="T4" fmla="*/ 53 w 53"/>
                <a:gd name="T5" fmla="*/ 184 h 190"/>
                <a:gd name="T6" fmla="*/ 53 w 53"/>
                <a:gd name="T7" fmla="*/ 0 h 190"/>
                <a:gd name="T8" fmla="*/ 0 w 53"/>
                <a:gd name="T9" fmla="*/ 6 h 190"/>
              </a:gdLst>
              <a:ahLst/>
              <a:cxnLst>
                <a:cxn ang="0">
                  <a:pos x="T0" y="T1"/>
                </a:cxn>
                <a:cxn ang="0">
                  <a:pos x="T2" y="T3"/>
                </a:cxn>
                <a:cxn ang="0">
                  <a:pos x="T4" y="T5"/>
                </a:cxn>
                <a:cxn ang="0">
                  <a:pos x="T6" y="T7"/>
                </a:cxn>
                <a:cxn ang="0">
                  <a:pos x="T8" y="T9"/>
                </a:cxn>
              </a:cxnLst>
              <a:rect l="0" t="0" r="r" b="b"/>
              <a:pathLst>
                <a:path w="53" h="190">
                  <a:moveTo>
                    <a:pt x="0" y="6"/>
                  </a:moveTo>
                  <a:cubicBezTo>
                    <a:pt x="0" y="190"/>
                    <a:pt x="0" y="190"/>
                    <a:pt x="0" y="190"/>
                  </a:cubicBezTo>
                  <a:cubicBezTo>
                    <a:pt x="18" y="188"/>
                    <a:pt x="35" y="186"/>
                    <a:pt x="53" y="184"/>
                  </a:cubicBezTo>
                  <a:cubicBezTo>
                    <a:pt x="53" y="0"/>
                    <a:pt x="53" y="0"/>
                    <a:pt x="53" y="0"/>
                  </a:cubicBezTo>
                  <a:cubicBezTo>
                    <a:pt x="35" y="2"/>
                    <a:pt x="18" y="4"/>
                    <a:pt x="0" y="6"/>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 name="Freeform 49">
              <a:extLst>
                <a:ext uri="{FF2B5EF4-FFF2-40B4-BE49-F238E27FC236}">
                  <a16:creationId xmlns="" xmlns:a16="http://schemas.microsoft.com/office/drawing/2014/main" id="{220135A8-795B-4A4C-88C6-41F6591A8FE3}"/>
                </a:ext>
              </a:extLst>
            </p:cNvPr>
            <p:cNvSpPr>
              <a:spLocks/>
            </p:cNvSpPr>
            <p:nvPr/>
          </p:nvSpPr>
          <p:spPr bwMode="auto">
            <a:xfrm>
              <a:off x="-3432175" y="3608388"/>
              <a:ext cx="157163" cy="568325"/>
            </a:xfrm>
            <a:custGeom>
              <a:avLst/>
              <a:gdLst>
                <a:gd name="T0" fmla="*/ 0 w 52"/>
                <a:gd name="T1" fmla="*/ 0 h 187"/>
                <a:gd name="T2" fmla="*/ 0 w 52"/>
                <a:gd name="T3" fmla="*/ 184 h 187"/>
                <a:gd name="T4" fmla="*/ 52 w 52"/>
                <a:gd name="T5" fmla="*/ 187 h 187"/>
                <a:gd name="T6" fmla="*/ 52 w 52"/>
                <a:gd name="T7" fmla="*/ 3 h 187"/>
                <a:gd name="T8" fmla="*/ 0 w 52"/>
                <a:gd name="T9" fmla="*/ 0 h 187"/>
              </a:gdLst>
              <a:ahLst/>
              <a:cxnLst>
                <a:cxn ang="0">
                  <a:pos x="T0" y="T1"/>
                </a:cxn>
                <a:cxn ang="0">
                  <a:pos x="T2" y="T3"/>
                </a:cxn>
                <a:cxn ang="0">
                  <a:pos x="T4" y="T5"/>
                </a:cxn>
                <a:cxn ang="0">
                  <a:pos x="T6" y="T7"/>
                </a:cxn>
                <a:cxn ang="0">
                  <a:pos x="T8" y="T9"/>
                </a:cxn>
              </a:cxnLst>
              <a:rect l="0" t="0" r="r" b="b"/>
              <a:pathLst>
                <a:path w="52" h="187">
                  <a:moveTo>
                    <a:pt x="0" y="0"/>
                  </a:moveTo>
                  <a:cubicBezTo>
                    <a:pt x="0" y="184"/>
                    <a:pt x="0" y="184"/>
                    <a:pt x="0" y="184"/>
                  </a:cubicBezTo>
                  <a:cubicBezTo>
                    <a:pt x="17" y="185"/>
                    <a:pt x="34" y="186"/>
                    <a:pt x="52" y="187"/>
                  </a:cubicBezTo>
                  <a:cubicBezTo>
                    <a:pt x="52" y="3"/>
                    <a:pt x="52" y="3"/>
                    <a:pt x="52" y="3"/>
                  </a:cubicBezTo>
                  <a:cubicBezTo>
                    <a:pt x="34" y="2"/>
                    <a:pt x="17" y="1"/>
                    <a:pt x="0" y="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50">
              <a:extLst>
                <a:ext uri="{FF2B5EF4-FFF2-40B4-BE49-F238E27FC236}">
                  <a16:creationId xmlns="" xmlns:a16="http://schemas.microsoft.com/office/drawing/2014/main" id="{7832EE2A-9D76-46F8-89E2-DCE2ED7B5DF8}"/>
                </a:ext>
              </a:extLst>
            </p:cNvPr>
            <p:cNvSpPr>
              <a:spLocks/>
            </p:cNvSpPr>
            <p:nvPr/>
          </p:nvSpPr>
          <p:spPr bwMode="auto">
            <a:xfrm>
              <a:off x="-2476500" y="3608388"/>
              <a:ext cx="161925" cy="568325"/>
            </a:xfrm>
            <a:custGeom>
              <a:avLst/>
              <a:gdLst>
                <a:gd name="T0" fmla="*/ 0 w 53"/>
                <a:gd name="T1" fmla="*/ 3 h 187"/>
                <a:gd name="T2" fmla="*/ 0 w 53"/>
                <a:gd name="T3" fmla="*/ 187 h 187"/>
                <a:gd name="T4" fmla="*/ 53 w 53"/>
                <a:gd name="T5" fmla="*/ 184 h 187"/>
                <a:gd name="T6" fmla="*/ 53 w 53"/>
                <a:gd name="T7" fmla="*/ 0 h 187"/>
                <a:gd name="T8" fmla="*/ 0 w 53"/>
                <a:gd name="T9" fmla="*/ 3 h 187"/>
              </a:gdLst>
              <a:ahLst/>
              <a:cxnLst>
                <a:cxn ang="0">
                  <a:pos x="T0" y="T1"/>
                </a:cxn>
                <a:cxn ang="0">
                  <a:pos x="T2" y="T3"/>
                </a:cxn>
                <a:cxn ang="0">
                  <a:pos x="T4" y="T5"/>
                </a:cxn>
                <a:cxn ang="0">
                  <a:pos x="T6" y="T7"/>
                </a:cxn>
                <a:cxn ang="0">
                  <a:pos x="T8" y="T9"/>
                </a:cxn>
              </a:cxnLst>
              <a:rect l="0" t="0" r="r" b="b"/>
              <a:pathLst>
                <a:path w="53" h="187">
                  <a:moveTo>
                    <a:pt x="0" y="3"/>
                  </a:moveTo>
                  <a:cubicBezTo>
                    <a:pt x="0" y="187"/>
                    <a:pt x="0" y="187"/>
                    <a:pt x="0" y="187"/>
                  </a:cubicBezTo>
                  <a:cubicBezTo>
                    <a:pt x="18" y="186"/>
                    <a:pt x="36" y="185"/>
                    <a:pt x="53" y="184"/>
                  </a:cubicBezTo>
                  <a:cubicBezTo>
                    <a:pt x="53" y="0"/>
                    <a:pt x="53" y="0"/>
                    <a:pt x="53" y="0"/>
                  </a:cubicBezTo>
                  <a:cubicBezTo>
                    <a:pt x="36" y="1"/>
                    <a:pt x="18" y="2"/>
                    <a:pt x="0" y="3"/>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Freeform 51">
              <a:extLst>
                <a:ext uri="{FF2B5EF4-FFF2-40B4-BE49-F238E27FC236}">
                  <a16:creationId xmlns="" xmlns:a16="http://schemas.microsoft.com/office/drawing/2014/main" id="{EB0BDCE7-4628-4ACC-96FA-911FA2F02F6D}"/>
                </a:ext>
              </a:extLst>
            </p:cNvPr>
            <p:cNvSpPr>
              <a:spLocks/>
            </p:cNvSpPr>
            <p:nvPr/>
          </p:nvSpPr>
          <p:spPr bwMode="auto">
            <a:xfrm>
              <a:off x="-2955925" y="3627438"/>
              <a:ext cx="160338" cy="558800"/>
            </a:xfrm>
            <a:custGeom>
              <a:avLst/>
              <a:gdLst>
                <a:gd name="T0" fmla="*/ 27 w 53"/>
                <a:gd name="T1" fmla="*/ 0 h 184"/>
                <a:gd name="T2" fmla="*/ 0 w 53"/>
                <a:gd name="T3" fmla="*/ 0 h 184"/>
                <a:gd name="T4" fmla="*/ 0 w 53"/>
                <a:gd name="T5" fmla="*/ 184 h 184"/>
                <a:gd name="T6" fmla="*/ 27 w 53"/>
                <a:gd name="T7" fmla="*/ 184 h 184"/>
                <a:gd name="T8" fmla="*/ 53 w 53"/>
                <a:gd name="T9" fmla="*/ 184 h 184"/>
                <a:gd name="T10" fmla="*/ 53 w 53"/>
                <a:gd name="T11" fmla="*/ 0 h 184"/>
                <a:gd name="T12" fmla="*/ 27 w 53"/>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53" h="184">
                  <a:moveTo>
                    <a:pt x="27" y="0"/>
                  </a:moveTo>
                  <a:cubicBezTo>
                    <a:pt x="18" y="0"/>
                    <a:pt x="9" y="0"/>
                    <a:pt x="0" y="0"/>
                  </a:cubicBezTo>
                  <a:cubicBezTo>
                    <a:pt x="0" y="184"/>
                    <a:pt x="0" y="184"/>
                    <a:pt x="0" y="184"/>
                  </a:cubicBezTo>
                  <a:cubicBezTo>
                    <a:pt x="9" y="184"/>
                    <a:pt x="18" y="184"/>
                    <a:pt x="27" y="184"/>
                  </a:cubicBezTo>
                  <a:cubicBezTo>
                    <a:pt x="36" y="184"/>
                    <a:pt x="44" y="184"/>
                    <a:pt x="53" y="184"/>
                  </a:cubicBezTo>
                  <a:cubicBezTo>
                    <a:pt x="53" y="0"/>
                    <a:pt x="53" y="0"/>
                    <a:pt x="53" y="0"/>
                  </a:cubicBezTo>
                  <a:cubicBezTo>
                    <a:pt x="44" y="0"/>
                    <a:pt x="36" y="0"/>
                    <a:pt x="27" y="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Freeform 52">
              <a:extLst>
                <a:ext uri="{FF2B5EF4-FFF2-40B4-BE49-F238E27FC236}">
                  <a16:creationId xmlns="" xmlns:a16="http://schemas.microsoft.com/office/drawing/2014/main" id="{F3893703-3E64-40E3-97F9-D31E29E779F8}"/>
                </a:ext>
              </a:extLst>
            </p:cNvPr>
            <p:cNvSpPr>
              <a:spLocks/>
            </p:cNvSpPr>
            <p:nvPr/>
          </p:nvSpPr>
          <p:spPr bwMode="auto">
            <a:xfrm>
              <a:off x="-5111750" y="4275138"/>
              <a:ext cx="160338" cy="609600"/>
            </a:xfrm>
            <a:custGeom>
              <a:avLst/>
              <a:gdLst>
                <a:gd name="T0" fmla="*/ 0 w 53"/>
                <a:gd name="T1" fmla="*/ 0 h 201"/>
                <a:gd name="T2" fmla="*/ 0 w 53"/>
                <a:gd name="T3" fmla="*/ 184 h 201"/>
                <a:gd name="T4" fmla="*/ 53 w 53"/>
                <a:gd name="T5" fmla="*/ 201 h 201"/>
                <a:gd name="T6" fmla="*/ 53 w 53"/>
                <a:gd name="T7" fmla="*/ 17 h 201"/>
                <a:gd name="T8" fmla="*/ 0 w 53"/>
                <a:gd name="T9" fmla="*/ 0 h 201"/>
              </a:gdLst>
              <a:ahLst/>
              <a:cxnLst>
                <a:cxn ang="0">
                  <a:pos x="T0" y="T1"/>
                </a:cxn>
                <a:cxn ang="0">
                  <a:pos x="T2" y="T3"/>
                </a:cxn>
                <a:cxn ang="0">
                  <a:pos x="T4" y="T5"/>
                </a:cxn>
                <a:cxn ang="0">
                  <a:pos x="T6" y="T7"/>
                </a:cxn>
                <a:cxn ang="0">
                  <a:pos x="T8" y="T9"/>
                </a:cxn>
              </a:cxnLst>
              <a:rect l="0" t="0" r="r" b="b"/>
              <a:pathLst>
                <a:path w="53" h="201">
                  <a:moveTo>
                    <a:pt x="0" y="0"/>
                  </a:moveTo>
                  <a:cubicBezTo>
                    <a:pt x="0" y="184"/>
                    <a:pt x="0" y="184"/>
                    <a:pt x="0" y="184"/>
                  </a:cubicBezTo>
                  <a:cubicBezTo>
                    <a:pt x="16" y="190"/>
                    <a:pt x="33" y="195"/>
                    <a:pt x="53" y="201"/>
                  </a:cubicBezTo>
                  <a:cubicBezTo>
                    <a:pt x="53" y="17"/>
                    <a:pt x="53" y="17"/>
                    <a:pt x="53" y="17"/>
                  </a:cubicBezTo>
                  <a:cubicBezTo>
                    <a:pt x="33" y="11"/>
                    <a:pt x="16" y="6"/>
                    <a:pt x="0" y="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Freeform 53">
              <a:extLst>
                <a:ext uri="{FF2B5EF4-FFF2-40B4-BE49-F238E27FC236}">
                  <a16:creationId xmlns="" xmlns:a16="http://schemas.microsoft.com/office/drawing/2014/main" id="{9628B1D8-70C8-46A8-A499-68B2A8212CD4}"/>
                </a:ext>
              </a:extLst>
            </p:cNvPr>
            <p:cNvSpPr>
              <a:spLocks/>
            </p:cNvSpPr>
            <p:nvPr/>
          </p:nvSpPr>
          <p:spPr bwMode="auto">
            <a:xfrm>
              <a:off x="-1755775" y="4275138"/>
              <a:ext cx="160338" cy="609600"/>
            </a:xfrm>
            <a:custGeom>
              <a:avLst/>
              <a:gdLst>
                <a:gd name="T0" fmla="*/ 0 w 53"/>
                <a:gd name="T1" fmla="*/ 17 h 201"/>
                <a:gd name="T2" fmla="*/ 0 w 53"/>
                <a:gd name="T3" fmla="*/ 201 h 201"/>
                <a:gd name="T4" fmla="*/ 53 w 53"/>
                <a:gd name="T5" fmla="*/ 184 h 201"/>
                <a:gd name="T6" fmla="*/ 53 w 53"/>
                <a:gd name="T7" fmla="*/ 0 h 201"/>
                <a:gd name="T8" fmla="*/ 0 w 53"/>
                <a:gd name="T9" fmla="*/ 17 h 201"/>
              </a:gdLst>
              <a:ahLst/>
              <a:cxnLst>
                <a:cxn ang="0">
                  <a:pos x="T0" y="T1"/>
                </a:cxn>
                <a:cxn ang="0">
                  <a:pos x="T2" y="T3"/>
                </a:cxn>
                <a:cxn ang="0">
                  <a:pos x="T4" y="T5"/>
                </a:cxn>
                <a:cxn ang="0">
                  <a:pos x="T6" y="T7"/>
                </a:cxn>
                <a:cxn ang="0">
                  <a:pos x="T8" y="T9"/>
                </a:cxn>
              </a:cxnLst>
              <a:rect l="0" t="0" r="r" b="b"/>
              <a:pathLst>
                <a:path w="53" h="201">
                  <a:moveTo>
                    <a:pt x="0" y="17"/>
                  </a:moveTo>
                  <a:cubicBezTo>
                    <a:pt x="0" y="201"/>
                    <a:pt x="0" y="201"/>
                    <a:pt x="0" y="201"/>
                  </a:cubicBezTo>
                  <a:cubicBezTo>
                    <a:pt x="19" y="195"/>
                    <a:pt x="37" y="190"/>
                    <a:pt x="53" y="184"/>
                  </a:cubicBezTo>
                  <a:cubicBezTo>
                    <a:pt x="53" y="0"/>
                    <a:pt x="53" y="0"/>
                    <a:pt x="53" y="0"/>
                  </a:cubicBezTo>
                  <a:cubicBezTo>
                    <a:pt x="37" y="6"/>
                    <a:pt x="19" y="11"/>
                    <a:pt x="0" y="17"/>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8" name="Freeform 54">
              <a:extLst>
                <a:ext uri="{FF2B5EF4-FFF2-40B4-BE49-F238E27FC236}">
                  <a16:creationId xmlns="" xmlns:a16="http://schemas.microsoft.com/office/drawing/2014/main" id="{BA338579-A28D-48D0-9B18-0C0D3770D5DA}"/>
                </a:ext>
              </a:extLst>
            </p:cNvPr>
            <p:cNvSpPr>
              <a:spLocks/>
            </p:cNvSpPr>
            <p:nvPr/>
          </p:nvSpPr>
          <p:spPr bwMode="auto">
            <a:xfrm>
              <a:off x="-4713288" y="4383088"/>
              <a:ext cx="160338" cy="590550"/>
            </a:xfrm>
            <a:custGeom>
              <a:avLst/>
              <a:gdLst>
                <a:gd name="T0" fmla="*/ 0 w 53"/>
                <a:gd name="T1" fmla="*/ 0 h 194"/>
                <a:gd name="T2" fmla="*/ 0 w 53"/>
                <a:gd name="T3" fmla="*/ 184 h 194"/>
                <a:gd name="T4" fmla="*/ 53 w 53"/>
                <a:gd name="T5" fmla="*/ 194 h 194"/>
                <a:gd name="T6" fmla="*/ 53 w 53"/>
                <a:gd name="T7" fmla="*/ 10 h 194"/>
                <a:gd name="T8" fmla="*/ 0 w 53"/>
                <a:gd name="T9" fmla="*/ 0 h 194"/>
              </a:gdLst>
              <a:ahLst/>
              <a:cxnLst>
                <a:cxn ang="0">
                  <a:pos x="T0" y="T1"/>
                </a:cxn>
                <a:cxn ang="0">
                  <a:pos x="T2" y="T3"/>
                </a:cxn>
                <a:cxn ang="0">
                  <a:pos x="T4" y="T5"/>
                </a:cxn>
                <a:cxn ang="0">
                  <a:pos x="T6" y="T7"/>
                </a:cxn>
                <a:cxn ang="0">
                  <a:pos x="T8" y="T9"/>
                </a:cxn>
              </a:cxnLst>
              <a:rect l="0" t="0" r="r" b="b"/>
              <a:pathLst>
                <a:path w="53" h="194">
                  <a:moveTo>
                    <a:pt x="0" y="0"/>
                  </a:moveTo>
                  <a:cubicBezTo>
                    <a:pt x="0" y="184"/>
                    <a:pt x="0" y="184"/>
                    <a:pt x="0" y="184"/>
                  </a:cubicBezTo>
                  <a:cubicBezTo>
                    <a:pt x="17" y="187"/>
                    <a:pt x="35" y="191"/>
                    <a:pt x="53" y="194"/>
                  </a:cubicBezTo>
                  <a:cubicBezTo>
                    <a:pt x="53" y="10"/>
                    <a:pt x="53" y="10"/>
                    <a:pt x="53" y="10"/>
                  </a:cubicBezTo>
                  <a:cubicBezTo>
                    <a:pt x="35" y="7"/>
                    <a:pt x="17" y="3"/>
                    <a:pt x="0" y="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9" name="Freeform 55">
              <a:extLst>
                <a:ext uri="{FF2B5EF4-FFF2-40B4-BE49-F238E27FC236}">
                  <a16:creationId xmlns="" xmlns:a16="http://schemas.microsoft.com/office/drawing/2014/main" id="{99615578-BDD3-41D6-AE24-A0D723F30602}"/>
                </a:ext>
              </a:extLst>
            </p:cNvPr>
            <p:cNvSpPr>
              <a:spLocks/>
            </p:cNvSpPr>
            <p:nvPr/>
          </p:nvSpPr>
          <p:spPr bwMode="auto">
            <a:xfrm>
              <a:off x="-2154238" y="4383088"/>
              <a:ext cx="157163" cy="590550"/>
            </a:xfrm>
            <a:custGeom>
              <a:avLst/>
              <a:gdLst>
                <a:gd name="T0" fmla="*/ 0 w 52"/>
                <a:gd name="T1" fmla="*/ 10 h 194"/>
                <a:gd name="T2" fmla="*/ 0 w 52"/>
                <a:gd name="T3" fmla="*/ 194 h 194"/>
                <a:gd name="T4" fmla="*/ 52 w 52"/>
                <a:gd name="T5" fmla="*/ 184 h 194"/>
                <a:gd name="T6" fmla="*/ 52 w 52"/>
                <a:gd name="T7" fmla="*/ 0 h 194"/>
                <a:gd name="T8" fmla="*/ 0 w 52"/>
                <a:gd name="T9" fmla="*/ 10 h 194"/>
              </a:gdLst>
              <a:ahLst/>
              <a:cxnLst>
                <a:cxn ang="0">
                  <a:pos x="T0" y="T1"/>
                </a:cxn>
                <a:cxn ang="0">
                  <a:pos x="T2" y="T3"/>
                </a:cxn>
                <a:cxn ang="0">
                  <a:pos x="T4" y="T5"/>
                </a:cxn>
                <a:cxn ang="0">
                  <a:pos x="T6" y="T7"/>
                </a:cxn>
                <a:cxn ang="0">
                  <a:pos x="T8" y="T9"/>
                </a:cxn>
              </a:cxnLst>
              <a:rect l="0" t="0" r="r" b="b"/>
              <a:pathLst>
                <a:path w="52" h="194">
                  <a:moveTo>
                    <a:pt x="0" y="10"/>
                  </a:moveTo>
                  <a:cubicBezTo>
                    <a:pt x="0" y="194"/>
                    <a:pt x="0" y="194"/>
                    <a:pt x="0" y="194"/>
                  </a:cubicBezTo>
                  <a:cubicBezTo>
                    <a:pt x="18" y="191"/>
                    <a:pt x="35" y="187"/>
                    <a:pt x="52" y="184"/>
                  </a:cubicBezTo>
                  <a:cubicBezTo>
                    <a:pt x="52" y="0"/>
                    <a:pt x="52" y="0"/>
                    <a:pt x="52" y="0"/>
                  </a:cubicBezTo>
                  <a:cubicBezTo>
                    <a:pt x="35" y="3"/>
                    <a:pt x="18" y="7"/>
                    <a:pt x="0" y="1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Freeform 56">
              <a:extLst>
                <a:ext uri="{FF2B5EF4-FFF2-40B4-BE49-F238E27FC236}">
                  <a16:creationId xmlns="" xmlns:a16="http://schemas.microsoft.com/office/drawing/2014/main" id="{D4D43C19-312D-49AA-92C2-5A61DB556531}"/>
                </a:ext>
              </a:extLst>
            </p:cNvPr>
            <p:cNvSpPr>
              <a:spLocks/>
            </p:cNvSpPr>
            <p:nvPr/>
          </p:nvSpPr>
          <p:spPr bwMode="auto">
            <a:xfrm>
              <a:off x="-4313238" y="4451351"/>
              <a:ext cx="160338" cy="576263"/>
            </a:xfrm>
            <a:custGeom>
              <a:avLst/>
              <a:gdLst>
                <a:gd name="T0" fmla="*/ 0 w 53"/>
                <a:gd name="T1" fmla="*/ 0 h 190"/>
                <a:gd name="T2" fmla="*/ 0 w 53"/>
                <a:gd name="T3" fmla="*/ 184 h 190"/>
                <a:gd name="T4" fmla="*/ 53 w 53"/>
                <a:gd name="T5" fmla="*/ 190 h 190"/>
                <a:gd name="T6" fmla="*/ 53 w 53"/>
                <a:gd name="T7" fmla="*/ 6 h 190"/>
                <a:gd name="T8" fmla="*/ 0 w 53"/>
                <a:gd name="T9" fmla="*/ 0 h 190"/>
              </a:gdLst>
              <a:ahLst/>
              <a:cxnLst>
                <a:cxn ang="0">
                  <a:pos x="T0" y="T1"/>
                </a:cxn>
                <a:cxn ang="0">
                  <a:pos x="T2" y="T3"/>
                </a:cxn>
                <a:cxn ang="0">
                  <a:pos x="T4" y="T5"/>
                </a:cxn>
                <a:cxn ang="0">
                  <a:pos x="T6" y="T7"/>
                </a:cxn>
                <a:cxn ang="0">
                  <a:pos x="T8" y="T9"/>
                </a:cxn>
              </a:cxnLst>
              <a:rect l="0" t="0" r="r" b="b"/>
              <a:pathLst>
                <a:path w="53" h="190">
                  <a:moveTo>
                    <a:pt x="0" y="0"/>
                  </a:moveTo>
                  <a:cubicBezTo>
                    <a:pt x="0" y="184"/>
                    <a:pt x="0" y="184"/>
                    <a:pt x="0" y="184"/>
                  </a:cubicBezTo>
                  <a:cubicBezTo>
                    <a:pt x="17" y="186"/>
                    <a:pt x="35" y="188"/>
                    <a:pt x="53" y="190"/>
                  </a:cubicBezTo>
                  <a:cubicBezTo>
                    <a:pt x="53" y="6"/>
                    <a:pt x="53" y="6"/>
                    <a:pt x="53" y="6"/>
                  </a:cubicBezTo>
                  <a:cubicBezTo>
                    <a:pt x="35" y="4"/>
                    <a:pt x="17" y="2"/>
                    <a:pt x="0" y="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1" name="Freeform 57">
              <a:extLst>
                <a:ext uri="{FF2B5EF4-FFF2-40B4-BE49-F238E27FC236}">
                  <a16:creationId xmlns="" xmlns:a16="http://schemas.microsoft.com/office/drawing/2014/main" id="{FF3814F2-D412-4A9B-A0E6-48C67968F32F}"/>
                </a:ext>
              </a:extLst>
            </p:cNvPr>
            <p:cNvSpPr>
              <a:spLocks/>
            </p:cNvSpPr>
            <p:nvPr/>
          </p:nvSpPr>
          <p:spPr bwMode="auto">
            <a:xfrm>
              <a:off x="-2554288" y="4451351"/>
              <a:ext cx="160338" cy="576263"/>
            </a:xfrm>
            <a:custGeom>
              <a:avLst/>
              <a:gdLst>
                <a:gd name="T0" fmla="*/ 0 w 53"/>
                <a:gd name="T1" fmla="*/ 6 h 190"/>
                <a:gd name="T2" fmla="*/ 0 w 53"/>
                <a:gd name="T3" fmla="*/ 190 h 190"/>
                <a:gd name="T4" fmla="*/ 53 w 53"/>
                <a:gd name="T5" fmla="*/ 184 h 190"/>
                <a:gd name="T6" fmla="*/ 53 w 53"/>
                <a:gd name="T7" fmla="*/ 0 h 190"/>
                <a:gd name="T8" fmla="*/ 0 w 53"/>
                <a:gd name="T9" fmla="*/ 6 h 190"/>
              </a:gdLst>
              <a:ahLst/>
              <a:cxnLst>
                <a:cxn ang="0">
                  <a:pos x="T0" y="T1"/>
                </a:cxn>
                <a:cxn ang="0">
                  <a:pos x="T2" y="T3"/>
                </a:cxn>
                <a:cxn ang="0">
                  <a:pos x="T4" y="T5"/>
                </a:cxn>
                <a:cxn ang="0">
                  <a:pos x="T6" y="T7"/>
                </a:cxn>
                <a:cxn ang="0">
                  <a:pos x="T8" y="T9"/>
                </a:cxn>
              </a:cxnLst>
              <a:rect l="0" t="0" r="r" b="b"/>
              <a:pathLst>
                <a:path w="53" h="190">
                  <a:moveTo>
                    <a:pt x="0" y="6"/>
                  </a:moveTo>
                  <a:cubicBezTo>
                    <a:pt x="0" y="190"/>
                    <a:pt x="0" y="190"/>
                    <a:pt x="0" y="190"/>
                  </a:cubicBezTo>
                  <a:cubicBezTo>
                    <a:pt x="18" y="188"/>
                    <a:pt x="36" y="186"/>
                    <a:pt x="53" y="184"/>
                  </a:cubicBezTo>
                  <a:cubicBezTo>
                    <a:pt x="53" y="0"/>
                    <a:pt x="53" y="0"/>
                    <a:pt x="53" y="0"/>
                  </a:cubicBezTo>
                  <a:cubicBezTo>
                    <a:pt x="36" y="2"/>
                    <a:pt x="18" y="4"/>
                    <a:pt x="0" y="6"/>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Freeform 58">
              <a:extLst>
                <a:ext uri="{FF2B5EF4-FFF2-40B4-BE49-F238E27FC236}">
                  <a16:creationId xmlns="" xmlns:a16="http://schemas.microsoft.com/office/drawing/2014/main" id="{06E70A20-46ED-419F-B611-63CFCDC130DE}"/>
                </a:ext>
              </a:extLst>
            </p:cNvPr>
            <p:cNvSpPr>
              <a:spLocks/>
            </p:cNvSpPr>
            <p:nvPr/>
          </p:nvSpPr>
          <p:spPr bwMode="auto">
            <a:xfrm>
              <a:off x="-3911600" y="4487863"/>
              <a:ext cx="157163" cy="569913"/>
            </a:xfrm>
            <a:custGeom>
              <a:avLst/>
              <a:gdLst>
                <a:gd name="T0" fmla="*/ 0 w 52"/>
                <a:gd name="T1" fmla="*/ 0 h 188"/>
                <a:gd name="T2" fmla="*/ 0 w 52"/>
                <a:gd name="T3" fmla="*/ 185 h 188"/>
                <a:gd name="T4" fmla="*/ 52 w 52"/>
                <a:gd name="T5" fmla="*/ 188 h 188"/>
                <a:gd name="T6" fmla="*/ 52 w 52"/>
                <a:gd name="T7" fmla="*/ 3 h 188"/>
                <a:gd name="T8" fmla="*/ 0 w 52"/>
                <a:gd name="T9" fmla="*/ 0 h 188"/>
              </a:gdLst>
              <a:ahLst/>
              <a:cxnLst>
                <a:cxn ang="0">
                  <a:pos x="T0" y="T1"/>
                </a:cxn>
                <a:cxn ang="0">
                  <a:pos x="T2" y="T3"/>
                </a:cxn>
                <a:cxn ang="0">
                  <a:pos x="T4" y="T5"/>
                </a:cxn>
                <a:cxn ang="0">
                  <a:pos x="T6" y="T7"/>
                </a:cxn>
                <a:cxn ang="0">
                  <a:pos x="T8" y="T9"/>
                </a:cxn>
              </a:cxnLst>
              <a:rect l="0" t="0" r="r" b="b"/>
              <a:pathLst>
                <a:path w="52" h="188">
                  <a:moveTo>
                    <a:pt x="0" y="0"/>
                  </a:moveTo>
                  <a:cubicBezTo>
                    <a:pt x="0" y="185"/>
                    <a:pt x="0" y="185"/>
                    <a:pt x="0" y="185"/>
                  </a:cubicBezTo>
                  <a:cubicBezTo>
                    <a:pt x="17" y="186"/>
                    <a:pt x="34" y="187"/>
                    <a:pt x="52" y="188"/>
                  </a:cubicBezTo>
                  <a:cubicBezTo>
                    <a:pt x="52" y="3"/>
                    <a:pt x="52" y="3"/>
                    <a:pt x="52" y="3"/>
                  </a:cubicBezTo>
                  <a:cubicBezTo>
                    <a:pt x="34" y="3"/>
                    <a:pt x="17" y="2"/>
                    <a:pt x="0" y="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3" name="Freeform 59">
              <a:extLst>
                <a:ext uri="{FF2B5EF4-FFF2-40B4-BE49-F238E27FC236}">
                  <a16:creationId xmlns="" xmlns:a16="http://schemas.microsoft.com/office/drawing/2014/main" id="{2B8EF37E-FAF4-41B0-98C5-957D8205612E}"/>
                </a:ext>
              </a:extLst>
            </p:cNvPr>
            <p:cNvSpPr>
              <a:spLocks/>
            </p:cNvSpPr>
            <p:nvPr/>
          </p:nvSpPr>
          <p:spPr bwMode="auto">
            <a:xfrm>
              <a:off x="-2955925" y="4487863"/>
              <a:ext cx="160338" cy="569913"/>
            </a:xfrm>
            <a:custGeom>
              <a:avLst/>
              <a:gdLst>
                <a:gd name="T0" fmla="*/ 0 w 53"/>
                <a:gd name="T1" fmla="*/ 3 h 188"/>
                <a:gd name="T2" fmla="*/ 0 w 53"/>
                <a:gd name="T3" fmla="*/ 188 h 188"/>
                <a:gd name="T4" fmla="*/ 53 w 53"/>
                <a:gd name="T5" fmla="*/ 185 h 188"/>
                <a:gd name="T6" fmla="*/ 53 w 53"/>
                <a:gd name="T7" fmla="*/ 0 h 188"/>
                <a:gd name="T8" fmla="*/ 0 w 53"/>
                <a:gd name="T9" fmla="*/ 3 h 188"/>
              </a:gdLst>
              <a:ahLst/>
              <a:cxnLst>
                <a:cxn ang="0">
                  <a:pos x="T0" y="T1"/>
                </a:cxn>
                <a:cxn ang="0">
                  <a:pos x="T2" y="T3"/>
                </a:cxn>
                <a:cxn ang="0">
                  <a:pos x="T4" y="T5"/>
                </a:cxn>
                <a:cxn ang="0">
                  <a:pos x="T6" y="T7"/>
                </a:cxn>
                <a:cxn ang="0">
                  <a:pos x="T8" y="T9"/>
                </a:cxn>
              </a:cxnLst>
              <a:rect l="0" t="0" r="r" b="b"/>
              <a:pathLst>
                <a:path w="53" h="188">
                  <a:moveTo>
                    <a:pt x="0" y="3"/>
                  </a:moveTo>
                  <a:cubicBezTo>
                    <a:pt x="0" y="188"/>
                    <a:pt x="0" y="188"/>
                    <a:pt x="0" y="188"/>
                  </a:cubicBezTo>
                  <a:cubicBezTo>
                    <a:pt x="18" y="187"/>
                    <a:pt x="36" y="186"/>
                    <a:pt x="53" y="185"/>
                  </a:cubicBezTo>
                  <a:cubicBezTo>
                    <a:pt x="53" y="0"/>
                    <a:pt x="53" y="0"/>
                    <a:pt x="53" y="0"/>
                  </a:cubicBezTo>
                  <a:cubicBezTo>
                    <a:pt x="36" y="2"/>
                    <a:pt x="18" y="3"/>
                    <a:pt x="0" y="3"/>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4" name="Freeform 60">
              <a:extLst>
                <a:ext uri="{FF2B5EF4-FFF2-40B4-BE49-F238E27FC236}">
                  <a16:creationId xmlns="" xmlns:a16="http://schemas.microsoft.com/office/drawing/2014/main" id="{BB459A1B-653A-4A64-87A6-AFC1DA9B6EA8}"/>
                </a:ext>
              </a:extLst>
            </p:cNvPr>
            <p:cNvSpPr>
              <a:spLocks/>
            </p:cNvSpPr>
            <p:nvPr/>
          </p:nvSpPr>
          <p:spPr bwMode="auto">
            <a:xfrm>
              <a:off x="-3432175" y="4508501"/>
              <a:ext cx="157163" cy="558800"/>
            </a:xfrm>
            <a:custGeom>
              <a:avLst/>
              <a:gdLst>
                <a:gd name="T0" fmla="*/ 26 w 52"/>
                <a:gd name="T1" fmla="*/ 0 h 184"/>
                <a:gd name="T2" fmla="*/ 0 w 52"/>
                <a:gd name="T3" fmla="*/ 0 h 184"/>
                <a:gd name="T4" fmla="*/ 0 w 52"/>
                <a:gd name="T5" fmla="*/ 184 h 184"/>
                <a:gd name="T6" fmla="*/ 26 w 52"/>
                <a:gd name="T7" fmla="*/ 184 h 184"/>
                <a:gd name="T8" fmla="*/ 52 w 52"/>
                <a:gd name="T9" fmla="*/ 184 h 184"/>
                <a:gd name="T10" fmla="*/ 52 w 52"/>
                <a:gd name="T11" fmla="*/ 0 h 184"/>
                <a:gd name="T12" fmla="*/ 26 w 52"/>
                <a:gd name="T13" fmla="*/ 0 h 184"/>
              </a:gdLst>
              <a:ahLst/>
              <a:cxnLst>
                <a:cxn ang="0">
                  <a:pos x="T0" y="T1"/>
                </a:cxn>
                <a:cxn ang="0">
                  <a:pos x="T2" y="T3"/>
                </a:cxn>
                <a:cxn ang="0">
                  <a:pos x="T4" y="T5"/>
                </a:cxn>
                <a:cxn ang="0">
                  <a:pos x="T6" y="T7"/>
                </a:cxn>
                <a:cxn ang="0">
                  <a:pos x="T8" y="T9"/>
                </a:cxn>
                <a:cxn ang="0">
                  <a:pos x="T10" y="T11"/>
                </a:cxn>
                <a:cxn ang="0">
                  <a:pos x="T12" y="T13"/>
                </a:cxn>
              </a:cxnLst>
              <a:rect l="0" t="0" r="r" b="b"/>
              <a:pathLst>
                <a:path w="52" h="184">
                  <a:moveTo>
                    <a:pt x="26" y="0"/>
                  </a:moveTo>
                  <a:cubicBezTo>
                    <a:pt x="17" y="0"/>
                    <a:pt x="8" y="0"/>
                    <a:pt x="0" y="0"/>
                  </a:cubicBezTo>
                  <a:cubicBezTo>
                    <a:pt x="0" y="184"/>
                    <a:pt x="0" y="184"/>
                    <a:pt x="0" y="184"/>
                  </a:cubicBezTo>
                  <a:cubicBezTo>
                    <a:pt x="8" y="184"/>
                    <a:pt x="17" y="184"/>
                    <a:pt x="26" y="184"/>
                  </a:cubicBezTo>
                  <a:cubicBezTo>
                    <a:pt x="35" y="184"/>
                    <a:pt x="44" y="184"/>
                    <a:pt x="52" y="184"/>
                  </a:cubicBezTo>
                  <a:cubicBezTo>
                    <a:pt x="52" y="0"/>
                    <a:pt x="52" y="0"/>
                    <a:pt x="52" y="0"/>
                  </a:cubicBezTo>
                  <a:cubicBezTo>
                    <a:pt x="44" y="0"/>
                    <a:pt x="35" y="0"/>
                    <a:pt x="26" y="0"/>
                  </a:cubicBezTo>
                </a:path>
              </a:pathLst>
            </a:custGeom>
            <a:solidFill>
              <a:srgbClr val="DCA81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Freeform 61">
              <a:extLst>
                <a:ext uri="{FF2B5EF4-FFF2-40B4-BE49-F238E27FC236}">
                  <a16:creationId xmlns="" xmlns:a16="http://schemas.microsoft.com/office/drawing/2014/main" id="{E582A9BB-E949-43C5-A02F-6123E8E4CEDE}"/>
                </a:ext>
              </a:extLst>
            </p:cNvPr>
            <p:cNvSpPr>
              <a:spLocks/>
            </p:cNvSpPr>
            <p:nvPr/>
          </p:nvSpPr>
          <p:spPr bwMode="auto">
            <a:xfrm>
              <a:off x="-4872038" y="5153026"/>
              <a:ext cx="158750" cy="609600"/>
            </a:xfrm>
            <a:custGeom>
              <a:avLst/>
              <a:gdLst>
                <a:gd name="T0" fmla="*/ 0 w 52"/>
                <a:gd name="T1" fmla="*/ 0 h 201"/>
                <a:gd name="T2" fmla="*/ 0 w 52"/>
                <a:gd name="T3" fmla="*/ 184 h 201"/>
                <a:gd name="T4" fmla="*/ 52 w 52"/>
                <a:gd name="T5" fmla="*/ 201 h 201"/>
                <a:gd name="T6" fmla="*/ 52 w 52"/>
                <a:gd name="T7" fmla="*/ 17 h 201"/>
                <a:gd name="T8" fmla="*/ 0 w 52"/>
                <a:gd name="T9" fmla="*/ 0 h 201"/>
              </a:gdLst>
              <a:ahLst/>
              <a:cxnLst>
                <a:cxn ang="0">
                  <a:pos x="T0" y="T1"/>
                </a:cxn>
                <a:cxn ang="0">
                  <a:pos x="T2" y="T3"/>
                </a:cxn>
                <a:cxn ang="0">
                  <a:pos x="T4" y="T5"/>
                </a:cxn>
                <a:cxn ang="0">
                  <a:pos x="T6" y="T7"/>
                </a:cxn>
                <a:cxn ang="0">
                  <a:pos x="T8" y="T9"/>
                </a:cxn>
              </a:cxnLst>
              <a:rect l="0" t="0" r="r" b="b"/>
              <a:pathLst>
                <a:path w="52" h="201">
                  <a:moveTo>
                    <a:pt x="0" y="0"/>
                  </a:moveTo>
                  <a:cubicBezTo>
                    <a:pt x="0" y="184"/>
                    <a:pt x="0" y="184"/>
                    <a:pt x="0" y="184"/>
                  </a:cubicBezTo>
                  <a:cubicBezTo>
                    <a:pt x="16" y="190"/>
                    <a:pt x="33" y="196"/>
                    <a:pt x="52" y="201"/>
                  </a:cubicBezTo>
                  <a:cubicBezTo>
                    <a:pt x="52" y="17"/>
                    <a:pt x="52" y="17"/>
                    <a:pt x="52" y="17"/>
                  </a:cubicBezTo>
                  <a:cubicBezTo>
                    <a:pt x="33" y="12"/>
                    <a:pt x="16" y="6"/>
                    <a:pt x="0" y="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6" name="Freeform 62">
              <a:extLst>
                <a:ext uri="{FF2B5EF4-FFF2-40B4-BE49-F238E27FC236}">
                  <a16:creationId xmlns="" xmlns:a16="http://schemas.microsoft.com/office/drawing/2014/main" id="{67352A75-FF52-4FE9-AC35-4EFF8A55AB72}"/>
                </a:ext>
              </a:extLst>
            </p:cNvPr>
            <p:cNvSpPr>
              <a:spLocks/>
            </p:cNvSpPr>
            <p:nvPr/>
          </p:nvSpPr>
          <p:spPr bwMode="auto">
            <a:xfrm>
              <a:off x="-1516063" y="5153026"/>
              <a:ext cx="160338" cy="609600"/>
            </a:xfrm>
            <a:custGeom>
              <a:avLst/>
              <a:gdLst>
                <a:gd name="T0" fmla="*/ 0 w 53"/>
                <a:gd name="T1" fmla="*/ 17 h 201"/>
                <a:gd name="T2" fmla="*/ 0 w 53"/>
                <a:gd name="T3" fmla="*/ 201 h 201"/>
                <a:gd name="T4" fmla="*/ 53 w 53"/>
                <a:gd name="T5" fmla="*/ 184 h 201"/>
                <a:gd name="T6" fmla="*/ 53 w 53"/>
                <a:gd name="T7" fmla="*/ 0 h 201"/>
                <a:gd name="T8" fmla="*/ 0 w 53"/>
                <a:gd name="T9" fmla="*/ 17 h 201"/>
              </a:gdLst>
              <a:ahLst/>
              <a:cxnLst>
                <a:cxn ang="0">
                  <a:pos x="T0" y="T1"/>
                </a:cxn>
                <a:cxn ang="0">
                  <a:pos x="T2" y="T3"/>
                </a:cxn>
                <a:cxn ang="0">
                  <a:pos x="T4" y="T5"/>
                </a:cxn>
                <a:cxn ang="0">
                  <a:pos x="T6" y="T7"/>
                </a:cxn>
                <a:cxn ang="0">
                  <a:pos x="T8" y="T9"/>
                </a:cxn>
              </a:cxnLst>
              <a:rect l="0" t="0" r="r" b="b"/>
              <a:pathLst>
                <a:path w="53" h="201">
                  <a:moveTo>
                    <a:pt x="0" y="17"/>
                  </a:moveTo>
                  <a:cubicBezTo>
                    <a:pt x="0" y="201"/>
                    <a:pt x="0" y="201"/>
                    <a:pt x="0" y="201"/>
                  </a:cubicBezTo>
                  <a:cubicBezTo>
                    <a:pt x="19" y="196"/>
                    <a:pt x="37" y="190"/>
                    <a:pt x="53" y="184"/>
                  </a:cubicBezTo>
                  <a:cubicBezTo>
                    <a:pt x="53" y="0"/>
                    <a:pt x="53" y="0"/>
                    <a:pt x="53" y="0"/>
                  </a:cubicBezTo>
                  <a:cubicBezTo>
                    <a:pt x="37" y="6"/>
                    <a:pt x="19" y="12"/>
                    <a:pt x="0" y="17"/>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7" name="Freeform 63">
              <a:extLst>
                <a:ext uri="{FF2B5EF4-FFF2-40B4-BE49-F238E27FC236}">
                  <a16:creationId xmlns="" xmlns:a16="http://schemas.microsoft.com/office/drawing/2014/main" id="{17D17656-913E-4C51-B5C1-8383EEF83634}"/>
                </a:ext>
              </a:extLst>
            </p:cNvPr>
            <p:cNvSpPr>
              <a:spLocks/>
            </p:cNvSpPr>
            <p:nvPr/>
          </p:nvSpPr>
          <p:spPr bwMode="auto">
            <a:xfrm>
              <a:off x="-4473575" y="5262563"/>
              <a:ext cx="160338" cy="588963"/>
            </a:xfrm>
            <a:custGeom>
              <a:avLst/>
              <a:gdLst>
                <a:gd name="T0" fmla="*/ 0 w 53"/>
                <a:gd name="T1" fmla="*/ 0 h 194"/>
                <a:gd name="T2" fmla="*/ 0 w 53"/>
                <a:gd name="T3" fmla="*/ 184 h 194"/>
                <a:gd name="T4" fmla="*/ 53 w 53"/>
                <a:gd name="T5" fmla="*/ 194 h 194"/>
                <a:gd name="T6" fmla="*/ 53 w 53"/>
                <a:gd name="T7" fmla="*/ 10 h 194"/>
                <a:gd name="T8" fmla="*/ 0 w 53"/>
                <a:gd name="T9" fmla="*/ 0 h 194"/>
              </a:gdLst>
              <a:ahLst/>
              <a:cxnLst>
                <a:cxn ang="0">
                  <a:pos x="T0" y="T1"/>
                </a:cxn>
                <a:cxn ang="0">
                  <a:pos x="T2" y="T3"/>
                </a:cxn>
                <a:cxn ang="0">
                  <a:pos x="T4" y="T5"/>
                </a:cxn>
                <a:cxn ang="0">
                  <a:pos x="T6" y="T7"/>
                </a:cxn>
                <a:cxn ang="0">
                  <a:pos x="T8" y="T9"/>
                </a:cxn>
              </a:cxnLst>
              <a:rect l="0" t="0" r="r" b="b"/>
              <a:pathLst>
                <a:path w="53" h="194">
                  <a:moveTo>
                    <a:pt x="0" y="0"/>
                  </a:moveTo>
                  <a:cubicBezTo>
                    <a:pt x="0" y="184"/>
                    <a:pt x="0" y="184"/>
                    <a:pt x="0" y="184"/>
                  </a:cubicBezTo>
                  <a:cubicBezTo>
                    <a:pt x="17" y="188"/>
                    <a:pt x="35" y="191"/>
                    <a:pt x="53" y="194"/>
                  </a:cubicBezTo>
                  <a:cubicBezTo>
                    <a:pt x="53" y="10"/>
                    <a:pt x="53" y="10"/>
                    <a:pt x="53" y="10"/>
                  </a:cubicBezTo>
                  <a:cubicBezTo>
                    <a:pt x="35" y="7"/>
                    <a:pt x="17" y="4"/>
                    <a:pt x="0" y="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8" name="Freeform 64">
              <a:extLst>
                <a:ext uri="{FF2B5EF4-FFF2-40B4-BE49-F238E27FC236}">
                  <a16:creationId xmlns="" xmlns:a16="http://schemas.microsoft.com/office/drawing/2014/main" id="{94A3C7FA-62D2-4A4F-9A78-309F72C67A59}"/>
                </a:ext>
              </a:extLst>
            </p:cNvPr>
            <p:cNvSpPr>
              <a:spLocks/>
            </p:cNvSpPr>
            <p:nvPr/>
          </p:nvSpPr>
          <p:spPr bwMode="auto">
            <a:xfrm>
              <a:off x="-1914525" y="5262563"/>
              <a:ext cx="158750" cy="588963"/>
            </a:xfrm>
            <a:custGeom>
              <a:avLst/>
              <a:gdLst>
                <a:gd name="T0" fmla="*/ 0 w 52"/>
                <a:gd name="T1" fmla="*/ 10 h 194"/>
                <a:gd name="T2" fmla="*/ 0 w 52"/>
                <a:gd name="T3" fmla="*/ 194 h 194"/>
                <a:gd name="T4" fmla="*/ 52 w 52"/>
                <a:gd name="T5" fmla="*/ 184 h 194"/>
                <a:gd name="T6" fmla="*/ 52 w 52"/>
                <a:gd name="T7" fmla="*/ 0 h 194"/>
                <a:gd name="T8" fmla="*/ 0 w 52"/>
                <a:gd name="T9" fmla="*/ 10 h 194"/>
              </a:gdLst>
              <a:ahLst/>
              <a:cxnLst>
                <a:cxn ang="0">
                  <a:pos x="T0" y="T1"/>
                </a:cxn>
                <a:cxn ang="0">
                  <a:pos x="T2" y="T3"/>
                </a:cxn>
                <a:cxn ang="0">
                  <a:pos x="T4" y="T5"/>
                </a:cxn>
                <a:cxn ang="0">
                  <a:pos x="T6" y="T7"/>
                </a:cxn>
                <a:cxn ang="0">
                  <a:pos x="T8" y="T9"/>
                </a:cxn>
              </a:cxnLst>
              <a:rect l="0" t="0" r="r" b="b"/>
              <a:pathLst>
                <a:path w="52" h="194">
                  <a:moveTo>
                    <a:pt x="0" y="10"/>
                  </a:moveTo>
                  <a:cubicBezTo>
                    <a:pt x="0" y="194"/>
                    <a:pt x="0" y="194"/>
                    <a:pt x="0" y="194"/>
                  </a:cubicBezTo>
                  <a:cubicBezTo>
                    <a:pt x="18" y="191"/>
                    <a:pt x="35" y="188"/>
                    <a:pt x="52" y="184"/>
                  </a:cubicBezTo>
                  <a:cubicBezTo>
                    <a:pt x="52" y="0"/>
                    <a:pt x="52" y="0"/>
                    <a:pt x="52" y="0"/>
                  </a:cubicBezTo>
                  <a:cubicBezTo>
                    <a:pt x="35" y="4"/>
                    <a:pt x="18" y="7"/>
                    <a:pt x="0" y="1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9" name="Freeform 65">
              <a:extLst>
                <a:ext uri="{FF2B5EF4-FFF2-40B4-BE49-F238E27FC236}">
                  <a16:creationId xmlns="" xmlns:a16="http://schemas.microsoft.com/office/drawing/2014/main" id="{6DD95D02-EF86-44B0-A73C-E4A54BDE18B9}"/>
                </a:ext>
              </a:extLst>
            </p:cNvPr>
            <p:cNvSpPr>
              <a:spLocks/>
            </p:cNvSpPr>
            <p:nvPr/>
          </p:nvSpPr>
          <p:spPr bwMode="auto">
            <a:xfrm>
              <a:off x="-4073525" y="5329238"/>
              <a:ext cx="161925" cy="576263"/>
            </a:xfrm>
            <a:custGeom>
              <a:avLst/>
              <a:gdLst>
                <a:gd name="T0" fmla="*/ 0 w 53"/>
                <a:gd name="T1" fmla="*/ 0 h 190"/>
                <a:gd name="T2" fmla="*/ 0 w 53"/>
                <a:gd name="T3" fmla="*/ 184 h 190"/>
                <a:gd name="T4" fmla="*/ 53 w 53"/>
                <a:gd name="T5" fmla="*/ 190 h 190"/>
                <a:gd name="T6" fmla="*/ 53 w 53"/>
                <a:gd name="T7" fmla="*/ 6 h 190"/>
                <a:gd name="T8" fmla="*/ 0 w 53"/>
                <a:gd name="T9" fmla="*/ 0 h 190"/>
              </a:gdLst>
              <a:ahLst/>
              <a:cxnLst>
                <a:cxn ang="0">
                  <a:pos x="T0" y="T1"/>
                </a:cxn>
                <a:cxn ang="0">
                  <a:pos x="T2" y="T3"/>
                </a:cxn>
                <a:cxn ang="0">
                  <a:pos x="T4" y="T5"/>
                </a:cxn>
                <a:cxn ang="0">
                  <a:pos x="T6" y="T7"/>
                </a:cxn>
                <a:cxn ang="0">
                  <a:pos x="T8" y="T9"/>
                </a:cxn>
              </a:cxnLst>
              <a:rect l="0" t="0" r="r" b="b"/>
              <a:pathLst>
                <a:path w="53" h="190">
                  <a:moveTo>
                    <a:pt x="0" y="0"/>
                  </a:moveTo>
                  <a:cubicBezTo>
                    <a:pt x="0" y="184"/>
                    <a:pt x="0" y="184"/>
                    <a:pt x="0" y="184"/>
                  </a:cubicBezTo>
                  <a:cubicBezTo>
                    <a:pt x="17" y="186"/>
                    <a:pt x="35" y="188"/>
                    <a:pt x="53" y="190"/>
                  </a:cubicBezTo>
                  <a:cubicBezTo>
                    <a:pt x="53" y="6"/>
                    <a:pt x="53" y="6"/>
                    <a:pt x="53" y="6"/>
                  </a:cubicBezTo>
                  <a:cubicBezTo>
                    <a:pt x="35" y="4"/>
                    <a:pt x="17" y="2"/>
                    <a:pt x="0" y="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0" name="Freeform 66">
              <a:extLst>
                <a:ext uri="{FF2B5EF4-FFF2-40B4-BE49-F238E27FC236}">
                  <a16:creationId xmlns="" xmlns:a16="http://schemas.microsoft.com/office/drawing/2014/main" id="{BEA94498-F2B7-4C38-A58F-2F05940D2D11}"/>
                </a:ext>
              </a:extLst>
            </p:cNvPr>
            <p:cNvSpPr>
              <a:spLocks/>
            </p:cNvSpPr>
            <p:nvPr/>
          </p:nvSpPr>
          <p:spPr bwMode="auto">
            <a:xfrm>
              <a:off x="-2314575" y="5329238"/>
              <a:ext cx="160338" cy="576263"/>
            </a:xfrm>
            <a:custGeom>
              <a:avLst/>
              <a:gdLst>
                <a:gd name="T0" fmla="*/ 0 w 53"/>
                <a:gd name="T1" fmla="*/ 6 h 190"/>
                <a:gd name="T2" fmla="*/ 0 w 53"/>
                <a:gd name="T3" fmla="*/ 190 h 190"/>
                <a:gd name="T4" fmla="*/ 53 w 53"/>
                <a:gd name="T5" fmla="*/ 184 h 190"/>
                <a:gd name="T6" fmla="*/ 53 w 53"/>
                <a:gd name="T7" fmla="*/ 0 h 190"/>
                <a:gd name="T8" fmla="*/ 0 w 53"/>
                <a:gd name="T9" fmla="*/ 6 h 190"/>
              </a:gdLst>
              <a:ahLst/>
              <a:cxnLst>
                <a:cxn ang="0">
                  <a:pos x="T0" y="T1"/>
                </a:cxn>
                <a:cxn ang="0">
                  <a:pos x="T2" y="T3"/>
                </a:cxn>
                <a:cxn ang="0">
                  <a:pos x="T4" y="T5"/>
                </a:cxn>
                <a:cxn ang="0">
                  <a:pos x="T6" y="T7"/>
                </a:cxn>
                <a:cxn ang="0">
                  <a:pos x="T8" y="T9"/>
                </a:cxn>
              </a:cxnLst>
              <a:rect l="0" t="0" r="r" b="b"/>
              <a:pathLst>
                <a:path w="53" h="190">
                  <a:moveTo>
                    <a:pt x="0" y="6"/>
                  </a:moveTo>
                  <a:cubicBezTo>
                    <a:pt x="0" y="190"/>
                    <a:pt x="0" y="190"/>
                    <a:pt x="0" y="190"/>
                  </a:cubicBezTo>
                  <a:cubicBezTo>
                    <a:pt x="18" y="188"/>
                    <a:pt x="35" y="186"/>
                    <a:pt x="53" y="184"/>
                  </a:cubicBezTo>
                  <a:cubicBezTo>
                    <a:pt x="53" y="0"/>
                    <a:pt x="53" y="0"/>
                    <a:pt x="53" y="0"/>
                  </a:cubicBezTo>
                  <a:cubicBezTo>
                    <a:pt x="35" y="2"/>
                    <a:pt x="18" y="4"/>
                    <a:pt x="0" y="6"/>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1" name="Freeform 67">
              <a:extLst>
                <a:ext uri="{FF2B5EF4-FFF2-40B4-BE49-F238E27FC236}">
                  <a16:creationId xmlns="" xmlns:a16="http://schemas.microsoft.com/office/drawing/2014/main" id="{0FF1F481-656A-4CCE-A819-54D4FEE0C8F2}"/>
                </a:ext>
              </a:extLst>
            </p:cNvPr>
            <p:cNvSpPr>
              <a:spLocks/>
            </p:cNvSpPr>
            <p:nvPr/>
          </p:nvSpPr>
          <p:spPr bwMode="auto">
            <a:xfrm>
              <a:off x="-3671888" y="5368926"/>
              <a:ext cx="157163" cy="566738"/>
            </a:xfrm>
            <a:custGeom>
              <a:avLst/>
              <a:gdLst>
                <a:gd name="T0" fmla="*/ 0 w 52"/>
                <a:gd name="T1" fmla="*/ 0 h 187"/>
                <a:gd name="T2" fmla="*/ 0 w 52"/>
                <a:gd name="T3" fmla="*/ 184 h 187"/>
                <a:gd name="T4" fmla="*/ 52 w 52"/>
                <a:gd name="T5" fmla="*/ 187 h 187"/>
                <a:gd name="T6" fmla="*/ 52 w 52"/>
                <a:gd name="T7" fmla="*/ 3 h 187"/>
                <a:gd name="T8" fmla="*/ 0 w 52"/>
                <a:gd name="T9" fmla="*/ 0 h 187"/>
              </a:gdLst>
              <a:ahLst/>
              <a:cxnLst>
                <a:cxn ang="0">
                  <a:pos x="T0" y="T1"/>
                </a:cxn>
                <a:cxn ang="0">
                  <a:pos x="T2" y="T3"/>
                </a:cxn>
                <a:cxn ang="0">
                  <a:pos x="T4" y="T5"/>
                </a:cxn>
                <a:cxn ang="0">
                  <a:pos x="T6" y="T7"/>
                </a:cxn>
                <a:cxn ang="0">
                  <a:pos x="T8" y="T9"/>
                </a:cxn>
              </a:cxnLst>
              <a:rect l="0" t="0" r="r" b="b"/>
              <a:pathLst>
                <a:path w="52" h="187">
                  <a:moveTo>
                    <a:pt x="0" y="0"/>
                  </a:moveTo>
                  <a:cubicBezTo>
                    <a:pt x="0" y="184"/>
                    <a:pt x="0" y="184"/>
                    <a:pt x="0" y="184"/>
                  </a:cubicBezTo>
                  <a:cubicBezTo>
                    <a:pt x="17" y="185"/>
                    <a:pt x="34" y="186"/>
                    <a:pt x="52" y="187"/>
                  </a:cubicBezTo>
                  <a:cubicBezTo>
                    <a:pt x="52" y="3"/>
                    <a:pt x="52" y="3"/>
                    <a:pt x="52" y="3"/>
                  </a:cubicBezTo>
                  <a:cubicBezTo>
                    <a:pt x="34" y="2"/>
                    <a:pt x="17" y="1"/>
                    <a:pt x="0" y="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2" name="Freeform 68">
              <a:extLst>
                <a:ext uri="{FF2B5EF4-FFF2-40B4-BE49-F238E27FC236}">
                  <a16:creationId xmlns="" xmlns:a16="http://schemas.microsoft.com/office/drawing/2014/main" id="{BF8BA714-1974-46D4-8820-595211AD696B}"/>
                </a:ext>
              </a:extLst>
            </p:cNvPr>
            <p:cNvSpPr>
              <a:spLocks/>
            </p:cNvSpPr>
            <p:nvPr/>
          </p:nvSpPr>
          <p:spPr bwMode="auto">
            <a:xfrm>
              <a:off x="-2716213" y="5368926"/>
              <a:ext cx="161925" cy="566738"/>
            </a:xfrm>
            <a:custGeom>
              <a:avLst/>
              <a:gdLst>
                <a:gd name="T0" fmla="*/ 0 w 53"/>
                <a:gd name="T1" fmla="*/ 3 h 187"/>
                <a:gd name="T2" fmla="*/ 0 w 53"/>
                <a:gd name="T3" fmla="*/ 187 h 187"/>
                <a:gd name="T4" fmla="*/ 53 w 53"/>
                <a:gd name="T5" fmla="*/ 184 h 187"/>
                <a:gd name="T6" fmla="*/ 53 w 53"/>
                <a:gd name="T7" fmla="*/ 0 h 187"/>
                <a:gd name="T8" fmla="*/ 0 w 53"/>
                <a:gd name="T9" fmla="*/ 3 h 187"/>
              </a:gdLst>
              <a:ahLst/>
              <a:cxnLst>
                <a:cxn ang="0">
                  <a:pos x="T0" y="T1"/>
                </a:cxn>
                <a:cxn ang="0">
                  <a:pos x="T2" y="T3"/>
                </a:cxn>
                <a:cxn ang="0">
                  <a:pos x="T4" y="T5"/>
                </a:cxn>
                <a:cxn ang="0">
                  <a:pos x="T6" y="T7"/>
                </a:cxn>
                <a:cxn ang="0">
                  <a:pos x="T8" y="T9"/>
                </a:cxn>
              </a:cxnLst>
              <a:rect l="0" t="0" r="r" b="b"/>
              <a:pathLst>
                <a:path w="53" h="187">
                  <a:moveTo>
                    <a:pt x="0" y="3"/>
                  </a:moveTo>
                  <a:cubicBezTo>
                    <a:pt x="0" y="187"/>
                    <a:pt x="0" y="187"/>
                    <a:pt x="0" y="187"/>
                  </a:cubicBezTo>
                  <a:cubicBezTo>
                    <a:pt x="18" y="186"/>
                    <a:pt x="36" y="185"/>
                    <a:pt x="53" y="184"/>
                  </a:cubicBezTo>
                  <a:cubicBezTo>
                    <a:pt x="53" y="0"/>
                    <a:pt x="53" y="0"/>
                    <a:pt x="53" y="0"/>
                  </a:cubicBezTo>
                  <a:cubicBezTo>
                    <a:pt x="36" y="1"/>
                    <a:pt x="18" y="2"/>
                    <a:pt x="0" y="3"/>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3" name="Freeform 69">
              <a:extLst>
                <a:ext uri="{FF2B5EF4-FFF2-40B4-BE49-F238E27FC236}">
                  <a16:creationId xmlns="" xmlns:a16="http://schemas.microsoft.com/office/drawing/2014/main" id="{3D70A501-4096-448E-98FA-FB1E14EA9FBC}"/>
                </a:ext>
              </a:extLst>
            </p:cNvPr>
            <p:cNvSpPr>
              <a:spLocks/>
            </p:cNvSpPr>
            <p:nvPr/>
          </p:nvSpPr>
          <p:spPr bwMode="auto">
            <a:xfrm>
              <a:off x="-3195638" y="5386388"/>
              <a:ext cx="160338" cy="561975"/>
            </a:xfrm>
            <a:custGeom>
              <a:avLst/>
              <a:gdLst>
                <a:gd name="T0" fmla="*/ 27 w 53"/>
                <a:gd name="T1" fmla="*/ 0 h 185"/>
                <a:gd name="T2" fmla="*/ 0 w 53"/>
                <a:gd name="T3" fmla="*/ 0 h 185"/>
                <a:gd name="T4" fmla="*/ 0 w 53"/>
                <a:gd name="T5" fmla="*/ 184 h 185"/>
                <a:gd name="T6" fmla="*/ 27 w 53"/>
                <a:gd name="T7" fmla="*/ 185 h 185"/>
                <a:gd name="T8" fmla="*/ 53 w 53"/>
                <a:gd name="T9" fmla="*/ 184 h 185"/>
                <a:gd name="T10" fmla="*/ 53 w 53"/>
                <a:gd name="T11" fmla="*/ 0 h 185"/>
                <a:gd name="T12" fmla="*/ 27 w 53"/>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53" h="185">
                  <a:moveTo>
                    <a:pt x="27" y="0"/>
                  </a:moveTo>
                  <a:cubicBezTo>
                    <a:pt x="18" y="0"/>
                    <a:pt x="9" y="0"/>
                    <a:pt x="0" y="0"/>
                  </a:cubicBezTo>
                  <a:cubicBezTo>
                    <a:pt x="0" y="184"/>
                    <a:pt x="0" y="184"/>
                    <a:pt x="0" y="184"/>
                  </a:cubicBezTo>
                  <a:cubicBezTo>
                    <a:pt x="9" y="184"/>
                    <a:pt x="18" y="185"/>
                    <a:pt x="27" y="185"/>
                  </a:cubicBezTo>
                  <a:cubicBezTo>
                    <a:pt x="36" y="185"/>
                    <a:pt x="44" y="184"/>
                    <a:pt x="53" y="184"/>
                  </a:cubicBezTo>
                  <a:cubicBezTo>
                    <a:pt x="53" y="0"/>
                    <a:pt x="53" y="0"/>
                    <a:pt x="53" y="0"/>
                  </a:cubicBezTo>
                  <a:cubicBezTo>
                    <a:pt x="44" y="0"/>
                    <a:pt x="36" y="0"/>
                    <a:pt x="27" y="0"/>
                  </a:cubicBezTo>
                </a:path>
              </a:pathLst>
            </a:custGeom>
            <a:solidFill>
              <a:srgbClr val="C4921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4" name="Freeform 70">
              <a:extLst>
                <a:ext uri="{FF2B5EF4-FFF2-40B4-BE49-F238E27FC236}">
                  <a16:creationId xmlns="" xmlns:a16="http://schemas.microsoft.com/office/drawing/2014/main" id="{24AEFF53-535A-4653-BA61-4AA85EAF4469}"/>
                </a:ext>
              </a:extLst>
            </p:cNvPr>
            <p:cNvSpPr>
              <a:spLocks/>
            </p:cNvSpPr>
            <p:nvPr/>
          </p:nvSpPr>
          <p:spPr bwMode="auto">
            <a:xfrm>
              <a:off x="-5194300" y="4697413"/>
              <a:ext cx="4157663" cy="688975"/>
            </a:xfrm>
            <a:custGeom>
              <a:avLst/>
              <a:gdLst>
                <a:gd name="T0" fmla="*/ 1269 w 1369"/>
                <a:gd name="T1" fmla="*/ 0 h 227"/>
                <a:gd name="T2" fmla="*/ 606 w 1369"/>
                <a:gd name="T3" fmla="*/ 122 h 227"/>
                <a:gd name="T4" fmla="*/ 17 w 1369"/>
                <a:gd name="T5" fmla="*/ 41 h 227"/>
                <a:gd name="T6" fmla="*/ 0 w 1369"/>
                <a:gd name="T7" fmla="*/ 73 h 227"/>
                <a:gd name="T8" fmla="*/ 685 w 1369"/>
                <a:gd name="T9" fmla="*/ 227 h 227"/>
                <a:gd name="T10" fmla="*/ 1369 w 1369"/>
                <a:gd name="T11" fmla="*/ 73 h 227"/>
                <a:gd name="T12" fmla="*/ 1269 w 1369"/>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369" h="227">
                  <a:moveTo>
                    <a:pt x="1269" y="0"/>
                  </a:moveTo>
                  <a:cubicBezTo>
                    <a:pt x="1195" y="66"/>
                    <a:pt x="926" y="122"/>
                    <a:pt x="606" y="122"/>
                  </a:cubicBezTo>
                  <a:cubicBezTo>
                    <a:pt x="356" y="122"/>
                    <a:pt x="137" y="88"/>
                    <a:pt x="17" y="41"/>
                  </a:cubicBezTo>
                  <a:cubicBezTo>
                    <a:pt x="7" y="51"/>
                    <a:pt x="0" y="62"/>
                    <a:pt x="0" y="73"/>
                  </a:cubicBezTo>
                  <a:cubicBezTo>
                    <a:pt x="0" y="153"/>
                    <a:pt x="307" y="227"/>
                    <a:pt x="685" y="227"/>
                  </a:cubicBezTo>
                  <a:cubicBezTo>
                    <a:pt x="1063" y="227"/>
                    <a:pt x="1369" y="153"/>
                    <a:pt x="1369" y="73"/>
                  </a:cubicBezTo>
                  <a:cubicBezTo>
                    <a:pt x="1369" y="45"/>
                    <a:pt x="1333" y="21"/>
                    <a:pt x="1269" y="0"/>
                  </a:cubicBezTo>
                </a:path>
              </a:pathLst>
            </a:custGeom>
            <a:solidFill>
              <a:srgbClr val="FCC6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5" name="Freeform 71">
              <a:extLst>
                <a:ext uri="{FF2B5EF4-FFF2-40B4-BE49-F238E27FC236}">
                  <a16:creationId xmlns="" xmlns:a16="http://schemas.microsoft.com/office/drawing/2014/main" id="{DC58D985-6DA1-4437-923E-388A05430D00}"/>
                </a:ext>
              </a:extLst>
            </p:cNvPr>
            <p:cNvSpPr>
              <a:spLocks/>
            </p:cNvSpPr>
            <p:nvPr/>
          </p:nvSpPr>
          <p:spPr bwMode="auto">
            <a:xfrm>
              <a:off x="-5430838" y="3763963"/>
              <a:ext cx="4154488" cy="744538"/>
            </a:xfrm>
            <a:custGeom>
              <a:avLst/>
              <a:gdLst>
                <a:gd name="T0" fmla="*/ 842 w 1368"/>
                <a:gd name="T1" fmla="*/ 139 h 245"/>
                <a:gd name="T2" fmla="*/ 163 w 1368"/>
                <a:gd name="T3" fmla="*/ 0 h 245"/>
                <a:gd name="T4" fmla="*/ 0 w 1368"/>
                <a:gd name="T5" fmla="*/ 90 h 245"/>
                <a:gd name="T6" fmla="*/ 684 w 1368"/>
                <a:gd name="T7" fmla="*/ 245 h 245"/>
                <a:gd name="T8" fmla="*/ 1368 w 1368"/>
                <a:gd name="T9" fmla="*/ 90 h 245"/>
                <a:gd name="T10" fmla="*/ 1366 w 1368"/>
                <a:gd name="T11" fmla="*/ 80 h 245"/>
                <a:gd name="T12" fmla="*/ 842 w 1368"/>
                <a:gd name="T13" fmla="*/ 139 h 245"/>
              </a:gdLst>
              <a:ahLst/>
              <a:cxnLst>
                <a:cxn ang="0">
                  <a:pos x="T0" y="T1"/>
                </a:cxn>
                <a:cxn ang="0">
                  <a:pos x="T2" y="T3"/>
                </a:cxn>
                <a:cxn ang="0">
                  <a:pos x="T4" y="T5"/>
                </a:cxn>
                <a:cxn ang="0">
                  <a:pos x="T6" y="T7"/>
                </a:cxn>
                <a:cxn ang="0">
                  <a:pos x="T8" y="T9"/>
                </a:cxn>
                <a:cxn ang="0">
                  <a:pos x="T10" y="T11"/>
                </a:cxn>
                <a:cxn ang="0">
                  <a:pos x="T12" y="T13"/>
                </a:cxn>
              </a:cxnLst>
              <a:rect l="0" t="0" r="r" b="b"/>
              <a:pathLst>
                <a:path w="1368" h="245">
                  <a:moveTo>
                    <a:pt x="842" y="139"/>
                  </a:moveTo>
                  <a:cubicBezTo>
                    <a:pt x="494" y="139"/>
                    <a:pt x="207" y="73"/>
                    <a:pt x="163" y="0"/>
                  </a:cubicBezTo>
                  <a:cubicBezTo>
                    <a:pt x="61" y="24"/>
                    <a:pt x="0" y="54"/>
                    <a:pt x="0" y="90"/>
                  </a:cubicBezTo>
                  <a:cubicBezTo>
                    <a:pt x="0" y="170"/>
                    <a:pt x="306" y="245"/>
                    <a:pt x="684" y="245"/>
                  </a:cubicBezTo>
                  <a:cubicBezTo>
                    <a:pt x="1062" y="245"/>
                    <a:pt x="1368" y="170"/>
                    <a:pt x="1368" y="90"/>
                  </a:cubicBezTo>
                  <a:cubicBezTo>
                    <a:pt x="1368" y="87"/>
                    <a:pt x="1367" y="83"/>
                    <a:pt x="1366" y="80"/>
                  </a:cubicBezTo>
                  <a:cubicBezTo>
                    <a:pt x="1241" y="115"/>
                    <a:pt x="1052" y="139"/>
                    <a:pt x="842" y="139"/>
                  </a:cubicBezTo>
                </a:path>
              </a:pathLst>
            </a:custGeom>
            <a:solidFill>
              <a:srgbClr val="FFD9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6" name="Freeform 72">
              <a:extLst>
                <a:ext uri="{FF2B5EF4-FFF2-40B4-BE49-F238E27FC236}">
                  <a16:creationId xmlns="" xmlns:a16="http://schemas.microsoft.com/office/drawing/2014/main" id="{4B493327-7765-4FE5-97A4-647B373F4154}"/>
                </a:ext>
              </a:extLst>
            </p:cNvPr>
            <p:cNvSpPr>
              <a:spLocks/>
            </p:cNvSpPr>
            <p:nvPr/>
          </p:nvSpPr>
          <p:spPr bwMode="auto">
            <a:xfrm>
              <a:off x="-4951413" y="2873376"/>
              <a:ext cx="4154488" cy="754063"/>
            </a:xfrm>
            <a:custGeom>
              <a:avLst/>
              <a:gdLst>
                <a:gd name="T0" fmla="*/ 1184 w 1368"/>
                <a:gd name="T1" fmla="*/ 0 h 248"/>
                <a:gd name="T2" fmla="*/ 526 w 1368"/>
                <a:gd name="T3" fmla="*/ 117 h 248"/>
                <a:gd name="T4" fmla="*/ 17 w 1368"/>
                <a:gd name="T5" fmla="*/ 61 h 248"/>
                <a:gd name="T6" fmla="*/ 0 w 1368"/>
                <a:gd name="T7" fmla="*/ 94 h 248"/>
                <a:gd name="T8" fmla="*/ 684 w 1368"/>
                <a:gd name="T9" fmla="*/ 248 h 248"/>
                <a:gd name="T10" fmla="*/ 1368 w 1368"/>
                <a:gd name="T11" fmla="*/ 94 h 248"/>
                <a:gd name="T12" fmla="*/ 1184 w 1368"/>
                <a:gd name="T13" fmla="*/ 0 h 248"/>
              </a:gdLst>
              <a:ahLst/>
              <a:cxnLst>
                <a:cxn ang="0">
                  <a:pos x="T0" y="T1"/>
                </a:cxn>
                <a:cxn ang="0">
                  <a:pos x="T2" y="T3"/>
                </a:cxn>
                <a:cxn ang="0">
                  <a:pos x="T4" y="T5"/>
                </a:cxn>
                <a:cxn ang="0">
                  <a:pos x="T6" y="T7"/>
                </a:cxn>
                <a:cxn ang="0">
                  <a:pos x="T8" y="T9"/>
                </a:cxn>
                <a:cxn ang="0">
                  <a:pos x="T10" y="T11"/>
                </a:cxn>
                <a:cxn ang="0">
                  <a:pos x="T12" y="T13"/>
                </a:cxn>
              </a:cxnLst>
              <a:rect l="0" t="0" r="r" b="b"/>
              <a:pathLst>
                <a:path w="1368" h="248">
                  <a:moveTo>
                    <a:pt x="1184" y="0"/>
                  </a:moveTo>
                  <a:cubicBezTo>
                    <a:pt x="1102" y="63"/>
                    <a:pt x="838" y="117"/>
                    <a:pt x="526" y="117"/>
                  </a:cubicBezTo>
                  <a:cubicBezTo>
                    <a:pt x="324" y="117"/>
                    <a:pt x="143" y="94"/>
                    <a:pt x="17" y="61"/>
                  </a:cubicBezTo>
                  <a:cubicBezTo>
                    <a:pt x="6" y="72"/>
                    <a:pt x="0" y="82"/>
                    <a:pt x="0" y="94"/>
                  </a:cubicBezTo>
                  <a:cubicBezTo>
                    <a:pt x="0" y="174"/>
                    <a:pt x="306" y="248"/>
                    <a:pt x="684" y="248"/>
                  </a:cubicBezTo>
                  <a:cubicBezTo>
                    <a:pt x="1062" y="248"/>
                    <a:pt x="1368" y="174"/>
                    <a:pt x="1368" y="94"/>
                  </a:cubicBezTo>
                  <a:cubicBezTo>
                    <a:pt x="1368" y="56"/>
                    <a:pt x="1298" y="23"/>
                    <a:pt x="1184" y="0"/>
                  </a:cubicBezTo>
                </a:path>
              </a:pathLst>
            </a:custGeom>
            <a:solidFill>
              <a:srgbClr val="FCC62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7" name="TextBox 16">
            <a:extLst>
              <a:ext uri="{FF2B5EF4-FFF2-40B4-BE49-F238E27FC236}">
                <a16:creationId xmlns="" xmlns:a16="http://schemas.microsoft.com/office/drawing/2014/main" id="{3ED8B943-7EBD-486F-9187-C0C2FD6C0353}"/>
              </a:ext>
            </a:extLst>
          </p:cNvPr>
          <p:cNvSpPr txBox="1"/>
          <p:nvPr/>
        </p:nvSpPr>
        <p:spPr>
          <a:xfrm>
            <a:off x="7161212" y="1905000"/>
            <a:ext cx="1948560" cy="830997"/>
          </a:xfrm>
          <a:prstGeom prst="rect">
            <a:avLst/>
          </a:prstGeom>
          <a:noFill/>
        </p:spPr>
        <p:txBody>
          <a:bodyPr wrap="square" rtlCol="0">
            <a:spAutoFit/>
          </a:bodyPr>
          <a:lstStyle/>
          <a:p>
            <a:pPr lvl="0"/>
            <a:r>
              <a:rPr lang="en-US" b="1" dirty="0" smtClean="0">
                <a:solidFill>
                  <a:schemeClr val="bg1"/>
                </a:solidFill>
              </a:rPr>
              <a:t>Interest rate &amp; Duration </a:t>
            </a:r>
            <a:endParaRPr lang="en-US" b="1" dirty="0">
              <a:solidFill>
                <a:schemeClr val="bg1"/>
              </a:solidFill>
            </a:endParaRPr>
          </a:p>
        </p:txBody>
      </p:sp>
      <p:sp>
        <p:nvSpPr>
          <p:cNvPr id="30" name="TextBox 29">
            <a:extLst>
              <a:ext uri="{FF2B5EF4-FFF2-40B4-BE49-F238E27FC236}">
                <a16:creationId xmlns="" xmlns:a16="http://schemas.microsoft.com/office/drawing/2014/main" id="{A0FC96A5-BB70-49A0-82C5-EB2F132341F3}"/>
              </a:ext>
            </a:extLst>
          </p:cNvPr>
          <p:cNvSpPr txBox="1"/>
          <p:nvPr/>
        </p:nvSpPr>
        <p:spPr>
          <a:xfrm>
            <a:off x="3532137" y="4756209"/>
            <a:ext cx="2157464" cy="400110"/>
          </a:xfrm>
          <a:prstGeom prst="rect">
            <a:avLst/>
          </a:prstGeom>
          <a:noFill/>
        </p:spPr>
        <p:txBody>
          <a:bodyPr wrap="square" rtlCol="0">
            <a:spAutoFit/>
          </a:bodyPr>
          <a:lstStyle/>
          <a:p>
            <a:pPr algn="ctr"/>
            <a:r>
              <a:rPr lang="en-IN" sz="2000" dirty="0" smtClean="0">
                <a:solidFill>
                  <a:schemeClr val="tx1">
                    <a:lumMod val="75000"/>
                    <a:lumOff val="25000"/>
                  </a:schemeClr>
                </a:solidFill>
                <a:latin typeface="Arial" pitchFamily="34" charset="0"/>
                <a:cs typeface="Arial" pitchFamily="34" charset="0"/>
              </a:rPr>
              <a:t>Accrual  Funds</a:t>
            </a:r>
            <a:endParaRPr lang="en-IN" sz="2000" dirty="0">
              <a:solidFill>
                <a:schemeClr val="tx1">
                  <a:lumMod val="75000"/>
                  <a:lumOff val="25000"/>
                </a:schemeClr>
              </a:solidFill>
              <a:latin typeface="Arial" pitchFamily="34" charset="0"/>
              <a:cs typeface="Arial" pitchFamily="34" charset="0"/>
            </a:endParaRPr>
          </a:p>
        </p:txBody>
      </p:sp>
      <p:grpSp>
        <p:nvGrpSpPr>
          <p:cNvPr id="5" name="Group 119">
            <a:extLst>
              <a:ext uri="{FF2B5EF4-FFF2-40B4-BE49-F238E27FC236}">
                <a16:creationId xmlns="" xmlns:a16="http://schemas.microsoft.com/office/drawing/2014/main" id="{DEA057F4-7238-48F7-A987-7757EB9FAFF1}"/>
              </a:ext>
            </a:extLst>
          </p:cNvPr>
          <p:cNvGrpSpPr/>
          <p:nvPr/>
        </p:nvGrpSpPr>
        <p:grpSpPr>
          <a:xfrm>
            <a:off x="4201568" y="3754572"/>
            <a:ext cx="818602" cy="752491"/>
            <a:chOff x="-5268913" y="1701800"/>
            <a:chExt cx="3754438" cy="3451225"/>
          </a:xfrm>
        </p:grpSpPr>
        <p:sp>
          <p:nvSpPr>
            <p:cNvPr id="111" name="Rectangle 76">
              <a:extLst>
                <a:ext uri="{FF2B5EF4-FFF2-40B4-BE49-F238E27FC236}">
                  <a16:creationId xmlns="" xmlns:a16="http://schemas.microsoft.com/office/drawing/2014/main" id="{DB4194C4-9367-40DA-87B2-C4A8E3DC9FAF}"/>
                </a:ext>
              </a:extLst>
            </p:cNvPr>
            <p:cNvSpPr>
              <a:spLocks noChangeArrowheads="1"/>
            </p:cNvSpPr>
            <p:nvPr/>
          </p:nvSpPr>
          <p:spPr bwMode="auto">
            <a:xfrm>
              <a:off x="-5083175" y="4213225"/>
              <a:ext cx="628650" cy="876300"/>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sp>
          <p:nvSpPr>
            <p:cNvPr id="112" name="Rectangle 77">
              <a:extLst>
                <a:ext uri="{FF2B5EF4-FFF2-40B4-BE49-F238E27FC236}">
                  <a16:creationId xmlns="" xmlns:a16="http://schemas.microsoft.com/office/drawing/2014/main" id="{E81941D8-4C9E-41B7-9C2F-30FF14A372CD}"/>
                </a:ext>
              </a:extLst>
            </p:cNvPr>
            <p:cNvSpPr>
              <a:spLocks noChangeArrowheads="1"/>
            </p:cNvSpPr>
            <p:nvPr/>
          </p:nvSpPr>
          <p:spPr bwMode="auto">
            <a:xfrm>
              <a:off x="-4141788" y="3648075"/>
              <a:ext cx="625475" cy="1441450"/>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sp>
          <p:nvSpPr>
            <p:cNvPr id="113" name="Rectangle 78">
              <a:extLst>
                <a:ext uri="{FF2B5EF4-FFF2-40B4-BE49-F238E27FC236}">
                  <a16:creationId xmlns="" xmlns:a16="http://schemas.microsoft.com/office/drawing/2014/main" id="{98294E1C-0CBE-4E48-A208-01A24BD508AC}"/>
                </a:ext>
              </a:extLst>
            </p:cNvPr>
            <p:cNvSpPr>
              <a:spLocks noChangeArrowheads="1"/>
            </p:cNvSpPr>
            <p:nvPr/>
          </p:nvSpPr>
          <p:spPr bwMode="auto">
            <a:xfrm>
              <a:off x="-3203575" y="3146425"/>
              <a:ext cx="625475" cy="1943100"/>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sp>
          <p:nvSpPr>
            <p:cNvPr id="114" name="Rectangle 79">
              <a:extLst>
                <a:ext uri="{FF2B5EF4-FFF2-40B4-BE49-F238E27FC236}">
                  <a16:creationId xmlns="" xmlns:a16="http://schemas.microsoft.com/office/drawing/2014/main" id="{9119587E-5BDF-4800-A854-DE2632085B57}"/>
                </a:ext>
              </a:extLst>
            </p:cNvPr>
            <p:cNvSpPr>
              <a:spLocks noChangeArrowheads="1"/>
            </p:cNvSpPr>
            <p:nvPr/>
          </p:nvSpPr>
          <p:spPr bwMode="auto">
            <a:xfrm>
              <a:off x="-2265363" y="2644775"/>
              <a:ext cx="625475" cy="2444750"/>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3" name="Group 118">
              <a:extLst>
                <a:ext uri="{FF2B5EF4-FFF2-40B4-BE49-F238E27FC236}">
                  <a16:creationId xmlns="" xmlns:a16="http://schemas.microsoft.com/office/drawing/2014/main" id="{6B9F1679-7830-4563-ACBB-06BF92B7C3C8}"/>
                </a:ext>
              </a:extLst>
            </p:cNvPr>
            <p:cNvGrpSpPr/>
            <p:nvPr/>
          </p:nvGrpSpPr>
          <p:grpSpPr>
            <a:xfrm>
              <a:off x="-5268913" y="1701800"/>
              <a:ext cx="3754438" cy="3451225"/>
              <a:chOff x="-5268913" y="1701800"/>
              <a:chExt cx="3754438" cy="3451225"/>
            </a:xfrm>
          </p:grpSpPr>
          <p:sp>
            <p:nvSpPr>
              <p:cNvPr id="115" name="Freeform 80">
                <a:extLst>
                  <a:ext uri="{FF2B5EF4-FFF2-40B4-BE49-F238E27FC236}">
                    <a16:creationId xmlns="" xmlns:a16="http://schemas.microsoft.com/office/drawing/2014/main" id="{310A6EC1-6530-40D9-B3E3-283B0BB102CE}"/>
                  </a:ext>
                </a:extLst>
              </p:cNvPr>
              <p:cNvSpPr>
                <a:spLocks noEditPoints="1"/>
              </p:cNvSpPr>
              <p:nvPr/>
            </p:nvSpPr>
            <p:spPr bwMode="auto">
              <a:xfrm>
                <a:off x="-5268913" y="5029200"/>
                <a:ext cx="3754438" cy="123825"/>
              </a:xfrm>
              <a:custGeom>
                <a:avLst/>
                <a:gdLst>
                  <a:gd name="T0" fmla="*/ 1216 w 1236"/>
                  <a:gd name="T1" fmla="*/ 41 h 41"/>
                  <a:gd name="T2" fmla="*/ 20 w 1236"/>
                  <a:gd name="T3" fmla="*/ 41 h 41"/>
                  <a:gd name="T4" fmla="*/ 0 w 1236"/>
                  <a:gd name="T5" fmla="*/ 20 h 41"/>
                  <a:gd name="T6" fmla="*/ 20 w 1236"/>
                  <a:gd name="T7" fmla="*/ 0 h 41"/>
                  <a:gd name="T8" fmla="*/ 1216 w 1236"/>
                  <a:gd name="T9" fmla="*/ 0 h 41"/>
                  <a:gd name="T10" fmla="*/ 1236 w 1236"/>
                  <a:gd name="T11" fmla="*/ 20 h 41"/>
                  <a:gd name="T12" fmla="*/ 1216 w 1236"/>
                  <a:gd name="T13" fmla="*/ 41 h 41"/>
                  <a:gd name="T14" fmla="*/ 1216 w 1236"/>
                  <a:gd name="T15" fmla="*/ 41 h 41"/>
                  <a:gd name="T16" fmla="*/ 1216 w 1236"/>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6" h="41">
                    <a:moveTo>
                      <a:pt x="1216" y="41"/>
                    </a:moveTo>
                    <a:cubicBezTo>
                      <a:pt x="20" y="41"/>
                      <a:pt x="20" y="41"/>
                      <a:pt x="20" y="41"/>
                    </a:cubicBezTo>
                    <a:cubicBezTo>
                      <a:pt x="9" y="41"/>
                      <a:pt x="0" y="32"/>
                      <a:pt x="0" y="20"/>
                    </a:cubicBezTo>
                    <a:cubicBezTo>
                      <a:pt x="0" y="9"/>
                      <a:pt x="9" y="0"/>
                      <a:pt x="20" y="0"/>
                    </a:cubicBezTo>
                    <a:cubicBezTo>
                      <a:pt x="1216" y="0"/>
                      <a:pt x="1216" y="0"/>
                      <a:pt x="1216" y="0"/>
                    </a:cubicBezTo>
                    <a:cubicBezTo>
                      <a:pt x="1227" y="0"/>
                      <a:pt x="1236" y="9"/>
                      <a:pt x="1236" y="20"/>
                    </a:cubicBezTo>
                    <a:cubicBezTo>
                      <a:pt x="1236" y="32"/>
                      <a:pt x="1227" y="41"/>
                      <a:pt x="1216" y="41"/>
                    </a:cubicBezTo>
                    <a:close/>
                    <a:moveTo>
                      <a:pt x="1216" y="41"/>
                    </a:moveTo>
                    <a:cubicBezTo>
                      <a:pt x="1216" y="41"/>
                      <a:pt x="1216" y="41"/>
                      <a:pt x="1216" y="41"/>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6" name="Freeform 81">
                <a:extLst>
                  <a:ext uri="{FF2B5EF4-FFF2-40B4-BE49-F238E27FC236}">
                    <a16:creationId xmlns="" xmlns:a16="http://schemas.microsoft.com/office/drawing/2014/main" id="{AC9C89D9-AC2E-4396-8481-4DDACE6337DD}"/>
                  </a:ext>
                </a:extLst>
              </p:cNvPr>
              <p:cNvSpPr>
                <a:spLocks noEditPoints="1"/>
              </p:cNvSpPr>
              <p:nvPr/>
            </p:nvSpPr>
            <p:spPr bwMode="auto">
              <a:xfrm>
                <a:off x="-4837113" y="1747838"/>
                <a:ext cx="2581275" cy="1544638"/>
              </a:xfrm>
              <a:custGeom>
                <a:avLst/>
                <a:gdLst>
                  <a:gd name="T0" fmla="*/ 23 w 850"/>
                  <a:gd name="T1" fmla="*/ 508 h 508"/>
                  <a:gd name="T2" fmla="*/ 5 w 850"/>
                  <a:gd name="T3" fmla="*/ 498 h 508"/>
                  <a:gd name="T4" fmla="*/ 13 w 850"/>
                  <a:gd name="T5" fmla="*/ 470 h 508"/>
                  <a:gd name="T6" fmla="*/ 816 w 850"/>
                  <a:gd name="T7" fmla="*/ 6 h 508"/>
                  <a:gd name="T8" fmla="*/ 844 w 850"/>
                  <a:gd name="T9" fmla="*/ 13 h 508"/>
                  <a:gd name="T10" fmla="*/ 837 w 850"/>
                  <a:gd name="T11" fmla="*/ 42 h 508"/>
                  <a:gd name="T12" fmla="*/ 33 w 850"/>
                  <a:gd name="T13" fmla="*/ 505 h 508"/>
                  <a:gd name="T14" fmla="*/ 23 w 850"/>
                  <a:gd name="T15" fmla="*/ 508 h 508"/>
                  <a:gd name="T16" fmla="*/ 23 w 850"/>
                  <a:gd name="T17" fmla="*/ 508 h 508"/>
                  <a:gd name="T18" fmla="*/ 23 w 850"/>
                  <a:gd name="T19" fmla="*/ 508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508">
                    <a:moveTo>
                      <a:pt x="23" y="508"/>
                    </a:moveTo>
                    <a:cubicBezTo>
                      <a:pt x="16" y="508"/>
                      <a:pt x="9" y="505"/>
                      <a:pt x="5" y="498"/>
                    </a:cubicBezTo>
                    <a:cubicBezTo>
                      <a:pt x="0" y="488"/>
                      <a:pt x="3" y="475"/>
                      <a:pt x="13" y="470"/>
                    </a:cubicBezTo>
                    <a:cubicBezTo>
                      <a:pt x="816" y="6"/>
                      <a:pt x="816" y="6"/>
                      <a:pt x="816" y="6"/>
                    </a:cubicBezTo>
                    <a:cubicBezTo>
                      <a:pt x="826" y="0"/>
                      <a:pt x="839" y="4"/>
                      <a:pt x="844" y="13"/>
                    </a:cubicBezTo>
                    <a:cubicBezTo>
                      <a:pt x="850" y="23"/>
                      <a:pt x="847" y="36"/>
                      <a:pt x="837" y="42"/>
                    </a:cubicBezTo>
                    <a:cubicBezTo>
                      <a:pt x="33" y="505"/>
                      <a:pt x="33" y="505"/>
                      <a:pt x="33" y="505"/>
                    </a:cubicBezTo>
                    <a:cubicBezTo>
                      <a:pt x="30" y="507"/>
                      <a:pt x="27" y="508"/>
                      <a:pt x="23" y="508"/>
                    </a:cubicBezTo>
                    <a:close/>
                    <a:moveTo>
                      <a:pt x="23" y="508"/>
                    </a:moveTo>
                    <a:cubicBezTo>
                      <a:pt x="23" y="508"/>
                      <a:pt x="23" y="508"/>
                      <a:pt x="23" y="508"/>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7" name="Freeform 82">
                <a:extLst>
                  <a:ext uri="{FF2B5EF4-FFF2-40B4-BE49-F238E27FC236}">
                    <a16:creationId xmlns="" xmlns:a16="http://schemas.microsoft.com/office/drawing/2014/main" id="{4098CA07-1467-4C8F-83DA-AE1E151979A8}"/>
                  </a:ext>
                </a:extLst>
              </p:cNvPr>
              <p:cNvSpPr>
                <a:spLocks noEditPoints="1"/>
              </p:cNvSpPr>
              <p:nvPr/>
            </p:nvSpPr>
            <p:spPr bwMode="auto">
              <a:xfrm>
                <a:off x="-2930525" y="1701800"/>
                <a:ext cx="668338" cy="179388"/>
              </a:xfrm>
              <a:custGeom>
                <a:avLst/>
                <a:gdLst>
                  <a:gd name="T0" fmla="*/ 198 w 220"/>
                  <a:gd name="T1" fmla="*/ 59 h 59"/>
                  <a:gd name="T2" fmla="*/ 196 w 220"/>
                  <a:gd name="T3" fmla="*/ 59 h 59"/>
                  <a:gd name="T4" fmla="*/ 20 w 220"/>
                  <a:gd name="T5" fmla="*/ 42 h 59"/>
                  <a:gd name="T6" fmla="*/ 1 w 220"/>
                  <a:gd name="T7" fmla="*/ 20 h 59"/>
                  <a:gd name="T8" fmla="*/ 24 w 220"/>
                  <a:gd name="T9" fmla="*/ 1 h 59"/>
                  <a:gd name="T10" fmla="*/ 200 w 220"/>
                  <a:gd name="T11" fmla="*/ 18 h 59"/>
                  <a:gd name="T12" fmla="*/ 219 w 220"/>
                  <a:gd name="T13" fmla="*/ 41 h 59"/>
                  <a:gd name="T14" fmla="*/ 198 w 220"/>
                  <a:gd name="T15" fmla="*/ 59 h 59"/>
                  <a:gd name="T16" fmla="*/ 198 w 220"/>
                  <a:gd name="T17" fmla="*/ 59 h 59"/>
                  <a:gd name="T18" fmla="*/ 198 w 220"/>
                  <a:gd name="T1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59">
                    <a:moveTo>
                      <a:pt x="198" y="59"/>
                    </a:moveTo>
                    <a:cubicBezTo>
                      <a:pt x="198" y="59"/>
                      <a:pt x="197" y="59"/>
                      <a:pt x="196" y="59"/>
                    </a:cubicBezTo>
                    <a:cubicBezTo>
                      <a:pt x="20" y="42"/>
                      <a:pt x="20" y="42"/>
                      <a:pt x="20" y="42"/>
                    </a:cubicBezTo>
                    <a:cubicBezTo>
                      <a:pt x="9" y="41"/>
                      <a:pt x="0" y="31"/>
                      <a:pt x="1" y="20"/>
                    </a:cubicBezTo>
                    <a:cubicBezTo>
                      <a:pt x="2" y="8"/>
                      <a:pt x="12" y="0"/>
                      <a:pt x="24" y="1"/>
                    </a:cubicBezTo>
                    <a:cubicBezTo>
                      <a:pt x="200" y="18"/>
                      <a:pt x="200" y="18"/>
                      <a:pt x="200" y="18"/>
                    </a:cubicBezTo>
                    <a:cubicBezTo>
                      <a:pt x="212" y="19"/>
                      <a:pt x="220" y="29"/>
                      <a:pt x="219" y="41"/>
                    </a:cubicBezTo>
                    <a:cubicBezTo>
                      <a:pt x="218" y="51"/>
                      <a:pt x="209" y="59"/>
                      <a:pt x="198" y="59"/>
                    </a:cubicBezTo>
                    <a:close/>
                    <a:moveTo>
                      <a:pt x="198" y="59"/>
                    </a:moveTo>
                    <a:cubicBezTo>
                      <a:pt x="198" y="59"/>
                      <a:pt x="198" y="59"/>
                      <a:pt x="198" y="59"/>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8" name="Freeform 83">
                <a:extLst>
                  <a:ext uri="{FF2B5EF4-FFF2-40B4-BE49-F238E27FC236}">
                    <a16:creationId xmlns="" xmlns:a16="http://schemas.microsoft.com/office/drawing/2014/main" id="{566D0BA2-BC43-4D3A-BFFE-540B9926570E}"/>
                  </a:ext>
                </a:extLst>
              </p:cNvPr>
              <p:cNvSpPr>
                <a:spLocks noEditPoints="1"/>
              </p:cNvSpPr>
              <p:nvPr/>
            </p:nvSpPr>
            <p:spPr bwMode="auto">
              <a:xfrm>
                <a:off x="-2620963" y="1747838"/>
                <a:ext cx="365125" cy="625475"/>
              </a:xfrm>
              <a:custGeom>
                <a:avLst/>
                <a:gdLst>
                  <a:gd name="T0" fmla="*/ 23 w 120"/>
                  <a:gd name="T1" fmla="*/ 206 h 206"/>
                  <a:gd name="T2" fmla="*/ 14 w 120"/>
                  <a:gd name="T3" fmla="*/ 204 h 206"/>
                  <a:gd name="T4" fmla="*/ 4 w 120"/>
                  <a:gd name="T5" fmla="*/ 177 h 206"/>
                  <a:gd name="T6" fmla="*/ 78 w 120"/>
                  <a:gd name="T7" fmla="*/ 15 h 206"/>
                  <a:gd name="T8" fmla="*/ 105 w 120"/>
                  <a:gd name="T9" fmla="*/ 5 h 206"/>
                  <a:gd name="T10" fmla="*/ 115 w 120"/>
                  <a:gd name="T11" fmla="*/ 32 h 206"/>
                  <a:gd name="T12" fmla="*/ 42 w 120"/>
                  <a:gd name="T13" fmla="*/ 194 h 206"/>
                  <a:gd name="T14" fmla="*/ 23 w 120"/>
                  <a:gd name="T15" fmla="*/ 206 h 206"/>
                  <a:gd name="T16" fmla="*/ 23 w 120"/>
                  <a:gd name="T17" fmla="*/ 206 h 206"/>
                  <a:gd name="T18" fmla="*/ 23 w 120"/>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206">
                    <a:moveTo>
                      <a:pt x="23" y="206"/>
                    </a:moveTo>
                    <a:cubicBezTo>
                      <a:pt x="20" y="206"/>
                      <a:pt x="17" y="205"/>
                      <a:pt x="14" y="204"/>
                    </a:cubicBezTo>
                    <a:cubicBezTo>
                      <a:pt x="4" y="199"/>
                      <a:pt x="0" y="187"/>
                      <a:pt x="4" y="177"/>
                    </a:cubicBezTo>
                    <a:cubicBezTo>
                      <a:pt x="78" y="15"/>
                      <a:pt x="78" y="15"/>
                      <a:pt x="78" y="15"/>
                    </a:cubicBezTo>
                    <a:cubicBezTo>
                      <a:pt x="82" y="5"/>
                      <a:pt x="95" y="0"/>
                      <a:pt x="105" y="5"/>
                    </a:cubicBezTo>
                    <a:cubicBezTo>
                      <a:pt x="115" y="10"/>
                      <a:pt x="120" y="22"/>
                      <a:pt x="115" y="32"/>
                    </a:cubicBezTo>
                    <a:cubicBezTo>
                      <a:pt x="42" y="194"/>
                      <a:pt x="42" y="194"/>
                      <a:pt x="42" y="194"/>
                    </a:cubicBezTo>
                    <a:cubicBezTo>
                      <a:pt x="38" y="201"/>
                      <a:pt x="31" y="206"/>
                      <a:pt x="23" y="206"/>
                    </a:cubicBezTo>
                    <a:close/>
                    <a:moveTo>
                      <a:pt x="23" y="206"/>
                    </a:moveTo>
                    <a:cubicBezTo>
                      <a:pt x="23" y="206"/>
                      <a:pt x="23" y="206"/>
                      <a:pt x="23" y="206"/>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IN"/>
              </a:p>
            </p:txBody>
          </p:sp>
        </p:grpSp>
      </p:grpSp>
      <p:sp>
        <p:nvSpPr>
          <p:cNvPr id="15" name="TextBox 14">
            <a:extLst>
              <a:ext uri="{FF2B5EF4-FFF2-40B4-BE49-F238E27FC236}">
                <a16:creationId xmlns="" xmlns:a16="http://schemas.microsoft.com/office/drawing/2014/main" id="{2C7CB55D-7441-4DC7-98AF-0C5D20EC7B90}"/>
              </a:ext>
            </a:extLst>
          </p:cNvPr>
          <p:cNvSpPr txBox="1"/>
          <p:nvPr/>
        </p:nvSpPr>
        <p:spPr>
          <a:xfrm>
            <a:off x="3732212" y="2133600"/>
            <a:ext cx="2665412" cy="523220"/>
          </a:xfrm>
          <a:prstGeom prst="rect">
            <a:avLst/>
          </a:prstGeom>
          <a:noFill/>
        </p:spPr>
        <p:txBody>
          <a:bodyPr wrap="square" rtlCol="0">
            <a:spAutoFit/>
          </a:bodyPr>
          <a:lstStyle/>
          <a:p>
            <a:pPr lvl="0" algn="ctr"/>
            <a:r>
              <a:rPr lang="en-US" sz="2800" b="1" dirty="0" smtClean="0">
                <a:solidFill>
                  <a:schemeClr val="bg1"/>
                </a:solidFill>
              </a:rPr>
              <a:t>Credit Rating</a:t>
            </a:r>
            <a:endParaRPr lang="en-US" sz="2800" b="1" dirty="0">
              <a:solidFill>
                <a:schemeClr val="bg1"/>
              </a:solidFill>
            </a:endParaRPr>
          </a:p>
        </p:txBody>
      </p:sp>
      <p:sp>
        <p:nvSpPr>
          <p:cNvPr id="107" name="TextBox 106"/>
          <p:cNvSpPr txBox="1"/>
          <p:nvPr/>
        </p:nvSpPr>
        <p:spPr>
          <a:xfrm>
            <a:off x="2970212" y="2133600"/>
            <a:ext cx="685800" cy="461665"/>
          </a:xfrm>
          <a:prstGeom prst="rect">
            <a:avLst/>
          </a:prstGeom>
          <a:noFill/>
        </p:spPr>
        <p:txBody>
          <a:bodyPr wrap="square" rtlCol="0">
            <a:spAutoFit/>
          </a:bodyPr>
          <a:lstStyle/>
          <a:p>
            <a:endParaRPr lang="en-US" dirty="0"/>
          </a:p>
        </p:txBody>
      </p:sp>
      <p:sp>
        <p:nvSpPr>
          <p:cNvPr id="108" name="TextBox 107">
            <a:extLst>
              <a:ext uri="{FF2B5EF4-FFF2-40B4-BE49-F238E27FC236}">
                <a16:creationId xmlns="" xmlns:a16="http://schemas.microsoft.com/office/drawing/2014/main" id="{2C7CB55D-7441-4DC7-98AF-0C5D20EC7B90}"/>
              </a:ext>
            </a:extLst>
          </p:cNvPr>
          <p:cNvSpPr txBox="1"/>
          <p:nvPr/>
        </p:nvSpPr>
        <p:spPr>
          <a:xfrm>
            <a:off x="228600" y="1905000"/>
            <a:ext cx="2665412" cy="954107"/>
          </a:xfrm>
          <a:prstGeom prst="rect">
            <a:avLst/>
          </a:prstGeom>
          <a:noFill/>
        </p:spPr>
        <p:txBody>
          <a:bodyPr wrap="square" rtlCol="0">
            <a:spAutoFit/>
          </a:bodyPr>
          <a:lstStyle/>
          <a:p>
            <a:pPr lvl="0" algn="ctr"/>
            <a:r>
              <a:rPr lang="en-US" sz="2800" b="1" dirty="0" smtClean="0">
                <a:solidFill>
                  <a:schemeClr val="bg1"/>
                </a:solidFill>
              </a:rPr>
              <a:t>Bond price is       determined by</a:t>
            </a:r>
            <a:endParaRPr lang="en-US" sz="2800" b="1" dirty="0">
              <a:solidFill>
                <a:schemeClr val="bg1"/>
              </a:solidFill>
            </a:endParaRPr>
          </a:p>
        </p:txBody>
      </p:sp>
      <p:sp>
        <p:nvSpPr>
          <p:cNvPr id="109" name="Right Arrow 108"/>
          <p:cNvSpPr/>
          <p:nvPr/>
        </p:nvSpPr>
        <p:spPr>
          <a:xfrm>
            <a:off x="3122612" y="2209800"/>
            <a:ext cx="762000" cy="381000"/>
          </a:xfrm>
          <a:prstGeom prst="rightArrow">
            <a:avLst/>
          </a:prstGeom>
          <a:ln>
            <a:solidFill>
              <a:schemeClr val="accent6">
                <a:lumMod val="60000"/>
                <a:lumOff val="4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8641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par>
                                <p:cTn id="23" presetID="3"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par>
                                <p:cTn id="31" presetID="3" presetClass="entr" presetSubtype="1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blinds(horizontal)">
                                      <p:cBhvr>
                                        <p:cTn id="38" dur="500"/>
                                        <p:tgtEl>
                                          <p:spTgt spid="42"/>
                                        </p:tgtEl>
                                      </p:cBhvr>
                                    </p:animEffect>
                                  </p:childTnLst>
                                </p:cTn>
                              </p:par>
                              <p:par>
                                <p:cTn id="39" presetID="3" presetClass="entr" presetSubtype="1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linds(horizontal)">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42" grpId="0"/>
      <p:bldP spid="3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08412" y="381000"/>
            <a:ext cx="5406705" cy="523220"/>
          </a:xfrm>
          <a:prstGeom prst="rect">
            <a:avLst/>
          </a:prstGeom>
          <a:noFill/>
        </p:spPr>
        <p:txBody>
          <a:bodyPr wrap="square" rtlCol="0">
            <a:spAutoFit/>
          </a:bodyPr>
          <a:lstStyle/>
          <a:p>
            <a:r>
              <a:rPr lang="en-GB" sz="2800" b="1" u="sng" dirty="0" smtClean="0">
                <a:solidFill>
                  <a:schemeClr val="tx1">
                    <a:lumMod val="85000"/>
                    <a:lumOff val="15000"/>
                  </a:schemeClr>
                </a:solidFill>
              </a:rPr>
              <a:t>Credit Rating Agencies &amp; Scale</a:t>
            </a:r>
            <a:endParaRPr lang="en-GB" sz="2800" b="1" u="sng" dirty="0">
              <a:solidFill>
                <a:schemeClr val="tx1">
                  <a:lumMod val="85000"/>
                  <a:lumOff val="15000"/>
                </a:schemeClr>
              </a:solidFill>
            </a:endParaRPr>
          </a:p>
        </p:txBody>
      </p:sp>
      <p:graphicFrame>
        <p:nvGraphicFramePr>
          <p:cNvPr id="46" name="Diagram 45"/>
          <p:cNvGraphicFramePr/>
          <p:nvPr/>
        </p:nvGraphicFramePr>
        <p:xfrm>
          <a:off x="8532812" y="1828800"/>
          <a:ext cx="2612571"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1" name="Diagram 50"/>
          <p:cNvGraphicFramePr/>
          <p:nvPr/>
        </p:nvGraphicFramePr>
        <p:xfrm>
          <a:off x="303212" y="1447800"/>
          <a:ext cx="7445828" cy="46227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34056017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blinds(horizontal)">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Graphic spid="51"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5397" y="394638"/>
            <a:ext cx="5190395" cy="646331"/>
          </a:xfrm>
          <a:prstGeom prst="rect">
            <a:avLst/>
          </a:prstGeom>
        </p:spPr>
        <p:txBody>
          <a:bodyPr wrap="none">
            <a:spAutoFit/>
          </a:bodyPr>
          <a:lstStyle/>
          <a:p>
            <a:r>
              <a:rPr lang="en-GB" sz="3600" b="1" u="sng" dirty="0">
                <a:solidFill>
                  <a:schemeClr val="tx1">
                    <a:lumMod val="85000"/>
                    <a:lumOff val="15000"/>
                  </a:schemeClr>
                </a:solidFill>
              </a:rPr>
              <a:t>Long Term Study - </a:t>
            </a:r>
            <a:r>
              <a:rPr lang="en-GB" sz="3600" b="1" u="sng" dirty="0" smtClean="0">
                <a:solidFill>
                  <a:schemeClr val="tx1">
                    <a:lumMod val="85000"/>
                    <a:lumOff val="15000"/>
                  </a:schemeClr>
                </a:solidFill>
              </a:rPr>
              <a:t>CRISIL</a:t>
            </a:r>
            <a:endParaRPr lang="en-GB" sz="3600" b="1" u="sng" dirty="0">
              <a:solidFill>
                <a:schemeClr val="tx1">
                  <a:lumMod val="85000"/>
                  <a:lumOff val="15000"/>
                </a:schemeClr>
              </a:solidFill>
            </a:endParaRPr>
          </a:p>
        </p:txBody>
      </p:sp>
      <p:pic>
        <p:nvPicPr>
          <p:cNvPr id="3" name="Picture 4"/>
          <p:cNvPicPr>
            <a:picLocks noChangeAspect="1" noChangeArrowheads="1"/>
          </p:cNvPicPr>
          <p:nvPr/>
        </p:nvPicPr>
        <p:blipFill>
          <a:blip r:embed="rId2" cstate="print"/>
          <a:srcRect/>
          <a:stretch>
            <a:fillRect/>
          </a:stretch>
        </p:blipFill>
        <p:spPr bwMode="auto">
          <a:xfrm>
            <a:off x="379412" y="1447800"/>
            <a:ext cx="11201400" cy="48006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754744" y="1266371"/>
            <a:ext cx="10521268" cy="4982029"/>
          </a:xfrm>
          <a:prstGeom prst="rect">
            <a:avLst/>
          </a:prstGeom>
          <a:ln>
            <a:noFill/>
          </a:ln>
          <a:effectLst>
            <a:outerShdw blurRad="190500" algn="tl" rotWithShape="0">
              <a:srgbClr val="000000">
                <a:alpha val="70000"/>
              </a:srgbClr>
            </a:outerShdw>
          </a:effectLst>
        </p:spPr>
      </p:pic>
      <p:sp>
        <p:nvSpPr>
          <p:cNvPr id="3" name="Rectangle 2"/>
          <p:cNvSpPr/>
          <p:nvPr/>
        </p:nvSpPr>
        <p:spPr>
          <a:xfrm>
            <a:off x="2894012" y="304800"/>
            <a:ext cx="6092825" cy="584775"/>
          </a:xfrm>
          <a:prstGeom prst="rect">
            <a:avLst/>
          </a:prstGeom>
        </p:spPr>
        <p:txBody>
          <a:bodyPr wrap="square">
            <a:spAutoFit/>
          </a:bodyPr>
          <a:lstStyle/>
          <a:p>
            <a:r>
              <a:rPr lang="en-GB" sz="3200" b="1" u="sng" dirty="0" smtClean="0">
                <a:solidFill>
                  <a:schemeClr val="tx1">
                    <a:lumMod val="85000"/>
                    <a:lumOff val="15000"/>
                  </a:schemeClr>
                </a:solidFill>
              </a:rPr>
              <a:t>Long Term Study - CRISIL</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1422227" y="2289802"/>
            <a:ext cx="545994" cy="1200329"/>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6.3%</a:t>
            </a:r>
          </a:p>
        </p:txBody>
      </p:sp>
      <p:grpSp>
        <p:nvGrpSpPr>
          <p:cNvPr id="4" name="Group 66"/>
          <p:cNvGrpSpPr/>
          <p:nvPr/>
        </p:nvGrpSpPr>
        <p:grpSpPr>
          <a:xfrm>
            <a:off x="1248773" y="2122967"/>
            <a:ext cx="892902" cy="3617764"/>
            <a:chOff x="1249099" y="2122967"/>
            <a:chExt cx="893135" cy="3617764"/>
          </a:xfrm>
          <a:effectLst>
            <a:outerShdw blurRad="50800" dist="38100" dir="16200000" rotWithShape="0">
              <a:prstClr val="black">
                <a:alpha val="40000"/>
              </a:prstClr>
            </a:outerShdw>
          </a:effectLst>
        </p:grpSpPr>
        <p:grpSp>
          <p:nvGrpSpPr>
            <p:cNvPr id="5" name="Group 3"/>
            <p:cNvGrpSpPr/>
            <p:nvPr/>
          </p:nvGrpSpPr>
          <p:grpSpPr>
            <a:xfrm>
              <a:off x="1249099" y="2122967"/>
              <a:ext cx="893135" cy="2711303"/>
              <a:chOff x="1658679" y="1818167"/>
              <a:chExt cx="893135" cy="2711303"/>
            </a:xfrm>
          </p:grpSpPr>
          <p:sp>
            <p:nvSpPr>
              <p:cNvPr id="2" name="Rectangle 1"/>
              <p:cNvSpPr/>
              <p:nvPr/>
            </p:nvSpPr>
            <p:spPr>
              <a:xfrm>
                <a:off x="1658679" y="1818167"/>
                <a:ext cx="893135" cy="27113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Up Arrow 2"/>
              <p:cNvSpPr/>
              <p:nvPr/>
            </p:nvSpPr>
            <p:spPr>
              <a:xfrm>
                <a:off x="1823484" y="2806995"/>
                <a:ext cx="563525" cy="1722475"/>
              </a:xfrm>
              <a:prstGeom prst="up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p:cNvSpPr txBox="1"/>
            <p:nvPr/>
          </p:nvSpPr>
          <p:spPr>
            <a:xfrm>
              <a:off x="1333002" y="5279066"/>
              <a:ext cx="699821" cy="461665"/>
            </a:xfrm>
            <a:prstGeom prst="rect">
              <a:avLst/>
            </a:prstGeom>
            <a:noFill/>
          </p:spPr>
          <p:txBody>
            <a:bodyPr wrap="square" rtlCol="0">
              <a:spAutoFit/>
            </a:bodyPr>
            <a:lstStyle/>
            <a:p>
              <a:pPr algn="ctr"/>
              <a:endParaRPr lang="en-US" dirty="0">
                <a:solidFill>
                  <a:schemeClr val="bg1"/>
                </a:solidFill>
                <a:latin typeface="Arial" panose="020B0604020202020204" pitchFamily="34" charset="0"/>
                <a:cs typeface="Arial" panose="020B0604020202020204" pitchFamily="34" charset="0"/>
              </a:endParaRPr>
            </a:p>
          </p:txBody>
        </p:sp>
      </p:grpSp>
      <p:grpSp>
        <p:nvGrpSpPr>
          <p:cNvPr id="15" name="Group 13"/>
          <p:cNvGrpSpPr/>
          <p:nvPr/>
        </p:nvGrpSpPr>
        <p:grpSpPr>
          <a:xfrm>
            <a:off x="2573815" y="2654595"/>
            <a:ext cx="892902" cy="2179675"/>
            <a:chOff x="2743200" y="2349793"/>
            <a:chExt cx="893135" cy="2179675"/>
          </a:xfrm>
        </p:grpSpPr>
        <p:sp>
          <p:nvSpPr>
            <p:cNvPr id="6" name="Rectangle 5"/>
            <p:cNvSpPr/>
            <p:nvPr/>
          </p:nvSpPr>
          <p:spPr>
            <a:xfrm flipV="1">
              <a:off x="2743200" y="2349793"/>
              <a:ext cx="893135" cy="21796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flipV="1">
              <a:off x="2908006" y="2349793"/>
              <a:ext cx="563523" cy="1190847"/>
            </a:xfrm>
            <a:prstGeom prst="up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7"/>
          <p:cNvGrpSpPr/>
          <p:nvPr/>
        </p:nvGrpSpPr>
        <p:grpSpPr>
          <a:xfrm>
            <a:off x="10437812" y="1752600"/>
            <a:ext cx="892902" cy="3891517"/>
            <a:chOff x="1658679" y="1818167"/>
            <a:chExt cx="893135" cy="2711303"/>
          </a:xfrm>
        </p:grpSpPr>
        <p:sp>
          <p:nvSpPr>
            <p:cNvPr id="9" name="Rectangle 8"/>
            <p:cNvSpPr/>
            <p:nvPr/>
          </p:nvSpPr>
          <p:spPr>
            <a:xfrm>
              <a:off x="1658679" y="1818167"/>
              <a:ext cx="893135" cy="271130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1823484" y="2806995"/>
              <a:ext cx="563525" cy="1722475"/>
            </a:xfrm>
            <a:prstGeom prst="up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14"/>
          <p:cNvGrpSpPr/>
          <p:nvPr/>
        </p:nvGrpSpPr>
        <p:grpSpPr>
          <a:xfrm>
            <a:off x="8913812" y="2286000"/>
            <a:ext cx="892902" cy="3125972"/>
            <a:chOff x="4859080" y="1403498"/>
            <a:chExt cx="893135" cy="3125972"/>
          </a:xfrm>
        </p:grpSpPr>
        <p:sp>
          <p:nvSpPr>
            <p:cNvPr id="12" name="Rectangle 11"/>
            <p:cNvSpPr/>
            <p:nvPr/>
          </p:nvSpPr>
          <p:spPr>
            <a:xfrm flipV="1">
              <a:off x="4859080" y="1403498"/>
              <a:ext cx="893135" cy="31259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flipV="1">
              <a:off x="5047808" y="1403498"/>
              <a:ext cx="515678" cy="1532339"/>
            </a:xfrm>
            <a:prstGeom prst="up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p:cNvSpPr/>
          <p:nvPr/>
        </p:nvSpPr>
        <p:spPr>
          <a:xfrm>
            <a:off x="3656012" y="3276600"/>
            <a:ext cx="4937363" cy="1200329"/>
          </a:xfrm>
          <a:prstGeom prst="rect">
            <a:avLst/>
          </a:prstGeom>
        </p:spPr>
        <p:txBody>
          <a:bodyPr wrap="square">
            <a:spAutoFit/>
          </a:bodyPr>
          <a:lstStyle/>
          <a:p>
            <a:pPr algn="ctr"/>
            <a:r>
              <a:rPr lang="en-US" altLang="en-US" b="1" dirty="0" smtClean="0">
                <a:solidFill>
                  <a:srgbClr val="BE342C"/>
                </a:solidFill>
              </a:rPr>
              <a:t>Price of Bond is Inversely Proportional to Interest Rates</a:t>
            </a:r>
          </a:p>
          <a:p>
            <a:r>
              <a:rPr lang="en-US" kern="0" dirty="0" smtClean="0">
                <a:solidFill>
                  <a:schemeClr val="tx1">
                    <a:lumMod val="75000"/>
                    <a:lumOff val="25000"/>
                  </a:schemeClr>
                </a:solidFill>
                <a:latin typeface="Arial" pitchFamily="34" charset="0"/>
                <a:cs typeface="Arial" pitchFamily="34" charset="0"/>
              </a:rPr>
              <a:t> </a:t>
            </a:r>
            <a:endParaRPr lang="en-US" kern="0" dirty="0">
              <a:solidFill>
                <a:schemeClr val="tx1">
                  <a:lumMod val="75000"/>
                  <a:lumOff val="25000"/>
                </a:schemeClr>
              </a:solidFill>
              <a:latin typeface="Arial" pitchFamily="34" charset="0"/>
              <a:cs typeface="Arial" pitchFamily="34" charset="0"/>
            </a:endParaRPr>
          </a:p>
        </p:txBody>
      </p:sp>
      <p:sp>
        <p:nvSpPr>
          <p:cNvPr id="40" name="Rectangle 39"/>
          <p:cNvSpPr/>
          <p:nvPr/>
        </p:nvSpPr>
        <p:spPr>
          <a:xfrm>
            <a:off x="3198812" y="457200"/>
            <a:ext cx="5989845" cy="523220"/>
          </a:xfrm>
          <a:prstGeom prst="rect">
            <a:avLst/>
          </a:prstGeom>
        </p:spPr>
        <p:txBody>
          <a:bodyPr wrap="none">
            <a:spAutoFit/>
          </a:bodyPr>
          <a:lstStyle/>
          <a:p>
            <a:r>
              <a:rPr lang="en-IN" sz="2800" b="1" u="sng" dirty="0" smtClean="0">
                <a:solidFill>
                  <a:schemeClr val="tx1">
                    <a:lumMod val="85000"/>
                    <a:lumOff val="15000"/>
                  </a:schemeClr>
                </a:solidFill>
              </a:rPr>
              <a:t>Effects of Interest Rates on Bond Prices</a:t>
            </a:r>
            <a:endParaRPr lang="en-IN" sz="2800" b="1" u="sng" dirty="0">
              <a:solidFill>
                <a:schemeClr val="tx1">
                  <a:lumMod val="85000"/>
                  <a:lumOff val="15000"/>
                </a:schemeClr>
              </a:solidFill>
            </a:endParaRPr>
          </a:p>
        </p:txBody>
      </p:sp>
      <p:sp>
        <p:nvSpPr>
          <p:cNvPr id="41" name="Rectangle 40"/>
          <p:cNvSpPr/>
          <p:nvPr/>
        </p:nvSpPr>
        <p:spPr>
          <a:xfrm>
            <a:off x="608012" y="1447800"/>
            <a:ext cx="1972912" cy="461665"/>
          </a:xfrm>
          <a:prstGeom prst="rect">
            <a:avLst/>
          </a:prstGeom>
        </p:spPr>
        <p:txBody>
          <a:bodyPr wrap="none">
            <a:spAutoFit/>
          </a:bodyPr>
          <a:lstStyle/>
          <a:p>
            <a:r>
              <a:rPr lang="en-US" altLang="en-US" dirty="0" smtClean="0"/>
              <a:t>Interest Rates </a:t>
            </a:r>
            <a:endParaRPr lang="en-US" dirty="0"/>
          </a:p>
        </p:txBody>
      </p:sp>
      <p:sp>
        <p:nvSpPr>
          <p:cNvPr id="42" name="Rectangle 41"/>
          <p:cNvSpPr/>
          <p:nvPr/>
        </p:nvSpPr>
        <p:spPr>
          <a:xfrm>
            <a:off x="10133012" y="1143000"/>
            <a:ext cx="1649811" cy="461665"/>
          </a:xfrm>
          <a:prstGeom prst="rect">
            <a:avLst/>
          </a:prstGeom>
        </p:spPr>
        <p:txBody>
          <a:bodyPr wrap="none">
            <a:spAutoFit/>
          </a:bodyPr>
          <a:lstStyle/>
          <a:p>
            <a:r>
              <a:rPr lang="en-US" altLang="en-US" dirty="0" smtClean="0"/>
              <a:t>Bond prices</a:t>
            </a:r>
            <a:endParaRPr lang="en-US" dirty="0"/>
          </a:p>
        </p:txBody>
      </p:sp>
      <p:sp>
        <p:nvSpPr>
          <p:cNvPr id="43" name="Rectangle 42"/>
          <p:cNvSpPr/>
          <p:nvPr/>
        </p:nvSpPr>
        <p:spPr>
          <a:xfrm>
            <a:off x="8304212" y="5638800"/>
            <a:ext cx="1972912" cy="461665"/>
          </a:xfrm>
          <a:prstGeom prst="rect">
            <a:avLst/>
          </a:prstGeom>
        </p:spPr>
        <p:txBody>
          <a:bodyPr wrap="none">
            <a:spAutoFit/>
          </a:bodyPr>
          <a:lstStyle/>
          <a:p>
            <a:r>
              <a:rPr lang="en-US" altLang="en-US" dirty="0" smtClean="0"/>
              <a:t>Interest Rates </a:t>
            </a:r>
            <a:endParaRPr lang="en-US" dirty="0"/>
          </a:p>
        </p:txBody>
      </p:sp>
      <p:sp>
        <p:nvSpPr>
          <p:cNvPr id="22" name="Rectangle 21"/>
          <p:cNvSpPr/>
          <p:nvPr/>
        </p:nvSpPr>
        <p:spPr>
          <a:xfrm>
            <a:off x="1853801" y="4872335"/>
            <a:ext cx="1649811" cy="461665"/>
          </a:xfrm>
          <a:prstGeom prst="rect">
            <a:avLst/>
          </a:prstGeom>
        </p:spPr>
        <p:txBody>
          <a:bodyPr wrap="none">
            <a:spAutoFit/>
          </a:bodyPr>
          <a:lstStyle/>
          <a:p>
            <a:r>
              <a:rPr lang="en-US" altLang="en-US" dirty="0" smtClean="0"/>
              <a:t>Bond prices</a:t>
            </a:r>
            <a:endParaRPr lang="en-US" dirty="0"/>
          </a:p>
        </p:txBody>
      </p:sp>
    </p:spTree>
    <p:extLst>
      <p:ext uri="{BB962C8B-B14F-4D97-AF65-F5344CB8AC3E}">
        <p14:creationId xmlns="" xmlns:p14="http://schemas.microsoft.com/office/powerpoint/2010/main" val="42665623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2" grpId="0"/>
      <p:bldP spid="22" grpId="0"/>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A7F"/>
      </a:dk2>
      <a:lt2>
        <a:srgbClr val="F8E400"/>
      </a:lt2>
      <a:accent1>
        <a:srgbClr val="EF4231"/>
      </a:accent1>
      <a:accent2>
        <a:srgbClr val="56BCD7"/>
      </a:accent2>
      <a:accent3>
        <a:srgbClr val="FA8D2C"/>
      </a:accent3>
      <a:accent4>
        <a:srgbClr val="A54C95"/>
      </a:accent4>
      <a:accent5>
        <a:srgbClr val="2D3E50"/>
      </a:accent5>
      <a:accent6>
        <a:srgbClr val="99A44A"/>
      </a:accent6>
      <a:hlink>
        <a:srgbClr val="5B6871"/>
      </a:hlink>
      <a:folHlink>
        <a:srgbClr val="37373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6552</TotalTime>
  <Words>1612</Words>
  <Application>Microsoft Office PowerPoint</Application>
  <PresentationFormat>Custom</PresentationFormat>
  <Paragraphs>381</Paragraphs>
  <Slides>24</Slides>
  <Notes>3</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DEBT VOLATILITY GAME</vt:lpstr>
      <vt:lpstr>Types of Debt Instrument</vt:lpstr>
      <vt:lpstr>How RBI manages interest Rate</vt:lpstr>
      <vt:lpstr>Borrowing Pattern</vt:lpstr>
      <vt:lpstr>3 Dimensional View of Fixed Income Market</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How to effectively Manage Volatility in Debt Mutual Funds</vt:lpstr>
      <vt:lpstr>Mutual Fund Fact Sheet Analysis:</vt:lpstr>
      <vt:lpstr>Slide 21</vt:lpstr>
      <vt:lpstr>Slide 22</vt:lpstr>
      <vt:lpstr>Slide 23</vt:lpstr>
      <vt:lpstr>Slide 24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PowerPoint Wide</dc:title>
  <dc:creator>Julian</dc:creator>
  <cp:lastModifiedBy>USER</cp:lastModifiedBy>
  <cp:revision>238</cp:revision>
  <dcterms:created xsi:type="dcterms:W3CDTF">2013-09-12T13:05:01Z</dcterms:created>
  <dcterms:modified xsi:type="dcterms:W3CDTF">2018-11-16T12:56:19Z</dcterms:modified>
</cp:coreProperties>
</file>