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300" r:id="rId4"/>
    <p:sldId id="301" r:id="rId5"/>
    <p:sldId id="302" r:id="rId6"/>
    <p:sldId id="303"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012EF5-2C74-4849-AD38-AEA24A8CA12D}" type="datetimeFigureOut">
              <a:rPr lang="en-IN" smtClean="0"/>
              <a:t>13-02-2019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DD9547-DFE9-4EAB-AE09-6BABF5062823}" type="slidenum">
              <a:rPr lang="en-IN" smtClean="0"/>
              <a:t>‹#›</a:t>
            </a:fld>
            <a:endParaRPr lang="en-IN"/>
          </a:p>
        </p:txBody>
      </p:sp>
    </p:spTree>
    <p:extLst>
      <p:ext uri="{BB962C8B-B14F-4D97-AF65-F5344CB8AC3E}">
        <p14:creationId xmlns:p14="http://schemas.microsoft.com/office/powerpoint/2010/main" val="4193282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DC40-D6DA-45CC-9B05-4B7BE6F22081}"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5DC9-66AF-489C-A793-887361FDB5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3B1E45-C641-40F0-AC56-BAE410DA07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1D29B2-AC8F-4982-A888-EF86D0E04723}"/>
              </a:ext>
            </a:extLst>
          </p:cNvPr>
          <p:cNvSpPr>
            <a:spLocks noGrp="1"/>
          </p:cNvSpPr>
          <p:nvPr>
            <p:ph type="dt" sz="half" idx="10"/>
          </p:nvPr>
        </p:nvSpPr>
        <p:spPr/>
        <p:txBody>
          <a:bodyPr/>
          <a:lstStyle/>
          <a:p>
            <a:fld id="{9E4F6F0D-B7F7-459B-8CED-91EAC10574CE}" type="datetimeFigureOut">
              <a:rPr lang="en-IN" smtClean="0"/>
              <a:t>13-02-2019</a:t>
            </a:fld>
            <a:endParaRPr lang="en-IN"/>
          </a:p>
        </p:txBody>
      </p:sp>
      <p:sp>
        <p:nvSpPr>
          <p:cNvPr id="5" name="Footer Placeholder 4">
            <a:extLst>
              <a:ext uri="{FF2B5EF4-FFF2-40B4-BE49-F238E27FC236}">
                <a16:creationId xmlns:a16="http://schemas.microsoft.com/office/drawing/2014/main" id="{745CB5C9-EDCA-4154-95FA-6D23CA5EBA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209922-69BF-4E5A-8560-3E63E4F4B398}"/>
              </a:ext>
            </a:extLst>
          </p:cNvPr>
          <p:cNvSpPr>
            <a:spLocks noGrp="1"/>
          </p:cNvSpPr>
          <p:nvPr>
            <p:ph type="sldNum" sz="quarter" idx="12"/>
          </p:nvPr>
        </p:nvSpPr>
        <p:spPr/>
        <p:txBody>
          <a:bodyPr/>
          <a:lstStyle/>
          <a:p>
            <a:fld id="{DB47AEB8-C113-4C8F-A50B-5CFA0125D177}" type="slidenum">
              <a:rPr lang="en-IN" smtClean="0"/>
              <a:t>‹#›</a:t>
            </a:fld>
            <a:endParaRPr lang="en-IN"/>
          </a:p>
        </p:txBody>
      </p:sp>
    </p:spTree>
    <p:extLst>
      <p:ext uri="{BB962C8B-B14F-4D97-AF65-F5344CB8AC3E}">
        <p14:creationId xmlns:p14="http://schemas.microsoft.com/office/powerpoint/2010/main" val="409435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453-1A75-4633-9B87-8D98D1EF7E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D47141-7BC9-4AE7-9B9D-78195EE7A4E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BF7AAC-95A7-4A23-8037-E1EF10EB5E36}"/>
              </a:ext>
            </a:extLst>
          </p:cNvPr>
          <p:cNvSpPr>
            <a:spLocks noGrp="1"/>
          </p:cNvSpPr>
          <p:nvPr>
            <p:ph type="dt" sz="half" idx="10"/>
          </p:nvPr>
        </p:nvSpPr>
        <p:spPr/>
        <p:txBody>
          <a:bodyPr/>
          <a:lstStyle/>
          <a:p>
            <a:fld id="{9E4F6F0D-B7F7-459B-8CED-91EAC10574CE}" type="datetimeFigureOut">
              <a:rPr lang="en-IN" smtClean="0"/>
              <a:t>13-02-2019</a:t>
            </a:fld>
            <a:endParaRPr lang="en-IN"/>
          </a:p>
        </p:txBody>
      </p:sp>
      <p:sp>
        <p:nvSpPr>
          <p:cNvPr id="5" name="Footer Placeholder 4">
            <a:extLst>
              <a:ext uri="{FF2B5EF4-FFF2-40B4-BE49-F238E27FC236}">
                <a16:creationId xmlns:a16="http://schemas.microsoft.com/office/drawing/2014/main" id="{1FA3662A-9D60-4281-B33D-64F678F41E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CB4E8C-3B8E-4B5B-AE1F-CBD4A6CB832D}"/>
              </a:ext>
            </a:extLst>
          </p:cNvPr>
          <p:cNvSpPr>
            <a:spLocks noGrp="1"/>
          </p:cNvSpPr>
          <p:nvPr>
            <p:ph type="sldNum" sz="quarter" idx="12"/>
          </p:nvPr>
        </p:nvSpPr>
        <p:spPr/>
        <p:txBody>
          <a:bodyPr/>
          <a:lstStyle/>
          <a:p>
            <a:fld id="{DB47AEB8-C113-4C8F-A50B-5CFA0125D177}" type="slidenum">
              <a:rPr lang="en-IN" smtClean="0"/>
              <a:t>‹#›</a:t>
            </a:fld>
            <a:endParaRPr lang="en-IN"/>
          </a:p>
        </p:txBody>
      </p:sp>
    </p:spTree>
    <p:extLst>
      <p:ext uri="{BB962C8B-B14F-4D97-AF65-F5344CB8AC3E}">
        <p14:creationId xmlns:p14="http://schemas.microsoft.com/office/powerpoint/2010/main" val="158574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D47175-0FA8-4297-A9C1-ABB5BE6885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E7C5AE-7349-4FDD-80CA-B5DD79BB5C7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B08C5F-132C-4BE2-A006-D37E088FDF30}"/>
              </a:ext>
            </a:extLst>
          </p:cNvPr>
          <p:cNvSpPr>
            <a:spLocks noGrp="1"/>
          </p:cNvSpPr>
          <p:nvPr>
            <p:ph type="dt" sz="half" idx="10"/>
          </p:nvPr>
        </p:nvSpPr>
        <p:spPr/>
        <p:txBody>
          <a:bodyPr/>
          <a:lstStyle/>
          <a:p>
            <a:fld id="{9E4F6F0D-B7F7-459B-8CED-91EAC10574CE}" type="datetimeFigureOut">
              <a:rPr lang="en-IN" smtClean="0"/>
              <a:t>13-02-2019</a:t>
            </a:fld>
            <a:endParaRPr lang="en-IN"/>
          </a:p>
        </p:txBody>
      </p:sp>
      <p:sp>
        <p:nvSpPr>
          <p:cNvPr id="5" name="Footer Placeholder 4">
            <a:extLst>
              <a:ext uri="{FF2B5EF4-FFF2-40B4-BE49-F238E27FC236}">
                <a16:creationId xmlns:a16="http://schemas.microsoft.com/office/drawing/2014/main" id="{9A05A7B7-FD31-47B5-A76F-8761D3339B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DC7ED6-F08A-4499-88A1-086B461C6C46}"/>
              </a:ext>
            </a:extLst>
          </p:cNvPr>
          <p:cNvSpPr>
            <a:spLocks noGrp="1"/>
          </p:cNvSpPr>
          <p:nvPr>
            <p:ph type="sldNum" sz="quarter" idx="12"/>
          </p:nvPr>
        </p:nvSpPr>
        <p:spPr/>
        <p:txBody>
          <a:bodyPr/>
          <a:lstStyle/>
          <a:p>
            <a:fld id="{DB47AEB8-C113-4C8F-A50B-5CFA0125D177}" type="slidenum">
              <a:rPr lang="en-IN" smtClean="0"/>
              <a:t>‹#›</a:t>
            </a:fld>
            <a:endParaRPr lang="en-IN"/>
          </a:p>
        </p:txBody>
      </p:sp>
    </p:spTree>
    <p:extLst>
      <p:ext uri="{BB962C8B-B14F-4D97-AF65-F5344CB8AC3E}">
        <p14:creationId xmlns:p14="http://schemas.microsoft.com/office/powerpoint/2010/main" val="4145698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18A4-368B-4A34-A5F2-E0B04C33A6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7E94B0-EEF7-45FF-8912-4A20AEAD10E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7BA18A-C99C-408B-98FF-384B0B178C38}"/>
              </a:ext>
            </a:extLst>
          </p:cNvPr>
          <p:cNvSpPr>
            <a:spLocks noGrp="1"/>
          </p:cNvSpPr>
          <p:nvPr>
            <p:ph type="dt" sz="half" idx="10"/>
          </p:nvPr>
        </p:nvSpPr>
        <p:spPr/>
        <p:txBody>
          <a:bodyPr/>
          <a:lstStyle/>
          <a:p>
            <a:fld id="{9E4F6F0D-B7F7-459B-8CED-91EAC10574CE}" type="datetimeFigureOut">
              <a:rPr lang="en-IN" smtClean="0"/>
              <a:t>13-02-2019</a:t>
            </a:fld>
            <a:endParaRPr lang="en-IN"/>
          </a:p>
        </p:txBody>
      </p:sp>
      <p:sp>
        <p:nvSpPr>
          <p:cNvPr id="5" name="Footer Placeholder 4">
            <a:extLst>
              <a:ext uri="{FF2B5EF4-FFF2-40B4-BE49-F238E27FC236}">
                <a16:creationId xmlns:a16="http://schemas.microsoft.com/office/drawing/2014/main" id="{6212D168-1650-404A-BC93-668CEC87B4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DF85F-3CE9-4AD3-95AD-51E94B864896}"/>
              </a:ext>
            </a:extLst>
          </p:cNvPr>
          <p:cNvSpPr>
            <a:spLocks noGrp="1"/>
          </p:cNvSpPr>
          <p:nvPr>
            <p:ph type="sldNum" sz="quarter" idx="12"/>
          </p:nvPr>
        </p:nvSpPr>
        <p:spPr/>
        <p:txBody>
          <a:bodyPr/>
          <a:lstStyle/>
          <a:p>
            <a:fld id="{DB47AEB8-C113-4C8F-A50B-5CFA0125D177}" type="slidenum">
              <a:rPr lang="en-IN" smtClean="0"/>
              <a:t>‹#›</a:t>
            </a:fld>
            <a:endParaRPr lang="en-IN"/>
          </a:p>
        </p:txBody>
      </p:sp>
    </p:spTree>
    <p:extLst>
      <p:ext uri="{BB962C8B-B14F-4D97-AF65-F5344CB8AC3E}">
        <p14:creationId xmlns:p14="http://schemas.microsoft.com/office/powerpoint/2010/main" val="2905445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5CDD-2255-4184-A708-C3AF9C5852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D01A23-A7F0-4296-AD13-638A3C1BFB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324ED92-839A-4C84-89F0-132EC4C24739}"/>
              </a:ext>
            </a:extLst>
          </p:cNvPr>
          <p:cNvSpPr>
            <a:spLocks noGrp="1"/>
          </p:cNvSpPr>
          <p:nvPr>
            <p:ph type="dt" sz="half" idx="10"/>
          </p:nvPr>
        </p:nvSpPr>
        <p:spPr/>
        <p:txBody>
          <a:bodyPr/>
          <a:lstStyle/>
          <a:p>
            <a:fld id="{9E4F6F0D-B7F7-459B-8CED-91EAC10574CE}" type="datetimeFigureOut">
              <a:rPr lang="en-IN" smtClean="0"/>
              <a:t>13-02-2019</a:t>
            </a:fld>
            <a:endParaRPr lang="en-IN"/>
          </a:p>
        </p:txBody>
      </p:sp>
      <p:sp>
        <p:nvSpPr>
          <p:cNvPr id="5" name="Footer Placeholder 4">
            <a:extLst>
              <a:ext uri="{FF2B5EF4-FFF2-40B4-BE49-F238E27FC236}">
                <a16:creationId xmlns:a16="http://schemas.microsoft.com/office/drawing/2014/main" id="{2B0C3A16-28A4-420C-870A-6CD86F057E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35D9AF-B7E8-4DAD-A691-45A8BBCE0D45}"/>
              </a:ext>
            </a:extLst>
          </p:cNvPr>
          <p:cNvSpPr>
            <a:spLocks noGrp="1"/>
          </p:cNvSpPr>
          <p:nvPr>
            <p:ph type="sldNum" sz="quarter" idx="12"/>
          </p:nvPr>
        </p:nvSpPr>
        <p:spPr/>
        <p:txBody>
          <a:bodyPr/>
          <a:lstStyle/>
          <a:p>
            <a:fld id="{DB47AEB8-C113-4C8F-A50B-5CFA0125D177}" type="slidenum">
              <a:rPr lang="en-IN" smtClean="0"/>
              <a:t>‹#›</a:t>
            </a:fld>
            <a:endParaRPr lang="en-IN"/>
          </a:p>
        </p:txBody>
      </p:sp>
    </p:spTree>
    <p:extLst>
      <p:ext uri="{BB962C8B-B14F-4D97-AF65-F5344CB8AC3E}">
        <p14:creationId xmlns:p14="http://schemas.microsoft.com/office/powerpoint/2010/main" val="90836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97B7-051B-4D60-8648-B2E0A6568D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424B12-BB1D-4E53-B559-22C428F424D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9175D0-A286-4343-A7E0-D190172A1E0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D44F53-D0DE-4814-A2BB-5C2963DBC839}"/>
              </a:ext>
            </a:extLst>
          </p:cNvPr>
          <p:cNvSpPr>
            <a:spLocks noGrp="1"/>
          </p:cNvSpPr>
          <p:nvPr>
            <p:ph type="dt" sz="half" idx="10"/>
          </p:nvPr>
        </p:nvSpPr>
        <p:spPr/>
        <p:txBody>
          <a:bodyPr/>
          <a:lstStyle/>
          <a:p>
            <a:fld id="{9E4F6F0D-B7F7-459B-8CED-91EAC10574CE}" type="datetimeFigureOut">
              <a:rPr lang="en-IN" smtClean="0"/>
              <a:t>13-02-2019</a:t>
            </a:fld>
            <a:endParaRPr lang="en-IN"/>
          </a:p>
        </p:txBody>
      </p:sp>
      <p:sp>
        <p:nvSpPr>
          <p:cNvPr id="6" name="Footer Placeholder 5">
            <a:extLst>
              <a:ext uri="{FF2B5EF4-FFF2-40B4-BE49-F238E27FC236}">
                <a16:creationId xmlns:a16="http://schemas.microsoft.com/office/drawing/2014/main" id="{E1F8A707-29EC-4D0D-8EC4-008B01D3FA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39C759-7006-448A-BE79-5A230277A25C}"/>
              </a:ext>
            </a:extLst>
          </p:cNvPr>
          <p:cNvSpPr>
            <a:spLocks noGrp="1"/>
          </p:cNvSpPr>
          <p:nvPr>
            <p:ph type="sldNum" sz="quarter" idx="12"/>
          </p:nvPr>
        </p:nvSpPr>
        <p:spPr/>
        <p:txBody>
          <a:bodyPr/>
          <a:lstStyle/>
          <a:p>
            <a:fld id="{DB47AEB8-C113-4C8F-A50B-5CFA0125D177}" type="slidenum">
              <a:rPr lang="en-IN" smtClean="0"/>
              <a:t>‹#›</a:t>
            </a:fld>
            <a:endParaRPr lang="en-IN"/>
          </a:p>
        </p:txBody>
      </p:sp>
    </p:spTree>
    <p:extLst>
      <p:ext uri="{BB962C8B-B14F-4D97-AF65-F5344CB8AC3E}">
        <p14:creationId xmlns:p14="http://schemas.microsoft.com/office/powerpoint/2010/main" val="584497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F5BA0-2400-444A-9B0A-67867EA80A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B43E0D-E837-4004-BE71-EB5B5A07F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CBDB6B-995C-41E1-8E0E-DF1B6FF0A5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6D823A-3B51-4A11-A97C-A7B3756CC0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DB97715-85A5-43BE-98F9-08AA0D8163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7C05CC-DD10-4764-A7D5-76D57D56BFFA}"/>
              </a:ext>
            </a:extLst>
          </p:cNvPr>
          <p:cNvSpPr>
            <a:spLocks noGrp="1"/>
          </p:cNvSpPr>
          <p:nvPr>
            <p:ph type="dt" sz="half" idx="10"/>
          </p:nvPr>
        </p:nvSpPr>
        <p:spPr/>
        <p:txBody>
          <a:bodyPr/>
          <a:lstStyle/>
          <a:p>
            <a:fld id="{9E4F6F0D-B7F7-459B-8CED-91EAC10574CE}" type="datetimeFigureOut">
              <a:rPr lang="en-IN" smtClean="0"/>
              <a:t>13-02-2019</a:t>
            </a:fld>
            <a:endParaRPr lang="en-IN"/>
          </a:p>
        </p:txBody>
      </p:sp>
      <p:sp>
        <p:nvSpPr>
          <p:cNvPr id="8" name="Footer Placeholder 7">
            <a:extLst>
              <a:ext uri="{FF2B5EF4-FFF2-40B4-BE49-F238E27FC236}">
                <a16:creationId xmlns:a16="http://schemas.microsoft.com/office/drawing/2014/main" id="{355F60A8-4F12-4457-9A5D-CE3D024F4C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DB52AE-3B78-45A9-A9FF-66211060649E}"/>
              </a:ext>
            </a:extLst>
          </p:cNvPr>
          <p:cNvSpPr>
            <a:spLocks noGrp="1"/>
          </p:cNvSpPr>
          <p:nvPr>
            <p:ph type="sldNum" sz="quarter" idx="12"/>
          </p:nvPr>
        </p:nvSpPr>
        <p:spPr/>
        <p:txBody>
          <a:bodyPr/>
          <a:lstStyle/>
          <a:p>
            <a:fld id="{DB47AEB8-C113-4C8F-A50B-5CFA0125D177}" type="slidenum">
              <a:rPr lang="en-IN" smtClean="0"/>
              <a:t>‹#›</a:t>
            </a:fld>
            <a:endParaRPr lang="en-IN"/>
          </a:p>
        </p:txBody>
      </p:sp>
    </p:spTree>
    <p:extLst>
      <p:ext uri="{BB962C8B-B14F-4D97-AF65-F5344CB8AC3E}">
        <p14:creationId xmlns:p14="http://schemas.microsoft.com/office/powerpoint/2010/main" val="82431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57D9-A400-4E64-AA5F-F26CDBE7FC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074D2D-2657-4272-AC89-1ED4DA99FA86}"/>
              </a:ext>
            </a:extLst>
          </p:cNvPr>
          <p:cNvSpPr>
            <a:spLocks noGrp="1"/>
          </p:cNvSpPr>
          <p:nvPr>
            <p:ph type="dt" sz="half" idx="10"/>
          </p:nvPr>
        </p:nvSpPr>
        <p:spPr/>
        <p:txBody>
          <a:bodyPr/>
          <a:lstStyle/>
          <a:p>
            <a:fld id="{9E4F6F0D-B7F7-459B-8CED-91EAC10574CE}" type="datetimeFigureOut">
              <a:rPr lang="en-IN" smtClean="0"/>
              <a:t>13-02-2019</a:t>
            </a:fld>
            <a:endParaRPr lang="en-IN"/>
          </a:p>
        </p:txBody>
      </p:sp>
      <p:sp>
        <p:nvSpPr>
          <p:cNvPr id="4" name="Footer Placeholder 3">
            <a:extLst>
              <a:ext uri="{FF2B5EF4-FFF2-40B4-BE49-F238E27FC236}">
                <a16:creationId xmlns:a16="http://schemas.microsoft.com/office/drawing/2014/main" id="{F6FEBC2B-BA77-4A89-A0DE-D23C565CA6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5063AA-02BF-43C5-90D0-F73331B66853}"/>
              </a:ext>
            </a:extLst>
          </p:cNvPr>
          <p:cNvSpPr>
            <a:spLocks noGrp="1"/>
          </p:cNvSpPr>
          <p:nvPr>
            <p:ph type="sldNum" sz="quarter" idx="12"/>
          </p:nvPr>
        </p:nvSpPr>
        <p:spPr/>
        <p:txBody>
          <a:bodyPr/>
          <a:lstStyle/>
          <a:p>
            <a:fld id="{DB47AEB8-C113-4C8F-A50B-5CFA0125D177}" type="slidenum">
              <a:rPr lang="en-IN" smtClean="0"/>
              <a:t>‹#›</a:t>
            </a:fld>
            <a:endParaRPr lang="en-IN"/>
          </a:p>
        </p:txBody>
      </p:sp>
    </p:spTree>
    <p:extLst>
      <p:ext uri="{BB962C8B-B14F-4D97-AF65-F5344CB8AC3E}">
        <p14:creationId xmlns:p14="http://schemas.microsoft.com/office/powerpoint/2010/main" val="374757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AC6A4-09F9-4321-BCF7-37BE54B487F0}"/>
              </a:ext>
            </a:extLst>
          </p:cNvPr>
          <p:cNvSpPr>
            <a:spLocks noGrp="1"/>
          </p:cNvSpPr>
          <p:nvPr>
            <p:ph type="dt" sz="half" idx="10"/>
          </p:nvPr>
        </p:nvSpPr>
        <p:spPr/>
        <p:txBody>
          <a:bodyPr/>
          <a:lstStyle/>
          <a:p>
            <a:fld id="{9E4F6F0D-B7F7-459B-8CED-91EAC10574CE}" type="datetimeFigureOut">
              <a:rPr lang="en-IN" smtClean="0"/>
              <a:t>13-02-2019</a:t>
            </a:fld>
            <a:endParaRPr lang="en-IN"/>
          </a:p>
        </p:txBody>
      </p:sp>
      <p:sp>
        <p:nvSpPr>
          <p:cNvPr id="3" name="Footer Placeholder 2">
            <a:extLst>
              <a:ext uri="{FF2B5EF4-FFF2-40B4-BE49-F238E27FC236}">
                <a16:creationId xmlns:a16="http://schemas.microsoft.com/office/drawing/2014/main" id="{4D74EF6B-B672-4080-9B52-BBDFAF0911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B41344-FCED-4256-B2B8-CDFED4501357}"/>
              </a:ext>
            </a:extLst>
          </p:cNvPr>
          <p:cNvSpPr>
            <a:spLocks noGrp="1"/>
          </p:cNvSpPr>
          <p:nvPr>
            <p:ph type="sldNum" sz="quarter" idx="12"/>
          </p:nvPr>
        </p:nvSpPr>
        <p:spPr/>
        <p:txBody>
          <a:bodyPr/>
          <a:lstStyle/>
          <a:p>
            <a:fld id="{DB47AEB8-C113-4C8F-A50B-5CFA0125D177}" type="slidenum">
              <a:rPr lang="en-IN" smtClean="0"/>
              <a:t>‹#›</a:t>
            </a:fld>
            <a:endParaRPr lang="en-IN"/>
          </a:p>
        </p:txBody>
      </p:sp>
    </p:spTree>
    <p:extLst>
      <p:ext uri="{BB962C8B-B14F-4D97-AF65-F5344CB8AC3E}">
        <p14:creationId xmlns:p14="http://schemas.microsoft.com/office/powerpoint/2010/main" val="1928462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0B81-70A7-4966-B8CD-F33DDFF92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B67EAE-5914-4C16-BF26-BFCB7C42EC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1A75DC-C813-445F-BAF0-3B2841436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F711DB-823B-4150-B321-7A6AE4C44225}"/>
              </a:ext>
            </a:extLst>
          </p:cNvPr>
          <p:cNvSpPr>
            <a:spLocks noGrp="1"/>
          </p:cNvSpPr>
          <p:nvPr>
            <p:ph type="dt" sz="half" idx="10"/>
          </p:nvPr>
        </p:nvSpPr>
        <p:spPr/>
        <p:txBody>
          <a:bodyPr/>
          <a:lstStyle/>
          <a:p>
            <a:fld id="{9E4F6F0D-B7F7-459B-8CED-91EAC10574CE}" type="datetimeFigureOut">
              <a:rPr lang="en-IN" smtClean="0"/>
              <a:t>13-02-2019</a:t>
            </a:fld>
            <a:endParaRPr lang="en-IN"/>
          </a:p>
        </p:txBody>
      </p:sp>
      <p:sp>
        <p:nvSpPr>
          <p:cNvPr id="6" name="Footer Placeholder 5">
            <a:extLst>
              <a:ext uri="{FF2B5EF4-FFF2-40B4-BE49-F238E27FC236}">
                <a16:creationId xmlns:a16="http://schemas.microsoft.com/office/drawing/2014/main" id="{AF4CF44F-2A71-4F24-876E-E9CE5B704A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276906-7B76-42E4-91AB-DF271DAA17B2}"/>
              </a:ext>
            </a:extLst>
          </p:cNvPr>
          <p:cNvSpPr>
            <a:spLocks noGrp="1"/>
          </p:cNvSpPr>
          <p:nvPr>
            <p:ph type="sldNum" sz="quarter" idx="12"/>
          </p:nvPr>
        </p:nvSpPr>
        <p:spPr/>
        <p:txBody>
          <a:bodyPr/>
          <a:lstStyle/>
          <a:p>
            <a:fld id="{DB47AEB8-C113-4C8F-A50B-5CFA0125D177}" type="slidenum">
              <a:rPr lang="en-IN" smtClean="0"/>
              <a:t>‹#›</a:t>
            </a:fld>
            <a:endParaRPr lang="en-IN"/>
          </a:p>
        </p:txBody>
      </p:sp>
    </p:spTree>
    <p:extLst>
      <p:ext uri="{BB962C8B-B14F-4D97-AF65-F5344CB8AC3E}">
        <p14:creationId xmlns:p14="http://schemas.microsoft.com/office/powerpoint/2010/main" val="1719885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D6C2A-0C54-438A-8398-674B1BBB8A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4695CF-513B-481E-9B0C-24EF902225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3BC86F-3965-45A3-B295-FCC9571C60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D23BED-C7C3-4433-BB78-4CEDDC2941C8}"/>
              </a:ext>
            </a:extLst>
          </p:cNvPr>
          <p:cNvSpPr>
            <a:spLocks noGrp="1"/>
          </p:cNvSpPr>
          <p:nvPr>
            <p:ph type="dt" sz="half" idx="10"/>
          </p:nvPr>
        </p:nvSpPr>
        <p:spPr/>
        <p:txBody>
          <a:bodyPr/>
          <a:lstStyle/>
          <a:p>
            <a:fld id="{9E4F6F0D-B7F7-459B-8CED-91EAC10574CE}" type="datetimeFigureOut">
              <a:rPr lang="en-IN" smtClean="0"/>
              <a:t>13-02-2019</a:t>
            </a:fld>
            <a:endParaRPr lang="en-IN"/>
          </a:p>
        </p:txBody>
      </p:sp>
      <p:sp>
        <p:nvSpPr>
          <p:cNvPr id="6" name="Footer Placeholder 5">
            <a:extLst>
              <a:ext uri="{FF2B5EF4-FFF2-40B4-BE49-F238E27FC236}">
                <a16:creationId xmlns:a16="http://schemas.microsoft.com/office/drawing/2014/main" id="{A334A465-EBFB-4B27-ADAF-A962887188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14DA38-2147-4D17-8D3B-D3CB8FFC0630}"/>
              </a:ext>
            </a:extLst>
          </p:cNvPr>
          <p:cNvSpPr>
            <a:spLocks noGrp="1"/>
          </p:cNvSpPr>
          <p:nvPr>
            <p:ph type="sldNum" sz="quarter" idx="12"/>
          </p:nvPr>
        </p:nvSpPr>
        <p:spPr/>
        <p:txBody>
          <a:bodyPr/>
          <a:lstStyle/>
          <a:p>
            <a:fld id="{DB47AEB8-C113-4C8F-A50B-5CFA0125D177}" type="slidenum">
              <a:rPr lang="en-IN" smtClean="0"/>
              <a:t>‹#›</a:t>
            </a:fld>
            <a:endParaRPr lang="en-IN"/>
          </a:p>
        </p:txBody>
      </p:sp>
    </p:spTree>
    <p:extLst>
      <p:ext uri="{BB962C8B-B14F-4D97-AF65-F5344CB8AC3E}">
        <p14:creationId xmlns:p14="http://schemas.microsoft.com/office/powerpoint/2010/main" val="2781168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8313A7-0403-4B71-873A-D42D9B4513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362CE-2D87-4AFF-9E09-47CF7A1902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800E10-8B02-4860-9DF4-C63BED5352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4F6F0D-B7F7-459B-8CED-91EAC10574CE}" type="datetimeFigureOut">
              <a:rPr lang="en-IN" smtClean="0"/>
              <a:t>13-02-2019</a:t>
            </a:fld>
            <a:endParaRPr lang="en-IN"/>
          </a:p>
        </p:txBody>
      </p:sp>
      <p:sp>
        <p:nvSpPr>
          <p:cNvPr id="5" name="Footer Placeholder 4">
            <a:extLst>
              <a:ext uri="{FF2B5EF4-FFF2-40B4-BE49-F238E27FC236}">
                <a16:creationId xmlns:a16="http://schemas.microsoft.com/office/drawing/2014/main" id="{76FC1195-7771-4FF0-AC69-76A90170D6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FE1118-BB32-4C77-9CA9-218AE82FCF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7AEB8-C113-4C8F-A50B-5CFA0125D177}" type="slidenum">
              <a:rPr lang="en-IN" smtClean="0"/>
              <a:t>‹#›</a:t>
            </a:fld>
            <a:endParaRPr lang="en-IN"/>
          </a:p>
        </p:txBody>
      </p:sp>
    </p:spTree>
    <p:extLst>
      <p:ext uri="{BB962C8B-B14F-4D97-AF65-F5344CB8AC3E}">
        <p14:creationId xmlns:p14="http://schemas.microsoft.com/office/powerpoint/2010/main" val="3622595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B551-068A-40B9-8CF0-650DC47C4027}"/>
              </a:ext>
            </a:extLst>
          </p:cNvPr>
          <p:cNvSpPr>
            <a:spLocks noGrp="1"/>
          </p:cNvSpPr>
          <p:nvPr>
            <p:ph type="ctrTitle"/>
          </p:nvPr>
        </p:nvSpPr>
        <p:spPr/>
        <p:txBody>
          <a:bodyPr/>
          <a:lstStyle/>
          <a:p>
            <a:r>
              <a:rPr lang="en-IN" dirty="0"/>
              <a:t>Fundamental Analysis Volatility Game</a:t>
            </a:r>
          </a:p>
        </p:txBody>
      </p:sp>
      <p:sp>
        <p:nvSpPr>
          <p:cNvPr id="3" name="Subtitle 2">
            <a:extLst>
              <a:ext uri="{FF2B5EF4-FFF2-40B4-BE49-F238E27FC236}">
                <a16:creationId xmlns:a16="http://schemas.microsoft.com/office/drawing/2014/main" id="{EAE3A556-B810-47B2-918F-A8A4227F221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930058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2103438"/>
            <a:ext cx="8229600" cy="4144963"/>
          </a:xfrm>
        </p:spPr>
        <p:txBody>
          <a:bodyPr>
            <a:noAutofit/>
          </a:bodyPr>
          <a:lstStyle/>
          <a:p>
            <a:pPr>
              <a:buFont typeface="Wingdings" pitchFamily="2" charset="2"/>
              <a:buChar char="v"/>
            </a:pPr>
            <a:r>
              <a:rPr lang="en-US" sz="2300" dirty="0"/>
              <a:t>4 Golden Rules of Value Investing</a:t>
            </a:r>
          </a:p>
          <a:p>
            <a:pPr>
              <a:buFont typeface="Wingdings" pitchFamily="2" charset="2"/>
              <a:buChar char="v"/>
            </a:pPr>
            <a:r>
              <a:rPr lang="en-US" sz="2300" dirty="0"/>
              <a:t>Quant Investing Process</a:t>
            </a:r>
          </a:p>
          <a:p>
            <a:pPr>
              <a:buFont typeface="Wingdings" pitchFamily="2" charset="2"/>
              <a:buChar char="v"/>
            </a:pPr>
            <a:r>
              <a:rPr lang="en-US" sz="2300" dirty="0"/>
              <a:t>The Fund Manager- How to evaluate</a:t>
            </a:r>
          </a:p>
          <a:p>
            <a:pPr marL="0" indent="0">
              <a:buNone/>
            </a:pPr>
            <a:endParaRPr lang="en-US" sz="2300" dirty="0"/>
          </a:p>
        </p:txBody>
      </p:sp>
      <p:pic>
        <p:nvPicPr>
          <p:cNvPr id="4" name="Picture 3" descr="banner-1.jpg"/>
          <p:cNvPicPr>
            <a:picLocks noChangeAspect="1"/>
          </p:cNvPicPr>
          <p:nvPr/>
        </p:nvPicPr>
        <p:blipFill>
          <a:blip r:embed="rId3" cstate="print"/>
          <a:stretch>
            <a:fillRect/>
          </a:stretch>
        </p:blipFill>
        <p:spPr>
          <a:xfrm>
            <a:off x="1524000" y="0"/>
            <a:ext cx="9203397" cy="1752600"/>
          </a:xfrm>
          <a:prstGeom prst="rect">
            <a:avLst/>
          </a:prstGeom>
        </p:spPr>
      </p:pic>
      <p:pic>
        <p:nvPicPr>
          <p:cNvPr id="5" name="Picture 4" descr="footer.jpg"/>
          <p:cNvPicPr>
            <a:picLocks noChangeAspect="1"/>
          </p:cNvPicPr>
          <p:nvPr/>
        </p:nvPicPr>
        <p:blipFill>
          <a:blip r:embed="rId4" cstate="print"/>
          <a:stretch>
            <a:fillRect/>
          </a:stretch>
        </p:blipFill>
        <p:spPr>
          <a:xfrm>
            <a:off x="1524001" y="6477000"/>
            <a:ext cx="9144000" cy="381000"/>
          </a:xfrm>
          <a:prstGeom prst="rect">
            <a:avLst/>
          </a:prstGeom>
        </p:spPr>
      </p:pic>
      <p:sp>
        <p:nvSpPr>
          <p:cNvPr id="8" name="TextBox 7"/>
          <p:cNvSpPr txBox="1"/>
          <p:nvPr/>
        </p:nvSpPr>
        <p:spPr>
          <a:xfrm>
            <a:off x="1679514" y="6564868"/>
            <a:ext cx="301686" cy="369332"/>
          </a:xfrm>
          <a:prstGeom prst="rect">
            <a:avLst/>
          </a:prstGeom>
          <a:noFill/>
        </p:spPr>
        <p:txBody>
          <a:bodyPr wrap="none" rtlCol="0">
            <a:spAutoFit/>
          </a:bodyPr>
          <a:lstStyle/>
          <a:p>
            <a:r>
              <a:rPr lang="en-US" dirty="0"/>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20040"/>
            <a:ext cx="7239000" cy="670560"/>
          </a:xfrm>
        </p:spPr>
        <p:txBody>
          <a:bodyPr>
            <a:noAutofit/>
          </a:bodyPr>
          <a:lstStyle/>
          <a:p>
            <a:pPr algn="ctr"/>
            <a:r>
              <a:rPr lang="en-US" sz="2400" dirty="0"/>
              <a:t>Golden Rule- 1 Growth in Earnings</a:t>
            </a:r>
          </a:p>
        </p:txBody>
      </p:sp>
      <p:sp>
        <p:nvSpPr>
          <p:cNvPr id="3" name="Content Placeholder 2"/>
          <p:cNvSpPr>
            <a:spLocks noGrp="1"/>
          </p:cNvSpPr>
          <p:nvPr>
            <p:ph idx="1"/>
          </p:nvPr>
        </p:nvSpPr>
        <p:spPr>
          <a:xfrm>
            <a:off x="1981200" y="2164080"/>
            <a:ext cx="3276600" cy="4008120"/>
          </a:xfrm>
        </p:spPr>
        <p:txBody>
          <a:bodyPr>
            <a:normAutofit/>
          </a:bodyPr>
          <a:lstStyle/>
          <a:p>
            <a:pPr>
              <a:buNone/>
            </a:pPr>
            <a:r>
              <a:rPr lang="en-US" b="1" u="sng" dirty="0"/>
              <a:t>Do’s</a:t>
            </a:r>
          </a:p>
          <a:p>
            <a:r>
              <a:rPr lang="en-US" sz="1800" dirty="0"/>
              <a:t>Invest in Annual profit growth companies</a:t>
            </a:r>
          </a:p>
          <a:p>
            <a:endParaRPr lang="en-US" sz="1800" dirty="0"/>
          </a:p>
          <a:p>
            <a:r>
              <a:rPr lang="en-US" sz="1800" dirty="0"/>
              <a:t>Invest in Operating Profit growth companies</a:t>
            </a:r>
          </a:p>
          <a:p>
            <a:endParaRPr lang="en-US" sz="1800" dirty="0"/>
          </a:p>
          <a:p>
            <a:r>
              <a:rPr lang="en-US" sz="1800" dirty="0"/>
              <a:t>Invest in Quarterly profit  that has exceeds the Annual Profit.</a:t>
            </a:r>
          </a:p>
          <a:p>
            <a:endParaRPr lang="en-US" sz="1800" dirty="0"/>
          </a:p>
          <a:p>
            <a:r>
              <a:rPr lang="en-US" sz="1800" dirty="0"/>
              <a:t>3 years CAGR of EPS</a:t>
            </a:r>
          </a:p>
          <a:p>
            <a:endParaRPr lang="en-US" sz="1800" dirty="0"/>
          </a:p>
        </p:txBody>
      </p:sp>
      <p:sp>
        <p:nvSpPr>
          <p:cNvPr id="4" name="Content Placeholder 2"/>
          <p:cNvSpPr txBox="1">
            <a:spLocks/>
          </p:cNvSpPr>
          <p:nvPr/>
        </p:nvSpPr>
        <p:spPr>
          <a:xfrm>
            <a:off x="6096000" y="2133600"/>
            <a:ext cx="3276600" cy="2865120"/>
          </a:xfrm>
          <a:prstGeom prst="rect">
            <a:avLst/>
          </a:prstGeom>
        </p:spPr>
        <p:txBody>
          <a:bodyPr vert="horz">
            <a:normAutofit/>
          </a:bodyPr>
          <a:lstStyle/>
          <a:p>
            <a:pPr marL="274320" indent="-274320">
              <a:spcBef>
                <a:spcPts val="600"/>
              </a:spcBef>
              <a:buClr>
                <a:schemeClr val="tx2"/>
              </a:buClr>
              <a:buSzPct val="73000"/>
              <a:defRPr/>
            </a:pPr>
            <a:r>
              <a:rPr lang="en-US" sz="2600" b="1" u="sng" dirty="0"/>
              <a:t>Don’t Invest in</a:t>
            </a:r>
          </a:p>
          <a:p>
            <a:pPr marL="274320" indent="-274320">
              <a:spcBef>
                <a:spcPts val="600"/>
              </a:spcBef>
              <a:buClr>
                <a:schemeClr val="tx2"/>
              </a:buClr>
              <a:buSzPct val="73000"/>
              <a:buFont typeface="Wingdings 2"/>
              <a:buChar char=""/>
              <a:defRPr/>
            </a:pPr>
            <a:r>
              <a:rPr lang="en-US" dirty="0"/>
              <a:t>Loss making Annual  companies</a:t>
            </a:r>
          </a:p>
          <a:p>
            <a:pPr marL="274320" indent="-274320">
              <a:spcBef>
                <a:spcPts val="600"/>
              </a:spcBef>
              <a:buClr>
                <a:schemeClr val="tx2"/>
              </a:buClr>
              <a:buSzPct val="73000"/>
              <a:defRPr/>
            </a:pPr>
            <a:endParaRPr lang="en-US" dirty="0"/>
          </a:p>
          <a:p>
            <a:pPr marL="274320" indent="-274320">
              <a:spcBef>
                <a:spcPts val="600"/>
              </a:spcBef>
              <a:buClr>
                <a:schemeClr val="tx2"/>
              </a:buClr>
              <a:buSzPct val="73000"/>
              <a:buFont typeface="Wingdings 2"/>
              <a:buChar char=""/>
              <a:defRPr/>
            </a:pPr>
            <a:r>
              <a:rPr lang="en-US" dirty="0"/>
              <a:t>If last quarter PAT is negative</a:t>
            </a:r>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r>
              <a:rPr lang="en-US" dirty="0"/>
              <a:t>Less Volume (Turnover) even if the company is in profit</a:t>
            </a:r>
          </a:p>
        </p:txBody>
      </p:sp>
      <p:pic>
        <p:nvPicPr>
          <p:cNvPr id="5" name="Picture 4" descr="banner-2.jpg"/>
          <p:cNvPicPr>
            <a:picLocks noChangeAspect="1"/>
          </p:cNvPicPr>
          <p:nvPr/>
        </p:nvPicPr>
        <p:blipFill>
          <a:blip r:embed="rId2" cstate="print"/>
          <a:stretch>
            <a:fillRect/>
          </a:stretch>
        </p:blipFill>
        <p:spPr>
          <a:xfrm>
            <a:off x="1524001" y="0"/>
            <a:ext cx="9144000" cy="1371600"/>
          </a:xfrm>
          <a:prstGeom prst="rect">
            <a:avLst/>
          </a:prstGeom>
        </p:spPr>
      </p:pic>
      <p:pic>
        <p:nvPicPr>
          <p:cNvPr id="6" name="Picture 5" descr="footer.jpg"/>
          <p:cNvPicPr>
            <a:picLocks noChangeAspect="1"/>
          </p:cNvPicPr>
          <p:nvPr/>
        </p:nvPicPr>
        <p:blipFill>
          <a:blip r:embed="rId3" cstate="print"/>
          <a:stretch>
            <a:fillRect/>
          </a:stretch>
        </p:blipFill>
        <p:spPr>
          <a:xfrm>
            <a:off x="1524001" y="6477000"/>
            <a:ext cx="9144000" cy="381000"/>
          </a:xfrm>
          <a:prstGeom prst="rect">
            <a:avLst/>
          </a:prstGeom>
        </p:spPr>
      </p:pic>
      <p:sp>
        <p:nvSpPr>
          <p:cNvPr id="7" name="TextBox 6"/>
          <p:cNvSpPr txBox="1"/>
          <p:nvPr/>
        </p:nvSpPr>
        <p:spPr>
          <a:xfrm>
            <a:off x="1981201" y="545068"/>
            <a:ext cx="3784369" cy="400110"/>
          </a:xfrm>
          <a:prstGeom prst="rect">
            <a:avLst/>
          </a:prstGeom>
          <a:noFill/>
        </p:spPr>
        <p:txBody>
          <a:bodyPr wrap="none" rtlCol="0">
            <a:spAutoFit/>
          </a:bodyPr>
          <a:lstStyle/>
          <a:p>
            <a:r>
              <a:rPr lang="en-US" sz="2000" b="1" dirty="0">
                <a:solidFill>
                  <a:srgbClr val="C00000"/>
                </a:solidFill>
              </a:rPr>
              <a:t>4 Golden Rules of Value Investing </a:t>
            </a:r>
          </a:p>
        </p:txBody>
      </p:sp>
      <p:sp>
        <p:nvSpPr>
          <p:cNvPr id="8" name="Rectangle 7"/>
          <p:cNvSpPr/>
          <p:nvPr/>
        </p:nvSpPr>
        <p:spPr>
          <a:xfrm>
            <a:off x="3886200" y="1611868"/>
            <a:ext cx="3463640" cy="369332"/>
          </a:xfrm>
          <a:prstGeom prst="rect">
            <a:avLst/>
          </a:prstGeom>
        </p:spPr>
        <p:txBody>
          <a:bodyPr wrap="none">
            <a:spAutoFit/>
          </a:bodyPr>
          <a:lstStyle/>
          <a:p>
            <a:r>
              <a:rPr lang="en-US" b="1" i="1" dirty="0"/>
              <a:t>Golden Rule- 1 Growth in Earnings</a:t>
            </a:r>
          </a:p>
        </p:txBody>
      </p:sp>
      <p:sp>
        <p:nvSpPr>
          <p:cNvPr id="11" name="TextBox 10"/>
          <p:cNvSpPr txBox="1"/>
          <p:nvPr/>
        </p:nvSpPr>
        <p:spPr>
          <a:xfrm>
            <a:off x="1524000" y="6488668"/>
            <a:ext cx="301686" cy="369332"/>
          </a:xfrm>
          <a:prstGeom prst="rect">
            <a:avLst/>
          </a:prstGeom>
          <a:noFill/>
        </p:spPr>
        <p:txBody>
          <a:bodyPr wrap="none" rtlCol="0">
            <a:spAutoFit/>
          </a:bodyPr>
          <a:lstStyle/>
          <a:p>
            <a:r>
              <a:rPr lang="en-US" dirty="0"/>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20040"/>
            <a:ext cx="7239000" cy="746760"/>
          </a:xfrm>
        </p:spPr>
        <p:txBody>
          <a:bodyPr>
            <a:noAutofit/>
          </a:bodyPr>
          <a:lstStyle/>
          <a:p>
            <a:pPr algn="ctr"/>
            <a:r>
              <a:rPr lang="en-US" sz="2000" dirty="0"/>
              <a:t>Golden Rule-2 Management Efficiency &amp; Efficient Business </a:t>
            </a:r>
          </a:p>
        </p:txBody>
      </p:sp>
      <p:sp>
        <p:nvSpPr>
          <p:cNvPr id="4" name="Content Placeholder 2"/>
          <p:cNvSpPr txBox="1">
            <a:spLocks/>
          </p:cNvSpPr>
          <p:nvPr/>
        </p:nvSpPr>
        <p:spPr>
          <a:xfrm>
            <a:off x="2209800" y="1447800"/>
            <a:ext cx="3276600" cy="4648200"/>
          </a:xfrm>
          <a:prstGeom prst="rect">
            <a:avLst/>
          </a:prstGeom>
        </p:spPr>
        <p:txBody>
          <a:bodyPr vert="horz">
            <a:normAutofit fontScale="85000" lnSpcReduction="10000"/>
          </a:bodyPr>
          <a:lstStyle/>
          <a:p>
            <a:pPr marL="274320" indent="-274320">
              <a:spcBef>
                <a:spcPts val="600"/>
              </a:spcBef>
              <a:buClr>
                <a:schemeClr val="tx2"/>
              </a:buClr>
              <a:buSzPct val="73000"/>
              <a:defRPr/>
            </a:pPr>
            <a:r>
              <a:rPr lang="en-US" sz="2600" b="1" u="sng" dirty="0"/>
              <a:t>Do’s</a:t>
            </a:r>
          </a:p>
          <a:p>
            <a:pPr marL="274320" indent="-274320">
              <a:spcBef>
                <a:spcPts val="600"/>
              </a:spcBef>
              <a:buClr>
                <a:schemeClr val="tx2"/>
              </a:buClr>
              <a:buSzPct val="73000"/>
              <a:buFont typeface="Wingdings 2"/>
              <a:buChar char=""/>
              <a:defRPr/>
            </a:pPr>
            <a:r>
              <a:rPr lang="en-US" dirty="0"/>
              <a:t>Invest in consistent and rising ROCE (Return on capital Employed)</a:t>
            </a:r>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r>
              <a:rPr lang="en-US" dirty="0"/>
              <a:t>Invest in consistent and rising ROE (Return on Equity)</a:t>
            </a:r>
          </a:p>
          <a:p>
            <a:pPr marL="274320" indent="-274320">
              <a:spcBef>
                <a:spcPts val="600"/>
              </a:spcBef>
              <a:buClr>
                <a:schemeClr val="tx2"/>
              </a:buClr>
              <a:buSzPct val="73000"/>
              <a:defRPr/>
            </a:pPr>
            <a:endParaRPr lang="en-US" dirty="0"/>
          </a:p>
          <a:p>
            <a:pPr marL="274320" indent="-274320">
              <a:spcBef>
                <a:spcPts val="600"/>
              </a:spcBef>
              <a:buClr>
                <a:schemeClr val="tx2"/>
              </a:buClr>
              <a:buSzPct val="73000"/>
              <a:buFont typeface="Wingdings 2"/>
              <a:buChar char=""/>
              <a:defRPr/>
            </a:pPr>
            <a:r>
              <a:rPr lang="en-US" dirty="0"/>
              <a:t>Invest in high institution holding companies</a:t>
            </a:r>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r>
              <a:rPr lang="en-US" dirty="0"/>
              <a:t>Positive Free cash Flow companies</a:t>
            </a:r>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r>
              <a:rPr lang="en-US" dirty="0"/>
              <a:t>Regular Dividend Paying Companies</a:t>
            </a:r>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r>
              <a:rPr lang="en-US" dirty="0"/>
              <a:t>Growing Book value (Share holder Equity)</a:t>
            </a:r>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endParaRPr lang="en-US" dirty="0"/>
          </a:p>
        </p:txBody>
      </p:sp>
      <p:sp>
        <p:nvSpPr>
          <p:cNvPr id="5" name="Content Placeholder 4"/>
          <p:cNvSpPr>
            <a:spLocks noGrp="1"/>
          </p:cNvSpPr>
          <p:nvPr>
            <p:ph idx="1"/>
          </p:nvPr>
        </p:nvSpPr>
        <p:spPr>
          <a:xfrm>
            <a:off x="5791200" y="1524000"/>
            <a:ext cx="3276600" cy="4572000"/>
          </a:xfrm>
        </p:spPr>
        <p:txBody>
          <a:bodyPr>
            <a:normAutofit/>
          </a:bodyPr>
          <a:lstStyle/>
          <a:p>
            <a:pPr lvl="0">
              <a:buNone/>
              <a:defRPr/>
            </a:pPr>
            <a:r>
              <a:rPr lang="en-US" sz="2400" b="1" u="sng" dirty="0"/>
              <a:t>Don't Invest in </a:t>
            </a:r>
          </a:p>
          <a:p>
            <a:pPr lvl="0">
              <a:defRPr/>
            </a:pPr>
            <a:r>
              <a:rPr lang="en-US" sz="1800" dirty="0"/>
              <a:t>High debt to equity Ratio</a:t>
            </a:r>
          </a:p>
          <a:p>
            <a:pPr lvl="0">
              <a:defRPr/>
            </a:pPr>
            <a:endParaRPr lang="en-US" sz="1800" dirty="0"/>
          </a:p>
          <a:p>
            <a:pPr lvl="0">
              <a:defRPr/>
            </a:pPr>
            <a:r>
              <a:rPr lang="en-US" sz="1800" dirty="0"/>
              <a:t>Low interest coverage ratio</a:t>
            </a:r>
          </a:p>
          <a:p>
            <a:pPr lvl="0">
              <a:defRPr/>
            </a:pPr>
            <a:endParaRPr lang="en-US" sz="1800" dirty="0"/>
          </a:p>
          <a:p>
            <a:pPr lvl="0">
              <a:defRPr/>
            </a:pPr>
            <a:r>
              <a:rPr lang="en-US" sz="1800" dirty="0"/>
              <a:t>Low Current Ratio </a:t>
            </a:r>
          </a:p>
          <a:p>
            <a:pPr lvl="0">
              <a:defRPr/>
            </a:pPr>
            <a:endParaRPr lang="en-US" sz="1800" dirty="0"/>
          </a:p>
          <a:p>
            <a:pPr lvl="0">
              <a:defRPr/>
            </a:pPr>
            <a:r>
              <a:rPr lang="en-US" sz="1800" dirty="0"/>
              <a:t>Very High Promoter’s Pledge</a:t>
            </a:r>
          </a:p>
          <a:p>
            <a:pPr lvl="0">
              <a:defRPr/>
            </a:pPr>
            <a:endParaRPr lang="en-US" sz="1800" dirty="0"/>
          </a:p>
          <a:p>
            <a:pPr lvl="0">
              <a:defRPr/>
            </a:pPr>
            <a:r>
              <a:rPr lang="en-US" sz="1800" dirty="0"/>
              <a:t>Low credit rated companies</a:t>
            </a:r>
          </a:p>
          <a:p>
            <a:pPr lvl="0">
              <a:buNone/>
              <a:defRPr/>
            </a:pPr>
            <a:endParaRPr lang="en-US" sz="1800" dirty="0"/>
          </a:p>
          <a:p>
            <a:pPr lvl="0">
              <a:defRPr/>
            </a:pPr>
            <a:endParaRPr lang="en-US" sz="1800" dirty="0"/>
          </a:p>
          <a:p>
            <a:endParaRPr lang="en-US" sz="3400" dirty="0"/>
          </a:p>
          <a:p>
            <a:endParaRPr lang="en-US" dirty="0"/>
          </a:p>
        </p:txBody>
      </p:sp>
      <p:sp>
        <p:nvSpPr>
          <p:cNvPr id="6" name="TextBox 5"/>
          <p:cNvSpPr txBox="1"/>
          <p:nvPr/>
        </p:nvSpPr>
        <p:spPr>
          <a:xfrm>
            <a:off x="1828800" y="5791200"/>
            <a:ext cx="7848600" cy="738664"/>
          </a:xfrm>
          <a:prstGeom prst="rect">
            <a:avLst/>
          </a:prstGeom>
          <a:noFill/>
        </p:spPr>
        <p:txBody>
          <a:bodyPr wrap="square" rtlCol="0">
            <a:spAutoFit/>
          </a:bodyPr>
          <a:lstStyle/>
          <a:p>
            <a:r>
              <a:rPr lang="en-US" sz="1400" b="1" dirty="0"/>
              <a:t>Free cash flow</a:t>
            </a:r>
            <a:r>
              <a:rPr lang="en-US" sz="1400" dirty="0"/>
              <a:t> is </a:t>
            </a:r>
            <a:r>
              <a:rPr lang="en-US" sz="1400" b="1" dirty="0"/>
              <a:t>important</a:t>
            </a:r>
            <a:r>
              <a:rPr lang="en-US" sz="1400" dirty="0"/>
              <a:t> because it allows a company to pursue opportunities that enhance shareholder value. Without </a:t>
            </a:r>
            <a:r>
              <a:rPr lang="en-US" sz="1400" b="1" dirty="0"/>
              <a:t>cash</a:t>
            </a:r>
            <a:r>
              <a:rPr lang="en-US" sz="1400" dirty="0"/>
              <a:t>, it's tough to develop new products, make acquisitions, pay dividends and reduce debt.</a:t>
            </a:r>
          </a:p>
        </p:txBody>
      </p:sp>
      <p:pic>
        <p:nvPicPr>
          <p:cNvPr id="7" name="Picture 6" descr="banner-2.jpg"/>
          <p:cNvPicPr>
            <a:picLocks noChangeAspect="1"/>
          </p:cNvPicPr>
          <p:nvPr/>
        </p:nvPicPr>
        <p:blipFill>
          <a:blip r:embed="rId2" cstate="print"/>
          <a:stretch>
            <a:fillRect/>
          </a:stretch>
        </p:blipFill>
        <p:spPr>
          <a:xfrm>
            <a:off x="1524001" y="0"/>
            <a:ext cx="9144000" cy="1371600"/>
          </a:xfrm>
          <a:prstGeom prst="rect">
            <a:avLst/>
          </a:prstGeom>
        </p:spPr>
      </p:pic>
      <p:pic>
        <p:nvPicPr>
          <p:cNvPr id="8" name="Picture 7" descr="footer.jpg"/>
          <p:cNvPicPr>
            <a:picLocks noChangeAspect="1"/>
          </p:cNvPicPr>
          <p:nvPr/>
        </p:nvPicPr>
        <p:blipFill>
          <a:blip r:embed="rId3" cstate="print"/>
          <a:stretch>
            <a:fillRect/>
          </a:stretch>
        </p:blipFill>
        <p:spPr>
          <a:xfrm>
            <a:off x="1524001" y="6477000"/>
            <a:ext cx="9144000" cy="381000"/>
          </a:xfrm>
          <a:prstGeom prst="rect">
            <a:avLst/>
          </a:prstGeom>
        </p:spPr>
      </p:pic>
      <p:sp>
        <p:nvSpPr>
          <p:cNvPr id="9" name="Title 1"/>
          <p:cNvSpPr txBox="1">
            <a:spLocks/>
          </p:cNvSpPr>
          <p:nvPr/>
        </p:nvSpPr>
        <p:spPr>
          <a:xfrm>
            <a:off x="1752600" y="381000"/>
            <a:ext cx="6781800" cy="746760"/>
          </a:xfrm>
          <a:prstGeom prst="rect">
            <a:avLst/>
          </a:prstGeom>
        </p:spPr>
        <p:txBody>
          <a:bodyPr vert="horz" lIns="91440" tIns="45720" rIns="91440" bIns="45720" rtlCol="0" anchor="ctr">
            <a:noAutofit/>
          </a:bodyPr>
          <a:lstStyle/>
          <a:p>
            <a:pPr algn="ctr">
              <a:spcBef>
                <a:spcPct val="0"/>
              </a:spcBef>
              <a:defRPr/>
            </a:pPr>
            <a:r>
              <a:rPr lang="en-US" b="1" i="1" dirty="0">
                <a:latin typeface="+mj-lt"/>
                <a:ea typeface="+mj-ea"/>
                <a:cs typeface="+mj-cs"/>
              </a:rPr>
              <a:t>Golden Rule-2 Management Efficiency &amp; Efficient Business </a:t>
            </a:r>
          </a:p>
        </p:txBody>
      </p:sp>
      <p:sp>
        <p:nvSpPr>
          <p:cNvPr id="12" name="TextBox 11"/>
          <p:cNvSpPr txBox="1"/>
          <p:nvPr/>
        </p:nvSpPr>
        <p:spPr>
          <a:xfrm>
            <a:off x="1524000" y="6488668"/>
            <a:ext cx="301686" cy="369332"/>
          </a:xfrm>
          <a:prstGeom prst="rect">
            <a:avLst/>
          </a:prstGeom>
          <a:noFill/>
        </p:spPr>
        <p:txBody>
          <a:bodyPr wrap="none" rtlCol="0">
            <a:spAutoFit/>
          </a:bodyPr>
          <a:lstStyle/>
          <a:p>
            <a:r>
              <a:rPr lang="en-US" dirty="0"/>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20040"/>
            <a:ext cx="7239000" cy="975360"/>
          </a:xfrm>
        </p:spPr>
        <p:txBody>
          <a:bodyPr>
            <a:normAutofit/>
          </a:bodyPr>
          <a:lstStyle/>
          <a:p>
            <a:pPr algn="ctr"/>
            <a:r>
              <a:rPr lang="en-US" sz="2400" dirty="0"/>
              <a:t>Golden Rule -3 Performing Sectors, Companies MOAT  &amp; Competitive Advantage </a:t>
            </a:r>
          </a:p>
        </p:txBody>
      </p:sp>
      <p:sp>
        <p:nvSpPr>
          <p:cNvPr id="5" name="Content Placeholder 2"/>
          <p:cNvSpPr txBox="1">
            <a:spLocks/>
          </p:cNvSpPr>
          <p:nvPr/>
        </p:nvSpPr>
        <p:spPr>
          <a:xfrm>
            <a:off x="1981200" y="1676400"/>
            <a:ext cx="3276600" cy="4779336"/>
          </a:xfrm>
          <a:prstGeom prst="rect">
            <a:avLst/>
          </a:prstGeom>
        </p:spPr>
        <p:txBody>
          <a:bodyPr vert="horz">
            <a:normAutofit fontScale="77500" lnSpcReduction="20000"/>
          </a:bodyPr>
          <a:lstStyle/>
          <a:p>
            <a:pPr marL="274320" indent="-274320">
              <a:spcBef>
                <a:spcPts val="600"/>
              </a:spcBef>
              <a:buClr>
                <a:schemeClr val="tx2"/>
              </a:buClr>
              <a:buSzPct val="73000"/>
              <a:defRPr/>
            </a:pPr>
            <a:r>
              <a:rPr lang="en-US" sz="2600" b="1" u="sng" dirty="0"/>
              <a:t>Do’s</a:t>
            </a:r>
          </a:p>
          <a:p>
            <a:pPr>
              <a:spcBef>
                <a:spcPts val="600"/>
              </a:spcBef>
              <a:buClr>
                <a:schemeClr val="tx2"/>
              </a:buClr>
              <a:buSzPct val="73000"/>
              <a:defRPr/>
            </a:pPr>
            <a:r>
              <a:rPr lang="en-US" dirty="0"/>
              <a:t>Companies has advantage over it peers when it has</a:t>
            </a:r>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r>
              <a:rPr lang="en-US" dirty="0"/>
              <a:t>ROIC (Return on invested capital) over and above cost of capital or WACC (weightedd average cost of capital)</a:t>
            </a:r>
          </a:p>
          <a:p>
            <a:pPr marL="274320" indent="-274320">
              <a:spcBef>
                <a:spcPts val="600"/>
              </a:spcBef>
              <a:buClr>
                <a:schemeClr val="tx2"/>
              </a:buClr>
              <a:buSzPct val="73000"/>
              <a:defRPr/>
            </a:pPr>
            <a:endParaRPr lang="en-US" dirty="0"/>
          </a:p>
          <a:p>
            <a:pPr marL="274320" indent="-274320">
              <a:spcBef>
                <a:spcPts val="600"/>
              </a:spcBef>
              <a:buClr>
                <a:schemeClr val="tx2"/>
              </a:buClr>
              <a:buSzPct val="73000"/>
              <a:buFont typeface="Wingdings 2"/>
              <a:buChar char=""/>
              <a:defRPr/>
            </a:pPr>
            <a:r>
              <a:rPr lang="en-US" dirty="0"/>
              <a:t>High switching cost</a:t>
            </a:r>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r>
              <a:rPr lang="en-US" dirty="0"/>
              <a:t>Low Cost Provider</a:t>
            </a:r>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r>
              <a:rPr lang="en-US" dirty="0"/>
              <a:t>Strong Brand Name/ Intangible assets/Patents  &amp; Reputation</a:t>
            </a:r>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r>
              <a:rPr lang="en-US" dirty="0"/>
              <a:t>Economies of scale &amp; Efficiency of scale</a:t>
            </a:r>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r>
              <a:rPr lang="en-US" dirty="0"/>
              <a:t>Company having monopoly or oligopoly situation in market.</a:t>
            </a:r>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endParaRPr lang="en-US" dirty="0"/>
          </a:p>
        </p:txBody>
      </p:sp>
      <p:sp>
        <p:nvSpPr>
          <p:cNvPr id="6" name="Content Placeholder 2"/>
          <p:cNvSpPr txBox="1">
            <a:spLocks/>
          </p:cNvSpPr>
          <p:nvPr/>
        </p:nvSpPr>
        <p:spPr>
          <a:xfrm>
            <a:off x="5867400" y="1752600"/>
            <a:ext cx="3276600" cy="2514600"/>
          </a:xfrm>
          <a:prstGeom prst="rect">
            <a:avLst/>
          </a:prstGeom>
        </p:spPr>
        <p:txBody>
          <a:bodyPr vert="horz">
            <a:normAutofit/>
          </a:bodyPr>
          <a:lstStyle/>
          <a:p>
            <a:pPr marL="274320" indent="-274320">
              <a:spcBef>
                <a:spcPts val="600"/>
              </a:spcBef>
              <a:buClr>
                <a:schemeClr val="tx2"/>
              </a:buClr>
              <a:buSzPct val="73000"/>
              <a:defRPr/>
            </a:pPr>
            <a:r>
              <a:rPr lang="en-US" sz="2600" b="1" u="sng" dirty="0"/>
              <a:t>Don’t invest in </a:t>
            </a:r>
            <a:endParaRPr lang="en-US" dirty="0"/>
          </a:p>
          <a:p>
            <a:pPr marL="274320" indent="-274320">
              <a:spcBef>
                <a:spcPts val="600"/>
              </a:spcBef>
              <a:buClr>
                <a:schemeClr val="tx2"/>
              </a:buClr>
              <a:buSzPct val="73000"/>
              <a:buFont typeface="Wingdings 2"/>
              <a:buChar char=""/>
              <a:defRPr/>
            </a:pPr>
            <a:r>
              <a:rPr lang="en-US" dirty="0"/>
              <a:t>Low growth Industry situation</a:t>
            </a:r>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r>
              <a:rPr lang="en-US" dirty="0"/>
              <a:t>Be cautious when there are too many companies in same business</a:t>
            </a:r>
          </a:p>
        </p:txBody>
      </p:sp>
      <p:sp>
        <p:nvSpPr>
          <p:cNvPr id="7" name="TextBox 6"/>
          <p:cNvSpPr txBox="1"/>
          <p:nvPr/>
        </p:nvSpPr>
        <p:spPr>
          <a:xfrm>
            <a:off x="5791200" y="4267200"/>
            <a:ext cx="3810000" cy="1815882"/>
          </a:xfrm>
          <a:prstGeom prst="rect">
            <a:avLst/>
          </a:prstGeom>
          <a:noFill/>
        </p:spPr>
        <p:txBody>
          <a:bodyPr wrap="square" rtlCol="0">
            <a:spAutoFit/>
          </a:bodyPr>
          <a:lstStyle/>
          <a:p>
            <a:pPr algn="just"/>
            <a:r>
              <a:rPr lang="en-US" sz="1400" dirty="0"/>
              <a:t>*</a:t>
            </a:r>
            <a:r>
              <a:rPr lang="en-US" sz="1400" b="1" dirty="0"/>
              <a:t>An economic moat is a competitive advantage that one company has over other companies in the same industry; this term was coined by Warren Buffett, a renowned investor and executive at Berkshire Hathaway. The wider the moat, the larger and more sustainable the competitive advantage of a firm.</a:t>
            </a:r>
            <a:br>
              <a:rPr lang="en-US" sz="1400" dirty="0"/>
            </a:br>
            <a:endParaRPr lang="en-US" sz="1400" dirty="0"/>
          </a:p>
        </p:txBody>
      </p:sp>
      <p:pic>
        <p:nvPicPr>
          <p:cNvPr id="8" name="Picture 7" descr="banner-2.jpg"/>
          <p:cNvPicPr>
            <a:picLocks noChangeAspect="1"/>
          </p:cNvPicPr>
          <p:nvPr/>
        </p:nvPicPr>
        <p:blipFill>
          <a:blip r:embed="rId2" cstate="print"/>
          <a:stretch>
            <a:fillRect/>
          </a:stretch>
        </p:blipFill>
        <p:spPr>
          <a:xfrm>
            <a:off x="1524001" y="0"/>
            <a:ext cx="9144000" cy="1371600"/>
          </a:xfrm>
          <a:prstGeom prst="rect">
            <a:avLst/>
          </a:prstGeom>
        </p:spPr>
      </p:pic>
      <p:pic>
        <p:nvPicPr>
          <p:cNvPr id="9" name="Picture 8" descr="footer.jpg"/>
          <p:cNvPicPr>
            <a:picLocks noChangeAspect="1"/>
          </p:cNvPicPr>
          <p:nvPr/>
        </p:nvPicPr>
        <p:blipFill>
          <a:blip r:embed="rId3" cstate="print"/>
          <a:stretch>
            <a:fillRect/>
          </a:stretch>
        </p:blipFill>
        <p:spPr>
          <a:xfrm>
            <a:off x="1524001" y="6477000"/>
            <a:ext cx="9144000" cy="381000"/>
          </a:xfrm>
          <a:prstGeom prst="rect">
            <a:avLst/>
          </a:prstGeom>
        </p:spPr>
      </p:pic>
      <p:sp>
        <p:nvSpPr>
          <p:cNvPr id="10" name="Title 1"/>
          <p:cNvSpPr txBox="1">
            <a:spLocks/>
          </p:cNvSpPr>
          <p:nvPr/>
        </p:nvSpPr>
        <p:spPr>
          <a:xfrm>
            <a:off x="1905000" y="228600"/>
            <a:ext cx="7239000" cy="975360"/>
          </a:xfrm>
          <a:prstGeom prst="rect">
            <a:avLst/>
          </a:prstGeom>
        </p:spPr>
        <p:txBody>
          <a:bodyPr vert="horz" lIns="91440" tIns="45720" rIns="91440" bIns="45720" rtlCol="0" anchor="ctr">
            <a:normAutofit/>
          </a:bodyPr>
          <a:lstStyle/>
          <a:p>
            <a:pPr algn="ctr">
              <a:spcBef>
                <a:spcPct val="0"/>
              </a:spcBef>
              <a:defRPr/>
            </a:pPr>
            <a:r>
              <a:rPr lang="en-US" sz="2000" b="1" i="1">
                <a:latin typeface="+mj-lt"/>
                <a:ea typeface="+mj-ea"/>
                <a:cs typeface="+mj-cs"/>
              </a:rPr>
              <a:t>Golden Rule -3 Performing Sectors, Companies MOAT  &amp; Competitive Advantage </a:t>
            </a:r>
            <a:endParaRPr lang="en-US" sz="2000" b="1" i="1" dirty="0">
              <a:latin typeface="+mj-lt"/>
              <a:ea typeface="+mj-ea"/>
              <a:cs typeface="+mj-cs"/>
            </a:endParaRPr>
          </a:p>
        </p:txBody>
      </p:sp>
      <p:sp>
        <p:nvSpPr>
          <p:cNvPr id="13" name="TextBox 12"/>
          <p:cNvSpPr txBox="1"/>
          <p:nvPr/>
        </p:nvSpPr>
        <p:spPr>
          <a:xfrm>
            <a:off x="1524000" y="6488668"/>
            <a:ext cx="301686" cy="369332"/>
          </a:xfrm>
          <a:prstGeom prst="rect">
            <a:avLst/>
          </a:prstGeom>
          <a:noFill/>
        </p:spPr>
        <p:txBody>
          <a:bodyPr wrap="none" rtlCol="0">
            <a:spAutoFit/>
          </a:bodyPr>
          <a:lstStyle/>
          <a:p>
            <a:r>
              <a:rPr lang="en-US" dirty="0"/>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981200" y="1676400"/>
            <a:ext cx="3276600" cy="4779336"/>
          </a:xfrm>
          <a:prstGeom prst="rect">
            <a:avLst/>
          </a:prstGeom>
        </p:spPr>
        <p:txBody>
          <a:bodyPr vert="horz">
            <a:normAutofit/>
          </a:bodyPr>
          <a:lstStyle/>
          <a:p>
            <a:pPr marL="274320" indent="-274320">
              <a:spcBef>
                <a:spcPts val="600"/>
              </a:spcBef>
              <a:buClr>
                <a:schemeClr val="tx2"/>
              </a:buClr>
              <a:buSzPct val="73000"/>
              <a:defRPr/>
            </a:pPr>
            <a:r>
              <a:rPr lang="en-US" sz="2600" b="1" u="sng" dirty="0"/>
              <a:t>Do’s</a:t>
            </a:r>
          </a:p>
          <a:p>
            <a:pPr marL="274320" indent="-274320">
              <a:spcBef>
                <a:spcPts val="600"/>
              </a:spcBef>
              <a:buClr>
                <a:schemeClr val="tx2"/>
              </a:buClr>
              <a:buSzPct val="73000"/>
              <a:buFont typeface="Wingdings 2"/>
              <a:buChar char=""/>
            </a:pPr>
            <a:r>
              <a:rPr lang="en-US" dirty="0"/>
              <a:t>Invest after Calculating intrinsic value by </a:t>
            </a:r>
            <a:r>
              <a:rPr lang="en-US" b="1" dirty="0"/>
              <a:t>discounting Earnings, Free cash flow and book value.</a:t>
            </a:r>
          </a:p>
          <a:p>
            <a:pPr marL="274320" indent="-274320">
              <a:spcBef>
                <a:spcPts val="600"/>
              </a:spcBef>
              <a:buClr>
                <a:schemeClr val="tx2"/>
              </a:buClr>
              <a:buSzPct val="73000"/>
              <a:defRPr/>
            </a:pPr>
            <a:endParaRPr lang="en-US" dirty="0"/>
          </a:p>
          <a:p>
            <a:pPr marL="274320" indent="-274320">
              <a:spcBef>
                <a:spcPts val="600"/>
              </a:spcBef>
              <a:buClr>
                <a:schemeClr val="tx2"/>
              </a:buClr>
              <a:buSzPct val="73000"/>
              <a:buFont typeface="Wingdings 2"/>
              <a:buChar char=""/>
              <a:defRPr/>
            </a:pPr>
            <a:r>
              <a:rPr lang="en-US" dirty="0"/>
              <a:t>Companies price performance is equal or more than the benchmark Index.</a:t>
            </a:r>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r>
              <a:rPr lang="en-US" dirty="0"/>
              <a:t>Invest in Low PE Ratio &amp; Low PB ratio</a:t>
            </a:r>
          </a:p>
          <a:p>
            <a:pPr marL="274320" indent="-274320">
              <a:spcBef>
                <a:spcPts val="600"/>
              </a:spcBef>
              <a:buClr>
                <a:schemeClr val="tx2"/>
              </a:buClr>
              <a:buSzPct val="73000"/>
              <a:buFont typeface="Wingdings 2"/>
              <a:buChar char=""/>
              <a:defRPr/>
            </a:pPr>
            <a:endParaRPr lang="en-US" b="1" dirty="0"/>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endParaRPr lang="en-US" dirty="0"/>
          </a:p>
        </p:txBody>
      </p:sp>
      <p:sp>
        <p:nvSpPr>
          <p:cNvPr id="5" name="Content Placeholder 2"/>
          <p:cNvSpPr txBox="1">
            <a:spLocks/>
          </p:cNvSpPr>
          <p:nvPr/>
        </p:nvSpPr>
        <p:spPr>
          <a:xfrm>
            <a:off x="5867400" y="1752600"/>
            <a:ext cx="3276600" cy="4779336"/>
          </a:xfrm>
          <a:prstGeom prst="rect">
            <a:avLst/>
          </a:prstGeom>
        </p:spPr>
        <p:txBody>
          <a:bodyPr vert="horz">
            <a:normAutofit/>
          </a:bodyPr>
          <a:lstStyle/>
          <a:p>
            <a:pPr marL="274320" indent="-274320">
              <a:spcBef>
                <a:spcPts val="600"/>
              </a:spcBef>
              <a:buClr>
                <a:schemeClr val="tx2"/>
              </a:buClr>
              <a:buSzPct val="73000"/>
              <a:defRPr/>
            </a:pPr>
            <a:r>
              <a:rPr lang="en-US" sz="2600" b="1" u="sng" dirty="0"/>
              <a:t>Don’t invest in </a:t>
            </a:r>
            <a:endParaRPr lang="en-US" dirty="0"/>
          </a:p>
          <a:p>
            <a:pPr marL="274320" indent="-274320">
              <a:spcBef>
                <a:spcPts val="600"/>
              </a:spcBef>
              <a:buClr>
                <a:schemeClr val="tx2"/>
              </a:buClr>
              <a:buSzPct val="73000"/>
              <a:buFont typeface="Wingdings 2"/>
              <a:buChar char=""/>
              <a:defRPr/>
            </a:pPr>
            <a:r>
              <a:rPr lang="en-US" dirty="0"/>
              <a:t>High price to book value ratio</a:t>
            </a:r>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r>
              <a:rPr lang="en-US" dirty="0"/>
              <a:t>High PE ratio Companies</a:t>
            </a:r>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r>
              <a:rPr lang="en-US" dirty="0"/>
              <a:t>High Peg ratio </a:t>
            </a:r>
            <a:endParaRPr lang="en-US" b="1" dirty="0"/>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endParaRPr lang="en-US" dirty="0"/>
          </a:p>
          <a:p>
            <a:pPr marL="274320" indent="-274320">
              <a:spcBef>
                <a:spcPts val="600"/>
              </a:spcBef>
              <a:buClr>
                <a:schemeClr val="tx2"/>
              </a:buClr>
              <a:buSzPct val="73000"/>
              <a:buFont typeface="Wingdings 2"/>
              <a:buChar char=""/>
              <a:defRPr/>
            </a:pPr>
            <a:endParaRPr lang="en-US" dirty="0"/>
          </a:p>
        </p:txBody>
      </p:sp>
      <p:pic>
        <p:nvPicPr>
          <p:cNvPr id="7" name="Picture 6" descr="banner-2.jpg"/>
          <p:cNvPicPr>
            <a:picLocks noChangeAspect="1"/>
          </p:cNvPicPr>
          <p:nvPr/>
        </p:nvPicPr>
        <p:blipFill>
          <a:blip r:embed="rId2" cstate="print"/>
          <a:stretch>
            <a:fillRect/>
          </a:stretch>
        </p:blipFill>
        <p:spPr>
          <a:xfrm>
            <a:off x="1524001" y="0"/>
            <a:ext cx="9144000" cy="1371600"/>
          </a:xfrm>
          <a:prstGeom prst="rect">
            <a:avLst/>
          </a:prstGeom>
        </p:spPr>
      </p:pic>
      <p:pic>
        <p:nvPicPr>
          <p:cNvPr id="8" name="Picture 7" descr="footer.jpg"/>
          <p:cNvPicPr>
            <a:picLocks noChangeAspect="1"/>
          </p:cNvPicPr>
          <p:nvPr/>
        </p:nvPicPr>
        <p:blipFill>
          <a:blip r:embed="rId3" cstate="print"/>
          <a:stretch>
            <a:fillRect/>
          </a:stretch>
        </p:blipFill>
        <p:spPr>
          <a:xfrm>
            <a:off x="1524001" y="6477000"/>
            <a:ext cx="9144000" cy="381000"/>
          </a:xfrm>
          <a:prstGeom prst="rect">
            <a:avLst/>
          </a:prstGeom>
        </p:spPr>
      </p:pic>
      <p:sp>
        <p:nvSpPr>
          <p:cNvPr id="9" name="Title 1"/>
          <p:cNvSpPr>
            <a:spLocks noGrp="1"/>
          </p:cNvSpPr>
          <p:nvPr>
            <p:ph type="title"/>
          </p:nvPr>
        </p:nvSpPr>
        <p:spPr>
          <a:xfrm>
            <a:off x="1600200" y="320040"/>
            <a:ext cx="7239000" cy="822960"/>
          </a:xfrm>
        </p:spPr>
        <p:txBody>
          <a:bodyPr>
            <a:normAutofit/>
          </a:bodyPr>
          <a:lstStyle/>
          <a:p>
            <a:pPr algn="ctr"/>
            <a:r>
              <a:rPr lang="en-US" sz="2000" b="1" i="1" dirty="0"/>
              <a:t>Golden rule -4 Favorable Valuation</a:t>
            </a:r>
          </a:p>
        </p:txBody>
      </p:sp>
      <p:sp>
        <p:nvSpPr>
          <p:cNvPr id="12" name="TextBox 11"/>
          <p:cNvSpPr txBox="1"/>
          <p:nvPr/>
        </p:nvSpPr>
        <p:spPr>
          <a:xfrm>
            <a:off x="1524000" y="6488668"/>
            <a:ext cx="301686" cy="369332"/>
          </a:xfrm>
          <a:prstGeom prst="rect">
            <a:avLst/>
          </a:prstGeom>
          <a:noFill/>
        </p:spPr>
        <p:txBody>
          <a:bodyPr wrap="none" rtlCol="0">
            <a:spAutoFit/>
          </a:bodyPr>
          <a:lstStyle/>
          <a:p>
            <a:r>
              <a:rPr lang="en-US" dirty="0"/>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295401"/>
            <a:ext cx="8229600" cy="4830763"/>
          </a:xfrm>
        </p:spPr>
        <p:txBody>
          <a:bodyPr/>
          <a:lstStyle/>
          <a:p>
            <a:endParaRPr lang="en-US" dirty="0"/>
          </a:p>
          <a:p>
            <a:endParaRPr lang="en-US" sz="2000" dirty="0"/>
          </a:p>
          <a:p>
            <a:endParaRPr lang="en-US" sz="2000" dirty="0"/>
          </a:p>
        </p:txBody>
      </p:sp>
      <p:sp>
        <p:nvSpPr>
          <p:cNvPr id="4" name="Content Placeholder 2"/>
          <p:cNvSpPr txBox="1">
            <a:spLocks/>
          </p:cNvSpPr>
          <p:nvPr/>
        </p:nvSpPr>
        <p:spPr>
          <a:xfrm>
            <a:off x="1981200" y="1143001"/>
            <a:ext cx="8229600" cy="4983163"/>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endParaRPr lang="en-US" sz="2000" dirty="0"/>
          </a:p>
        </p:txBody>
      </p:sp>
      <p:pic>
        <p:nvPicPr>
          <p:cNvPr id="7" name="Picture 6" descr="banner-2.jpg"/>
          <p:cNvPicPr>
            <a:picLocks noChangeAspect="1"/>
          </p:cNvPicPr>
          <p:nvPr/>
        </p:nvPicPr>
        <p:blipFill>
          <a:blip r:embed="rId2" cstate="print"/>
          <a:stretch>
            <a:fillRect/>
          </a:stretch>
        </p:blipFill>
        <p:spPr>
          <a:xfrm>
            <a:off x="1524001" y="0"/>
            <a:ext cx="9144000" cy="1371600"/>
          </a:xfrm>
          <a:prstGeom prst="rect">
            <a:avLst/>
          </a:prstGeom>
        </p:spPr>
      </p:pic>
      <p:pic>
        <p:nvPicPr>
          <p:cNvPr id="2051" name="Picture 3"/>
          <p:cNvPicPr>
            <a:picLocks noChangeAspect="1" noChangeArrowheads="1"/>
          </p:cNvPicPr>
          <p:nvPr/>
        </p:nvPicPr>
        <p:blipFill>
          <a:blip r:embed="rId3" cstate="print"/>
          <a:srcRect/>
          <a:stretch>
            <a:fillRect/>
          </a:stretch>
        </p:blipFill>
        <p:spPr bwMode="auto">
          <a:xfrm>
            <a:off x="1752600" y="1371600"/>
            <a:ext cx="8610600" cy="5334000"/>
          </a:xfrm>
          <a:prstGeom prst="rect">
            <a:avLst/>
          </a:prstGeom>
          <a:noFill/>
          <a:ln w="9525">
            <a:noFill/>
            <a:miter lim="800000"/>
            <a:headEnd/>
            <a:tailEnd/>
          </a:ln>
          <a:effectLst/>
        </p:spPr>
      </p:pic>
      <p:sp>
        <p:nvSpPr>
          <p:cNvPr id="9" name="TextBox 8"/>
          <p:cNvSpPr txBox="1"/>
          <p:nvPr/>
        </p:nvSpPr>
        <p:spPr>
          <a:xfrm>
            <a:off x="1752600" y="457200"/>
            <a:ext cx="2882456" cy="369332"/>
          </a:xfrm>
          <a:prstGeom prst="rect">
            <a:avLst/>
          </a:prstGeom>
          <a:noFill/>
        </p:spPr>
        <p:txBody>
          <a:bodyPr wrap="none" rtlCol="0">
            <a:spAutoFit/>
          </a:bodyPr>
          <a:lstStyle/>
          <a:p>
            <a:r>
              <a:rPr lang="en-US" b="1" dirty="0">
                <a:solidFill>
                  <a:srgbClr val="C00000"/>
                </a:solidFill>
              </a:rPr>
              <a:t>Our Quant Investing Process</a:t>
            </a:r>
          </a:p>
        </p:txBody>
      </p:sp>
      <p:pic>
        <p:nvPicPr>
          <p:cNvPr id="11" name="Picture 10" descr="footer.jpg"/>
          <p:cNvPicPr>
            <a:picLocks noChangeAspect="1"/>
          </p:cNvPicPr>
          <p:nvPr/>
        </p:nvPicPr>
        <p:blipFill>
          <a:blip r:embed="rId4" cstate="print"/>
          <a:stretch>
            <a:fillRect/>
          </a:stretch>
        </p:blipFill>
        <p:spPr>
          <a:xfrm>
            <a:off x="1524001" y="6477000"/>
            <a:ext cx="9144000" cy="381000"/>
          </a:xfrm>
          <a:prstGeom prst="rect">
            <a:avLst/>
          </a:prstGeom>
        </p:spPr>
      </p:pic>
      <p:sp>
        <p:nvSpPr>
          <p:cNvPr id="12" name="TextBox 11"/>
          <p:cNvSpPr txBox="1"/>
          <p:nvPr/>
        </p:nvSpPr>
        <p:spPr>
          <a:xfrm>
            <a:off x="1524000" y="6488668"/>
            <a:ext cx="301686" cy="369332"/>
          </a:xfrm>
          <a:prstGeom prst="rect">
            <a:avLst/>
          </a:prstGeom>
          <a:noFill/>
        </p:spPr>
        <p:txBody>
          <a:bodyPr wrap="none" rtlCol="0">
            <a:spAutoFit/>
          </a:bodyPr>
          <a:lstStyle/>
          <a:p>
            <a:r>
              <a:rPr lang="en-US" dirty="0"/>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752600" y="1219200"/>
            <a:ext cx="6629400" cy="2438400"/>
          </a:xfrm>
          <a:prstGeom prst="rect">
            <a:avLst/>
          </a:prstGeom>
        </p:spPr>
        <p:txBody>
          <a:bodyPr vert="horz" lIns="91440" tIns="45720" rIns="91440" bIns="45720" rtlCol="0">
            <a:noAutofit/>
          </a:bodyPr>
          <a:lstStyle/>
          <a:p>
            <a:pPr marL="342900" indent="-342900" algn="just">
              <a:spcBef>
                <a:spcPct val="20000"/>
              </a:spcBef>
              <a:defRPr/>
            </a:pPr>
            <a:endParaRPr lang="en-US" dirty="0"/>
          </a:p>
          <a:p>
            <a:pPr marL="342900" indent="-342900" algn="just">
              <a:spcBef>
                <a:spcPct val="20000"/>
              </a:spcBef>
              <a:defRPr/>
            </a:pPr>
            <a:r>
              <a:rPr lang="en-US" b="1" dirty="0"/>
              <a:t>Mr. Shailesh Saraf-Managing Director - Dynamic Equities Pvt Limited</a:t>
            </a:r>
          </a:p>
          <a:p>
            <a:pPr algn="just" fontAlgn="base"/>
            <a:endParaRPr lang="en-US" b="1" dirty="0"/>
          </a:p>
          <a:p>
            <a:pPr algn="just" fontAlgn="base"/>
            <a:r>
              <a:rPr lang="en-US" dirty="0"/>
              <a:t>Mr. Saraf has an experience of nearly 20 years in the financial market especially in areas related to capital &amp; derivatives market operations, trading, research and management. Mr. Shailesh Saraf has learnt international best practices and continues to strive for nothing but the best in terms of both moral and material growth.</a:t>
            </a:r>
          </a:p>
          <a:p>
            <a:pPr algn="just" fontAlgn="base"/>
            <a:endParaRPr lang="en-US" dirty="0"/>
          </a:p>
          <a:p>
            <a:pPr marL="342900" indent="-342900" algn="just">
              <a:spcBef>
                <a:spcPct val="20000"/>
              </a:spcBef>
              <a:buFont typeface="Arial" pitchFamily="34" charset="0"/>
              <a:buChar char="•"/>
              <a:defRPr/>
            </a:pPr>
            <a:endParaRPr lang="en-US" dirty="0"/>
          </a:p>
        </p:txBody>
      </p:sp>
      <p:pic>
        <p:nvPicPr>
          <p:cNvPr id="6" name="Picture 5" descr="sir.jpg"/>
          <p:cNvPicPr>
            <a:picLocks noChangeAspect="1"/>
          </p:cNvPicPr>
          <p:nvPr/>
        </p:nvPicPr>
        <p:blipFill>
          <a:blip r:embed="rId2" cstate="print"/>
          <a:stretch>
            <a:fillRect/>
          </a:stretch>
        </p:blipFill>
        <p:spPr>
          <a:xfrm>
            <a:off x="8534401" y="1752601"/>
            <a:ext cx="1895475" cy="1895475"/>
          </a:xfrm>
          <a:prstGeom prst="rect">
            <a:avLst/>
          </a:prstGeom>
        </p:spPr>
      </p:pic>
      <p:pic>
        <p:nvPicPr>
          <p:cNvPr id="7" name="Picture 6" descr="banner-2.jpg"/>
          <p:cNvPicPr>
            <a:picLocks noChangeAspect="1"/>
          </p:cNvPicPr>
          <p:nvPr/>
        </p:nvPicPr>
        <p:blipFill>
          <a:blip r:embed="rId3" cstate="print"/>
          <a:stretch>
            <a:fillRect/>
          </a:stretch>
        </p:blipFill>
        <p:spPr>
          <a:xfrm>
            <a:off x="1524001" y="0"/>
            <a:ext cx="9144000" cy="1371600"/>
          </a:xfrm>
          <a:prstGeom prst="rect">
            <a:avLst/>
          </a:prstGeom>
        </p:spPr>
      </p:pic>
      <p:sp>
        <p:nvSpPr>
          <p:cNvPr id="8" name="TextBox 7"/>
          <p:cNvSpPr txBox="1"/>
          <p:nvPr/>
        </p:nvSpPr>
        <p:spPr>
          <a:xfrm>
            <a:off x="1752600" y="545068"/>
            <a:ext cx="4109908" cy="369332"/>
          </a:xfrm>
          <a:prstGeom prst="rect">
            <a:avLst/>
          </a:prstGeom>
          <a:noFill/>
        </p:spPr>
        <p:txBody>
          <a:bodyPr wrap="none" rtlCol="0">
            <a:spAutoFit/>
          </a:bodyPr>
          <a:lstStyle/>
          <a:p>
            <a:r>
              <a:rPr lang="en-US" b="1" dirty="0">
                <a:solidFill>
                  <a:srgbClr val="C00000"/>
                </a:solidFill>
              </a:rPr>
              <a:t>This PPT is prepared by </a:t>
            </a:r>
            <a:r>
              <a:rPr lang="en-US" b="1" dirty="0" err="1">
                <a:solidFill>
                  <a:srgbClr val="C00000"/>
                </a:solidFill>
              </a:rPr>
              <a:t>Mr</a:t>
            </a:r>
            <a:r>
              <a:rPr lang="en-US" b="1" dirty="0">
                <a:solidFill>
                  <a:srgbClr val="C00000"/>
                </a:solidFill>
              </a:rPr>
              <a:t> Shailesh Saraf</a:t>
            </a:r>
          </a:p>
        </p:txBody>
      </p:sp>
      <p:sp>
        <p:nvSpPr>
          <p:cNvPr id="10" name="TextBox 9"/>
          <p:cNvSpPr txBox="1"/>
          <p:nvPr/>
        </p:nvSpPr>
        <p:spPr>
          <a:xfrm>
            <a:off x="1752600" y="3657600"/>
            <a:ext cx="8458200" cy="2862322"/>
          </a:xfrm>
          <a:prstGeom prst="rect">
            <a:avLst/>
          </a:prstGeom>
          <a:noFill/>
        </p:spPr>
        <p:txBody>
          <a:bodyPr wrap="square" rtlCol="0">
            <a:spAutoFit/>
          </a:bodyPr>
          <a:lstStyle/>
          <a:p>
            <a:pPr algn="just" fontAlgn="base"/>
            <a:r>
              <a:rPr lang="en-US" dirty="0"/>
              <a:t>Our in-house research team, an initiative of Mr. Shailesh Saraf, is dedicatedly involved in guiding our clients and arbitrage partners.</a:t>
            </a:r>
          </a:p>
          <a:p>
            <a:pPr algn="just" fontAlgn="base"/>
            <a:endParaRPr lang="en-US" dirty="0"/>
          </a:p>
          <a:p>
            <a:pPr algn="just" fontAlgn="base"/>
            <a:r>
              <a:rPr lang="en-US" dirty="0"/>
              <a:t>By intensive research and back testing of market data, strategies evolve from time to time. Our research desk is technologically robust, continuously upgraded and equipped with latest charting and data software. Our research team is spearheaded and mentored by Mr. Shailesh Saraf himself.</a:t>
            </a:r>
          </a:p>
          <a:p>
            <a:pPr algn="just" fontAlgn="base"/>
            <a:endParaRPr lang="en-US" dirty="0"/>
          </a:p>
          <a:p>
            <a:pPr algn="just" fontAlgn="base"/>
            <a:r>
              <a:rPr lang="en-US" dirty="0"/>
              <a:t>He regularly conducts Webinars on Investing.com and holds Seminars across different cities in India.</a:t>
            </a:r>
          </a:p>
        </p:txBody>
      </p:sp>
      <p:pic>
        <p:nvPicPr>
          <p:cNvPr id="11" name="Picture 10" descr="footer.jpg"/>
          <p:cNvPicPr>
            <a:picLocks noChangeAspect="1"/>
          </p:cNvPicPr>
          <p:nvPr/>
        </p:nvPicPr>
        <p:blipFill>
          <a:blip r:embed="rId4" cstate="print"/>
          <a:stretch>
            <a:fillRect/>
          </a:stretch>
        </p:blipFill>
        <p:spPr>
          <a:xfrm>
            <a:off x="1524001" y="6477000"/>
            <a:ext cx="9144000" cy="381000"/>
          </a:xfrm>
          <a:prstGeom prst="rect">
            <a:avLst/>
          </a:prstGeom>
        </p:spPr>
      </p:pic>
      <p:sp>
        <p:nvSpPr>
          <p:cNvPr id="13" name="TextBox 12"/>
          <p:cNvSpPr txBox="1"/>
          <p:nvPr/>
        </p:nvSpPr>
        <p:spPr>
          <a:xfrm>
            <a:off x="1524000" y="6488668"/>
            <a:ext cx="301686" cy="369332"/>
          </a:xfrm>
          <a:prstGeom prst="rect">
            <a:avLst/>
          </a:prstGeom>
          <a:noFill/>
        </p:spPr>
        <p:txBody>
          <a:bodyPr wrap="none" rtlCol="0">
            <a:spAutoFit/>
          </a:bodyPr>
          <a:lstStyle/>
          <a:p>
            <a:r>
              <a:rPr lang="en-US" dirty="0"/>
              <a:t>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547</Words>
  <Application>Microsoft Office PowerPoint</Application>
  <PresentationFormat>Widescreen</PresentationFormat>
  <Paragraphs>114</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Wingdings</vt:lpstr>
      <vt:lpstr>Wingdings 2</vt:lpstr>
      <vt:lpstr>Office Theme</vt:lpstr>
      <vt:lpstr>Fundamental Analysis Volatility Game</vt:lpstr>
      <vt:lpstr>PowerPoint Presentation</vt:lpstr>
      <vt:lpstr>Golden Rule- 1 Growth in Earnings</vt:lpstr>
      <vt:lpstr>Golden Rule-2 Management Efficiency &amp; Efficient Business </vt:lpstr>
      <vt:lpstr>Golden Rule -3 Performing Sectors, Companies MOAT  &amp; Competitive Advantage </vt:lpstr>
      <vt:lpstr>Golden rule -4 Favorable Valuation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Analysis Volatility Game</dc:title>
  <dc:creator>Kanak Jain</dc:creator>
  <cp:lastModifiedBy>Kanak Jain</cp:lastModifiedBy>
  <cp:revision>1</cp:revision>
  <dcterms:created xsi:type="dcterms:W3CDTF">2019-02-13T09:08:55Z</dcterms:created>
  <dcterms:modified xsi:type="dcterms:W3CDTF">2019-02-13T09:09:20Z</dcterms:modified>
</cp:coreProperties>
</file>