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2973226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199905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950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7169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886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69328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2924815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250395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266823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B37EA-4A4E-4F5D-8CD3-457D84303B6D}" type="datetimeFigureOut">
              <a:rPr lang="en-IN" smtClean="0"/>
              <a:t>09-06-2019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123979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DB37EA-4A4E-4F5D-8CD3-457D84303B6D}" type="datetimeFigureOut">
              <a:rPr lang="en-IN" smtClean="0"/>
              <a:t>09-06-2019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257692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DB37EA-4A4E-4F5D-8CD3-457D84303B6D}" type="datetimeFigureOut">
              <a:rPr lang="en-IN" smtClean="0"/>
              <a:t>09-06-2019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255998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DB37EA-4A4E-4F5D-8CD3-457D84303B6D}" type="datetimeFigureOut">
              <a:rPr lang="en-IN" smtClean="0"/>
              <a:t>09-06-2019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150824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B37EA-4A4E-4F5D-8CD3-457D84303B6D}" type="datetimeFigureOut">
              <a:rPr lang="en-IN" smtClean="0"/>
              <a:t>09-06-2019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201921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B37EA-4A4E-4F5D-8CD3-457D84303B6D}" type="datetimeFigureOut">
              <a:rPr lang="en-IN" smtClean="0"/>
              <a:t>09-06-2019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244828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B37EA-4A4E-4F5D-8CD3-457D84303B6D}" type="datetimeFigureOut">
              <a:rPr lang="en-IN" smtClean="0"/>
              <a:t>09-06-2019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C811B-4B56-4342-92B9-6FFB62B1FA8E}" type="slidenum">
              <a:rPr lang="en-IN" smtClean="0"/>
              <a:t>‹#›</a:t>
            </a:fld>
            <a:endParaRPr lang="en-IN"/>
          </a:p>
        </p:txBody>
      </p:sp>
    </p:spTree>
    <p:extLst>
      <p:ext uri="{BB962C8B-B14F-4D97-AF65-F5344CB8AC3E}">
        <p14:creationId xmlns:p14="http://schemas.microsoft.com/office/powerpoint/2010/main" val="332665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DB37EA-4A4E-4F5D-8CD3-457D84303B6D}" type="datetimeFigureOut">
              <a:rPr lang="en-IN" smtClean="0"/>
              <a:t>09-06-2019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CC811B-4B56-4342-92B9-6FFB62B1FA8E}" type="slidenum">
              <a:rPr lang="en-IN" smtClean="0"/>
              <a:t>‹#›</a:t>
            </a:fld>
            <a:endParaRPr lang="en-IN"/>
          </a:p>
        </p:txBody>
      </p:sp>
    </p:spTree>
    <p:extLst>
      <p:ext uri="{BB962C8B-B14F-4D97-AF65-F5344CB8AC3E}">
        <p14:creationId xmlns:p14="http://schemas.microsoft.com/office/powerpoint/2010/main" val="2217675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moneycontrol.com/nifty/nse/nifty-liv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5252-FC11-4EFB-9CA0-31C23BBCF22E}"/>
              </a:ext>
            </a:extLst>
          </p:cNvPr>
          <p:cNvSpPr>
            <a:spLocks noGrp="1"/>
          </p:cNvSpPr>
          <p:nvPr>
            <p:ph type="ctrTitle"/>
          </p:nvPr>
        </p:nvSpPr>
        <p:spPr/>
        <p:txBody>
          <a:bodyPr/>
          <a:lstStyle/>
          <a:p>
            <a:r>
              <a:rPr lang="en-IN" dirty="0"/>
              <a:t>Technical Analysis Volatility Game</a:t>
            </a:r>
          </a:p>
        </p:txBody>
      </p:sp>
      <p:sp>
        <p:nvSpPr>
          <p:cNvPr id="3" name="Subtitle 2">
            <a:extLst>
              <a:ext uri="{FF2B5EF4-FFF2-40B4-BE49-F238E27FC236}">
                <a16:creationId xmlns:a16="http://schemas.microsoft.com/office/drawing/2014/main" id="{8F52B5AC-CD2D-4F26-90A0-244288C16970}"/>
              </a:ext>
            </a:extLst>
          </p:cNvPr>
          <p:cNvSpPr>
            <a:spLocks noGrp="1"/>
          </p:cNvSpPr>
          <p:nvPr>
            <p:ph type="subTitle" idx="1"/>
          </p:nvPr>
        </p:nvSpPr>
        <p:spPr/>
        <p:txBody>
          <a:bodyPr/>
          <a:lstStyle/>
          <a:p>
            <a:r>
              <a:rPr lang="en-IN" dirty="0"/>
              <a:t>Presenter : Kanak Kr Jain </a:t>
            </a:r>
          </a:p>
        </p:txBody>
      </p:sp>
    </p:spTree>
    <p:extLst>
      <p:ext uri="{BB962C8B-B14F-4D97-AF65-F5344CB8AC3E}">
        <p14:creationId xmlns:p14="http://schemas.microsoft.com/office/powerpoint/2010/main" val="30977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BFE1F4-A695-4E44-840F-E08115D8D016}"/>
              </a:ext>
            </a:extLst>
          </p:cNvPr>
          <p:cNvSpPr/>
          <p:nvPr/>
        </p:nvSpPr>
        <p:spPr>
          <a:xfrm>
            <a:off x="3298791" y="3244334"/>
            <a:ext cx="5594417" cy="369332"/>
          </a:xfrm>
          <a:prstGeom prst="rect">
            <a:avLst/>
          </a:prstGeom>
        </p:spPr>
        <p:txBody>
          <a:bodyPr wrap="none">
            <a:spAutoFit/>
          </a:bodyPr>
          <a:lstStyle/>
          <a:p>
            <a:r>
              <a:rPr lang="en-IN" dirty="0">
                <a:hlinkClick r:id="rId2"/>
              </a:rPr>
              <a:t>http://www.moneycontrol.com/nifty/nse/nifty-live</a:t>
            </a:r>
            <a:endParaRPr lang="en-IN" dirty="0"/>
          </a:p>
        </p:txBody>
      </p:sp>
    </p:spTree>
    <p:extLst>
      <p:ext uri="{BB962C8B-B14F-4D97-AF65-F5344CB8AC3E}">
        <p14:creationId xmlns:p14="http://schemas.microsoft.com/office/powerpoint/2010/main" val="160699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9EA3E9-CE42-46DA-A8C3-426A59427D9E}"/>
              </a:ext>
            </a:extLst>
          </p:cNvPr>
          <p:cNvSpPr/>
          <p:nvPr/>
        </p:nvSpPr>
        <p:spPr>
          <a:xfrm>
            <a:off x="2714625" y="2133598"/>
            <a:ext cx="7505700" cy="1015663"/>
          </a:xfrm>
          <a:prstGeom prst="rect">
            <a:avLst/>
          </a:prstGeom>
        </p:spPr>
        <p:txBody>
          <a:bodyPr wrap="square">
            <a:spAutoFit/>
          </a:bodyPr>
          <a:lstStyle/>
          <a:p>
            <a:r>
              <a:rPr lang="en-IN" sz="6000" dirty="0">
                <a:solidFill>
                  <a:srgbClr val="333333"/>
                </a:solidFill>
                <a:latin typeface="Arial" panose="020B0604020202020204" pitchFamily="34" charset="0"/>
                <a:ea typeface="Calibri" panose="020F0502020204030204" pitchFamily="34" charset="0"/>
              </a:rPr>
              <a:t>What is a trend? </a:t>
            </a:r>
            <a:r>
              <a:rPr lang="en-IN" dirty="0">
                <a:solidFill>
                  <a:srgbClr val="333333"/>
                </a:solidFill>
                <a:latin typeface="Arial" panose="020B0604020202020204" pitchFamily="34" charset="0"/>
                <a:ea typeface="Calibri" panose="020F0502020204030204" pitchFamily="34" charset="0"/>
              </a:rPr>
              <a:t> </a:t>
            </a:r>
            <a:endParaRPr lang="en-IN" dirty="0"/>
          </a:p>
        </p:txBody>
      </p:sp>
    </p:spTree>
    <p:extLst>
      <p:ext uri="{BB962C8B-B14F-4D97-AF65-F5344CB8AC3E}">
        <p14:creationId xmlns:p14="http://schemas.microsoft.com/office/powerpoint/2010/main" val="84428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6DCEBA-A5F0-4B4C-9A4C-4718B83AFEE7}"/>
              </a:ext>
            </a:extLst>
          </p:cNvPr>
          <p:cNvSpPr/>
          <p:nvPr/>
        </p:nvSpPr>
        <p:spPr>
          <a:xfrm>
            <a:off x="704850" y="971550"/>
            <a:ext cx="8953500" cy="5786199"/>
          </a:xfrm>
          <a:prstGeom prst="rect">
            <a:avLst/>
          </a:prstGeom>
        </p:spPr>
        <p:txBody>
          <a:bodyPr wrap="square">
            <a:spAutoFit/>
          </a:bodyPr>
          <a:lstStyle/>
          <a:p>
            <a:pPr>
              <a:spcAft>
                <a:spcPts val="1800"/>
              </a:spcAft>
            </a:pPr>
            <a:r>
              <a:rPr lang="en-IN" i="1" dirty="0">
                <a:solidFill>
                  <a:srgbClr val="333333"/>
                </a:solidFill>
                <a:latin typeface="Arial" panose="020B0604020202020204" pitchFamily="34" charset="0"/>
                <a:ea typeface="Times New Roman" panose="02020603050405020304" pitchFamily="18" charset="0"/>
              </a:rPr>
              <a:t>“</a:t>
            </a:r>
            <a:r>
              <a:rPr lang="en-IN" sz="2800" i="1" dirty="0">
                <a:solidFill>
                  <a:srgbClr val="333333"/>
                </a:solidFill>
                <a:latin typeface="Arial" panose="020B0604020202020204" pitchFamily="34" charset="0"/>
                <a:ea typeface="Times New Roman" panose="02020603050405020304" pitchFamily="18" charset="0"/>
              </a:rPr>
              <a:t>A trend is a general drift or tendency in a set of data.</a:t>
            </a:r>
          </a:p>
          <a:p>
            <a:pPr>
              <a:spcAft>
                <a:spcPts val="1800"/>
              </a:spcAft>
            </a:pPr>
            <a:r>
              <a:rPr lang="en-IN" sz="2800" i="1" dirty="0">
                <a:solidFill>
                  <a:srgbClr val="333333"/>
                </a:solidFill>
                <a:latin typeface="Arial" panose="020B0604020202020204" pitchFamily="34" charset="0"/>
                <a:ea typeface="Times New Roman" panose="02020603050405020304" pitchFamily="18" charset="0"/>
              </a:rPr>
              <a:t> All measurements of trend involve taking a current reading and a historical reading and comparing them. </a:t>
            </a:r>
          </a:p>
          <a:p>
            <a:pPr>
              <a:spcAft>
                <a:spcPts val="1800"/>
              </a:spcAft>
            </a:pPr>
            <a:r>
              <a:rPr lang="en-IN" sz="2800" i="1" dirty="0">
                <a:solidFill>
                  <a:srgbClr val="333333"/>
                </a:solidFill>
                <a:latin typeface="Arial" panose="020B0604020202020204" pitchFamily="34" charset="0"/>
                <a:ea typeface="Times New Roman" panose="02020603050405020304" pitchFamily="18" charset="0"/>
              </a:rPr>
              <a:t>If the current reading is higher than the historical reading, we have an up-trend. </a:t>
            </a:r>
          </a:p>
          <a:p>
            <a:pPr>
              <a:spcAft>
                <a:spcPts val="1800"/>
              </a:spcAft>
            </a:pPr>
            <a:r>
              <a:rPr lang="en-IN" sz="2800" i="1" dirty="0">
                <a:solidFill>
                  <a:srgbClr val="333333"/>
                </a:solidFill>
                <a:latin typeface="Arial" panose="020B0604020202020204" pitchFamily="34" charset="0"/>
                <a:ea typeface="Times New Roman" panose="02020603050405020304" pitchFamily="18" charset="0"/>
              </a:rPr>
              <a:t>If lower, we have a down-trend. </a:t>
            </a:r>
          </a:p>
          <a:p>
            <a:pPr>
              <a:spcAft>
                <a:spcPts val="1800"/>
              </a:spcAft>
            </a:pPr>
            <a:r>
              <a:rPr lang="en-IN" sz="2800" i="1" dirty="0">
                <a:solidFill>
                  <a:srgbClr val="333333"/>
                </a:solidFill>
                <a:latin typeface="Arial" panose="020B0604020202020204" pitchFamily="34" charset="0"/>
                <a:ea typeface="Times New Roman" panose="02020603050405020304" pitchFamily="18" charset="0"/>
              </a:rPr>
              <a:t>In the improbable event of an exact match, we have a sideways trend. </a:t>
            </a:r>
          </a:p>
          <a:p>
            <a:pPr algn="r">
              <a:spcAft>
                <a:spcPts val="1800"/>
              </a:spcAft>
            </a:pPr>
            <a:r>
              <a:rPr lang="en-IN" sz="2800" dirty="0">
                <a:latin typeface="Times New Roman" panose="02020603050405020304" pitchFamily="18" charset="0"/>
                <a:ea typeface="Times New Roman" panose="02020603050405020304" pitchFamily="18" charset="0"/>
              </a:rPr>
              <a:t>As per </a:t>
            </a:r>
            <a:r>
              <a:rPr lang="en-IN" sz="2800" dirty="0">
                <a:solidFill>
                  <a:srgbClr val="1387C0"/>
                </a:solidFill>
                <a:latin typeface="Arial" panose="020B0604020202020204" pitchFamily="34" charset="0"/>
                <a:ea typeface="Times New Roman" panose="02020603050405020304" pitchFamily="18" charset="0"/>
              </a:rPr>
              <a:t>Ed Seykota</a:t>
            </a:r>
            <a:endParaRPr lang="en-IN" sz="2800" dirty="0">
              <a:latin typeface="Times New Roman" panose="02020603050405020304" pitchFamily="18" charset="0"/>
              <a:ea typeface="Times New Roman" panose="02020603050405020304" pitchFamily="18" charset="0"/>
            </a:endParaRPr>
          </a:p>
          <a:p>
            <a:pPr>
              <a:spcAft>
                <a:spcPts val="1800"/>
              </a:spcAft>
            </a:pPr>
            <a:endParaRPr lang="en-IN"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875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9CAC32-471B-45C8-9EC3-0AEA669DBFF2}"/>
              </a:ext>
            </a:extLst>
          </p:cNvPr>
          <p:cNvSpPr/>
          <p:nvPr/>
        </p:nvSpPr>
        <p:spPr>
          <a:xfrm>
            <a:off x="3048000" y="1754599"/>
            <a:ext cx="6096000" cy="3348802"/>
          </a:xfrm>
          <a:prstGeom prst="rect">
            <a:avLst/>
          </a:prstGeom>
        </p:spPr>
        <p:txBody>
          <a:bodyPr>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111111"/>
                </a:solidFill>
                <a:latin typeface="Arial" panose="020B0604020202020204" pitchFamily="34" charset="0"/>
                <a:ea typeface="Calibri" panose="020F0502020204030204" pitchFamily="34" charset="0"/>
                <a:cs typeface="Times New Roman" panose="02020603050405020304" pitchFamily="18" charset="0"/>
              </a:rPr>
              <a:t>An OHLC chart shows the open, high, low, and close price for a given period.</a:t>
            </a:r>
            <a:endParaRPr lang="en-IN" sz="1400" dirty="0">
              <a:solidFill>
                <a:srgbClr val="11111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111111"/>
                </a:solidFill>
                <a:latin typeface="Arial" panose="020B0604020202020204" pitchFamily="34" charset="0"/>
                <a:ea typeface="Calibri" panose="020F0502020204030204" pitchFamily="34" charset="0"/>
                <a:cs typeface="Times New Roman" panose="02020603050405020304" pitchFamily="18" charset="0"/>
              </a:rPr>
              <a:t>It can be applied to any timeframe.</a:t>
            </a:r>
            <a:endParaRPr lang="en-IN" sz="1400" dirty="0">
              <a:solidFill>
                <a:srgbClr val="11111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111111"/>
                </a:solidFill>
                <a:latin typeface="Arial" panose="020B0604020202020204" pitchFamily="34" charset="0"/>
                <a:ea typeface="Calibri" panose="020F0502020204030204" pitchFamily="34" charset="0"/>
                <a:cs typeface="Times New Roman" panose="02020603050405020304" pitchFamily="18" charset="0"/>
              </a:rPr>
              <a:t>The vertical line represents the high and low for the period, while the line to the left marks the open price and the line to the right marks the closing price. This entire structure is called a bar.</a:t>
            </a:r>
            <a:endParaRPr lang="en-IN" sz="1400" dirty="0">
              <a:solidFill>
                <a:srgbClr val="11111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IN" dirty="0">
                <a:solidFill>
                  <a:srgbClr val="111111"/>
                </a:solidFill>
                <a:latin typeface="Arial" panose="020B0604020202020204" pitchFamily="34" charset="0"/>
                <a:ea typeface="Calibri" panose="020F0502020204030204" pitchFamily="34" charset="0"/>
                <a:cs typeface="Times New Roman" panose="02020603050405020304" pitchFamily="18" charset="0"/>
              </a:rPr>
              <a:t>When the close is above the open, the bar is often </a:t>
            </a:r>
            <a:r>
              <a:rPr lang="en-IN" dirty="0" err="1">
                <a:solidFill>
                  <a:srgbClr val="111111"/>
                </a:solidFill>
                <a:latin typeface="Arial" panose="020B0604020202020204" pitchFamily="34" charset="0"/>
                <a:ea typeface="Calibri" panose="020F0502020204030204" pitchFamily="34" charset="0"/>
                <a:cs typeface="Times New Roman" panose="02020603050405020304" pitchFamily="18" charset="0"/>
              </a:rPr>
              <a:t>colored</a:t>
            </a:r>
            <a:r>
              <a:rPr lang="en-IN" dirty="0">
                <a:solidFill>
                  <a:srgbClr val="111111"/>
                </a:solidFill>
                <a:latin typeface="Arial" panose="020B0604020202020204" pitchFamily="34" charset="0"/>
                <a:ea typeface="Calibri" panose="020F0502020204030204" pitchFamily="34" charset="0"/>
                <a:cs typeface="Times New Roman" panose="02020603050405020304" pitchFamily="18" charset="0"/>
              </a:rPr>
              <a:t> black. When the close is below the open the bar is often </a:t>
            </a:r>
            <a:r>
              <a:rPr lang="en-IN" dirty="0" err="1">
                <a:solidFill>
                  <a:srgbClr val="111111"/>
                </a:solidFill>
                <a:latin typeface="Arial" panose="020B0604020202020204" pitchFamily="34" charset="0"/>
                <a:ea typeface="Calibri" panose="020F0502020204030204" pitchFamily="34" charset="0"/>
                <a:cs typeface="Times New Roman" panose="02020603050405020304" pitchFamily="18" charset="0"/>
              </a:rPr>
              <a:t>colored</a:t>
            </a:r>
            <a:r>
              <a:rPr lang="en-IN" dirty="0">
                <a:solidFill>
                  <a:srgbClr val="111111"/>
                </a:solidFill>
                <a:latin typeface="Arial" panose="020B0604020202020204" pitchFamily="34" charset="0"/>
                <a:ea typeface="Calibri" panose="020F0502020204030204" pitchFamily="34" charset="0"/>
                <a:cs typeface="Times New Roman" panose="02020603050405020304" pitchFamily="18" charset="0"/>
              </a:rPr>
              <a:t> red.</a:t>
            </a:r>
            <a:endParaRPr lang="en-IN" sz="14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C07DF46-5EE9-43F4-A632-D775A38374EA}"/>
              </a:ext>
            </a:extLst>
          </p:cNvPr>
          <p:cNvSpPr/>
          <p:nvPr/>
        </p:nvSpPr>
        <p:spPr>
          <a:xfrm>
            <a:off x="3219450" y="1200150"/>
            <a:ext cx="4276933" cy="369332"/>
          </a:xfrm>
          <a:prstGeom prst="rect">
            <a:avLst/>
          </a:prstGeom>
        </p:spPr>
        <p:txBody>
          <a:bodyPr wrap="square">
            <a:spAutoFit/>
          </a:bodyPr>
          <a:lstStyle/>
          <a:p>
            <a:pPr>
              <a:spcAft>
                <a:spcPts val="0"/>
              </a:spcAft>
            </a:pPr>
            <a:r>
              <a:rPr lang="en-IN" dirty="0">
                <a:solidFill>
                  <a:srgbClr val="111111"/>
                </a:solidFill>
                <a:latin typeface="Arial" panose="020B0604020202020204" pitchFamily="34" charset="0"/>
                <a:ea typeface="Times New Roman" panose="02020603050405020304" pitchFamily="18" charset="0"/>
              </a:rPr>
              <a:t>Interpreting OHLC Charts</a:t>
            </a:r>
            <a:endParaRPr lang="en-IN"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9815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B1863D-1245-4DB2-986D-B1ADE3C5F222}"/>
              </a:ext>
            </a:extLst>
          </p:cNvPr>
          <p:cNvSpPr/>
          <p:nvPr/>
        </p:nvSpPr>
        <p:spPr>
          <a:xfrm>
            <a:off x="762001" y="1419225"/>
            <a:ext cx="7221696" cy="3139321"/>
          </a:xfrm>
          <a:prstGeom prst="rect">
            <a:avLst/>
          </a:prstGeom>
        </p:spPr>
        <p:txBody>
          <a:bodyPr wrap="square">
            <a:spAutoFit/>
          </a:bodyPr>
          <a:lstStyle/>
          <a:p>
            <a:r>
              <a:rPr lang="en-IN" dirty="0">
                <a:solidFill>
                  <a:srgbClr val="111111"/>
                </a:solidFill>
                <a:latin typeface="Arial" panose="020B0604020202020204" pitchFamily="34" charset="0"/>
                <a:ea typeface="Calibri" panose="020F0502020204030204" pitchFamily="34" charset="0"/>
              </a:rPr>
              <a:t>Dow Theory:</a:t>
            </a:r>
          </a:p>
          <a:p>
            <a:endParaRPr lang="en-IN" dirty="0">
              <a:solidFill>
                <a:srgbClr val="111111"/>
              </a:solidFill>
              <a:latin typeface="Arial" panose="020B0604020202020204" pitchFamily="34" charset="0"/>
              <a:ea typeface="Calibri" panose="020F0502020204030204" pitchFamily="34" charset="0"/>
            </a:endParaRPr>
          </a:p>
          <a:p>
            <a:r>
              <a:rPr lang="en-IN" dirty="0">
                <a:solidFill>
                  <a:srgbClr val="111111"/>
                </a:solidFill>
                <a:latin typeface="Arial" panose="020B0604020202020204" pitchFamily="34" charset="0"/>
                <a:ea typeface="Calibri" panose="020F0502020204030204" pitchFamily="34" charset="0"/>
              </a:rPr>
              <a:t>1. </a:t>
            </a:r>
            <a:r>
              <a:rPr lang="en-IN" i="1" dirty="0">
                <a:solidFill>
                  <a:srgbClr val="111111"/>
                </a:solidFill>
                <a:latin typeface="Arial" panose="020B0604020202020204" pitchFamily="34" charset="0"/>
                <a:ea typeface="Calibri" panose="020F0502020204030204" pitchFamily="34" charset="0"/>
              </a:rPr>
              <a:t>The market discounts everything</a:t>
            </a:r>
          </a:p>
          <a:p>
            <a:r>
              <a:rPr lang="en-IN" dirty="0"/>
              <a:t>2. </a:t>
            </a:r>
            <a:r>
              <a:rPr lang="en-IN" i="1" dirty="0"/>
              <a:t>There are three kinds of market trends( One year, 3 week to 3 month and finally less than 3 week trend)</a:t>
            </a:r>
          </a:p>
          <a:p>
            <a:r>
              <a:rPr lang="en-IN" dirty="0"/>
              <a:t>3. </a:t>
            </a:r>
            <a:r>
              <a:rPr lang="en-IN" i="1" dirty="0"/>
              <a:t>Primary trends have three phases.( Accumulation , Distribution and panic phases)</a:t>
            </a:r>
          </a:p>
          <a:p>
            <a:r>
              <a:rPr lang="en-IN" dirty="0"/>
              <a:t>4. </a:t>
            </a:r>
            <a:r>
              <a:rPr lang="en-IN" i="1" dirty="0"/>
              <a:t>Indices must confirm each other </a:t>
            </a:r>
          </a:p>
          <a:p>
            <a:r>
              <a:rPr lang="en-IN" dirty="0"/>
              <a:t>5. </a:t>
            </a:r>
            <a:r>
              <a:rPr lang="en-IN" i="1" dirty="0"/>
              <a:t>Volume must confirm the trend. </a:t>
            </a:r>
          </a:p>
          <a:p>
            <a:r>
              <a:rPr lang="en-IN" dirty="0"/>
              <a:t>6. </a:t>
            </a:r>
            <a:r>
              <a:rPr lang="en-IN" i="1" dirty="0"/>
              <a:t>Trends persist until a clear reversal occurs</a:t>
            </a:r>
          </a:p>
          <a:p>
            <a:endParaRPr lang="en-IN" dirty="0"/>
          </a:p>
        </p:txBody>
      </p:sp>
    </p:spTree>
    <p:extLst>
      <p:ext uri="{BB962C8B-B14F-4D97-AF65-F5344CB8AC3E}">
        <p14:creationId xmlns:p14="http://schemas.microsoft.com/office/powerpoint/2010/main" val="24767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ath.temple.edu/~reich/Fib/fibfamily.gif">
            <a:extLst>
              <a:ext uri="{FF2B5EF4-FFF2-40B4-BE49-F238E27FC236}">
                <a16:creationId xmlns:a16="http://schemas.microsoft.com/office/drawing/2014/main" id="{EB63923B-3543-43FF-B532-0C65DFA0FD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6099" y="2438400"/>
            <a:ext cx="5737226" cy="4124325"/>
          </a:xfrm>
          <a:prstGeom prst="rect">
            <a:avLst/>
          </a:prstGeom>
          <a:noFill/>
          <a:ln>
            <a:noFill/>
          </a:ln>
        </p:spPr>
      </p:pic>
      <p:sp>
        <p:nvSpPr>
          <p:cNvPr id="3" name="Rectangle 2">
            <a:extLst>
              <a:ext uri="{FF2B5EF4-FFF2-40B4-BE49-F238E27FC236}">
                <a16:creationId xmlns:a16="http://schemas.microsoft.com/office/drawing/2014/main" id="{C412AF36-1346-437D-9C67-1679AA731187}"/>
              </a:ext>
            </a:extLst>
          </p:cNvPr>
          <p:cNvSpPr/>
          <p:nvPr/>
        </p:nvSpPr>
        <p:spPr>
          <a:xfrm>
            <a:off x="495299" y="866775"/>
            <a:ext cx="8924925" cy="1200329"/>
          </a:xfrm>
          <a:prstGeom prst="rect">
            <a:avLst/>
          </a:prstGeom>
        </p:spPr>
        <p:txBody>
          <a:bodyPr wrap="square">
            <a:spAutoFit/>
          </a:bodyPr>
          <a:lstStyle/>
          <a:p>
            <a:pPr>
              <a:spcAft>
                <a:spcPts val="1800"/>
              </a:spcAft>
            </a:pPr>
            <a:r>
              <a:rPr lang="en-IN" sz="2400" b="1" dirty="0">
                <a:solidFill>
                  <a:srgbClr val="333333"/>
                </a:solidFill>
                <a:latin typeface="Arial" panose="020B0604020202020204" pitchFamily="34" charset="0"/>
                <a:ea typeface="Times New Roman" panose="02020603050405020304" pitchFamily="18" charset="0"/>
              </a:rPr>
              <a:t>A Fibonacci number follows the sequence 0, 1, 1, 2, 3, 5, 8, 11, etc. where the each number is the sum of the two numbers before it.</a:t>
            </a:r>
            <a:r>
              <a:rPr lang="en-IN" sz="1200" dirty="0">
                <a:solidFill>
                  <a:srgbClr val="333333"/>
                </a:solidFill>
                <a:latin typeface="Arial" panose="020B0604020202020204" pitchFamily="34"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541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A07378-18D0-4A84-81B6-FDF0AE2E1070}"/>
              </a:ext>
            </a:extLst>
          </p:cNvPr>
          <p:cNvSpPr/>
          <p:nvPr/>
        </p:nvSpPr>
        <p:spPr>
          <a:xfrm>
            <a:off x="942975" y="914400"/>
            <a:ext cx="8201025" cy="3811493"/>
          </a:xfrm>
          <a:prstGeom prst="rect">
            <a:avLst/>
          </a:prstGeom>
        </p:spPr>
        <p:txBody>
          <a:bodyPr wrap="square">
            <a:spAutoFit/>
          </a:bodyPr>
          <a:lstStyle/>
          <a:p>
            <a:pPr algn="just">
              <a:lnSpc>
                <a:spcPct val="107000"/>
              </a:lnSpc>
              <a:spcAft>
                <a:spcPts val="0"/>
              </a:spcAft>
            </a:pPr>
            <a:r>
              <a:rPr lang="en-IN" sz="2400"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What Is Relative Strength Index?</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The relative strength index (RSI) is a momentum indicator that measures the magnitude of recent price changes to evaluate overbought or oversold conditions in the price of a stock or other asset. The RSI is displayed as an oscillator (a line graph that moves between two extremes) and can have a reading from 0 to 100. The indicator was originally developed by J. Welles Wilder Jr. and introduced in his seminal 1978 book, </a:t>
            </a:r>
            <a:r>
              <a:rPr lang="en-IN" sz="2400" i="1"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New Concepts in Technical Trading Systems</a:t>
            </a:r>
            <a:endParaRPr lang="en-IN" sz="2400" dirty="0"/>
          </a:p>
        </p:txBody>
      </p:sp>
    </p:spTree>
    <p:extLst>
      <p:ext uri="{BB962C8B-B14F-4D97-AF65-F5344CB8AC3E}">
        <p14:creationId xmlns:p14="http://schemas.microsoft.com/office/powerpoint/2010/main" val="414603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E80D6C-876C-4E65-B0CF-F50D4A72F0B8}"/>
              </a:ext>
            </a:extLst>
          </p:cNvPr>
          <p:cNvSpPr/>
          <p:nvPr/>
        </p:nvSpPr>
        <p:spPr>
          <a:xfrm>
            <a:off x="1162050" y="1019176"/>
            <a:ext cx="7981950" cy="2443489"/>
          </a:xfrm>
          <a:prstGeom prst="rect">
            <a:avLst/>
          </a:prstGeom>
        </p:spPr>
        <p:txBody>
          <a:bodyPr wrap="square">
            <a:spAutoFit/>
          </a:bodyPr>
          <a:lstStyle/>
          <a:p>
            <a:pPr algn="just">
              <a:lnSpc>
                <a:spcPct val="107000"/>
              </a:lnSpc>
              <a:spcAft>
                <a:spcPts val="800"/>
              </a:spcAft>
            </a:pPr>
            <a:r>
              <a:rPr lang="en-IN" sz="2400"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Traditional interpretation and usage of the RSI is that values of 70 or above indicate that a security is becoming overbought or </a:t>
            </a:r>
            <a:r>
              <a:rPr lang="en-IN" sz="2400" u="sng" dirty="0">
                <a:solidFill>
                  <a:srgbClr val="2C40D0"/>
                </a:solidFill>
                <a:latin typeface="Arial" panose="020B0604020202020204" pitchFamily="34" charset="0"/>
                <a:ea typeface="Times New Roman" panose="02020603050405020304" pitchFamily="18" charset="0"/>
                <a:cs typeface="Times New Roman" panose="02020603050405020304" pitchFamily="18" charset="0"/>
              </a:rPr>
              <a:t>overvalued</a:t>
            </a:r>
            <a:r>
              <a:rPr lang="en-IN" sz="2400"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 and may be primed for a trend </a:t>
            </a:r>
            <a:r>
              <a:rPr lang="en-IN" sz="2400" u="sng" dirty="0">
                <a:solidFill>
                  <a:srgbClr val="2C40D0"/>
                </a:solidFill>
                <a:latin typeface="Arial" panose="020B0604020202020204" pitchFamily="34" charset="0"/>
                <a:ea typeface="Times New Roman" panose="02020603050405020304" pitchFamily="18" charset="0"/>
                <a:cs typeface="Times New Roman" panose="02020603050405020304" pitchFamily="18" charset="0"/>
              </a:rPr>
              <a:t>reversal</a:t>
            </a:r>
            <a:r>
              <a:rPr lang="en-IN" sz="2400"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 or corrective </a:t>
            </a:r>
            <a:r>
              <a:rPr lang="en-IN" sz="2400" u="sng" dirty="0">
                <a:solidFill>
                  <a:srgbClr val="2C40D0"/>
                </a:solidFill>
                <a:latin typeface="Arial" panose="020B0604020202020204" pitchFamily="34" charset="0"/>
                <a:ea typeface="Times New Roman" panose="02020603050405020304" pitchFamily="18" charset="0"/>
                <a:cs typeface="Times New Roman" panose="02020603050405020304" pitchFamily="18" charset="0"/>
              </a:rPr>
              <a:t>pullback</a:t>
            </a:r>
            <a:r>
              <a:rPr lang="en-IN" sz="2400"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 in price. An RSI reading of 30 or below indicates an oversold or </a:t>
            </a:r>
            <a:r>
              <a:rPr lang="en-IN" sz="2400" u="sng" dirty="0">
                <a:solidFill>
                  <a:srgbClr val="2C40D0"/>
                </a:solidFill>
                <a:latin typeface="Arial" panose="020B0604020202020204" pitchFamily="34" charset="0"/>
                <a:ea typeface="Times New Roman" panose="02020603050405020304" pitchFamily="18" charset="0"/>
                <a:cs typeface="Times New Roman" panose="02020603050405020304" pitchFamily="18" charset="0"/>
              </a:rPr>
              <a:t>undervalued</a:t>
            </a:r>
            <a:r>
              <a:rPr lang="en-IN" sz="2400"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 condition.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A9452D2-93CC-4316-8A2D-86829AF560E0}"/>
              </a:ext>
            </a:extLst>
          </p:cNvPr>
          <p:cNvSpPr/>
          <p:nvPr/>
        </p:nvSpPr>
        <p:spPr>
          <a:xfrm>
            <a:off x="1162050" y="3562350"/>
            <a:ext cx="8305800" cy="2871876"/>
          </a:xfrm>
          <a:prstGeom prst="rect">
            <a:avLst/>
          </a:prstGeom>
        </p:spPr>
        <p:txBody>
          <a:bodyPr wrap="square">
            <a:spAutoFit/>
          </a:bodyPr>
          <a:lstStyle/>
          <a:p>
            <a:pPr>
              <a:spcAft>
                <a:spcPts val="1125"/>
              </a:spcAft>
            </a:pPr>
            <a:r>
              <a:rPr lang="en-IN" dirty="0">
                <a:solidFill>
                  <a:srgbClr val="000000"/>
                </a:solidFill>
                <a:latin typeface="Georgia" panose="02040502050405020303" pitchFamily="18" charset="0"/>
                <a:ea typeface="Times New Roman" panose="02020603050405020304" pitchFamily="18" charset="0"/>
              </a:rPr>
              <a:t>The very first calculations for average gain and average loss are simple 14-period averages:</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Wingdings" panose="05000000000000000000" pitchFamily="2" charset="2"/>
              <a:buChar char=""/>
              <a:tabLst>
                <a:tab pos="457200" algn="l"/>
              </a:tabLst>
            </a:pPr>
            <a:r>
              <a:rPr lang="en-IN" dirty="0">
                <a:solidFill>
                  <a:srgbClr val="333333"/>
                </a:solidFill>
                <a:latin typeface="Georgia" panose="02040502050405020303" pitchFamily="18" charset="0"/>
                <a:ea typeface="Times New Roman" panose="02020603050405020304" pitchFamily="18" charset="0"/>
              </a:rPr>
              <a:t>First Average Gain = Sum of Gains over the past 14 periods / 14.</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Wingdings" panose="05000000000000000000" pitchFamily="2" charset="2"/>
              <a:buChar char=""/>
              <a:tabLst>
                <a:tab pos="457200" algn="l"/>
              </a:tabLst>
            </a:pPr>
            <a:r>
              <a:rPr lang="en-IN" dirty="0">
                <a:solidFill>
                  <a:srgbClr val="333333"/>
                </a:solidFill>
                <a:latin typeface="Georgia" panose="02040502050405020303" pitchFamily="18" charset="0"/>
                <a:ea typeface="Times New Roman" panose="02020603050405020304" pitchFamily="18" charset="0"/>
              </a:rPr>
              <a:t>First Average Loss = Sum of Losses over the past 14 periods / 14</a:t>
            </a:r>
            <a:endParaRPr lang="en-IN" sz="1600" dirty="0">
              <a:latin typeface="Times New Roman" panose="02020603050405020304" pitchFamily="18" charset="0"/>
              <a:ea typeface="Times New Roman" panose="02020603050405020304" pitchFamily="18" charset="0"/>
            </a:endParaRPr>
          </a:p>
          <a:p>
            <a:pPr>
              <a:spcAft>
                <a:spcPts val="1125"/>
              </a:spcAft>
            </a:pPr>
            <a:r>
              <a:rPr lang="en-IN" dirty="0">
                <a:solidFill>
                  <a:srgbClr val="000000"/>
                </a:solidFill>
                <a:latin typeface="Georgia" panose="02040502050405020303" pitchFamily="18" charset="0"/>
                <a:ea typeface="Times New Roman" panose="02020603050405020304" pitchFamily="18" charset="0"/>
              </a:rPr>
              <a:t>The second, and subsequent, calculations are based on the prior averages and the current gain loss:</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Wingdings" panose="05000000000000000000" pitchFamily="2" charset="2"/>
              <a:buChar char=""/>
              <a:tabLst>
                <a:tab pos="457200" algn="l"/>
              </a:tabLst>
            </a:pPr>
            <a:r>
              <a:rPr lang="en-IN" dirty="0">
                <a:solidFill>
                  <a:srgbClr val="333333"/>
                </a:solidFill>
                <a:latin typeface="Georgia" panose="02040502050405020303" pitchFamily="18" charset="0"/>
                <a:ea typeface="Times New Roman" panose="02020603050405020304" pitchFamily="18" charset="0"/>
              </a:rPr>
              <a:t>Average Gain = [(previous Average Gain) x 13 + current Gain] / 14.</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Wingdings" panose="05000000000000000000" pitchFamily="2" charset="2"/>
              <a:buChar char=""/>
              <a:tabLst>
                <a:tab pos="457200" algn="l"/>
              </a:tabLst>
            </a:pPr>
            <a:r>
              <a:rPr lang="en-IN" dirty="0">
                <a:solidFill>
                  <a:srgbClr val="333333"/>
                </a:solidFill>
                <a:latin typeface="Georgia" panose="02040502050405020303" pitchFamily="18" charset="0"/>
                <a:ea typeface="Times New Roman" panose="02020603050405020304" pitchFamily="18" charset="0"/>
              </a:rPr>
              <a:t>Average Loss = [(previous Average Loss) x 13 + current Loss] / 14.</a:t>
            </a:r>
            <a:endParaRPr lang="en-IN" sz="1600" dirty="0">
              <a:latin typeface="Times New Roman" panose="02020603050405020304" pitchFamily="18" charset="0"/>
              <a:ea typeface="Times New Roman" panose="02020603050405020304" pitchFamily="18" charset="0"/>
            </a:endParaRPr>
          </a:p>
          <a:p>
            <a:pPr>
              <a:lnSpc>
                <a:spcPct val="107000"/>
              </a:lnSpc>
              <a:spcAft>
                <a:spcPts val="800"/>
              </a:spcAft>
            </a:pPr>
            <a:r>
              <a:rPr lang="en-IN"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210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2 - RSI Spreadsheet">
            <a:extLst>
              <a:ext uri="{FF2B5EF4-FFF2-40B4-BE49-F238E27FC236}">
                <a16:creationId xmlns:a16="http://schemas.microsoft.com/office/drawing/2014/main" id="{19FE69BB-02C3-475C-8D41-E5B125EAE8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4875" y="492125"/>
            <a:ext cx="7924800" cy="5873750"/>
          </a:xfrm>
          <a:prstGeom prst="rect">
            <a:avLst/>
          </a:prstGeom>
          <a:noFill/>
          <a:ln>
            <a:noFill/>
          </a:ln>
        </p:spPr>
      </p:pic>
    </p:spTree>
    <p:extLst>
      <p:ext uri="{BB962C8B-B14F-4D97-AF65-F5344CB8AC3E}">
        <p14:creationId xmlns:p14="http://schemas.microsoft.com/office/powerpoint/2010/main" val="33302636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453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Georgia</vt:lpstr>
      <vt:lpstr>Symbol</vt:lpstr>
      <vt:lpstr>Times New Roman</vt:lpstr>
      <vt:lpstr>Trebuchet MS</vt:lpstr>
      <vt:lpstr>Wingdings</vt:lpstr>
      <vt:lpstr>Wingdings 3</vt:lpstr>
      <vt:lpstr>Facet</vt:lpstr>
      <vt:lpstr>Technical Analysis Volatility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 Volatility Game</dc:title>
  <dc:creator>Kanak Jain</dc:creator>
  <cp:lastModifiedBy>Kanak Jain</cp:lastModifiedBy>
  <cp:revision>5</cp:revision>
  <dcterms:created xsi:type="dcterms:W3CDTF">2019-06-09T12:42:51Z</dcterms:created>
  <dcterms:modified xsi:type="dcterms:W3CDTF">2019-06-09T13:17:38Z</dcterms:modified>
</cp:coreProperties>
</file>