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2"/>
  </p:notesMasterIdLst>
  <p:sldIdLst>
    <p:sldId id="256" r:id="rId3"/>
    <p:sldId id="422" r:id="rId4"/>
    <p:sldId id="258" r:id="rId5"/>
    <p:sldId id="347" r:id="rId6"/>
    <p:sldId id="414" r:id="rId7"/>
    <p:sldId id="415" r:id="rId8"/>
    <p:sldId id="416" r:id="rId9"/>
    <p:sldId id="419" r:id="rId10"/>
    <p:sldId id="418" r:id="rId11"/>
    <p:sldId id="421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23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8" r:id="rId34"/>
    <p:sldId id="444" r:id="rId35"/>
    <p:sldId id="445" r:id="rId36"/>
    <p:sldId id="446" r:id="rId37"/>
    <p:sldId id="447" r:id="rId38"/>
    <p:sldId id="450" r:id="rId39"/>
    <p:sldId id="412" r:id="rId40"/>
    <p:sldId id="417" r:id="rId41"/>
  </p:sldIdLst>
  <p:sldSz cx="13322300" cy="75612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515813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1031626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547439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2063252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579065" algn="l" defTabSz="1031626" rtl="0" eaLnBrk="1" latinLnBrk="0" hangingPunct="1"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3094878" algn="l" defTabSz="1031626" rtl="0" eaLnBrk="1" latinLnBrk="0" hangingPunct="1"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610691" algn="l" defTabSz="1031626" rtl="0" eaLnBrk="1" latinLnBrk="0" hangingPunct="1"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4126504" algn="l" defTabSz="1031626" rtl="0" eaLnBrk="1" latinLnBrk="0" hangingPunct="1">
      <a:defRPr sz="27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6600"/>
    <a:srgbClr val="FF3300"/>
    <a:srgbClr val="B44900"/>
    <a:srgbClr val="FF9933"/>
    <a:srgbClr val="0000FF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5785" autoAdjust="0"/>
  </p:normalViewPr>
  <p:slideViewPr>
    <p:cSldViewPr>
      <p:cViewPr>
        <p:scale>
          <a:sx n="60" d="100"/>
          <a:sy n="60" d="100"/>
        </p:scale>
        <p:origin x="-618" y="-450"/>
      </p:cViewPr>
      <p:guideLst>
        <p:guide orient="horz" pos="2382"/>
        <p:guide pos="4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85800"/>
            <a:ext cx="60420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15813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31626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47439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63252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99177" y="2348901"/>
            <a:ext cx="11323953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98347" y="4284721"/>
            <a:ext cx="9325611" cy="1932323"/>
          </a:xfrm>
        </p:spPr>
        <p:txBody>
          <a:bodyPr/>
          <a:lstStyle>
            <a:lvl1pPr marL="0" indent="0" algn="ctr">
              <a:buNone/>
              <a:defRPr/>
            </a:lvl1pPr>
            <a:lvl2pPr marL="515813" indent="0" algn="ctr">
              <a:buNone/>
              <a:defRPr/>
            </a:lvl2pPr>
            <a:lvl3pPr marL="1031626" indent="0" algn="ctr">
              <a:buNone/>
              <a:defRPr/>
            </a:lvl3pPr>
            <a:lvl4pPr marL="1547439" indent="0" algn="ctr">
              <a:buNone/>
              <a:defRPr/>
            </a:lvl4pPr>
            <a:lvl5pPr marL="2063252" indent="0" algn="ctr">
              <a:buNone/>
              <a:defRPr/>
            </a:lvl5pPr>
            <a:lvl6pPr marL="2579065" indent="0" algn="ctr">
              <a:buNone/>
              <a:defRPr/>
            </a:lvl6pPr>
            <a:lvl7pPr marL="3094878" indent="0" algn="ctr">
              <a:buNone/>
              <a:defRPr/>
            </a:lvl7pPr>
            <a:lvl8pPr marL="3610691" indent="0" algn="ctr">
              <a:buNone/>
              <a:defRPr/>
            </a:lvl8pPr>
            <a:lvl9pPr marL="412650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P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FC0D-1E8E-4151-9E48-F5DC30A1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51DB4-A4DE-43EE-8A29-CA4E98F2A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991727" y="0"/>
            <a:ext cx="3330573" cy="72672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" y="0"/>
            <a:ext cx="9769686" cy="7267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29A44-4F56-405A-B1F0-71C4FD9E4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99177" y="2348901"/>
            <a:ext cx="11323953" cy="16207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98347" y="4284721"/>
            <a:ext cx="9325611" cy="1932323"/>
          </a:xfrm>
        </p:spPr>
        <p:txBody>
          <a:bodyPr/>
          <a:lstStyle>
            <a:lvl1pPr marL="0" indent="0" algn="ctr">
              <a:buNone/>
              <a:defRPr/>
            </a:lvl1pPr>
            <a:lvl2pPr marL="515813" indent="0" algn="ctr">
              <a:buNone/>
              <a:defRPr/>
            </a:lvl2pPr>
            <a:lvl3pPr marL="1031626" indent="0" algn="ctr">
              <a:buNone/>
              <a:defRPr/>
            </a:lvl3pPr>
            <a:lvl4pPr marL="1547439" indent="0" algn="ctr">
              <a:buNone/>
              <a:defRPr/>
            </a:lvl4pPr>
            <a:lvl5pPr marL="2063252" indent="0" algn="ctr">
              <a:buNone/>
              <a:defRPr/>
            </a:lvl5pPr>
            <a:lvl6pPr marL="2579065" indent="0" algn="ctr">
              <a:buNone/>
              <a:defRPr/>
            </a:lvl6pPr>
            <a:lvl7pPr marL="3094878" indent="0" algn="ctr">
              <a:buNone/>
              <a:defRPr/>
            </a:lvl7pPr>
            <a:lvl8pPr marL="3610691" indent="0" algn="ctr">
              <a:buNone/>
              <a:defRPr/>
            </a:lvl8pPr>
            <a:lvl9pPr marL="4126504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AEED-89CC-4B22-A1FC-3541915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84819-78AA-4E6A-86AF-E4AF42A92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2374" y="4858813"/>
            <a:ext cx="11323953" cy="1501752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52374" y="3204786"/>
            <a:ext cx="11323953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813" indent="0">
              <a:buNone/>
              <a:defRPr sz="2000"/>
            </a:lvl2pPr>
            <a:lvl3pPr marL="1031626" indent="0">
              <a:buNone/>
              <a:defRPr sz="1800"/>
            </a:lvl3pPr>
            <a:lvl4pPr marL="1547439" indent="0">
              <a:buNone/>
              <a:defRPr sz="1600"/>
            </a:lvl4pPr>
            <a:lvl5pPr marL="2063252" indent="0">
              <a:buNone/>
              <a:defRPr sz="1600"/>
            </a:lvl5pPr>
            <a:lvl6pPr marL="2579065" indent="0">
              <a:buNone/>
              <a:defRPr sz="1600"/>
            </a:lvl6pPr>
            <a:lvl7pPr marL="3094878" indent="0">
              <a:buNone/>
              <a:defRPr sz="1600"/>
            </a:lvl7pPr>
            <a:lvl8pPr marL="3610691" indent="0">
              <a:buNone/>
              <a:defRPr sz="1600"/>
            </a:lvl8pPr>
            <a:lvl9pPr marL="4126504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BDC16-D513-4D51-8FA4-0AB891EDB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" y="294054"/>
            <a:ext cx="6550130" cy="697316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772172" y="294054"/>
            <a:ext cx="6550130" cy="697316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7A919-1658-45AB-9E15-8570212E0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6117" y="302806"/>
            <a:ext cx="1199007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66115" y="1692535"/>
            <a:ext cx="5886329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6115" y="2397901"/>
            <a:ext cx="5886329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767549" y="1692535"/>
            <a:ext cx="5888643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767549" y="2397901"/>
            <a:ext cx="5888643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59932-A779-4023-8402-000117CA9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EC501-5C87-45B7-9111-B93762D7B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A8174-6F4B-476B-B440-895053AB6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6118" y="301051"/>
            <a:ext cx="438294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08652" y="301052"/>
            <a:ext cx="7447536" cy="645332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6118" y="1582267"/>
            <a:ext cx="438294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56FBD-DEDC-4439-87A7-AC7F29A9D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5E9A-4D32-4846-9CD8-BC8B4ED6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11268" y="5292889"/>
            <a:ext cx="799338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11268" y="675613"/>
            <a:ext cx="7993380" cy="4536758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endParaRPr lang="es-PE" noProof="0" smtClean="0">
              <a:sym typeface="Time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11268" y="5917739"/>
            <a:ext cx="799338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D4C7A-03D3-463E-A01E-FA76BD9F5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EACE4-F97D-4BB1-AAA0-82BCADAAA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991727" y="0"/>
            <a:ext cx="3330573" cy="72672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" y="0"/>
            <a:ext cx="9769686" cy="72672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C6A1F-AD6C-4B3B-9614-831F41365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2374" y="4858813"/>
            <a:ext cx="11323953" cy="1501752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52374" y="3204786"/>
            <a:ext cx="11323953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813" indent="0">
              <a:buNone/>
              <a:defRPr sz="2000"/>
            </a:lvl2pPr>
            <a:lvl3pPr marL="1031626" indent="0">
              <a:buNone/>
              <a:defRPr sz="1800"/>
            </a:lvl3pPr>
            <a:lvl4pPr marL="1547439" indent="0">
              <a:buNone/>
              <a:defRPr sz="1600"/>
            </a:lvl4pPr>
            <a:lvl5pPr marL="2063252" indent="0">
              <a:buNone/>
              <a:defRPr sz="1600"/>
            </a:lvl5pPr>
            <a:lvl6pPr marL="2579065" indent="0">
              <a:buNone/>
              <a:defRPr sz="1600"/>
            </a:lvl6pPr>
            <a:lvl7pPr marL="3094878" indent="0">
              <a:buNone/>
              <a:defRPr sz="1600"/>
            </a:lvl7pPr>
            <a:lvl8pPr marL="3610691" indent="0">
              <a:buNone/>
              <a:defRPr sz="1600"/>
            </a:lvl8pPr>
            <a:lvl9pPr marL="4126504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CC2D-A4E1-4D6A-9C89-D0767B248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" y="1428244"/>
            <a:ext cx="6550130" cy="58389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772172" y="1428244"/>
            <a:ext cx="6550130" cy="58389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CAC1E-32E9-4275-B6B5-A6D02C528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6117" y="302806"/>
            <a:ext cx="1199007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66115" y="1692535"/>
            <a:ext cx="5886329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6115" y="2397901"/>
            <a:ext cx="5886329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767549" y="1692535"/>
            <a:ext cx="5888643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767549" y="2397901"/>
            <a:ext cx="5888643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66AE3-D63D-49E2-A3BC-05A8958B7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FA321-6543-4F52-B4D0-90224FF9C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81049-DC98-4A29-A21A-7AD5D6C60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6118" y="301051"/>
            <a:ext cx="438294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08652" y="301052"/>
            <a:ext cx="7447536" cy="645332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6118" y="1582267"/>
            <a:ext cx="438294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FB64-47EF-4F27-9FAF-8D762991F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11268" y="5292889"/>
            <a:ext cx="799338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11268" y="675613"/>
            <a:ext cx="7993380" cy="4536758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r>
              <a:rPr lang="en-US" noProof="0" smtClean="0">
                <a:sym typeface="Calibri" pitchFamily="34" charset="0"/>
              </a:rPr>
              <a:t>Click icon to add picture</a:t>
            </a:r>
            <a:endParaRPr lang="es-PE" noProof="0" smtClean="0">
              <a:sym typeface="Calibri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11268" y="5917739"/>
            <a:ext cx="799338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0930-E6EE-4AD5-B94D-E1DFF2DB4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" y="5"/>
            <a:ext cx="13322300" cy="1428239"/>
          </a:xfrm>
          <a:prstGeom prst="rect">
            <a:avLst/>
          </a:prstGeom>
          <a:solidFill>
            <a:srgbClr val="0D0D0D">
              <a:alpha val="49803"/>
            </a:srgbClr>
          </a:solidFill>
          <a:ln w="12700">
            <a:noFill/>
            <a:miter lim="800000"/>
            <a:headEnd/>
            <a:tailEnd/>
          </a:ln>
        </p:spPr>
        <p:txBody>
          <a:bodyPr vert="horz" wrap="square" lIns="57313" tIns="57313" rIns="412650" bIns="573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" y="1428244"/>
            <a:ext cx="13322300" cy="583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7313" tIns="57313" rIns="412650" bIns="57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itchFamily="34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55643" y="7247968"/>
            <a:ext cx="390879" cy="308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4C4C4C"/>
                </a:solidFill>
                <a:latin typeface="+mn-lt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F475CF0C-E810-43AF-9923-E5369F728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910464" presetClass="entr" presetSubtype="1343683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910464" presetClass="entr" presetSubtype="1343683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910464" presetClass="entr" presetSubtype="1343683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910464" presetClass="entr" presetSubtype="1343683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910464" presetClass="entr" presetSubtype="1343683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>
        <p:tmplLst>
          <p:tmpl lvl="1">
            <p:tnLst>
              <p:par>
                <p:cTn presetID="42910464" presetClass="entr" presetSubtype="13436833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42910464" presetClass="entr" presetSubtype="13436833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42910464" presetClass="entr" presetSubtype="13436833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42910464" presetClass="entr" presetSubtype="13436833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42910464" presetClass="entr" presetSubtype="13436833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marL="297309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+mj-lt"/>
          <a:ea typeface="+mj-ea"/>
          <a:cs typeface="+mj-cs"/>
          <a:sym typeface="Calibri" pitchFamily="34" charset="0"/>
        </a:defRPr>
      </a:lvl1pPr>
      <a:lvl2pPr marL="297309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2pPr>
      <a:lvl3pPr marL="297309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3pPr>
      <a:lvl4pPr marL="297309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4pPr>
      <a:lvl5pPr marL="297309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5pPr>
      <a:lvl6pPr marL="813122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6pPr>
      <a:lvl7pPr marL="132893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7pPr>
      <a:lvl8pPr marL="184474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8pPr>
      <a:lvl9pPr marL="2360561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D9D9D9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9pPr>
    </p:titleStyle>
    <p:bodyStyle>
      <a:lvl1pPr marL="297309" algn="l" rtl="0" eaLnBrk="1" fontAlgn="base" hangingPunct="1">
        <a:spcBef>
          <a:spcPts val="2031"/>
        </a:spcBef>
        <a:spcAft>
          <a:spcPct val="0"/>
        </a:spcAft>
        <a:defRPr sz="36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1pPr>
      <a:lvl2pPr marL="1135505" indent="-322383" algn="l" rtl="0" eaLnBrk="1" fontAlgn="base" hangingPunct="1">
        <a:spcBef>
          <a:spcPts val="790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32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2pPr>
      <a:lvl3pPr marL="1586842" indent="-257907" algn="l" rtl="0" eaLnBrk="1" fontAlgn="base" hangingPunct="1">
        <a:spcBef>
          <a:spcPts val="677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27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3pPr>
      <a:lvl4pPr marL="2102655" indent="-257907" algn="l" rtl="0" eaLnBrk="1" fontAlgn="base" hangingPunct="1">
        <a:spcBef>
          <a:spcPts val="564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23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4pPr>
      <a:lvl5pPr marL="2618468" indent="-257907" algn="l" rtl="0" eaLnBrk="1" fontAlgn="base" hangingPunct="1">
        <a:spcBef>
          <a:spcPts val="564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23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5pPr>
      <a:lvl6pPr marL="3134281" indent="-257907" algn="l" rtl="0" eaLnBrk="1" fontAlgn="base" hangingPunct="1">
        <a:spcBef>
          <a:spcPts val="564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23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6pPr>
      <a:lvl7pPr marL="3650094" indent="-257907" algn="l" rtl="0" eaLnBrk="1" fontAlgn="base" hangingPunct="1">
        <a:spcBef>
          <a:spcPts val="564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23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7pPr>
      <a:lvl8pPr marL="4165907" indent="-257907" algn="l" rtl="0" eaLnBrk="1" fontAlgn="base" hangingPunct="1">
        <a:spcBef>
          <a:spcPts val="564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23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8pPr>
      <a:lvl9pPr marL="4681720" indent="-257907" algn="l" rtl="0" eaLnBrk="1" fontAlgn="base" hangingPunct="1">
        <a:spcBef>
          <a:spcPts val="564"/>
        </a:spcBef>
        <a:spcAft>
          <a:spcPct val="0"/>
        </a:spcAft>
        <a:buClr>
          <a:srgbClr val="404040"/>
        </a:buClr>
        <a:buSzPct val="100000"/>
        <a:buFont typeface="Wingdings" charset="2"/>
        <a:buChar char="§"/>
        <a:defRPr sz="2300">
          <a:solidFill>
            <a:srgbClr val="4C4C4C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defPPr>
        <a:defRPr lang="es-PE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" y="5"/>
            <a:ext cx="13322300" cy="2940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7313" tIns="57313" rIns="412650" bIns="573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" y="294054"/>
            <a:ext cx="13322300" cy="697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7313" tIns="57313" rIns="412650" bIns="573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" charset="0"/>
              </a:rPr>
              <a:t>Click to edit Master text styles</a:t>
            </a:r>
          </a:p>
          <a:p>
            <a:pPr lvl="1"/>
            <a:r>
              <a:rPr lang="en-US" smtClean="0">
                <a:sym typeface="Times" charset="0"/>
              </a:rPr>
              <a:t>Second level</a:t>
            </a:r>
          </a:p>
          <a:p>
            <a:pPr lvl="2"/>
            <a:r>
              <a:rPr lang="en-US" smtClean="0">
                <a:sym typeface="Times" charset="0"/>
              </a:rPr>
              <a:t>Third level</a:t>
            </a:r>
          </a:p>
          <a:p>
            <a:pPr lvl="3"/>
            <a:r>
              <a:rPr lang="en-US" smtClean="0">
                <a:sym typeface="Times" charset="0"/>
              </a:rPr>
              <a:t>Fourth level</a:t>
            </a:r>
          </a:p>
          <a:p>
            <a:pPr lvl="4"/>
            <a:r>
              <a:rPr lang="en-US" smtClean="0">
                <a:sym typeface="Time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55643" y="7247968"/>
            <a:ext cx="390879" cy="308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CCCCCC"/>
                </a:solidFill>
                <a:latin typeface="+mj-lt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B1AF851C-1DF9-4D25-9DF8-3D0E19949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3666432" presetClass="entr" presetSubtype="13614096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3666432" presetClass="entr" presetSubtype="13614096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3666432" presetClass="entr" presetSubtype="13614096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3666432" presetClass="entr" presetSubtype="13614096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3666432" presetClass="entr" presetSubtype="13614096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>
        <p:tmplLst>
          <p:tmpl lvl="1">
            <p:tnLst>
              <p:par>
                <p:cTn presetID="103666432" presetClass="entr" presetSubtype="13614096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03666432" presetClass="entr" presetSubtype="13614096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03666432" presetClass="entr" presetSubtype="13614096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03666432" presetClass="entr" presetSubtype="13614096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03666432" presetClass="entr" presetSubtype="13614096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marL="297309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+mj-lt"/>
          <a:ea typeface="+mj-ea"/>
          <a:cs typeface="+mj-cs"/>
          <a:sym typeface="Calibri" pitchFamily="34" charset="0"/>
        </a:defRPr>
      </a:lvl1pPr>
      <a:lvl2pPr marL="297309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2pPr>
      <a:lvl3pPr marL="297309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3pPr>
      <a:lvl4pPr marL="297309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4pPr>
      <a:lvl5pPr marL="297309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5pPr>
      <a:lvl6pPr marL="813122" algn="l" rtl="0" fontAlgn="base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6pPr>
      <a:lvl7pPr marL="1328935" algn="l" rtl="0" fontAlgn="base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7pPr>
      <a:lvl8pPr marL="1844748" algn="l" rtl="0" fontAlgn="base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8pPr>
      <a:lvl9pPr marL="2360561" algn="l" rtl="0" fontAlgn="base">
        <a:spcBef>
          <a:spcPct val="0"/>
        </a:spcBef>
        <a:spcAft>
          <a:spcPct val="0"/>
        </a:spcAft>
        <a:defRPr sz="1400">
          <a:solidFill>
            <a:srgbClr val="CCCCCC"/>
          </a:solidFill>
          <a:latin typeface="Calibri" pitchFamily="34" charset="0"/>
          <a:ea typeface="ヒラギノ角ゴ ProN W3" charset="0"/>
          <a:cs typeface="ヒラギノ角ゴ ProN W3" charset="0"/>
          <a:sym typeface="Calibri" pitchFamily="34" charset="0"/>
        </a:defRPr>
      </a:lvl9pPr>
    </p:titleStyle>
    <p:bodyStyle>
      <a:lvl1pPr marL="297309" algn="ctr" rtl="0" eaLnBrk="0" fontAlgn="base" hangingPunct="0">
        <a:spcBef>
          <a:spcPts val="2031"/>
        </a:spcBef>
        <a:spcAft>
          <a:spcPct val="0"/>
        </a:spcAft>
        <a:defRPr sz="68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1pPr>
      <a:lvl2pPr marL="322383" indent="-322383" algn="ctr" rtl="0" eaLnBrk="0" fontAlgn="base" hangingPunct="0">
        <a:spcBef>
          <a:spcPts val="790"/>
        </a:spcBef>
        <a:spcAft>
          <a:spcPct val="0"/>
        </a:spcAft>
        <a:defRPr sz="54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2pPr>
      <a:lvl3pPr marL="257907" indent="-257907" algn="ctr" rtl="0" eaLnBrk="0" fontAlgn="base" hangingPunct="0">
        <a:spcBef>
          <a:spcPts val="677"/>
        </a:spcBef>
        <a:spcAft>
          <a:spcPct val="0"/>
        </a:spcAft>
        <a:defRPr sz="41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3pPr>
      <a:lvl4pPr marL="257907" indent="-257907" algn="ctr" rtl="0" eaLnBrk="0" fontAlgn="base" hangingPunct="0">
        <a:spcBef>
          <a:spcPts val="564"/>
        </a:spcBef>
        <a:spcAft>
          <a:spcPct val="0"/>
        </a:spcAft>
        <a:defRPr sz="41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4pPr>
      <a:lvl5pPr marL="257907" indent="-257907" algn="ctr" rtl="0" eaLnBrk="0" fontAlgn="base" hangingPunct="0">
        <a:spcBef>
          <a:spcPts val="564"/>
        </a:spcBef>
        <a:spcAft>
          <a:spcPct val="0"/>
        </a:spcAft>
        <a:defRPr sz="41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5pPr>
      <a:lvl6pPr marL="773720" indent="-257907" algn="ctr" rtl="0" fontAlgn="base">
        <a:spcBef>
          <a:spcPts val="564"/>
        </a:spcBef>
        <a:spcAft>
          <a:spcPct val="0"/>
        </a:spcAft>
        <a:defRPr sz="41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6pPr>
      <a:lvl7pPr marL="1289533" indent="-257907" algn="ctr" rtl="0" fontAlgn="base">
        <a:spcBef>
          <a:spcPts val="564"/>
        </a:spcBef>
        <a:spcAft>
          <a:spcPct val="0"/>
        </a:spcAft>
        <a:defRPr sz="41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7pPr>
      <a:lvl8pPr marL="1805346" indent="-257907" algn="ctr" rtl="0" fontAlgn="base">
        <a:spcBef>
          <a:spcPts val="564"/>
        </a:spcBef>
        <a:spcAft>
          <a:spcPct val="0"/>
        </a:spcAft>
        <a:defRPr sz="41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8pPr>
      <a:lvl9pPr marL="2321159" indent="-257907" algn="ctr" rtl="0" fontAlgn="base">
        <a:spcBef>
          <a:spcPts val="564"/>
        </a:spcBef>
        <a:spcAft>
          <a:spcPct val="0"/>
        </a:spcAft>
        <a:defRPr sz="4100">
          <a:solidFill>
            <a:srgbClr val="CCCCCC"/>
          </a:solidFill>
          <a:latin typeface="+mn-lt"/>
          <a:ea typeface="+mn-ea"/>
          <a:cs typeface="+mn-cs"/>
          <a:sym typeface="Times" charset="0"/>
        </a:defRPr>
      </a:lvl9pPr>
    </p:bodyStyle>
    <p:otherStyle>
      <a:defPPr>
        <a:defRPr lang="es-PE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gwb.blob.core.windows.net/leesblog/WindowsLiveWriter/TheBenefitsofTestDrivenDevelopment_1240/gm_test_5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22300" cy="7561263"/>
          </a:xfrm>
          <a:prstGeom prst="rect">
            <a:avLst/>
          </a:prstGeom>
          <a:noFill/>
        </p:spPr>
      </p:pic>
      <p:sp>
        <p:nvSpPr>
          <p:cNvPr id="3074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 indent="309847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4" y="1"/>
            <a:ext cx="13322300" cy="1954612"/>
          </a:xfrm>
        </p:spPr>
        <p:txBody>
          <a:bodyPr rIns="767988"/>
          <a:lstStyle/>
          <a:p>
            <a:pPr marL="107461"/>
            <a:r>
              <a:rPr lang="es-PE" sz="7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</a:t>
            </a:r>
            <a:r>
              <a:rPr lang="es-PE" sz="74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Driven</a:t>
            </a:r>
            <a:r>
              <a:rPr lang="es-PE" sz="7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PE" sz="74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Development</a:t>
            </a:r>
            <a:endParaRPr lang="es-PE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" y="5834328"/>
            <a:ext cx="13322300" cy="1428239"/>
            <a:chOff x="0" y="-534"/>
            <a:chExt cx="5760" cy="816"/>
          </a:xfrm>
        </p:grpSpPr>
        <p:sp>
          <p:nvSpPr>
            <p:cNvPr id="3078" name="Rectangle 5"/>
            <p:cNvSpPr>
              <a:spLocks/>
            </p:cNvSpPr>
            <p:nvPr/>
          </p:nvSpPr>
          <p:spPr bwMode="auto">
            <a:xfrm>
              <a:off x="0" y="-534"/>
              <a:ext cx="5760" cy="8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PE"/>
            </a:p>
          </p:txBody>
        </p:sp>
        <p:sp>
          <p:nvSpPr>
            <p:cNvPr id="3079" name="Rectangle 6"/>
            <p:cNvSpPr>
              <a:spLocks/>
            </p:cNvSpPr>
            <p:nvPr/>
          </p:nvSpPr>
          <p:spPr bwMode="auto">
            <a:xfrm>
              <a:off x="0" y="-482"/>
              <a:ext cx="5760" cy="7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14960" bIns="0"/>
            <a:lstStyle/>
            <a:p>
              <a:pPr marL="354621">
                <a:lnSpc>
                  <a:spcPct val="80000"/>
                </a:lnSpc>
                <a:spcBef>
                  <a:spcPts val="677"/>
                </a:spcBef>
              </a:pPr>
              <a:r>
                <a:rPr lang="en-US" sz="3600" dirty="0" smtClean="0">
                  <a:solidFill>
                    <a:srgbClr val="262626"/>
                  </a:solidFill>
                  <a:latin typeface="Calibri" pitchFamily="34" charset="0"/>
                  <a:ea typeface="Calibri" pitchFamily="34" charset="0"/>
                  <a:cs typeface="Calibri" pitchFamily="34" charset="0"/>
                  <a:sym typeface="Calibri" pitchFamily="34" charset="0"/>
                </a:rPr>
                <a:t>Uzi Mamani</a:t>
              </a:r>
              <a:endParaRPr lang="en-US" sz="36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endParaRPr>
            </a:p>
            <a:p>
              <a:pPr marL="354621">
                <a:lnSpc>
                  <a:spcPct val="80000"/>
                </a:lnSpc>
                <a:spcBef>
                  <a:spcPts val="677"/>
                </a:spcBef>
              </a:pPr>
              <a:r>
                <a:rPr lang="en-US" sz="2300" dirty="0" smtClean="0">
                  <a:solidFill>
                    <a:srgbClr val="262626"/>
                  </a:solidFill>
                  <a:latin typeface="Calibri" pitchFamily="34" charset="0"/>
                  <a:ea typeface="Calibri" pitchFamily="34" charset="0"/>
                  <a:cs typeface="Calibri" pitchFamily="34" charset="0"/>
                  <a:sym typeface="Calibri" pitchFamily="34" charset="0"/>
                </a:rPr>
                <a:t>uzi.mamani@gmail.com</a:t>
              </a:r>
              <a:endParaRPr lang="en-US" sz="23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endParaRPr>
            </a:p>
            <a:p>
              <a:pPr marL="354621">
                <a:lnSpc>
                  <a:spcPct val="80000"/>
                </a:lnSpc>
                <a:spcBef>
                  <a:spcPts val="677"/>
                </a:spcBef>
              </a:pPr>
              <a:r>
                <a:rPr lang="en-US" sz="2300" dirty="0" smtClean="0">
                  <a:solidFill>
                    <a:srgbClr val="262626"/>
                  </a:solidFill>
                  <a:latin typeface="Calibri" pitchFamily="34" charset="0"/>
                  <a:ea typeface="Calibri" pitchFamily="34" charset="0"/>
                  <a:cs typeface="Calibri" pitchFamily="34" charset="0"/>
                  <a:sym typeface="Calibri" pitchFamily="34" charset="0"/>
                </a:rPr>
                <a:t>www.about.me/uzigula</a:t>
              </a:r>
              <a:endParaRPr lang="en-US" sz="23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Segoe UI Light" pitchFamily="34" charset="0"/>
              </a:rPr>
              <a:t>Kata : </a:t>
            </a:r>
            <a:r>
              <a:rPr lang="es-PE" b="1" dirty="0" err="1" smtClean="0">
                <a:latin typeface="Segoe UI Light" pitchFamily="34" charset="0"/>
              </a:rPr>
              <a:t>Stack</a:t>
            </a:r>
            <a:endParaRPr lang="es-PE" b="1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 nos pide implementar un Pila.</a:t>
            </a:r>
          </a:p>
          <a:p>
            <a:pPr marL="1040259" indent="-742950">
              <a:buAutoNum type="arabicPeriod"/>
            </a:pPr>
            <a:r>
              <a:rPr lang="es-PE" dirty="0" smtClean="0"/>
              <a:t>La pila esta llena cuando se llega al total de elementos.</a:t>
            </a:r>
          </a:p>
          <a:p>
            <a:pPr marL="1040259" indent="-742950">
              <a:buAutoNum type="arabicPeriod"/>
            </a:pPr>
            <a:r>
              <a:rPr lang="es-PE" dirty="0" smtClean="0"/>
              <a:t>La pila es una estructura (LIFO – </a:t>
            </a:r>
            <a:r>
              <a:rPr lang="es-PE" dirty="0" err="1" smtClean="0"/>
              <a:t>Last</a:t>
            </a:r>
            <a:r>
              <a:rPr lang="es-PE" dirty="0" smtClean="0"/>
              <a:t> In </a:t>
            </a:r>
            <a:r>
              <a:rPr lang="es-PE" dirty="0" err="1" smtClean="0"/>
              <a:t>First</a:t>
            </a:r>
            <a:r>
              <a:rPr lang="es-PE" dirty="0" smtClean="0"/>
              <a:t> </a:t>
            </a:r>
            <a:r>
              <a:rPr lang="es-PE" dirty="0" err="1" smtClean="0"/>
              <a:t>Out</a:t>
            </a:r>
            <a:r>
              <a:rPr lang="es-PE" dirty="0" smtClean="0"/>
              <a:t>), por tanto siempre se debe sacar el ultimo elemento ingresado a la pila siempre cuando no este </a:t>
            </a:r>
            <a:r>
              <a:rPr lang="es-PE" dirty="0" err="1" smtClean="0"/>
              <a:t>vacia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Pirámide de </a:t>
            </a:r>
            <a:r>
              <a:rPr lang="es-PE" dirty="0" err="1" smtClean="0">
                <a:latin typeface="Segoe UI Light" pitchFamily="34" charset="0"/>
              </a:rPr>
              <a:t>Testing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BFA321-6543-4F52-B4D0-90224FF9C1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http://www.takadevelop.com/wp-content/uploads/2013/02/gregory1_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782" y="1548383"/>
            <a:ext cx="6656391" cy="5604616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¿Que es una prueba Unitaria?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Es una pieza de código automatizada, que invoca el método o clase que esta siendo testeada y verifica algunas asunciones acerca del comportamiento lógico de dicho método o clase.</a:t>
            </a:r>
          </a:p>
          <a:p>
            <a:r>
              <a:rPr lang="es-P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Generalmente escrito usando un </a:t>
            </a:r>
            <a:r>
              <a:rPr lang="es-PE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framework</a:t>
            </a:r>
            <a:r>
              <a:rPr lang="es-P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 de pruebas unitarias, se ejecuta rápidamente, es completamente automatizable, confiable, legible y </a:t>
            </a:r>
            <a:r>
              <a:rPr lang="es-PE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mantenible</a:t>
            </a:r>
            <a:r>
              <a:rPr lang="es-P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Como funciona un Test Unitario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9027" t="2976" r="5219"/>
          <a:stretch>
            <a:fillRect/>
          </a:stretch>
        </p:blipFill>
        <p:spPr bwMode="auto">
          <a:xfrm>
            <a:off x="2850138" y="1476375"/>
            <a:ext cx="654731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77374" y="6876975"/>
            <a:ext cx="432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err="1" smtClean="0"/>
              <a:t>Take</a:t>
            </a:r>
            <a:r>
              <a:rPr lang="es-PE" sz="1400" dirty="0" smtClean="0"/>
              <a:t> </a:t>
            </a:r>
            <a:r>
              <a:rPr lang="es-PE" sz="1400" dirty="0" err="1" smtClean="0"/>
              <a:t>it</a:t>
            </a:r>
            <a:r>
              <a:rPr lang="es-PE" sz="1400" dirty="0" smtClean="0"/>
              <a:t> </a:t>
            </a:r>
            <a:r>
              <a:rPr lang="es-PE" sz="1400" dirty="0" err="1" smtClean="0"/>
              <a:t>from</a:t>
            </a:r>
            <a:r>
              <a:rPr lang="es-PE" sz="1400" dirty="0" smtClean="0"/>
              <a:t> </a:t>
            </a:r>
            <a:r>
              <a:rPr lang="es-PE" sz="1400" dirty="0" err="1" smtClean="0"/>
              <a:t>The</a:t>
            </a:r>
            <a:r>
              <a:rPr lang="es-PE" sz="1400" dirty="0" smtClean="0"/>
              <a:t> Art Of </a:t>
            </a:r>
            <a:r>
              <a:rPr lang="es-PE" sz="1400" dirty="0" err="1" smtClean="0"/>
              <a:t>Unit</a:t>
            </a:r>
            <a:r>
              <a:rPr lang="es-PE" sz="1400" dirty="0" smtClean="0"/>
              <a:t> </a:t>
            </a:r>
            <a:r>
              <a:rPr lang="es-PE" sz="1400" dirty="0" err="1" smtClean="0"/>
              <a:t>Testing</a:t>
            </a:r>
            <a:r>
              <a:rPr lang="es-PE" sz="1400" dirty="0" smtClean="0"/>
              <a:t> – Roy </a:t>
            </a:r>
            <a:r>
              <a:rPr lang="es-PE" sz="1400" dirty="0" err="1" smtClean="0"/>
              <a:t>Osherove</a:t>
            </a:r>
            <a:r>
              <a:rPr lang="es-PE" sz="1400" dirty="0" smtClean="0"/>
              <a:t> 2009</a:t>
            </a:r>
            <a:endParaRPr lang="es-PE" sz="1400" dirty="0"/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Ejemplo de Prueba Unitaria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6494" y="2196455"/>
            <a:ext cx="1180931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latin typeface="Andale Mono" pitchFamily="49" charset="0"/>
              </a:rPr>
              <a:t>@Test</a:t>
            </a:r>
          </a:p>
          <a:p>
            <a:r>
              <a:rPr lang="es-PE" b="1" dirty="0" err="1" smtClean="0">
                <a:latin typeface="Andale Mono" pitchFamily="49" charset="0"/>
              </a:rPr>
              <a:t>public</a:t>
            </a:r>
            <a:r>
              <a:rPr lang="es-PE" b="1" dirty="0" smtClean="0">
                <a:latin typeface="Andale Mono" pitchFamily="49" charset="0"/>
              </a:rPr>
              <a:t> </a:t>
            </a:r>
            <a:r>
              <a:rPr lang="es-PE" b="1" dirty="0" err="1" smtClean="0">
                <a:latin typeface="Andale Mono" pitchFamily="49" charset="0"/>
              </a:rPr>
              <a:t>void</a:t>
            </a:r>
            <a:r>
              <a:rPr lang="es-PE" b="1" dirty="0" smtClean="0">
                <a:latin typeface="Andale Mono" pitchFamily="49" charset="0"/>
              </a:rPr>
              <a:t> </a:t>
            </a:r>
            <a:r>
              <a:rPr lang="es-PE" b="1" dirty="0" err="1" smtClean="0">
                <a:latin typeface="Andale Mono" pitchFamily="49" charset="0"/>
              </a:rPr>
              <a:t>IsValidFileName_validFile_ReturnsTrue</a:t>
            </a:r>
            <a:r>
              <a:rPr lang="es-PE" b="1" dirty="0" smtClean="0">
                <a:latin typeface="Andale Mono" pitchFamily="49" charset="0"/>
              </a:rPr>
              <a:t>()</a:t>
            </a:r>
          </a:p>
          <a:p>
            <a:r>
              <a:rPr lang="es-PE" b="1" dirty="0" smtClean="0">
                <a:latin typeface="Andale Mono" pitchFamily="49" charset="0"/>
              </a:rPr>
              <a:t>{</a:t>
            </a:r>
          </a:p>
          <a:p>
            <a:pPr lvl="1"/>
            <a:r>
              <a:rPr lang="es-PE" b="1" dirty="0" smtClean="0">
                <a:solidFill>
                  <a:srgbClr val="008000"/>
                </a:solidFill>
                <a:latin typeface="Andale Mono" pitchFamily="49" charset="0"/>
              </a:rPr>
              <a:t>//</a:t>
            </a:r>
            <a:r>
              <a:rPr lang="es-PE" b="1" dirty="0" err="1" smtClean="0">
                <a:solidFill>
                  <a:srgbClr val="008000"/>
                </a:solidFill>
                <a:latin typeface="Andale Mono" pitchFamily="49" charset="0"/>
              </a:rPr>
              <a:t>arrange</a:t>
            </a:r>
            <a:endParaRPr lang="es-PE" b="1" dirty="0" smtClean="0">
              <a:solidFill>
                <a:srgbClr val="008000"/>
              </a:solidFill>
              <a:latin typeface="Andale Mono" pitchFamily="49" charset="0"/>
            </a:endParaRPr>
          </a:p>
          <a:p>
            <a:pPr lvl="1"/>
            <a:r>
              <a:rPr lang="es-PE" b="1" dirty="0" err="1" smtClean="0">
                <a:latin typeface="Andale Mono" pitchFamily="49" charset="0"/>
              </a:rPr>
              <a:t>LogAnalyzer</a:t>
            </a:r>
            <a:r>
              <a:rPr lang="es-PE" b="1" dirty="0" smtClean="0">
                <a:latin typeface="Andale Mono" pitchFamily="49" charset="0"/>
              </a:rPr>
              <a:t> </a:t>
            </a:r>
            <a:r>
              <a:rPr lang="es-PE" b="1" dirty="0" err="1" smtClean="0">
                <a:latin typeface="Andale Mono" pitchFamily="49" charset="0"/>
              </a:rPr>
              <a:t>analyzer</a:t>
            </a:r>
            <a:r>
              <a:rPr lang="es-PE" b="1" dirty="0" smtClean="0">
                <a:latin typeface="Andale Mono" pitchFamily="49" charset="0"/>
              </a:rPr>
              <a:t> = new </a:t>
            </a:r>
            <a:r>
              <a:rPr lang="es-PE" b="1" dirty="0" err="1" smtClean="0">
                <a:latin typeface="Andale Mono" pitchFamily="49" charset="0"/>
              </a:rPr>
              <a:t>LogAnalyzer</a:t>
            </a:r>
            <a:r>
              <a:rPr lang="es-PE" b="1" dirty="0" smtClean="0">
                <a:latin typeface="Andale Mono" pitchFamily="49" charset="0"/>
              </a:rPr>
              <a:t>();</a:t>
            </a:r>
          </a:p>
          <a:p>
            <a:pPr lvl="1"/>
            <a:r>
              <a:rPr lang="es-PE" b="1" dirty="0" smtClean="0">
                <a:solidFill>
                  <a:srgbClr val="008000"/>
                </a:solidFill>
                <a:latin typeface="Andale Mono" pitchFamily="49" charset="0"/>
              </a:rPr>
              <a:t>//</a:t>
            </a:r>
            <a:r>
              <a:rPr lang="es-PE" b="1" dirty="0" err="1" smtClean="0">
                <a:solidFill>
                  <a:srgbClr val="008000"/>
                </a:solidFill>
                <a:latin typeface="Andale Mono" pitchFamily="49" charset="0"/>
              </a:rPr>
              <a:t>act</a:t>
            </a:r>
            <a:endParaRPr lang="es-PE" b="1" dirty="0" smtClean="0">
              <a:solidFill>
                <a:srgbClr val="008000"/>
              </a:solidFill>
              <a:latin typeface="Andale Mono" pitchFamily="49" charset="0"/>
            </a:endParaRPr>
          </a:p>
          <a:p>
            <a:pPr lvl="1"/>
            <a:r>
              <a:rPr lang="es-PE" b="1" dirty="0" err="1" smtClean="0">
                <a:latin typeface="Andale Mono" pitchFamily="49" charset="0"/>
              </a:rPr>
              <a:t>bool</a:t>
            </a:r>
            <a:r>
              <a:rPr lang="es-PE" b="1" dirty="0" smtClean="0">
                <a:latin typeface="Andale Mono" pitchFamily="49" charset="0"/>
              </a:rPr>
              <a:t> </a:t>
            </a:r>
            <a:r>
              <a:rPr lang="es-PE" b="1" dirty="0" err="1" smtClean="0">
                <a:latin typeface="Andale Mono" pitchFamily="49" charset="0"/>
              </a:rPr>
              <a:t>result</a:t>
            </a:r>
            <a:r>
              <a:rPr lang="es-PE" b="1" dirty="0" smtClean="0">
                <a:latin typeface="Andale Mono" pitchFamily="49" charset="0"/>
              </a:rPr>
              <a:t> = </a:t>
            </a:r>
            <a:r>
              <a:rPr lang="es-PE" b="1" dirty="0" err="1" smtClean="0">
                <a:latin typeface="Andale Mono" pitchFamily="49" charset="0"/>
              </a:rPr>
              <a:t>analyzer.IsValidLogFileName</a:t>
            </a:r>
            <a:r>
              <a:rPr lang="es-PE" b="1" dirty="0" smtClean="0">
                <a:latin typeface="Andale Mono" pitchFamily="49" charset="0"/>
              </a:rPr>
              <a:t>("whatever.doc");</a:t>
            </a:r>
          </a:p>
          <a:p>
            <a:pPr lvl="1"/>
            <a:r>
              <a:rPr lang="es-PE" b="1" dirty="0" smtClean="0">
                <a:solidFill>
                  <a:srgbClr val="008000"/>
                </a:solidFill>
                <a:latin typeface="Andale Mono" pitchFamily="49" charset="0"/>
              </a:rPr>
              <a:t>//</a:t>
            </a:r>
            <a:r>
              <a:rPr lang="es-PE" b="1" dirty="0" err="1" smtClean="0">
                <a:solidFill>
                  <a:srgbClr val="008000"/>
                </a:solidFill>
                <a:latin typeface="Andale Mono" pitchFamily="49" charset="0"/>
              </a:rPr>
              <a:t>assert</a:t>
            </a:r>
            <a:endParaRPr lang="es-PE" b="1" dirty="0" smtClean="0">
              <a:solidFill>
                <a:srgbClr val="008000"/>
              </a:solidFill>
              <a:latin typeface="Andale Mono" pitchFamily="49" charset="0"/>
            </a:endParaRPr>
          </a:p>
          <a:p>
            <a:pPr lvl="1"/>
            <a:r>
              <a:rPr lang="es-PE" b="1" dirty="0" err="1" smtClean="0">
                <a:latin typeface="Andale Mono" pitchFamily="49" charset="0"/>
              </a:rPr>
              <a:t>assertTrue</a:t>
            </a:r>
            <a:r>
              <a:rPr lang="es-PE" b="1" dirty="0" smtClean="0">
                <a:latin typeface="Andale Mono" pitchFamily="49" charset="0"/>
              </a:rPr>
              <a:t>(</a:t>
            </a:r>
            <a:r>
              <a:rPr lang="es-PE" b="1" dirty="0" err="1" smtClean="0">
                <a:latin typeface="Andale Mono" pitchFamily="49" charset="0"/>
              </a:rPr>
              <a:t>result</a:t>
            </a:r>
            <a:r>
              <a:rPr lang="es-PE" b="1" dirty="0" smtClean="0">
                <a:latin typeface="Andale Mono" pitchFamily="49" charset="0"/>
              </a:rPr>
              <a:t>, "</a:t>
            </a:r>
            <a:r>
              <a:rPr lang="es-PE" b="1" dirty="0" err="1" smtClean="0">
                <a:latin typeface="Andale Mono" pitchFamily="49" charset="0"/>
              </a:rPr>
              <a:t>filename</a:t>
            </a:r>
            <a:r>
              <a:rPr lang="es-PE" b="1" dirty="0" smtClean="0">
                <a:latin typeface="Andale Mono" pitchFamily="49" charset="0"/>
              </a:rPr>
              <a:t> </a:t>
            </a:r>
            <a:r>
              <a:rPr lang="es-PE" b="1" dirty="0" err="1" smtClean="0">
                <a:latin typeface="Andale Mono" pitchFamily="49" charset="0"/>
              </a:rPr>
              <a:t>should</a:t>
            </a:r>
            <a:r>
              <a:rPr lang="es-PE" b="1" dirty="0" smtClean="0">
                <a:latin typeface="Andale Mono" pitchFamily="49" charset="0"/>
              </a:rPr>
              <a:t> </a:t>
            </a:r>
            <a:r>
              <a:rPr lang="es-PE" b="1" dirty="0" err="1" smtClean="0">
                <a:latin typeface="Andale Mono" pitchFamily="49" charset="0"/>
              </a:rPr>
              <a:t>be</a:t>
            </a:r>
            <a:r>
              <a:rPr lang="es-PE" b="1" dirty="0" smtClean="0">
                <a:latin typeface="Andale Mono" pitchFamily="49" charset="0"/>
              </a:rPr>
              <a:t> </a:t>
            </a:r>
            <a:r>
              <a:rPr lang="es-PE" b="1" dirty="0" err="1" smtClean="0">
                <a:latin typeface="Andale Mono" pitchFamily="49" charset="0"/>
              </a:rPr>
              <a:t>valid</a:t>
            </a:r>
            <a:r>
              <a:rPr lang="es-PE" b="1" dirty="0" smtClean="0">
                <a:latin typeface="Andale Mono" pitchFamily="49" charset="0"/>
              </a:rPr>
              <a:t>!");</a:t>
            </a:r>
          </a:p>
          <a:p>
            <a:r>
              <a:rPr lang="es-PE" b="1" dirty="0" smtClean="0">
                <a:latin typeface="Andale Mono" pitchFamily="49" charset="0"/>
              </a:rPr>
              <a:t>}</a:t>
            </a:r>
            <a:endParaRPr lang="es-PE" b="1" dirty="0">
              <a:latin typeface="Andale Mono" pitchFamily="49" charset="0"/>
            </a:endParaRP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Características de las Pruebas Unitarias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35100" indent="-1138238">
              <a:buSzPct val="80000"/>
              <a:buFont typeface="Wingdings" pitchFamily="2" charset="2"/>
              <a:buChar char="ü"/>
            </a:pPr>
            <a:r>
              <a:rPr lang="es-PE" sz="5400" dirty="0" err="1" smtClean="0">
                <a:solidFill>
                  <a:srgbClr val="0000FF"/>
                </a:solidFill>
                <a:latin typeface="Segoe UI Light" pitchFamily="34" charset="0"/>
              </a:rPr>
              <a:t>F</a:t>
            </a:r>
            <a:r>
              <a:rPr lang="es-PE" sz="4400" dirty="0" err="1" smtClean="0">
                <a:latin typeface="Segoe UI Light" pitchFamily="34" charset="0"/>
              </a:rPr>
              <a:t>ast</a:t>
            </a:r>
            <a:endParaRPr lang="es-PE" sz="4400" dirty="0" smtClean="0">
              <a:latin typeface="Segoe UI Light" pitchFamily="34" charset="0"/>
            </a:endParaRPr>
          </a:p>
          <a:p>
            <a:pPr marL="1435100" indent="-1138238">
              <a:buSzPct val="80000"/>
              <a:buFont typeface="Wingdings" pitchFamily="2" charset="2"/>
              <a:buChar char="ü"/>
            </a:pPr>
            <a:r>
              <a:rPr lang="es-PE" sz="5400" dirty="0" err="1" smtClean="0">
                <a:solidFill>
                  <a:srgbClr val="0000FF"/>
                </a:solidFill>
                <a:latin typeface="Segoe UI Light" pitchFamily="34" charset="0"/>
              </a:rPr>
              <a:t>I</a:t>
            </a:r>
            <a:r>
              <a:rPr lang="es-PE" sz="4400" dirty="0" err="1" smtClean="0">
                <a:latin typeface="Segoe UI Light" pitchFamily="34" charset="0"/>
              </a:rPr>
              <a:t>solated</a:t>
            </a:r>
            <a:endParaRPr lang="es-PE" sz="4400" dirty="0" smtClean="0">
              <a:latin typeface="Segoe UI Light" pitchFamily="34" charset="0"/>
            </a:endParaRPr>
          </a:p>
          <a:p>
            <a:pPr marL="1435100" indent="-1138238">
              <a:buSzPct val="80000"/>
              <a:buFont typeface="Wingdings" pitchFamily="2" charset="2"/>
              <a:buChar char="ü"/>
            </a:pPr>
            <a:r>
              <a:rPr lang="es-PE" sz="5400" dirty="0" smtClean="0">
                <a:solidFill>
                  <a:srgbClr val="0000FF"/>
                </a:solidFill>
                <a:latin typeface="Segoe UI Light" pitchFamily="34" charset="0"/>
              </a:rPr>
              <a:t>R</a:t>
            </a:r>
            <a:r>
              <a:rPr lang="es-PE" sz="4400" dirty="0" smtClean="0">
                <a:latin typeface="Segoe UI Light" pitchFamily="34" charset="0"/>
              </a:rPr>
              <a:t>epetible</a:t>
            </a:r>
          </a:p>
          <a:p>
            <a:pPr marL="1435100" indent="-1138238">
              <a:buSzPct val="80000"/>
              <a:buFont typeface="Wingdings" pitchFamily="2" charset="2"/>
              <a:buChar char="ü"/>
            </a:pPr>
            <a:r>
              <a:rPr lang="es-PE" sz="5400" dirty="0" err="1" smtClean="0">
                <a:solidFill>
                  <a:srgbClr val="0000FF"/>
                </a:solidFill>
                <a:latin typeface="Segoe UI Light" pitchFamily="34" charset="0"/>
              </a:rPr>
              <a:t>S</a:t>
            </a:r>
            <a:r>
              <a:rPr lang="es-PE" sz="4400" dirty="0" err="1" smtClean="0">
                <a:latin typeface="Segoe UI Light" pitchFamily="34" charset="0"/>
              </a:rPr>
              <a:t>elf-Verifying</a:t>
            </a:r>
            <a:endParaRPr lang="es-PE" sz="4400" dirty="0" smtClean="0">
              <a:latin typeface="Segoe UI Light" pitchFamily="34" charset="0"/>
            </a:endParaRPr>
          </a:p>
          <a:p>
            <a:pPr marL="1435100" indent="-1138238">
              <a:buSzPct val="80000"/>
              <a:buFont typeface="Wingdings" pitchFamily="2" charset="2"/>
              <a:buChar char="ü"/>
            </a:pPr>
            <a:r>
              <a:rPr lang="es-PE" sz="5400" dirty="0" err="1" smtClean="0">
                <a:solidFill>
                  <a:srgbClr val="0000FF"/>
                </a:solidFill>
                <a:latin typeface="Segoe UI Light" pitchFamily="34" charset="0"/>
              </a:rPr>
              <a:t>T</a:t>
            </a:r>
            <a:r>
              <a:rPr lang="es-PE" sz="4400" dirty="0" err="1" smtClean="0">
                <a:latin typeface="Segoe UI Light" pitchFamily="34" charset="0"/>
              </a:rPr>
              <a:t>imely</a:t>
            </a:r>
            <a:endParaRPr lang="es-PE" sz="4400" dirty="0" smtClean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Buenas prácticas de Pruebas Unitarias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898525" indent="-536575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Consistentes</a:t>
            </a:r>
          </a:p>
          <a:p>
            <a:pPr marL="898525" indent="-536575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Atómicos</a:t>
            </a:r>
          </a:p>
          <a:p>
            <a:pPr marL="898525" indent="-536575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Simple Responsabilidad</a:t>
            </a:r>
          </a:p>
          <a:p>
            <a:pPr marL="898525" indent="-536575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Auto Descriptivos</a:t>
            </a:r>
          </a:p>
          <a:p>
            <a:pPr marL="898525" indent="-536575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Los test no deben tener lógica</a:t>
            </a:r>
          </a:p>
          <a:p>
            <a:pPr marL="898525" indent="-536575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No manejan excepciones</a:t>
            </a:r>
          </a:p>
          <a:p>
            <a:pPr marL="725488" indent="-552450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Mensajes Claros</a:t>
            </a:r>
          </a:p>
          <a:p>
            <a:pPr marL="725488" indent="-552450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No mezclar el código</a:t>
            </a:r>
          </a:p>
          <a:p>
            <a:pPr marL="725488" indent="-552450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Separación por capa de negocio</a:t>
            </a:r>
          </a:p>
          <a:p>
            <a:pPr marL="725488" indent="-552450"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Separación por tipo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Tres Leyes de Test </a:t>
            </a:r>
            <a:r>
              <a:rPr lang="es-PE" dirty="0" err="1" smtClean="0">
                <a:latin typeface="Segoe UI Light" pitchFamily="34" charset="0"/>
              </a:rPr>
              <a:t>Driven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Development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0259" indent="-742950">
              <a:buFont typeface="+mj-lt"/>
              <a:buAutoNum type="arabicPeriod"/>
            </a:pPr>
            <a:endParaRPr lang="en-US" dirty="0" smtClean="0">
              <a:latin typeface="Segoe UI Light" pitchFamily="34" charset="0"/>
            </a:endParaRPr>
          </a:p>
          <a:p>
            <a:pPr marL="1040259" indent="-742950">
              <a:buFont typeface="+mj-lt"/>
              <a:buAutoNum type="arabicPeriod"/>
            </a:pPr>
            <a:r>
              <a:rPr lang="en-US" dirty="0" smtClean="0">
                <a:latin typeface="Segoe UI Light" pitchFamily="34" charset="0"/>
              </a:rPr>
              <a:t>You are not allowed to write any production code unless it is to make a failing unit test pass.</a:t>
            </a:r>
          </a:p>
          <a:p>
            <a:pPr marL="1040259" indent="-742950">
              <a:buFont typeface="+mj-lt"/>
              <a:buAutoNum type="arabicPeriod"/>
            </a:pPr>
            <a:r>
              <a:rPr lang="en-US" dirty="0" smtClean="0">
                <a:latin typeface="Segoe UI Light" pitchFamily="34" charset="0"/>
              </a:rPr>
              <a:t>You are not allowed to write any more of a unit test than is sufficient to fail; and compilation failures are failures.</a:t>
            </a:r>
          </a:p>
          <a:p>
            <a:pPr marL="1040259" indent="-742950">
              <a:buFont typeface="+mj-lt"/>
              <a:buAutoNum type="arabicPeriod"/>
            </a:pPr>
            <a:r>
              <a:rPr lang="en-US" dirty="0" smtClean="0">
                <a:latin typeface="Segoe UI Light" pitchFamily="34" charset="0"/>
              </a:rPr>
              <a:t>You are not allowed to write any more production code than is sufficient to pass the one failing unit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3 CuadroTexto"/>
          <p:cNvSpPr txBox="1"/>
          <p:nvPr/>
        </p:nvSpPr>
        <p:spPr>
          <a:xfrm>
            <a:off x="7237214" y="7253486"/>
            <a:ext cx="526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http://butunclebob.com/ArticleS.UncleBob.TheThreeRulesOfTdd</a:t>
            </a:r>
            <a:endParaRPr lang="es-PE" sz="1400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Kata </a:t>
            </a:r>
            <a:r>
              <a:rPr lang="es-PE" dirty="0" err="1" smtClean="0">
                <a:latin typeface="Segoe UI Light" pitchFamily="34" charset="0"/>
              </a:rPr>
              <a:t>Login</a:t>
            </a:r>
            <a:r>
              <a:rPr lang="es-PE" dirty="0" smtClean="0">
                <a:latin typeface="Segoe UI Light" pitchFamily="34" charset="0"/>
              </a:rPr>
              <a:t> Api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>
              <a:latin typeface="Segoe UI Light" pitchFamily="34" charset="0"/>
            </a:endParaRPr>
          </a:p>
          <a:p>
            <a:r>
              <a:rPr lang="es-PE" dirty="0" smtClean="0">
                <a:latin typeface="Segoe UI Light" pitchFamily="34" charset="0"/>
              </a:rPr>
              <a:t>Api de Autenticación</a:t>
            </a:r>
          </a:p>
          <a:p>
            <a:r>
              <a:rPr lang="es-PE" dirty="0" smtClean="0">
                <a:latin typeface="Segoe UI Light" pitchFamily="34" charset="0"/>
              </a:rPr>
              <a:t>Como </a:t>
            </a:r>
            <a:r>
              <a:rPr lang="es-PE" dirty="0" err="1" smtClean="0">
                <a:latin typeface="Segoe UI Light" pitchFamily="34" charset="0"/>
              </a:rPr>
              <a:t>SysAdmin</a:t>
            </a:r>
            <a:r>
              <a:rPr lang="es-PE" dirty="0" smtClean="0">
                <a:latin typeface="Segoe UI Light" pitchFamily="34" charset="0"/>
              </a:rPr>
              <a:t> deseo un servicio que resuelva la autenticación/autorización de un usuario a una determinada aplicación, para así tener un único servicio de control de acceso.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Kata </a:t>
            </a:r>
            <a:r>
              <a:rPr lang="es-PE" dirty="0" err="1" smtClean="0">
                <a:latin typeface="Segoe UI Light" pitchFamily="34" charset="0"/>
              </a:rPr>
              <a:t>Login</a:t>
            </a:r>
            <a:r>
              <a:rPr lang="es-PE" dirty="0" smtClean="0">
                <a:latin typeface="Segoe UI Light" pitchFamily="34" charset="0"/>
              </a:rPr>
              <a:t> Api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PE" dirty="0" smtClean="0">
                <a:latin typeface="Segoe UI Light" pitchFamily="34" charset="0"/>
              </a:rPr>
              <a:t>Confirmación:</a:t>
            </a:r>
          </a:p>
          <a:p>
            <a:pPr marL="1040259" indent="-742950">
              <a:spcBef>
                <a:spcPts val="0"/>
              </a:spcBef>
              <a:buFont typeface="+mj-lt"/>
              <a:buAutoNum type="arabicPeriod"/>
            </a:pPr>
            <a:r>
              <a:rPr lang="es-PE" dirty="0" smtClean="0">
                <a:latin typeface="Segoe UI Light" pitchFamily="34" charset="0"/>
              </a:rPr>
              <a:t>Acceso Autorizado </a:t>
            </a:r>
          </a:p>
          <a:p>
            <a:pPr marL="1435100" indent="-366713">
              <a:spcBef>
                <a:spcPts val="0"/>
              </a:spcBef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Usuario y contraseña son válidos.</a:t>
            </a:r>
          </a:p>
          <a:p>
            <a:pPr marL="1435100" indent="-366713">
              <a:spcBef>
                <a:spcPts val="0"/>
              </a:spcBef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Devolver un Response con el </a:t>
            </a:r>
            <a:r>
              <a:rPr lang="es-PE" dirty="0" err="1" smtClean="0">
                <a:latin typeface="Segoe UI Light" pitchFamily="34" charset="0"/>
              </a:rPr>
              <a:t>token</a:t>
            </a:r>
            <a:r>
              <a:rPr lang="es-PE" dirty="0" smtClean="0">
                <a:latin typeface="Segoe UI Light" pitchFamily="34" charset="0"/>
              </a:rPr>
              <a:t> de Autorización.</a:t>
            </a:r>
          </a:p>
          <a:p>
            <a:pPr marL="1040259" indent="-742950">
              <a:spcBef>
                <a:spcPts val="0"/>
              </a:spcBef>
              <a:buFont typeface="+mj-lt"/>
              <a:buAutoNum type="arabicPeriod" startAt="2"/>
            </a:pPr>
            <a:r>
              <a:rPr lang="es-PE" dirty="0" smtClean="0">
                <a:latin typeface="Segoe UI Light" pitchFamily="34" charset="0"/>
              </a:rPr>
              <a:t>Acceso Denegado</a:t>
            </a:r>
          </a:p>
          <a:p>
            <a:pPr marL="1528763" indent="-460375">
              <a:spcBef>
                <a:spcPts val="0"/>
              </a:spcBef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Usuario y/o contraseña no son válidos.</a:t>
            </a:r>
          </a:p>
          <a:p>
            <a:pPr marL="1528763" indent="-460375">
              <a:spcBef>
                <a:spcPts val="0"/>
              </a:spcBef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Cuenta esta bloqueada.</a:t>
            </a:r>
          </a:p>
          <a:p>
            <a:pPr marL="1528763" indent="-460375">
              <a:spcBef>
                <a:spcPts val="0"/>
              </a:spcBef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No tiene permisos para la aplicación solicitada.</a:t>
            </a:r>
          </a:p>
          <a:p>
            <a:pPr marL="1528763" indent="-460375">
              <a:spcBef>
                <a:spcPts val="0"/>
              </a:spcBef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Servicio no esta disponible (falla </a:t>
            </a:r>
            <a:r>
              <a:rPr lang="es-PE" dirty="0" err="1" smtClean="0">
                <a:latin typeface="Segoe UI Light" pitchFamily="34" charset="0"/>
              </a:rPr>
              <a:t>infraestrutura</a:t>
            </a:r>
            <a:r>
              <a:rPr lang="es-PE" dirty="0" smtClean="0">
                <a:latin typeface="Segoe UI Light" pitchFamily="34" charset="0"/>
              </a:rPr>
              <a:t>)</a:t>
            </a:r>
          </a:p>
          <a:p>
            <a:endParaRPr lang="es-PE" dirty="0" smtClean="0">
              <a:latin typeface="Segoe UI Light" pitchFamily="34" charset="0"/>
            </a:endParaRPr>
          </a:p>
          <a:p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9A168-1F58-49F5-8A52-A000BCFCE96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3" name="Rectangle 1"/>
          <p:cNvSpPr>
            <a:spLocks/>
          </p:cNvSpPr>
          <p:nvPr/>
        </p:nvSpPr>
        <p:spPr bwMode="auto">
          <a:xfrm>
            <a:off x="1" y="7267218"/>
            <a:ext cx="13322299" cy="294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/>
            <a:r>
              <a:rPr lang="it-IT" sz="1400" dirty="0" smtClean="0">
                <a:solidFill>
                  <a:srgbClr val="CCCC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(@uzigula)</a:t>
            </a:r>
            <a:endParaRPr lang="en-US" sz="1400" dirty="0">
              <a:solidFill>
                <a:srgbClr val="CCCCCC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767988"/>
          <a:lstStyle/>
          <a:p>
            <a:pPr marL="354621" eaLnBrk="1" hangingPunct="1">
              <a:tabLst>
                <a:tab pos="8917477" algn="l"/>
              </a:tabLst>
            </a:pPr>
            <a:endParaRPr lang="es-PE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767988"/>
          <a:lstStyle/>
          <a:p>
            <a:pPr>
              <a:buNone/>
            </a:pPr>
            <a:r>
              <a:rPr lang="en-US" sz="7200" dirty="0" smtClean="0">
                <a:latin typeface="Segoe UI Light" pitchFamily="34" charset="0"/>
              </a:rPr>
              <a:t>“I don’t have time to write tests because I am too busy debugging.”</a:t>
            </a:r>
            <a:endParaRPr lang="en-US" sz="7200" dirty="0">
              <a:latin typeface="Segoe UI Light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3668736" presetClass="entr" presetSubtype="1387976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Enfoques para aplicar TDD en un Desarrollo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84819-78AA-4E6A-86AF-E4AF42A92E6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" y="7267218"/>
            <a:ext cx="13322299" cy="294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/>
            <a:r>
              <a:rPr lang="it-IT" sz="1400" dirty="0" smtClean="0">
                <a:solidFill>
                  <a:srgbClr val="CCCC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(@uzigula)</a:t>
            </a:r>
            <a:endParaRPr lang="en-US" sz="1400" dirty="0">
              <a:solidFill>
                <a:srgbClr val="CCCCCC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Segoe UI Light" pitchFamily="34" charset="0"/>
              </a:rPr>
              <a:t>Outside</a:t>
            </a:r>
            <a:r>
              <a:rPr lang="es-PE" dirty="0" smtClean="0">
                <a:latin typeface="Segoe UI Light" pitchFamily="34" charset="0"/>
              </a:rPr>
              <a:t>-In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4644727"/>
            <a:ext cx="13322300" cy="2622492"/>
          </a:xfrm>
        </p:spPr>
        <p:txBody>
          <a:bodyPr/>
          <a:lstStyle/>
          <a:p>
            <a:pPr algn="just"/>
            <a:r>
              <a:rPr lang="es-PE" dirty="0" smtClean="0">
                <a:latin typeface="Segoe UI Light" pitchFamily="34" charset="0"/>
              </a:rPr>
              <a:t>Se comienza con una clase o componente de alto nivel, se </a:t>
            </a:r>
            <a:r>
              <a:rPr lang="es-PE" dirty="0" err="1" smtClean="0">
                <a:latin typeface="Segoe UI Light" pitchFamily="34" charset="0"/>
              </a:rPr>
              <a:t>mockean</a:t>
            </a:r>
            <a:r>
              <a:rPr lang="es-PE" dirty="0" smtClean="0">
                <a:latin typeface="Segoe UI Light" pitchFamily="34" charset="0"/>
              </a:rPr>
              <a:t> las dependencias necesarias. Cuando se ha finalizado con el componente, nos movemos al colaborador previamente </a:t>
            </a:r>
            <a:r>
              <a:rPr lang="es-PE" dirty="0" err="1" smtClean="0">
                <a:latin typeface="Segoe UI Light" pitchFamily="34" charset="0"/>
              </a:rPr>
              <a:t>mockeado</a:t>
            </a:r>
            <a:r>
              <a:rPr lang="es-PE" dirty="0" smtClean="0">
                <a:latin typeface="Segoe UI Light" pitchFamily="34" charset="0"/>
              </a:rPr>
              <a:t> y aplicamos TDD nuevamente ahí.</a:t>
            </a:r>
          </a:p>
          <a:p>
            <a:pPr algn="just"/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7 Rectángulo"/>
          <p:cNvSpPr/>
          <p:nvPr/>
        </p:nvSpPr>
        <p:spPr>
          <a:xfrm>
            <a:off x="3564806" y="3564607"/>
            <a:ext cx="1831647" cy="648072"/>
          </a:xfrm>
          <a:prstGeom prst="rect">
            <a:avLst/>
          </a:prstGeom>
          <a:solidFill>
            <a:srgbClr val="FF3300"/>
          </a:solidFill>
          <a:ln>
            <a:solidFill>
              <a:srgbClr val="B44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>
                <a:latin typeface="Segoe UI Light" pitchFamily="34" charset="0"/>
              </a:rPr>
              <a:t>Mock</a:t>
            </a:r>
            <a:r>
              <a:rPr lang="es-PE" sz="2200" dirty="0" smtClean="0">
                <a:latin typeface="Segoe UI Light" pitchFamily="34" charset="0"/>
              </a:rPr>
              <a:t/>
            </a:r>
            <a:br>
              <a:rPr lang="es-PE" sz="2200" dirty="0" smtClean="0">
                <a:latin typeface="Segoe UI Light" pitchFamily="34" charset="0"/>
              </a:rPr>
            </a:br>
            <a:r>
              <a:rPr lang="es-PE" sz="2200" dirty="0" err="1" smtClean="0">
                <a:latin typeface="Segoe UI Light" pitchFamily="34" charset="0"/>
              </a:rPr>
              <a:t>Collaborator</a:t>
            </a:r>
            <a:endParaRPr lang="es-PE" sz="2200" dirty="0">
              <a:latin typeface="Segoe UI Light" pitchFamily="34" charset="0"/>
            </a:endParaRPr>
          </a:p>
        </p:txBody>
      </p:sp>
      <p:sp>
        <p:nvSpPr>
          <p:cNvPr id="6" name="8 Rectángulo"/>
          <p:cNvSpPr/>
          <p:nvPr/>
        </p:nvSpPr>
        <p:spPr>
          <a:xfrm>
            <a:off x="5649851" y="3564607"/>
            <a:ext cx="18033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>
                <a:latin typeface="Segoe UI Light" pitchFamily="34" charset="0"/>
              </a:rPr>
              <a:t>Collaborator</a:t>
            </a:r>
            <a:r>
              <a:rPr lang="es-PE" sz="2200" dirty="0" smtClean="0">
                <a:latin typeface="Segoe UI Light" pitchFamily="34" charset="0"/>
              </a:rPr>
              <a:t/>
            </a:r>
            <a:br>
              <a:rPr lang="es-PE" sz="2200" dirty="0" smtClean="0">
                <a:latin typeface="Segoe UI Light" pitchFamily="34" charset="0"/>
              </a:rPr>
            </a:br>
            <a:r>
              <a:rPr lang="es-PE" sz="2200" dirty="0" err="1" smtClean="0">
                <a:latin typeface="Segoe UI Light" pitchFamily="34" charset="0"/>
              </a:rPr>
              <a:t>Class</a:t>
            </a:r>
            <a:endParaRPr lang="es-PE" sz="2200" dirty="0">
              <a:latin typeface="Segoe UI Light" pitchFamily="34" charset="0"/>
            </a:endParaRPr>
          </a:p>
        </p:txBody>
      </p:sp>
      <p:pic>
        <p:nvPicPr>
          <p:cNvPr id="7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8" y="1476375"/>
            <a:ext cx="490369" cy="490369"/>
          </a:xfrm>
          <a:prstGeom prst="rect">
            <a:avLst/>
          </a:prstGeom>
        </p:spPr>
      </p:pic>
      <p:sp>
        <p:nvSpPr>
          <p:cNvPr id="8" name="11 CuadroTexto"/>
          <p:cNvSpPr txBox="1"/>
          <p:nvPr/>
        </p:nvSpPr>
        <p:spPr>
          <a:xfrm>
            <a:off x="6373118" y="1536893"/>
            <a:ext cx="1008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User</a:t>
            </a:r>
            <a:endParaRPr lang="es-PE" dirty="0"/>
          </a:p>
        </p:txBody>
      </p:sp>
      <p:sp>
        <p:nvSpPr>
          <p:cNvPr id="9" name="12 Arco"/>
          <p:cNvSpPr/>
          <p:nvPr/>
        </p:nvSpPr>
        <p:spPr>
          <a:xfrm>
            <a:off x="3780830" y="2049444"/>
            <a:ext cx="5472608" cy="1515164"/>
          </a:xfrm>
          <a:prstGeom prst="arc">
            <a:avLst>
              <a:gd name="adj1" fmla="val 10830907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13 Rectángulo"/>
          <p:cNvSpPr/>
          <p:nvPr/>
        </p:nvSpPr>
        <p:spPr>
          <a:xfrm>
            <a:off x="6682555" y="2417367"/>
            <a:ext cx="1562771" cy="70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goe UI Light" pitchFamily="34" charset="0"/>
              </a:rPr>
              <a:t>Controller</a:t>
            </a:r>
            <a:endParaRPr lang="es-PE" sz="2200" dirty="0">
              <a:latin typeface="Segoe UI Light" pitchFamily="34" charset="0"/>
            </a:endParaRPr>
          </a:p>
        </p:txBody>
      </p:sp>
      <p:sp>
        <p:nvSpPr>
          <p:cNvPr id="11" name="14 Rectángulo"/>
          <p:cNvSpPr/>
          <p:nvPr/>
        </p:nvSpPr>
        <p:spPr>
          <a:xfrm>
            <a:off x="4697779" y="2417367"/>
            <a:ext cx="1562771" cy="70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goe UI Light" pitchFamily="34" charset="0"/>
              </a:rPr>
              <a:t>Outer</a:t>
            </a:r>
            <a:br>
              <a:rPr lang="en-US" sz="2200" dirty="0" smtClean="0">
                <a:latin typeface="Segoe UI Light" pitchFamily="34" charset="0"/>
              </a:rPr>
            </a:br>
            <a:r>
              <a:rPr lang="en-US" sz="2200" dirty="0" smtClean="0">
                <a:latin typeface="Segoe UI Light" pitchFamily="34" charset="0"/>
              </a:rPr>
              <a:t>Class</a:t>
            </a:r>
            <a:endParaRPr lang="es-PE" sz="2200" dirty="0">
              <a:latin typeface="Segoe UI Light" pitchFamily="34" charset="0"/>
            </a:endParaRPr>
          </a:p>
        </p:txBody>
      </p:sp>
      <p:sp>
        <p:nvSpPr>
          <p:cNvPr id="12" name="15 Rectángulo"/>
          <p:cNvSpPr/>
          <p:nvPr/>
        </p:nvSpPr>
        <p:spPr>
          <a:xfrm>
            <a:off x="7637815" y="3564607"/>
            <a:ext cx="183164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>
                <a:latin typeface="Segoe UI Light" pitchFamily="34" charset="0"/>
              </a:rPr>
              <a:t>Model</a:t>
            </a:r>
            <a:endParaRPr lang="es-PE" sz="2200" dirty="0">
              <a:latin typeface="Segoe UI Light" pitchFamily="34" charset="0"/>
            </a:endParaRPr>
          </a:p>
        </p:txBody>
      </p:sp>
      <p:cxnSp>
        <p:nvCxnSpPr>
          <p:cNvPr id="13" name="19 Conector recto de flecha"/>
          <p:cNvCxnSpPr>
            <a:stCxn id="11" idx="2"/>
            <a:endCxn id="5" idx="0"/>
          </p:cNvCxnSpPr>
          <p:nvPr/>
        </p:nvCxnSpPr>
        <p:spPr>
          <a:xfrm flipH="1">
            <a:off x="4480630" y="3125760"/>
            <a:ext cx="998535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1 Conector recto de flecha"/>
          <p:cNvCxnSpPr>
            <a:stCxn id="11" idx="2"/>
            <a:endCxn id="6" idx="0"/>
          </p:cNvCxnSpPr>
          <p:nvPr/>
        </p:nvCxnSpPr>
        <p:spPr>
          <a:xfrm>
            <a:off x="5479165" y="3125760"/>
            <a:ext cx="1072380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23 Conector recto de flecha"/>
          <p:cNvCxnSpPr>
            <a:stCxn id="10" idx="2"/>
            <a:endCxn id="6" idx="0"/>
          </p:cNvCxnSpPr>
          <p:nvPr/>
        </p:nvCxnSpPr>
        <p:spPr>
          <a:xfrm flipH="1">
            <a:off x="6551545" y="3125760"/>
            <a:ext cx="912396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5 Conector recto de flecha"/>
          <p:cNvCxnSpPr>
            <a:stCxn id="10" idx="2"/>
            <a:endCxn id="12" idx="0"/>
          </p:cNvCxnSpPr>
          <p:nvPr/>
        </p:nvCxnSpPr>
        <p:spPr>
          <a:xfrm>
            <a:off x="7463941" y="3125760"/>
            <a:ext cx="1089698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48 CuadroTexto"/>
          <p:cNvSpPr txBox="1"/>
          <p:nvPr/>
        </p:nvSpPr>
        <p:spPr>
          <a:xfrm>
            <a:off x="2052638" y="205243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dirty="0" err="1" smtClean="0">
                <a:latin typeface="Segoe UI Light" pitchFamily="34" charset="0"/>
              </a:rPr>
              <a:t>System</a:t>
            </a:r>
            <a:r>
              <a:rPr lang="es-PE" sz="1800" dirty="0" smtClean="0">
                <a:latin typeface="Segoe UI Light" pitchFamily="34" charset="0"/>
              </a:rPr>
              <a:t/>
            </a:r>
            <a:br>
              <a:rPr lang="es-PE" sz="1800" dirty="0" smtClean="0">
                <a:latin typeface="Segoe UI Light" pitchFamily="34" charset="0"/>
              </a:rPr>
            </a:br>
            <a:r>
              <a:rPr lang="es-PE" sz="1800" dirty="0" err="1" smtClean="0">
                <a:latin typeface="Segoe UI Light" pitchFamily="34" charset="0"/>
              </a:rPr>
              <a:t>Boundary</a:t>
            </a:r>
            <a:endParaRPr lang="es-PE" sz="1800" dirty="0">
              <a:latin typeface="Segoe UI Light" pitchFamily="34" charset="0"/>
            </a:endParaRPr>
          </a:p>
        </p:txBody>
      </p:sp>
      <p:cxnSp>
        <p:nvCxnSpPr>
          <p:cNvPr id="18" name="50 Conector recto de flecha"/>
          <p:cNvCxnSpPr>
            <a:stCxn id="19" idx="0"/>
            <a:endCxn id="20" idx="2"/>
          </p:cNvCxnSpPr>
          <p:nvPr/>
        </p:nvCxnSpPr>
        <p:spPr>
          <a:xfrm flipV="1">
            <a:off x="9958422" y="2020501"/>
            <a:ext cx="5611" cy="18749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1 CuadroTexto"/>
          <p:cNvSpPr txBox="1"/>
          <p:nvPr/>
        </p:nvSpPr>
        <p:spPr>
          <a:xfrm>
            <a:off x="9762695" y="389541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  <a:latin typeface="Segoe UI Light" pitchFamily="34" charset="0"/>
              </a:rPr>
              <a:t>In</a:t>
            </a:r>
            <a:endParaRPr lang="es-PE" sz="2000" b="1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20" name="52 CuadroTexto"/>
          <p:cNvSpPr txBox="1"/>
          <p:nvPr/>
        </p:nvSpPr>
        <p:spPr>
          <a:xfrm>
            <a:off x="9666515" y="162039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err="1" smtClean="0">
                <a:solidFill>
                  <a:srgbClr val="FF0000"/>
                </a:solidFill>
                <a:latin typeface="Segoe UI Light" pitchFamily="34" charset="0"/>
              </a:rPr>
              <a:t>Out</a:t>
            </a:r>
            <a:endParaRPr lang="es-PE" sz="2000" b="1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Segoe UI Light" pitchFamily="34" charset="0"/>
              </a:rPr>
              <a:t>Outside</a:t>
            </a:r>
            <a:r>
              <a:rPr lang="es-PE" dirty="0" smtClean="0">
                <a:latin typeface="Segoe UI Light" pitchFamily="34" charset="0"/>
              </a:rPr>
              <a:t>-In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/>
          <a:lstStyle/>
          <a:p>
            <a:pPr marL="361950">
              <a:buNone/>
            </a:pPr>
            <a:r>
              <a:rPr lang="es-PE" b="1" dirty="0" smtClean="0">
                <a:latin typeface="Segoe UI Light" pitchFamily="34" charset="0"/>
              </a:rPr>
              <a:t>Beneficios</a:t>
            </a:r>
          </a:p>
          <a:p>
            <a:pPr marL="993775" indent="-552450"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Permite pensar desde la perspectiva del usuario final, el diseño está guiado por necesidades reales.</a:t>
            </a:r>
          </a:p>
          <a:p>
            <a:pPr marL="993775" indent="-552450"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Se construye incrementalmente partes completas de la aplicación.</a:t>
            </a:r>
          </a:p>
          <a:p>
            <a:pPr marL="361950"/>
            <a:r>
              <a:rPr lang="es-PE" b="1" dirty="0" smtClean="0">
                <a:latin typeface="Segoe UI Light" pitchFamily="34" charset="0"/>
              </a:rPr>
              <a:t>Desventajas</a:t>
            </a:r>
          </a:p>
          <a:p>
            <a:pPr marL="993775" indent="-552450"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Puede llevar al uso excesivo de </a:t>
            </a:r>
            <a:r>
              <a:rPr lang="es-PE" dirty="0" err="1" smtClean="0">
                <a:latin typeface="Segoe UI Light" pitchFamily="34" charset="0"/>
              </a:rPr>
              <a:t>mocks</a:t>
            </a:r>
            <a:r>
              <a:rPr lang="es-PE" dirty="0" smtClean="0">
                <a:latin typeface="Segoe UI Light" pitchFamily="34" charset="0"/>
              </a:rPr>
              <a:t>/</a:t>
            </a:r>
            <a:r>
              <a:rPr lang="es-PE" dirty="0" err="1" smtClean="0">
                <a:latin typeface="Segoe UI Light" pitchFamily="34" charset="0"/>
              </a:rPr>
              <a:t>stubs</a:t>
            </a:r>
            <a:r>
              <a:rPr lang="es-PE" dirty="0" smtClean="0">
                <a:latin typeface="Segoe UI Light" pitchFamily="34" charset="0"/>
              </a:rPr>
              <a:t> ocasionando que las pruebas sean muy frágiles.</a:t>
            </a:r>
          </a:p>
          <a:p>
            <a:pPr marL="457200" indent="-457200"/>
            <a:endParaRPr lang="es-PE" dirty="0" smtClean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Segoe UI Light" pitchFamily="34" charset="0"/>
              </a:rPr>
              <a:t>Inside-Out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4644727"/>
            <a:ext cx="13322300" cy="2622492"/>
          </a:xfrm>
        </p:spPr>
        <p:txBody>
          <a:bodyPr/>
          <a:lstStyle/>
          <a:p>
            <a:pPr algn="just"/>
            <a:r>
              <a:rPr lang="es-PE" dirty="0" smtClean="0">
                <a:latin typeface="Segoe UI Light" pitchFamily="34" charset="0"/>
              </a:rPr>
              <a:t>Comienza con una clase o componente de bajo nivel y se va progresando a los de más alto nivel. </a:t>
            </a:r>
          </a:p>
          <a:p>
            <a:pPr algn="just"/>
            <a:r>
              <a:rPr lang="es-PE" dirty="0" smtClean="0">
                <a:latin typeface="Segoe UI Light" pitchFamily="34" charset="0"/>
              </a:rPr>
              <a:t>No utiliza </a:t>
            </a:r>
            <a:r>
              <a:rPr lang="es-PE" dirty="0" err="1" smtClean="0">
                <a:latin typeface="Segoe UI Light" pitchFamily="34" charset="0"/>
              </a:rPr>
              <a:t>mocking</a:t>
            </a:r>
            <a:r>
              <a:rPr lang="es-PE" dirty="0" smtClean="0">
                <a:latin typeface="Segoe UI Light" pitchFamily="34" charset="0"/>
              </a:rPr>
              <a:t>, debido a que los colaboradores son previamente creados o se devuelven valores en duro.</a:t>
            </a:r>
          </a:p>
          <a:p>
            <a:pPr algn="just"/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7 Rectángulo"/>
          <p:cNvSpPr/>
          <p:nvPr/>
        </p:nvSpPr>
        <p:spPr>
          <a:xfrm>
            <a:off x="3564806" y="3564607"/>
            <a:ext cx="183164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>
                <a:latin typeface="Segoe UI Light" pitchFamily="34" charset="0"/>
              </a:rPr>
              <a:t>Collaborator</a:t>
            </a:r>
            <a:r>
              <a:rPr lang="es-PE" sz="2200" dirty="0" smtClean="0">
                <a:latin typeface="Segoe UI Light" pitchFamily="34" charset="0"/>
              </a:rPr>
              <a:t> </a:t>
            </a:r>
            <a:r>
              <a:rPr lang="es-PE" sz="2200" dirty="0" err="1" smtClean="0">
                <a:latin typeface="Segoe UI Light" pitchFamily="34" charset="0"/>
              </a:rPr>
              <a:t>Class</a:t>
            </a:r>
            <a:endParaRPr lang="es-PE" sz="2200" dirty="0">
              <a:latin typeface="Segoe UI Light" pitchFamily="34" charset="0"/>
            </a:endParaRPr>
          </a:p>
        </p:txBody>
      </p:sp>
      <p:sp>
        <p:nvSpPr>
          <p:cNvPr id="6" name="8 Rectángulo"/>
          <p:cNvSpPr/>
          <p:nvPr/>
        </p:nvSpPr>
        <p:spPr>
          <a:xfrm>
            <a:off x="5649851" y="3564607"/>
            <a:ext cx="18033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>
                <a:latin typeface="Segoe UI Light" pitchFamily="34" charset="0"/>
              </a:rPr>
              <a:t>Collaborator</a:t>
            </a:r>
            <a:r>
              <a:rPr lang="es-PE" sz="2200" dirty="0" smtClean="0">
                <a:latin typeface="Segoe UI Light" pitchFamily="34" charset="0"/>
              </a:rPr>
              <a:t/>
            </a:r>
            <a:br>
              <a:rPr lang="es-PE" sz="2200" dirty="0" smtClean="0">
                <a:latin typeface="Segoe UI Light" pitchFamily="34" charset="0"/>
              </a:rPr>
            </a:br>
            <a:r>
              <a:rPr lang="es-PE" sz="2200" dirty="0" err="1" smtClean="0">
                <a:latin typeface="Segoe UI Light" pitchFamily="34" charset="0"/>
              </a:rPr>
              <a:t>Class</a:t>
            </a:r>
            <a:endParaRPr lang="es-PE" sz="2200" dirty="0">
              <a:latin typeface="Segoe UI Light" pitchFamily="34" charset="0"/>
            </a:endParaRPr>
          </a:p>
        </p:txBody>
      </p:sp>
      <p:pic>
        <p:nvPicPr>
          <p:cNvPr id="7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8" y="1476375"/>
            <a:ext cx="490369" cy="490369"/>
          </a:xfrm>
          <a:prstGeom prst="rect">
            <a:avLst/>
          </a:prstGeom>
        </p:spPr>
      </p:pic>
      <p:sp>
        <p:nvSpPr>
          <p:cNvPr id="8" name="11 CuadroTexto"/>
          <p:cNvSpPr txBox="1"/>
          <p:nvPr/>
        </p:nvSpPr>
        <p:spPr>
          <a:xfrm>
            <a:off x="6373118" y="1536893"/>
            <a:ext cx="1008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User</a:t>
            </a:r>
            <a:endParaRPr lang="es-PE" dirty="0"/>
          </a:p>
        </p:txBody>
      </p:sp>
      <p:sp>
        <p:nvSpPr>
          <p:cNvPr id="9" name="12 Arco"/>
          <p:cNvSpPr/>
          <p:nvPr/>
        </p:nvSpPr>
        <p:spPr>
          <a:xfrm>
            <a:off x="3780830" y="2049444"/>
            <a:ext cx="5472608" cy="1515164"/>
          </a:xfrm>
          <a:prstGeom prst="arc">
            <a:avLst>
              <a:gd name="adj1" fmla="val 10830907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13 Rectángulo"/>
          <p:cNvSpPr/>
          <p:nvPr/>
        </p:nvSpPr>
        <p:spPr>
          <a:xfrm>
            <a:off x="6682555" y="2417367"/>
            <a:ext cx="1562771" cy="70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goe UI Light" pitchFamily="34" charset="0"/>
              </a:rPr>
              <a:t>Controller</a:t>
            </a:r>
            <a:endParaRPr lang="es-PE" sz="2200" dirty="0">
              <a:latin typeface="Segoe UI Light" pitchFamily="34" charset="0"/>
            </a:endParaRPr>
          </a:p>
        </p:txBody>
      </p:sp>
      <p:sp>
        <p:nvSpPr>
          <p:cNvPr id="11" name="14 Rectángulo"/>
          <p:cNvSpPr/>
          <p:nvPr/>
        </p:nvSpPr>
        <p:spPr>
          <a:xfrm>
            <a:off x="4697779" y="2417367"/>
            <a:ext cx="1562771" cy="70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goe UI Light" pitchFamily="34" charset="0"/>
              </a:rPr>
              <a:t>Outer</a:t>
            </a:r>
            <a:br>
              <a:rPr lang="en-US" sz="2200" dirty="0" smtClean="0">
                <a:latin typeface="Segoe UI Light" pitchFamily="34" charset="0"/>
              </a:rPr>
            </a:br>
            <a:r>
              <a:rPr lang="en-US" sz="2200" dirty="0" smtClean="0">
                <a:latin typeface="Segoe UI Light" pitchFamily="34" charset="0"/>
              </a:rPr>
              <a:t>Class</a:t>
            </a:r>
            <a:endParaRPr lang="es-PE" sz="2200" dirty="0">
              <a:latin typeface="Segoe UI Light" pitchFamily="34" charset="0"/>
            </a:endParaRPr>
          </a:p>
        </p:txBody>
      </p:sp>
      <p:sp>
        <p:nvSpPr>
          <p:cNvPr id="12" name="15 Rectángulo"/>
          <p:cNvSpPr/>
          <p:nvPr/>
        </p:nvSpPr>
        <p:spPr>
          <a:xfrm>
            <a:off x="7637815" y="3564607"/>
            <a:ext cx="183164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>
                <a:latin typeface="Segoe UI Light" pitchFamily="34" charset="0"/>
              </a:rPr>
              <a:t>Model</a:t>
            </a:r>
            <a:endParaRPr lang="es-PE" sz="2200" dirty="0">
              <a:latin typeface="Segoe UI Light" pitchFamily="34" charset="0"/>
            </a:endParaRPr>
          </a:p>
        </p:txBody>
      </p:sp>
      <p:cxnSp>
        <p:nvCxnSpPr>
          <p:cNvPr id="13" name="19 Conector recto de flecha"/>
          <p:cNvCxnSpPr>
            <a:stCxn id="11" idx="2"/>
            <a:endCxn id="5" idx="0"/>
          </p:cNvCxnSpPr>
          <p:nvPr/>
        </p:nvCxnSpPr>
        <p:spPr>
          <a:xfrm flipH="1">
            <a:off x="4480630" y="3125760"/>
            <a:ext cx="998535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1 Conector recto de flecha"/>
          <p:cNvCxnSpPr>
            <a:stCxn id="11" idx="2"/>
            <a:endCxn id="6" idx="0"/>
          </p:cNvCxnSpPr>
          <p:nvPr/>
        </p:nvCxnSpPr>
        <p:spPr>
          <a:xfrm>
            <a:off x="5479165" y="3125760"/>
            <a:ext cx="1072380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23 Conector recto de flecha"/>
          <p:cNvCxnSpPr>
            <a:stCxn id="10" idx="2"/>
            <a:endCxn id="6" idx="0"/>
          </p:cNvCxnSpPr>
          <p:nvPr/>
        </p:nvCxnSpPr>
        <p:spPr>
          <a:xfrm flipH="1">
            <a:off x="6551545" y="3125760"/>
            <a:ext cx="912396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5 Conector recto de flecha"/>
          <p:cNvCxnSpPr>
            <a:stCxn id="10" idx="2"/>
            <a:endCxn id="12" idx="0"/>
          </p:cNvCxnSpPr>
          <p:nvPr/>
        </p:nvCxnSpPr>
        <p:spPr>
          <a:xfrm>
            <a:off x="7463941" y="3125760"/>
            <a:ext cx="1089698" cy="438847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48 CuadroTexto"/>
          <p:cNvSpPr txBox="1"/>
          <p:nvPr/>
        </p:nvSpPr>
        <p:spPr>
          <a:xfrm>
            <a:off x="2052638" y="205243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dirty="0" err="1" smtClean="0">
                <a:latin typeface="Segoe UI Light" pitchFamily="34" charset="0"/>
              </a:rPr>
              <a:t>System</a:t>
            </a:r>
            <a:r>
              <a:rPr lang="es-PE" sz="1800" dirty="0" smtClean="0">
                <a:latin typeface="Segoe UI Light" pitchFamily="34" charset="0"/>
              </a:rPr>
              <a:t/>
            </a:r>
            <a:br>
              <a:rPr lang="es-PE" sz="1800" dirty="0" smtClean="0">
                <a:latin typeface="Segoe UI Light" pitchFamily="34" charset="0"/>
              </a:rPr>
            </a:br>
            <a:r>
              <a:rPr lang="es-PE" sz="1800" dirty="0" err="1" smtClean="0">
                <a:latin typeface="Segoe UI Light" pitchFamily="34" charset="0"/>
              </a:rPr>
              <a:t>Boundary</a:t>
            </a:r>
            <a:endParaRPr lang="es-PE" sz="1800" dirty="0">
              <a:latin typeface="Segoe UI Light" pitchFamily="34" charset="0"/>
            </a:endParaRPr>
          </a:p>
        </p:txBody>
      </p:sp>
      <p:cxnSp>
        <p:nvCxnSpPr>
          <p:cNvPr id="18" name="50 Conector recto de flecha"/>
          <p:cNvCxnSpPr>
            <a:stCxn id="19" idx="0"/>
            <a:endCxn id="20" idx="2"/>
          </p:cNvCxnSpPr>
          <p:nvPr/>
        </p:nvCxnSpPr>
        <p:spPr>
          <a:xfrm flipV="1">
            <a:off x="9958422" y="2020501"/>
            <a:ext cx="5611" cy="187491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1 CuadroTexto"/>
          <p:cNvSpPr txBox="1"/>
          <p:nvPr/>
        </p:nvSpPr>
        <p:spPr>
          <a:xfrm>
            <a:off x="9762695" y="389541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  <a:latin typeface="Segoe UI Light" pitchFamily="34" charset="0"/>
              </a:rPr>
              <a:t>In</a:t>
            </a:r>
            <a:endParaRPr lang="es-PE" sz="2000" b="1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20" name="52 CuadroTexto"/>
          <p:cNvSpPr txBox="1"/>
          <p:nvPr/>
        </p:nvSpPr>
        <p:spPr>
          <a:xfrm>
            <a:off x="9666515" y="162039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err="1" smtClean="0">
                <a:solidFill>
                  <a:srgbClr val="FF0000"/>
                </a:solidFill>
                <a:latin typeface="Segoe UI Light" pitchFamily="34" charset="0"/>
              </a:rPr>
              <a:t>Out</a:t>
            </a:r>
            <a:endParaRPr lang="es-PE" sz="2000" b="1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Segoe UI Light" pitchFamily="34" charset="0"/>
              </a:rPr>
              <a:t>Inside-Out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/>
          <a:lstStyle/>
          <a:p>
            <a:pPr marL="361950">
              <a:buNone/>
            </a:pPr>
            <a:r>
              <a:rPr lang="es-PE" b="1" dirty="0" smtClean="0">
                <a:latin typeface="Segoe UI Light" pitchFamily="34" charset="0"/>
              </a:rPr>
              <a:t>Beneficios</a:t>
            </a:r>
          </a:p>
          <a:p>
            <a:pPr marL="993775" indent="-552450"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Tiende a tener un mejor diseño.</a:t>
            </a:r>
          </a:p>
          <a:p>
            <a:pPr marL="361950"/>
            <a:r>
              <a:rPr lang="es-PE" b="1" dirty="0" smtClean="0">
                <a:latin typeface="Segoe UI Light" pitchFamily="34" charset="0"/>
              </a:rPr>
              <a:t>Desventajas</a:t>
            </a:r>
          </a:p>
          <a:p>
            <a:pPr marL="993775" indent="-552450"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Puedes construir funcionalidad en las clases que nunca será usada por la aplicación.</a:t>
            </a:r>
          </a:p>
          <a:p>
            <a:pPr marL="457200" indent="-457200"/>
            <a:endParaRPr lang="es-PE" dirty="0" smtClean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Test </a:t>
            </a:r>
            <a:r>
              <a:rPr lang="es-PE" dirty="0" err="1" smtClean="0">
                <a:latin typeface="Segoe UI Light" pitchFamily="34" charset="0"/>
              </a:rPr>
              <a:t>Doubles</a:t>
            </a:r>
            <a:r>
              <a:rPr lang="es-PE" dirty="0" smtClean="0">
                <a:latin typeface="Segoe UI Light" pitchFamily="34" charset="0"/>
              </a:rPr>
              <a:t> e </a:t>
            </a:r>
            <a:r>
              <a:rPr lang="es-PE" dirty="0" err="1" smtClean="0">
                <a:latin typeface="Segoe UI Light" pitchFamily="34" charset="0"/>
              </a:rPr>
              <a:t>Isolation</a:t>
            </a:r>
            <a:r>
              <a:rPr lang="es-PE" dirty="0" smtClean="0">
                <a:latin typeface="Segoe UI Light" pitchFamily="34" charset="0"/>
              </a:rPr>
              <a:t> (</a:t>
            </a:r>
            <a:r>
              <a:rPr lang="es-PE" dirty="0" err="1" smtClean="0">
                <a:latin typeface="Segoe UI Light" pitchFamily="34" charset="0"/>
              </a:rPr>
              <a:t>Mock</a:t>
            </a:r>
            <a:r>
              <a:rPr lang="es-PE" dirty="0" smtClean="0">
                <a:latin typeface="Segoe UI Light" pitchFamily="34" charset="0"/>
              </a:rPr>
              <a:t>) </a:t>
            </a:r>
            <a:r>
              <a:rPr lang="es-PE" dirty="0" err="1" smtClean="0">
                <a:latin typeface="Segoe UI Light" pitchFamily="34" charset="0"/>
              </a:rPr>
              <a:t>Frameworks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84819-78AA-4E6A-86AF-E4AF42A92E6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" y="7267218"/>
            <a:ext cx="13322299" cy="294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/>
            <a:r>
              <a:rPr lang="it-IT" sz="1400" dirty="0" smtClean="0">
                <a:solidFill>
                  <a:srgbClr val="CCCC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(@uzigula)</a:t>
            </a:r>
            <a:endParaRPr lang="en-US" sz="1400" dirty="0">
              <a:solidFill>
                <a:srgbClr val="CCCCCC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Test </a:t>
            </a:r>
            <a:r>
              <a:rPr lang="es-PE" dirty="0" err="1" smtClean="0">
                <a:latin typeface="Segoe UI Light" pitchFamily="34" charset="0"/>
              </a:rPr>
              <a:t>Doubles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ctr"/>
          <a:lstStyle/>
          <a:p>
            <a:pPr algn="ctr"/>
            <a:r>
              <a:rPr lang="es-PE" sz="6600" dirty="0" smtClean="0">
                <a:latin typeface="Segoe UI Light" pitchFamily="34" charset="0"/>
              </a:rPr>
              <a:t>«Son todos aquellos objetos que son creados para reemplazar a los objetos reales con el propósito de hacer pruebas 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Segoe UI Light" pitchFamily="34" charset="0"/>
              </a:rPr>
              <a:t>Isolation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strike="sngStrike" dirty="0" err="1" smtClean="0">
                <a:latin typeface="Segoe UI Light" pitchFamily="34" charset="0"/>
              </a:rPr>
              <a:t>Mocking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Frameworks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t"/>
          <a:lstStyle/>
          <a:p>
            <a:pPr marL="457200" indent="-457200"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Permiten crear test </a:t>
            </a:r>
            <a:r>
              <a:rPr lang="es-PE" dirty="0" err="1" smtClean="0">
                <a:latin typeface="Segoe UI Light" pitchFamily="34" charset="0"/>
              </a:rPr>
              <a:t>doubles</a:t>
            </a:r>
            <a:r>
              <a:rPr lang="es-PE" dirty="0" smtClean="0">
                <a:latin typeface="Segoe UI Light" pitchFamily="34" charset="0"/>
              </a:rPr>
              <a:t> de manera más simple, rápida y sin errores.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dirty="0" smtClean="0">
                <a:latin typeface="Segoe UI Light" pitchFamily="34" charset="0"/>
              </a:rPr>
              <a:t>Ayudan a evitar escribir código repetitivo.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dirty="0" smtClean="0">
              <a:latin typeface="Segoe UI Light" pitchFamily="34" charset="0"/>
            </a:endParaRPr>
          </a:p>
          <a:p>
            <a:pPr marL="1295396" lvl="1" indent="-457200">
              <a:buFont typeface="Wingdings" pitchFamily="2" charset="2"/>
              <a:buChar char="§"/>
              <a:tabLst>
                <a:tab pos="1608138" algn="l"/>
              </a:tabLst>
            </a:pPr>
            <a:r>
              <a:rPr lang="es-PE" sz="4000" b="1" dirty="0" smtClean="0">
                <a:solidFill>
                  <a:srgbClr val="FF0000"/>
                </a:solidFill>
                <a:latin typeface="Segoe UI Light" pitchFamily="34" charset="0"/>
              </a:rPr>
              <a:t>.NET:  </a:t>
            </a:r>
            <a:r>
              <a:rPr lang="es-PE" dirty="0" err="1" smtClean="0">
                <a:latin typeface="Segoe UI Light" pitchFamily="34" charset="0"/>
              </a:rPr>
              <a:t>Moq</a:t>
            </a:r>
            <a:r>
              <a:rPr lang="es-PE" dirty="0" smtClean="0">
                <a:latin typeface="Segoe UI Light" pitchFamily="34" charset="0"/>
              </a:rPr>
              <a:t>, </a:t>
            </a:r>
            <a:r>
              <a:rPr lang="es-PE" dirty="0" err="1" smtClean="0">
                <a:latin typeface="Segoe UI Light" pitchFamily="34" charset="0"/>
              </a:rPr>
              <a:t>RhinoMock</a:t>
            </a:r>
            <a:r>
              <a:rPr lang="es-PE" dirty="0" smtClean="0">
                <a:latin typeface="Segoe UI Light" pitchFamily="34" charset="0"/>
              </a:rPr>
              <a:t>, </a:t>
            </a:r>
            <a:r>
              <a:rPr lang="es-PE" dirty="0" err="1" smtClean="0">
                <a:latin typeface="Segoe UI Light" pitchFamily="34" charset="0"/>
              </a:rPr>
              <a:t>Typemock</a:t>
            </a:r>
            <a:r>
              <a:rPr lang="es-PE" dirty="0" smtClean="0">
                <a:latin typeface="Segoe UI Light" pitchFamily="34" charset="0"/>
              </a:rPr>
              <a:t> , </a:t>
            </a:r>
            <a:r>
              <a:rPr lang="es-PE" dirty="0" err="1" smtClean="0">
                <a:latin typeface="Segoe UI Light" pitchFamily="34" charset="0"/>
              </a:rPr>
              <a:t>Nsubstitute</a:t>
            </a:r>
            <a:endParaRPr lang="es-PE" sz="4000" dirty="0" smtClean="0">
              <a:latin typeface="Segoe UI Light" pitchFamily="34" charset="0"/>
            </a:endParaRPr>
          </a:p>
          <a:p>
            <a:pPr marL="1295396" lvl="1" indent="-457200">
              <a:buFont typeface="Wingdings" pitchFamily="2" charset="2"/>
              <a:buChar char="§"/>
              <a:tabLst>
                <a:tab pos="1608138" algn="l"/>
              </a:tabLst>
            </a:pPr>
            <a:r>
              <a:rPr lang="es-PE" sz="4000" b="1" dirty="0" smtClean="0">
                <a:solidFill>
                  <a:srgbClr val="FF0000"/>
                </a:solidFill>
                <a:latin typeface="Segoe UI Light" pitchFamily="34" charset="0"/>
              </a:rPr>
              <a:t>Java:  </a:t>
            </a:r>
            <a:r>
              <a:rPr lang="es-PE" dirty="0" err="1" smtClean="0">
                <a:latin typeface="Segoe UI Light" pitchFamily="34" charset="0"/>
              </a:rPr>
              <a:t>Mockito</a:t>
            </a:r>
            <a:r>
              <a:rPr lang="es-PE" dirty="0" smtClean="0">
                <a:latin typeface="Segoe UI Light" pitchFamily="34" charset="0"/>
              </a:rPr>
              <a:t>, </a:t>
            </a:r>
            <a:r>
              <a:rPr lang="es-PE" dirty="0" err="1" smtClean="0">
                <a:latin typeface="Segoe UI Light" pitchFamily="34" charset="0"/>
              </a:rPr>
              <a:t>EasyMock</a:t>
            </a:r>
            <a:r>
              <a:rPr lang="es-PE" dirty="0" smtClean="0">
                <a:latin typeface="Segoe UI Light" pitchFamily="34" charset="0"/>
              </a:rPr>
              <a:t>, </a:t>
            </a:r>
            <a:r>
              <a:rPr lang="es-PE" dirty="0" err="1" smtClean="0">
                <a:latin typeface="Segoe UI Light" pitchFamily="34" charset="0"/>
              </a:rPr>
              <a:t>Jmock</a:t>
            </a:r>
            <a:endParaRPr lang="es-PE" dirty="0" smtClean="0">
              <a:latin typeface="Segoe UI Light" pitchFamily="34" charset="0"/>
            </a:endParaRPr>
          </a:p>
          <a:p>
            <a:pPr marL="1295396" lvl="1" indent="-457200">
              <a:buFont typeface="Wingdings" pitchFamily="2" charset="2"/>
              <a:buChar char="§"/>
              <a:tabLst>
                <a:tab pos="1608138" algn="l"/>
              </a:tabLst>
            </a:pPr>
            <a:r>
              <a:rPr lang="es-PE" sz="4000" b="1" dirty="0" err="1" smtClean="0">
                <a:solidFill>
                  <a:srgbClr val="FF0000"/>
                </a:solidFill>
                <a:latin typeface="Segoe UI Light" pitchFamily="34" charset="0"/>
              </a:rPr>
              <a:t>Ruby</a:t>
            </a:r>
            <a:r>
              <a:rPr lang="es-PE" sz="4000" b="1" dirty="0" smtClean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s-PE" dirty="0" err="1" smtClean="0">
                <a:latin typeface="Segoe UI Light" pitchFamily="34" charset="0"/>
              </a:rPr>
              <a:t>RSpec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Built</a:t>
            </a:r>
            <a:r>
              <a:rPr lang="es-PE" dirty="0" smtClean="0">
                <a:latin typeface="Segoe UI Light" pitchFamily="34" charset="0"/>
              </a:rPr>
              <a:t>-in, Mocha</a:t>
            </a:r>
          </a:p>
          <a:p>
            <a:pPr marL="457200" indent="-457200">
              <a:buFont typeface="Arial" pitchFamily="34" charset="0"/>
              <a:buChar char="•"/>
            </a:pP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Test </a:t>
            </a:r>
            <a:r>
              <a:rPr lang="es-PE" dirty="0" err="1" smtClean="0">
                <a:latin typeface="Segoe UI Light" pitchFamily="34" charset="0"/>
              </a:rPr>
              <a:t>Doubles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Stubs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t"/>
          <a:lstStyle/>
          <a:p>
            <a:pPr marL="457200" indent="-457200">
              <a:buFont typeface="Arial" pitchFamily="34" charset="0"/>
              <a:buChar char="•"/>
            </a:pPr>
            <a:r>
              <a:rPr lang="es-ES" dirty="0" smtClean="0">
                <a:latin typeface="Segoe UI Light" pitchFamily="34" charset="0"/>
              </a:rPr>
              <a:t>Reemplaza una dependencia existente en el sistema de tal manera que </a:t>
            </a: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La prueba tiene el control sobre este test </a:t>
            </a:r>
            <a:r>
              <a:rPr lang="es-ES" b="1" dirty="0" err="1" smtClean="0">
                <a:solidFill>
                  <a:srgbClr val="FF6600"/>
                </a:solidFill>
                <a:latin typeface="Segoe UI Light" pitchFamily="34" charset="0"/>
              </a:rPr>
              <a:t>double</a:t>
            </a: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, </a:t>
            </a:r>
            <a:r>
              <a:rPr lang="es-ES" dirty="0" smtClean="0">
                <a:latin typeface="Segoe UI Light" pitchFamily="34" charset="0"/>
              </a:rPr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ES" dirty="0" smtClean="0">
                <a:latin typeface="Segoe UI Light" pitchFamily="34" charset="0"/>
              </a:rPr>
              <a:t>Son utilizados cuando nuestro </a:t>
            </a: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método en prueba depende de un valor que es retornado por otro componente.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Segoe UI Light" pitchFamily="34" charset="0"/>
              </a:rPr>
              <a:t>State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Testing</a:t>
            </a:r>
            <a:r>
              <a:rPr lang="es-PE" dirty="0" smtClean="0">
                <a:latin typeface="Segoe UI Light" pitchFamily="34" charset="0"/>
              </a:rPr>
              <a:t> Vs </a:t>
            </a:r>
            <a:r>
              <a:rPr lang="es-PE" dirty="0" err="1" smtClean="0">
                <a:latin typeface="Segoe UI Light" pitchFamily="34" charset="0"/>
              </a:rPr>
              <a:t>Interaction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Testing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t"/>
          <a:lstStyle/>
          <a:p>
            <a:r>
              <a:rPr lang="es-E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State</a:t>
            </a:r>
            <a:r>
              <a:rPr lang="es-E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s-E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Testing</a:t>
            </a:r>
            <a:r>
              <a:rPr lang="es-ES" sz="4400" dirty="0" smtClean="0">
                <a:solidFill>
                  <a:srgbClr val="FF0000"/>
                </a:solidFill>
                <a:latin typeface="Segoe UI Light" pitchFamily="34" charset="0"/>
              </a:rPr>
              <a:t> </a:t>
            </a:r>
            <a:r>
              <a:rPr lang="es-E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(</a:t>
            </a:r>
            <a:r>
              <a:rPr lang="es-E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Result</a:t>
            </a:r>
            <a:r>
              <a:rPr lang="es-E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 </a:t>
            </a:r>
            <a:r>
              <a:rPr lang="es-E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Driven</a:t>
            </a:r>
            <a:r>
              <a:rPr lang="es-E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) </a:t>
            </a:r>
            <a:r>
              <a:rPr lang="es-ES" dirty="0" smtClean="0">
                <a:solidFill>
                  <a:srgbClr val="FFC000"/>
                </a:solidFill>
                <a:latin typeface="Segoe UI Light" pitchFamily="34" charset="0"/>
              </a:rPr>
              <a:t/>
            </a:r>
            <a:br>
              <a:rPr lang="es-ES" dirty="0" smtClean="0">
                <a:solidFill>
                  <a:srgbClr val="FFC000"/>
                </a:solidFill>
                <a:latin typeface="Segoe UI Light" pitchFamily="34" charset="0"/>
              </a:rPr>
            </a:br>
            <a:r>
              <a:rPr lang="es-ES" dirty="0" smtClean="0">
                <a:latin typeface="Segoe UI Light" pitchFamily="34" charset="0"/>
              </a:rPr>
              <a:t>Verificamos si un resultado final es el esperado.</a:t>
            </a:r>
            <a:br>
              <a:rPr lang="es-ES" dirty="0" smtClean="0">
                <a:latin typeface="Segoe UI Light" pitchFamily="34" charset="0"/>
              </a:rPr>
            </a:br>
            <a:r>
              <a:rPr lang="es-ES" dirty="0" err="1" smtClean="0">
                <a:latin typeface="Segoe UI Light" pitchFamily="34" charset="0"/>
              </a:rPr>
              <a:t>Ejm</a:t>
            </a:r>
            <a:r>
              <a:rPr lang="es-ES" dirty="0" smtClean="0">
                <a:latin typeface="Segoe UI Light" pitchFamily="34" charset="0"/>
              </a:rPr>
              <a:t>: que una propiedad ha cambiado su valor.</a:t>
            </a:r>
          </a:p>
          <a:p>
            <a:pPr algn="ctr"/>
            <a:endParaRPr lang="es-ES" sz="4400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s-E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Interaction</a:t>
            </a:r>
            <a:r>
              <a:rPr lang="es-E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s-E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Testing</a:t>
            </a:r>
            <a:r>
              <a:rPr lang="es-E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s-E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(</a:t>
            </a:r>
            <a:r>
              <a:rPr lang="es-E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Action</a:t>
            </a:r>
            <a:r>
              <a:rPr lang="es-E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 </a:t>
            </a:r>
            <a:r>
              <a:rPr lang="es-E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Driven</a:t>
            </a:r>
            <a:r>
              <a:rPr lang="es-E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Segoe UI Light" pitchFamily="34" charset="0"/>
              </a:rPr>
              <a:t>)</a:t>
            </a:r>
            <a:r>
              <a:rPr lang="es-ES" dirty="0" smtClean="0">
                <a:latin typeface="Segoe UI Light" pitchFamily="34" charset="0"/>
              </a:rPr>
              <a:t/>
            </a:r>
            <a:br>
              <a:rPr lang="es-ES" dirty="0" smtClean="0">
                <a:latin typeface="Segoe UI Light" pitchFamily="34" charset="0"/>
              </a:rPr>
            </a:br>
            <a:r>
              <a:rPr lang="es-ES" dirty="0" smtClean="0">
                <a:latin typeface="Segoe UI Light" pitchFamily="34" charset="0"/>
              </a:rPr>
              <a:t>Verificamos si una determinada acción se ha producido. </a:t>
            </a:r>
          </a:p>
          <a:p>
            <a:r>
              <a:rPr lang="es-ES" dirty="0" err="1" smtClean="0">
                <a:latin typeface="Segoe UI Light" pitchFamily="34" charset="0"/>
              </a:rPr>
              <a:t>Ejm</a:t>
            </a:r>
            <a:r>
              <a:rPr lang="es-ES" dirty="0" smtClean="0">
                <a:latin typeface="Segoe UI Light" pitchFamily="34" charset="0"/>
              </a:rPr>
              <a:t>: que se ha enviado un mensaje hacia otro objeto.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D230E-7EF8-463D-A6B1-F1BB5CD83D0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767988"/>
          <a:lstStyle/>
          <a:p>
            <a:pPr marL="354621"/>
            <a:r>
              <a:rPr lang="es-PE" dirty="0" smtClean="0">
                <a:latin typeface="Segoe UI Light" pitchFamily="34" charset="0"/>
              </a:rPr>
              <a:t>¿Qué es Test </a:t>
            </a:r>
            <a:r>
              <a:rPr lang="es-PE" dirty="0" err="1" smtClean="0">
                <a:latin typeface="Segoe UI Light" pitchFamily="34" charset="0"/>
              </a:rPr>
              <a:t>Driven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Development</a:t>
            </a:r>
            <a:r>
              <a:rPr lang="es-PE" dirty="0" smtClean="0">
                <a:latin typeface="Segoe UI Light" pitchFamily="34" charset="0"/>
              </a:rPr>
              <a:t>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767988" anchor="ctr"/>
          <a:lstStyle/>
          <a:p>
            <a:pPr marL="354621" algn="just">
              <a:lnSpc>
                <a:spcPct val="70000"/>
              </a:lnSpc>
              <a:spcBef>
                <a:spcPts val="1918"/>
              </a:spcBef>
            </a:pPr>
            <a:r>
              <a:rPr lang="es-PE" sz="7200" dirty="0" smtClean="0">
                <a:latin typeface="Segoe UI Light" pitchFamily="34" charset="0"/>
              </a:rPr>
              <a:t>«TDD es escribir las pruebas primero y dejar que estas guíen o modifiquen el diseño»</a:t>
            </a: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Test </a:t>
            </a:r>
            <a:r>
              <a:rPr lang="es-PE" dirty="0" err="1" smtClean="0">
                <a:latin typeface="Segoe UI Light" pitchFamily="34" charset="0"/>
              </a:rPr>
              <a:t>Doubles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Mocks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t"/>
          <a:lstStyle/>
          <a:p>
            <a:pPr marL="457200" indent="-457200">
              <a:buFont typeface="Arial" pitchFamily="34" charset="0"/>
              <a:buChar char="•"/>
            </a:pPr>
            <a:r>
              <a:rPr lang="es-ES" dirty="0" smtClean="0">
                <a:latin typeface="Segoe UI Light" pitchFamily="34" charset="0"/>
              </a:rPr>
              <a:t>No devuelve resultados predefinidos, sino está </a:t>
            </a: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pendiente que 2 objetos hayan interactuado de manera esperada.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El </a:t>
            </a:r>
            <a:r>
              <a:rPr lang="es-ES" b="1" dirty="0" err="1" smtClean="0">
                <a:solidFill>
                  <a:srgbClr val="FF6600"/>
                </a:solidFill>
                <a:latin typeface="Segoe UI Light" pitchFamily="34" charset="0"/>
              </a:rPr>
              <a:t>Assert</a:t>
            </a: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 ya no se ejecuta sobre la clase en prueba sino sobre el </a:t>
            </a:r>
            <a:r>
              <a:rPr lang="es-ES" b="1" dirty="0" err="1" smtClean="0">
                <a:solidFill>
                  <a:srgbClr val="FF6600"/>
                </a:solidFill>
                <a:latin typeface="Segoe UI Light" pitchFamily="34" charset="0"/>
              </a:rPr>
              <a:t>mock</a:t>
            </a:r>
            <a:r>
              <a:rPr lang="es-ES" b="1" dirty="0" smtClean="0">
                <a:solidFill>
                  <a:srgbClr val="FF6600"/>
                </a:solidFill>
                <a:latin typeface="Segoe UI Light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ES" dirty="0" smtClean="0">
                <a:latin typeface="Segoe UI Light" pitchFamily="34" charset="0"/>
              </a:rPr>
              <a:t>Lo usamos para probar acciones que no pueden ser observadas a través de la API pública de la clase que se está probando. </a:t>
            </a:r>
          </a:p>
          <a:p>
            <a:pPr marL="457200" indent="-457200">
              <a:buFont typeface="Arial" pitchFamily="34" charset="0"/>
              <a:buChar char="•"/>
            </a:pP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Kata:</a:t>
            </a:r>
          </a:p>
          <a:p>
            <a:r>
              <a:rPr lang="es-PE" dirty="0" err="1" smtClean="0">
                <a:latin typeface="Segoe UI Light" pitchFamily="34" charset="0"/>
              </a:rPr>
              <a:t>Login</a:t>
            </a:r>
            <a:r>
              <a:rPr lang="es-PE" dirty="0" smtClean="0">
                <a:latin typeface="Segoe UI Light" pitchFamily="34" charset="0"/>
              </a:rPr>
              <a:t> API , nuevo requerimiento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84819-78AA-4E6A-86AF-E4AF42A92E6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" y="7267218"/>
            <a:ext cx="13322299" cy="294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/>
            <a:r>
              <a:rPr lang="it-IT" sz="1400" dirty="0" smtClean="0">
                <a:solidFill>
                  <a:srgbClr val="CCCC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(@uzigula)</a:t>
            </a:r>
            <a:endParaRPr lang="en-US" sz="1400" dirty="0">
              <a:solidFill>
                <a:srgbClr val="CCCCCC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Kata: </a:t>
            </a:r>
            <a:r>
              <a:rPr lang="es-PE" dirty="0" err="1" smtClean="0">
                <a:latin typeface="Segoe UI Light" pitchFamily="34" charset="0"/>
              </a:rPr>
              <a:t>Login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smtClean="0">
                <a:latin typeface="Segoe UI Light" pitchFamily="34" charset="0"/>
              </a:rPr>
              <a:t>Api (Nuevo requerimiento)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es-PE" dirty="0" smtClean="0">
                <a:latin typeface="Segoe UI Light" pitchFamily="34" charset="0"/>
              </a:rPr>
              <a:t>Se requiere implementar en el API de </a:t>
            </a:r>
            <a:r>
              <a:rPr lang="es-PE" dirty="0" err="1" smtClean="0">
                <a:latin typeface="Segoe UI Light" pitchFamily="34" charset="0"/>
              </a:rPr>
              <a:t>Autorizacion</a:t>
            </a:r>
            <a:r>
              <a:rPr lang="es-PE" dirty="0" smtClean="0">
                <a:latin typeface="Segoe UI Light" pitchFamily="34" charset="0"/>
              </a:rPr>
              <a:t> una opción que permita </a:t>
            </a:r>
            <a:r>
              <a:rPr lang="es-PE" dirty="0" err="1" smtClean="0">
                <a:latin typeface="Segoe UI Light" pitchFamily="34" charset="0"/>
              </a:rPr>
              <a:t>resetear</a:t>
            </a:r>
            <a:r>
              <a:rPr lang="es-PE" dirty="0" smtClean="0">
                <a:latin typeface="Segoe UI Light" pitchFamily="34" charset="0"/>
              </a:rPr>
              <a:t> el </a:t>
            </a:r>
            <a:r>
              <a:rPr lang="es-PE" dirty="0" err="1" smtClean="0">
                <a:latin typeface="Segoe UI Light" pitchFamily="34" charset="0"/>
              </a:rPr>
              <a:t>password</a:t>
            </a:r>
            <a:r>
              <a:rPr lang="es-PE" dirty="0" smtClean="0">
                <a:latin typeface="Segoe UI Light" pitchFamily="34" charset="0"/>
              </a:rPr>
              <a:t> de un usuario registrado.</a:t>
            </a:r>
          </a:p>
          <a:p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Como diferenciamos </a:t>
            </a:r>
            <a:r>
              <a:rPr lang="es-PE" dirty="0" err="1" smtClean="0">
                <a:latin typeface="Segoe UI Light" pitchFamily="34" charset="0"/>
              </a:rPr>
              <a:t>Stubs</a:t>
            </a:r>
            <a:r>
              <a:rPr lang="es-PE" dirty="0" smtClean="0">
                <a:latin typeface="Segoe UI Light" pitchFamily="34" charset="0"/>
              </a:rPr>
              <a:t> de </a:t>
            </a:r>
            <a:r>
              <a:rPr lang="es-PE" dirty="0" err="1" smtClean="0">
                <a:latin typeface="Segoe UI Light" pitchFamily="34" charset="0"/>
              </a:rPr>
              <a:t>Mocks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ctr"/>
          <a:lstStyle/>
          <a:p>
            <a:pPr marL="1071563" indent="-774700">
              <a:buFont typeface="Wingdings" pitchFamily="2" charset="2"/>
              <a:buChar char="ü"/>
            </a:pPr>
            <a:r>
              <a:rPr lang="es-ES" dirty="0" smtClean="0">
                <a:latin typeface="Segoe UI Light" pitchFamily="34" charset="0"/>
              </a:rPr>
              <a:t>Un </a:t>
            </a:r>
            <a:r>
              <a:rPr lang="es-ES" dirty="0" err="1" smtClean="0">
                <a:latin typeface="Segoe UI Light" pitchFamily="34" charset="0"/>
              </a:rPr>
              <a:t>Stub</a:t>
            </a:r>
            <a:r>
              <a:rPr lang="es-ES" dirty="0" smtClean="0">
                <a:latin typeface="Segoe UI Light" pitchFamily="34" charset="0"/>
              </a:rPr>
              <a:t> permite que el test pueda terminar su ejecución. (No falle)</a:t>
            </a:r>
          </a:p>
          <a:p>
            <a:pPr marL="1071563" indent="-774700">
              <a:buFont typeface="Wingdings" pitchFamily="2" charset="2"/>
              <a:buChar char="ü"/>
            </a:pPr>
            <a:endParaRPr lang="es-ES" dirty="0" smtClean="0">
              <a:latin typeface="Segoe UI Light" pitchFamily="34" charset="0"/>
            </a:endParaRPr>
          </a:p>
          <a:p>
            <a:pPr marL="1071563" indent="-774700">
              <a:buFont typeface="Wingdings" pitchFamily="2" charset="2"/>
              <a:buChar char="ü"/>
            </a:pPr>
            <a:r>
              <a:rPr lang="es-ES" dirty="0" smtClean="0">
                <a:latin typeface="Segoe UI Light" pitchFamily="34" charset="0"/>
              </a:rPr>
              <a:t>Un </a:t>
            </a:r>
            <a:r>
              <a:rPr lang="es-ES" dirty="0" err="1" smtClean="0">
                <a:latin typeface="Segoe UI Light" pitchFamily="34" charset="0"/>
              </a:rPr>
              <a:t>Mock</a:t>
            </a:r>
            <a:r>
              <a:rPr lang="es-ES" dirty="0" smtClean="0">
                <a:latin typeface="Segoe UI Light" pitchFamily="34" charset="0"/>
              </a:rPr>
              <a:t> es un test </a:t>
            </a:r>
            <a:r>
              <a:rPr lang="es-ES" dirty="0" err="1" smtClean="0">
                <a:latin typeface="Segoe UI Light" pitchFamily="34" charset="0"/>
              </a:rPr>
              <a:t>double</a:t>
            </a:r>
            <a:r>
              <a:rPr lang="es-ES" dirty="0" smtClean="0">
                <a:latin typeface="Segoe UI Light" pitchFamily="34" charset="0"/>
              </a:rPr>
              <a:t> sobre el cuál se realiza la </a:t>
            </a:r>
            <a:r>
              <a:rPr lang="es-ES" dirty="0" err="1" smtClean="0">
                <a:latin typeface="Segoe UI Light" pitchFamily="34" charset="0"/>
              </a:rPr>
              <a:t>verificacion</a:t>
            </a:r>
            <a:r>
              <a:rPr lang="es-ES" dirty="0" smtClean="0">
                <a:latin typeface="Segoe UI Light" pitchFamily="34" charset="0"/>
              </a:rPr>
              <a:t> (aserción)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Otros Test </a:t>
            </a:r>
            <a:r>
              <a:rPr lang="es-PE" dirty="0" err="1" smtClean="0">
                <a:latin typeface="Segoe UI Light" pitchFamily="34" charset="0"/>
              </a:rPr>
              <a:t>Doubles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t"/>
          <a:lstStyle/>
          <a:p>
            <a:r>
              <a:rPr lang="es-ES" b="1" dirty="0" err="1" smtClean="0">
                <a:latin typeface="Segoe UI Light" pitchFamily="34" charset="0"/>
              </a:rPr>
              <a:t>Dummy</a:t>
            </a:r>
            <a:r>
              <a:rPr lang="es-ES" b="1" dirty="0" smtClean="0">
                <a:latin typeface="Segoe UI Light" pitchFamily="34" charset="0"/>
              </a:rPr>
              <a:t>:</a:t>
            </a:r>
            <a:r>
              <a:rPr lang="es-ES" dirty="0" smtClean="0">
                <a:latin typeface="Segoe UI Light" pitchFamily="34" charset="0"/>
              </a:rPr>
              <a:t> </a:t>
            </a:r>
          </a:p>
          <a:p>
            <a:pPr algn="just"/>
            <a:r>
              <a:rPr lang="es-ES" dirty="0" smtClean="0">
                <a:latin typeface="Segoe UI Light" pitchFamily="34" charset="0"/>
              </a:rPr>
              <a:t>Objetos que se encuentran instanciados pero nunca se utilizan, usualmente usados para llenar una lista de parámetros</a:t>
            </a:r>
          </a:p>
          <a:p>
            <a:endParaRPr lang="es-ES" dirty="0" smtClean="0">
              <a:latin typeface="Segoe UI Light" pitchFamily="34" charset="0"/>
            </a:endParaRPr>
          </a:p>
          <a:p>
            <a:r>
              <a:rPr lang="es-ES" b="1" dirty="0" err="1" smtClean="0">
                <a:latin typeface="Segoe UI Light" pitchFamily="34" charset="0"/>
              </a:rPr>
              <a:t>Fake</a:t>
            </a:r>
            <a:r>
              <a:rPr lang="es-ES" b="1" dirty="0" smtClean="0">
                <a:latin typeface="Segoe UI Light" pitchFamily="34" charset="0"/>
              </a:rPr>
              <a:t> :</a:t>
            </a:r>
            <a:r>
              <a:rPr lang="es-ES" dirty="0" smtClean="0">
                <a:latin typeface="Segoe UI Light" pitchFamily="34" charset="0"/>
              </a:rPr>
              <a:t> </a:t>
            </a:r>
          </a:p>
          <a:p>
            <a:pPr algn="just"/>
            <a:r>
              <a:rPr lang="es-ES" dirty="0" smtClean="0">
                <a:latin typeface="Segoe UI Light" pitchFamily="34" charset="0"/>
              </a:rPr>
              <a:t>Remplazan a la dependencia real por razones diferentes a verificar salidas o comportamientos. Tienen la misma  funcionalidad pero más sencilla</a:t>
            </a:r>
            <a:endParaRPr lang="es-ES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Kata: </a:t>
            </a:r>
          </a:p>
          <a:p>
            <a:r>
              <a:rPr lang="es-PE" dirty="0" smtClean="0">
                <a:latin typeface="Segoe UI Light" pitchFamily="34" charset="0"/>
              </a:rPr>
              <a:t>Simulador de Créditos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84819-78AA-4E6A-86AF-E4AF42A92E6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" y="7267218"/>
            <a:ext cx="13322299" cy="294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/>
            <a:r>
              <a:rPr lang="it-IT" sz="1400" dirty="0" smtClean="0">
                <a:solidFill>
                  <a:srgbClr val="CCCC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(@uzigula)</a:t>
            </a:r>
            <a:endParaRPr lang="en-US" sz="1400" dirty="0">
              <a:solidFill>
                <a:srgbClr val="CCCCCC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Simulador de Calendario de Pagos.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404367"/>
            <a:ext cx="13322300" cy="5862852"/>
          </a:xfrm>
        </p:spPr>
        <p:txBody>
          <a:bodyPr anchor="t"/>
          <a:lstStyle/>
          <a:p>
            <a:pPr marL="361950"/>
            <a:r>
              <a:rPr lang="es-ES" dirty="0" smtClean="0">
                <a:latin typeface="Segoe UI Light" pitchFamily="34" charset="0"/>
              </a:rPr>
              <a:t>Como </a:t>
            </a:r>
            <a:r>
              <a:rPr lang="es-ES" dirty="0" err="1" smtClean="0">
                <a:latin typeface="Segoe UI Light" pitchFamily="34" charset="0"/>
              </a:rPr>
              <a:t>sectorista</a:t>
            </a:r>
            <a:r>
              <a:rPr lang="es-ES" dirty="0" smtClean="0">
                <a:latin typeface="Segoe UI Light" pitchFamily="34" charset="0"/>
              </a:rPr>
              <a:t> deseo poder obtener el reporte de simulador de crédito de una solicitud, para así poder mostrar al cliente su posible calendario de pagos.</a:t>
            </a:r>
          </a:p>
          <a:p>
            <a:pPr marL="361950"/>
            <a:r>
              <a:rPr lang="es-ES" dirty="0" smtClean="0">
                <a:latin typeface="Segoe UI Light" pitchFamily="34" charset="0"/>
              </a:rPr>
              <a:t>La solicitud debe tener Monto Solicitado, Plazo en Meses, Interés.</a:t>
            </a:r>
          </a:p>
          <a:p>
            <a:pPr marL="361950"/>
            <a:r>
              <a:rPr lang="es-ES" dirty="0" smtClean="0">
                <a:latin typeface="Segoe UI Light" pitchFamily="34" charset="0"/>
              </a:rPr>
              <a:t>Considerar que pueden haber múltiples formas de calcular el valor de una cuota</a:t>
            </a:r>
          </a:p>
          <a:p>
            <a:pPr marL="361950"/>
            <a:r>
              <a:rPr lang="es-ES" dirty="0" smtClean="0">
                <a:latin typeface="Segoe UI Light" pitchFamily="34" charset="0"/>
              </a:rPr>
              <a:t>Por ahora las cuotas deberán ser calculadas usando Interés simple</a:t>
            </a:r>
          </a:p>
          <a:p>
            <a:pPr marL="1071563" indent="-774700"/>
            <a:endParaRPr lang="es-ES" dirty="0" smtClean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0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Kata:</a:t>
            </a:r>
          </a:p>
          <a:p>
            <a:r>
              <a:rPr lang="es-PE" dirty="0" smtClean="0">
                <a:latin typeface="Segoe UI Light" pitchFamily="34" charset="0"/>
              </a:rPr>
              <a:t>Tratemos con algo de </a:t>
            </a:r>
          </a:p>
          <a:p>
            <a:r>
              <a:rPr lang="es-PE" dirty="0" smtClean="0">
                <a:latin typeface="Segoe UI Light" pitchFamily="34" charset="0"/>
              </a:rPr>
              <a:t>Tu Proyecto</a:t>
            </a:r>
            <a:endParaRPr lang="es-PE" dirty="0" smtClean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84819-78AA-4E6A-86AF-E4AF42A92E6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" y="7267218"/>
            <a:ext cx="13322299" cy="294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/>
            <a:r>
              <a:rPr lang="it-IT" sz="1400" dirty="0" smtClean="0">
                <a:solidFill>
                  <a:srgbClr val="CCCC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(@uzigula)</a:t>
            </a:r>
            <a:endParaRPr lang="en-US" sz="1400" dirty="0">
              <a:solidFill>
                <a:srgbClr val="CCCCCC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81049-DC98-4A29-A21A-7AD5D6C60A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6" name="Picture 2" descr="https://www.papan.sk/img/tdd-js/td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702" y="252239"/>
            <a:ext cx="8424936" cy="55636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628702" y="5940871"/>
            <a:ext cx="8602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 b="1" dirty="0" err="1" smtClean="0">
                <a:latin typeface="Segoe UI Light" pitchFamily="34" charset="0"/>
              </a:rPr>
              <a:t>Don’t</a:t>
            </a:r>
            <a:r>
              <a:rPr lang="es-PE" sz="6000" b="1" dirty="0" smtClean="0">
                <a:latin typeface="Segoe UI Light" pitchFamily="34" charset="0"/>
              </a:rPr>
              <a:t> </a:t>
            </a:r>
            <a:r>
              <a:rPr lang="es-PE" sz="6000" b="1" dirty="0" err="1" smtClean="0">
                <a:latin typeface="Segoe UI Light" pitchFamily="34" charset="0"/>
              </a:rPr>
              <a:t>be</a:t>
            </a:r>
            <a:r>
              <a:rPr lang="es-PE" sz="6000" b="1" dirty="0" smtClean="0">
                <a:latin typeface="Segoe UI Light" pitchFamily="34" charset="0"/>
              </a:rPr>
              <a:t> a Cowboy </a:t>
            </a:r>
            <a:r>
              <a:rPr lang="es-PE" sz="6000" b="1" dirty="0" err="1" smtClean="0">
                <a:latin typeface="Segoe UI Light" pitchFamily="34" charset="0"/>
              </a:rPr>
              <a:t>Coder</a:t>
            </a:r>
            <a:endParaRPr lang="es-PE" sz="6000" b="1" dirty="0">
              <a:latin typeface="Segoe UI Light" pitchFamily="34" charset="0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gwb.blob.core.windows.net/leesblog/WindowsLiveWriter/TheBenefitsofTestDrivenDevelopment_1240/gm_test_5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22300" cy="7561263"/>
          </a:xfrm>
          <a:prstGeom prst="rect">
            <a:avLst/>
          </a:prstGeom>
          <a:noFill/>
        </p:spPr>
      </p:pic>
      <p:sp>
        <p:nvSpPr>
          <p:cNvPr id="3074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 indent="309847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4" y="1"/>
            <a:ext cx="13322300" cy="1954612"/>
          </a:xfrm>
        </p:spPr>
        <p:txBody>
          <a:bodyPr rIns="767988"/>
          <a:lstStyle/>
          <a:p>
            <a:pPr marL="107461"/>
            <a:r>
              <a:rPr lang="es-PE" sz="7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</a:t>
            </a:r>
            <a:r>
              <a:rPr lang="es-PE" sz="74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Driven</a:t>
            </a:r>
            <a:r>
              <a:rPr lang="es-PE" sz="7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PE" sz="74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Development</a:t>
            </a:r>
            <a:endParaRPr lang="es-PE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" y="5834328"/>
            <a:ext cx="13322300" cy="1428239"/>
            <a:chOff x="0" y="-534"/>
            <a:chExt cx="5760" cy="816"/>
          </a:xfrm>
        </p:grpSpPr>
        <p:sp>
          <p:nvSpPr>
            <p:cNvPr id="3078" name="Rectangle 5"/>
            <p:cNvSpPr>
              <a:spLocks/>
            </p:cNvSpPr>
            <p:nvPr/>
          </p:nvSpPr>
          <p:spPr bwMode="auto">
            <a:xfrm>
              <a:off x="0" y="-534"/>
              <a:ext cx="5760" cy="8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PE"/>
            </a:p>
          </p:txBody>
        </p:sp>
        <p:sp>
          <p:nvSpPr>
            <p:cNvPr id="3079" name="Rectangle 6"/>
            <p:cNvSpPr>
              <a:spLocks/>
            </p:cNvSpPr>
            <p:nvPr/>
          </p:nvSpPr>
          <p:spPr bwMode="auto">
            <a:xfrm>
              <a:off x="0" y="-482"/>
              <a:ext cx="5760" cy="7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14960" bIns="0"/>
            <a:lstStyle/>
            <a:p>
              <a:pPr marL="354621">
                <a:lnSpc>
                  <a:spcPct val="80000"/>
                </a:lnSpc>
                <a:spcBef>
                  <a:spcPts val="677"/>
                </a:spcBef>
              </a:pPr>
              <a:r>
                <a:rPr lang="en-US" sz="3600" dirty="0" smtClean="0">
                  <a:solidFill>
                    <a:srgbClr val="262626"/>
                  </a:solidFill>
                  <a:latin typeface="Calibri" pitchFamily="34" charset="0"/>
                  <a:ea typeface="Calibri" pitchFamily="34" charset="0"/>
                  <a:cs typeface="Calibri" pitchFamily="34" charset="0"/>
                  <a:sym typeface="Calibri" pitchFamily="34" charset="0"/>
                </a:rPr>
                <a:t>Uzi Mamani</a:t>
              </a:r>
              <a:endParaRPr lang="en-US" sz="36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endParaRPr>
            </a:p>
            <a:p>
              <a:pPr marL="354621">
                <a:lnSpc>
                  <a:spcPct val="80000"/>
                </a:lnSpc>
                <a:spcBef>
                  <a:spcPts val="677"/>
                </a:spcBef>
              </a:pPr>
              <a:r>
                <a:rPr lang="en-US" sz="2300" dirty="0" smtClean="0">
                  <a:solidFill>
                    <a:srgbClr val="262626"/>
                  </a:solidFill>
                  <a:latin typeface="Calibri" pitchFamily="34" charset="0"/>
                  <a:ea typeface="Calibri" pitchFamily="34" charset="0"/>
                  <a:cs typeface="Calibri" pitchFamily="34" charset="0"/>
                  <a:sym typeface="Calibri" pitchFamily="34" charset="0"/>
                </a:rPr>
                <a:t>uzi.mamani@gmail.com</a:t>
              </a:r>
              <a:endParaRPr lang="en-US" sz="23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endParaRPr>
            </a:p>
            <a:p>
              <a:pPr marL="354621">
                <a:lnSpc>
                  <a:spcPct val="80000"/>
                </a:lnSpc>
                <a:spcBef>
                  <a:spcPts val="677"/>
                </a:spcBef>
              </a:pPr>
              <a:r>
                <a:rPr lang="en-US" sz="2300" dirty="0" smtClean="0">
                  <a:solidFill>
                    <a:srgbClr val="262626"/>
                  </a:solidFill>
                  <a:latin typeface="Calibri" pitchFamily="34" charset="0"/>
                  <a:ea typeface="Calibri" pitchFamily="34" charset="0"/>
                  <a:cs typeface="Calibri" pitchFamily="34" charset="0"/>
                  <a:sym typeface="Calibri" pitchFamily="34" charset="0"/>
                </a:rPr>
                <a:t>www.about.me/uzigula</a:t>
              </a:r>
              <a:endParaRPr lang="en-US" sz="23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9A168-1F58-49F5-8A52-A000BCFCE96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1"/>
          <p:cNvSpPr>
            <a:spLocks/>
          </p:cNvSpPr>
          <p:nvPr/>
        </p:nvSpPr>
        <p:spPr bwMode="auto">
          <a:xfrm>
            <a:off x="1" y="7267218"/>
            <a:ext cx="13322299" cy="294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44776"/>
            <a:r>
              <a:rPr lang="it-IT" sz="1400" dirty="0" smtClean="0">
                <a:solidFill>
                  <a:srgbClr val="CCCC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Uzi Mamani Creative Commons  (@uzigula)</a:t>
            </a:r>
            <a:endParaRPr lang="en-US" sz="1400" dirty="0">
              <a:solidFill>
                <a:srgbClr val="CCCCCC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767988"/>
          <a:lstStyle/>
          <a:p>
            <a:pPr marL="354621" eaLnBrk="1" hangingPunct="1">
              <a:tabLst>
                <a:tab pos="8917477" algn="l"/>
              </a:tabLst>
            </a:pPr>
            <a:endParaRPr lang="es-PE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767988"/>
          <a:lstStyle/>
          <a:p>
            <a:pPr marL="741481" indent="-386860" eaLnBrk="1" hangingPunct="1">
              <a:tabLst>
                <a:tab pos="2108028" algn="l"/>
              </a:tabLst>
            </a:pPr>
            <a:r>
              <a:rPr lang="es-PE" sz="7200" dirty="0" smtClean="0">
                <a:latin typeface="Segoe UI Light" pitchFamily="34" charset="0"/>
              </a:rPr>
              <a:t>Dada la definición de TDD</a:t>
            </a:r>
            <a:endParaRPr lang="es-PE" sz="7200" b="1" dirty="0" smtClean="0">
              <a:solidFill>
                <a:srgbClr val="F4CAA0"/>
              </a:solidFill>
              <a:latin typeface="Segoe UI Light" pitchFamily="34" charset="0"/>
            </a:endParaRPr>
          </a:p>
          <a:p>
            <a:pPr marL="102089" lvl="1" indent="1903852" eaLnBrk="1" hangingPunct="1">
              <a:tabLst>
                <a:tab pos="2108028" algn="l"/>
              </a:tabLst>
            </a:pPr>
            <a:endParaRPr lang="es-PE" sz="4100" dirty="0" smtClean="0"/>
          </a:p>
          <a:p>
            <a:pPr marL="102089" lvl="1" indent="1903852" eaLnBrk="1" hangingPunct="1">
              <a:tabLst>
                <a:tab pos="2108028" algn="l"/>
              </a:tabLst>
            </a:pPr>
            <a:r>
              <a:rPr lang="es-PE" sz="3600" dirty="0" smtClean="0">
                <a:latin typeface="Segoe UI Light" pitchFamily="34" charset="0"/>
              </a:rPr>
              <a:t>¿Qué necesita usted para ponerlo en práctica?</a:t>
            </a:r>
          </a:p>
        </p:txBody>
      </p:sp>
      <p:pic>
        <p:nvPicPr>
          <p:cNvPr id="5126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811" y="4650527"/>
            <a:ext cx="1110191" cy="165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3668736" presetClass="entr" presetSubtype="1387976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3668736" presetClass="entr" presetSubtype="13879760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6000" dirty="0" smtClean="0">
                <a:latin typeface="Segoe UI Light" pitchFamily="34" charset="0"/>
              </a:rPr>
              <a:t>Historias de Usuario</a:t>
            </a:r>
            <a:endParaRPr lang="es-PE" sz="6000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3275" indent="-506413">
              <a:buFont typeface="Wingdings" pitchFamily="2" charset="2"/>
              <a:buChar char="Ø"/>
            </a:pPr>
            <a:r>
              <a:rPr lang="es-PE" b="1" dirty="0" smtClean="0">
                <a:latin typeface="Segoe UI Light" pitchFamily="34" charset="0"/>
              </a:rPr>
              <a:t>Descripción</a:t>
            </a:r>
            <a:r>
              <a:rPr lang="es-PE" dirty="0" smtClean="0">
                <a:latin typeface="Segoe UI Light" pitchFamily="34" charset="0"/>
              </a:rPr>
              <a:t> : Un relato resumido que debe reflejar el que se debe construir y por que.</a:t>
            </a:r>
          </a:p>
          <a:p>
            <a:pPr marL="803275" indent="-506413">
              <a:buFont typeface="Wingdings" pitchFamily="2" charset="2"/>
              <a:buChar char="Ø"/>
            </a:pPr>
            <a:r>
              <a:rPr lang="es-PE" b="1" dirty="0" smtClean="0">
                <a:latin typeface="Segoe UI Light" pitchFamily="34" charset="0"/>
              </a:rPr>
              <a:t>Conversaciones</a:t>
            </a:r>
            <a:r>
              <a:rPr lang="es-PE" dirty="0" smtClean="0">
                <a:latin typeface="Segoe UI Light" pitchFamily="34" charset="0"/>
              </a:rPr>
              <a:t>: Son los detalles que hay detrás de la Historia, estas se generan durante las conversaciones con por ejemplo el </a:t>
            </a:r>
            <a:r>
              <a:rPr lang="es-PE" dirty="0" err="1" smtClean="0">
                <a:latin typeface="Segoe UI Light" pitchFamily="34" charset="0"/>
              </a:rPr>
              <a:t>Product</a:t>
            </a:r>
            <a:r>
              <a:rPr lang="es-PE" dirty="0" smtClean="0">
                <a:latin typeface="Segoe UI Light" pitchFamily="34" charset="0"/>
              </a:rPr>
              <a:t> </a:t>
            </a:r>
            <a:r>
              <a:rPr lang="es-PE" dirty="0" err="1" smtClean="0">
                <a:latin typeface="Segoe UI Light" pitchFamily="34" charset="0"/>
              </a:rPr>
              <a:t>Owner</a:t>
            </a:r>
            <a:r>
              <a:rPr lang="es-PE" dirty="0" smtClean="0">
                <a:latin typeface="Segoe UI Light" pitchFamily="34" charset="0"/>
              </a:rPr>
              <a:t>.</a:t>
            </a:r>
          </a:p>
          <a:p>
            <a:pPr marL="803275" indent="-506413">
              <a:buFont typeface="Wingdings" pitchFamily="2" charset="2"/>
              <a:buChar char="Ø"/>
            </a:pPr>
            <a:r>
              <a:rPr lang="es-PE" b="1" dirty="0" smtClean="0">
                <a:latin typeface="Segoe UI Light" pitchFamily="34" charset="0"/>
              </a:rPr>
              <a:t>Validación</a:t>
            </a:r>
            <a:r>
              <a:rPr lang="es-PE" dirty="0" smtClean="0">
                <a:latin typeface="Segoe UI Light" pitchFamily="34" charset="0"/>
              </a:rPr>
              <a:t> : Criterios de Aceptación que permitan validar si la Historia fue correctamente desarrollada.</a:t>
            </a:r>
          </a:p>
          <a:p>
            <a:pPr>
              <a:buFontTx/>
              <a:buChar char="-"/>
            </a:pPr>
            <a:endParaRPr lang="es-PE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5400" dirty="0" smtClean="0">
                <a:latin typeface="Segoe UI Light" pitchFamily="34" charset="0"/>
              </a:rPr>
              <a:t>Ejemplo: Sitio Web de Viajes </a:t>
            </a:r>
            <a:endParaRPr lang="es-PE" sz="5400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68462" y="1548383"/>
            <a:ext cx="5976664" cy="2592288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Como un usuario, Deseo poder reservar una habitación</a:t>
            </a:r>
            <a:r>
              <a:rPr kumimoji="0" lang="es-PE" sz="3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 de Hotel</a:t>
            </a:r>
            <a:endParaRPr kumimoji="0" lang="es-PE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 Light" pitchFamily="34" charset="0"/>
              <a:sym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8462" y="4500711"/>
            <a:ext cx="5976664" cy="2592288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Como un usuario, Deseo poder cancelar una reservación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61150" y="1548383"/>
            <a:ext cx="5976664" cy="2592288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Como un planificador de Vacaciones,</a:t>
            </a:r>
            <a:r>
              <a:rPr kumimoji="0" lang="es-PE" sz="3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 Deseo ver fotos de los hoteles.</a:t>
            </a:r>
            <a:endParaRPr kumimoji="0" lang="es-PE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 Light" pitchFamily="34" charset="0"/>
              <a:sym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3158" y="4500711"/>
            <a:ext cx="5976664" cy="2592288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Como pasajero frecuente,  Deseo poder</a:t>
            </a:r>
            <a:r>
              <a:rPr kumimoji="0" lang="es-PE" sz="3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 </a:t>
            </a:r>
            <a:r>
              <a:rPr lang="es-PE" sz="3200" b="1" dirty="0" smtClean="0">
                <a:solidFill>
                  <a:schemeClr val="bg1"/>
                </a:solidFill>
                <a:latin typeface="Segoe UI Light" pitchFamily="34" charset="0"/>
              </a:rPr>
              <a:t>reutilizar una reserva </a:t>
            </a:r>
            <a:r>
              <a:rPr kumimoji="0" lang="es-PE" sz="3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pasada, para así  ahorrar tiempo en mis reservas.</a:t>
            </a:r>
            <a:endParaRPr kumimoji="0" lang="es-PE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 Light" pitchFamily="34" charset="0"/>
              <a:sym typeface="Arial" charset="0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5400" dirty="0" smtClean="0">
                <a:latin typeface="Segoe UI Light" pitchFamily="34" charset="0"/>
              </a:rPr>
              <a:t>Criterios de Aceptación</a:t>
            </a:r>
            <a:endParaRPr lang="es-PE" sz="5400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68462" y="2196455"/>
            <a:ext cx="5544616" cy="2592288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Como un usuario, Deseo poder cancelar una reservación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57094" y="1620391"/>
            <a:ext cx="6840760" cy="5544616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28638" marR="0" indent="-528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Un Miembro </a:t>
            </a:r>
            <a:r>
              <a:rPr kumimoji="0" lang="es-PE" sz="3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premium</a:t>
            </a: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 puede cancelar una reserva el ultimo día sin recargo.</a:t>
            </a:r>
          </a:p>
          <a:p>
            <a:pPr marL="528638" marR="0" indent="-528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Un miembro no-</a:t>
            </a:r>
            <a:r>
              <a:rPr kumimoji="0" lang="es-PE" sz="3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premium</a:t>
            </a: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 se le cobrará</a:t>
            </a:r>
            <a:r>
              <a:rPr kumimoji="0" lang="es-PE" sz="3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 10% si cancela el mismo día de la reserva.</a:t>
            </a:r>
          </a:p>
          <a:p>
            <a:pPr marL="528638" marR="0" indent="-528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s-PE" sz="3200" b="1" baseline="0" dirty="0" smtClean="0">
                <a:solidFill>
                  <a:schemeClr val="bg1"/>
                </a:solidFill>
                <a:latin typeface="Segoe UI Light" pitchFamily="34" charset="0"/>
              </a:rPr>
              <a:t>Se</a:t>
            </a:r>
            <a:r>
              <a:rPr lang="es-PE" sz="3200" b="1" dirty="0" smtClean="0">
                <a:solidFill>
                  <a:schemeClr val="bg1"/>
                </a:solidFill>
                <a:latin typeface="Segoe UI Light" pitchFamily="34" charset="0"/>
              </a:rPr>
              <a:t> debe enviar un Correo de Confirmación.</a:t>
            </a:r>
          </a:p>
          <a:p>
            <a:pPr marL="528638" marR="0" indent="-528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PE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Se</a:t>
            </a:r>
            <a:r>
              <a:rPr kumimoji="0" lang="es-PE" sz="3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sym typeface="Arial" charset="0"/>
              </a:rPr>
              <a:t> debe Notificar al Hotel  de la cancelación.</a:t>
            </a:r>
            <a:endParaRPr kumimoji="0" lang="es-PE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 Light" pitchFamily="34" charset="0"/>
              <a:sym typeface="Arial" charset="0"/>
            </a:endParaRPr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Test de Aceptación </a:t>
            </a:r>
            <a:endParaRPr lang="es-PE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Segoe UI Light" pitchFamily="34" charset="0"/>
              </a:rPr>
              <a:t>Dado Juan usuario no-</a:t>
            </a:r>
            <a:r>
              <a:rPr lang="es-PE" dirty="0" err="1" smtClean="0">
                <a:latin typeface="Segoe UI Light" pitchFamily="34" charset="0"/>
              </a:rPr>
              <a:t>premium</a:t>
            </a:r>
            <a:r>
              <a:rPr lang="es-PE" dirty="0" smtClean="0">
                <a:latin typeface="Segoe UI Light" pitchFamily="34" charset="0"/>
              </a:rPr>
              <a:t> </a:t>
            </a:r>
          </a:p>
          <a:p>
            <a:r>
              <a:rPr lang="es-PE" dirty="0" smtClean="0">
                <a:latin typeface="Segoe UI Light" pitchFamily="34" charset="0"/>
              </a:rPr>
              <a:t>Y Con una reserva para Hoy a las 19:00 con un valor s/. 500 </a:t>
            </a:r>
          </a:p>
          <a:p>
            <a:r>
              <a:rPr lang="es-PE" dirty="0" smtClean="0">
                <a:latin typeface="Segoe UI Light" pitchFamily="34" charset="0"/>
              </a:rPr>
              <a:t>Cuando Cancela la reserva</a:t>
            </a:r>
          </a:p>
          <a:p>
            <a:r>
              <a:rPr lang="es-PE" dirty="0" smtClean="0">
                <a:latin typeface="Segoe UI Light" pitchFamily="34" charset="0"/>
              </a:rPr>
              <a:t>Entonces la reserva es cancelada </a:t>
            </a:r>
          </a:p>
          <a:p>
            <a:r>
              <a:rPr lang="es-PE" dirty="0" smtClean="0">
                <a:latin typeface="Segoe UI Light" pitchFamily="34" charset="0"/>
              </a:rPr>
              <a:t>Y Juan debe pagar una penalidad de S/. 50.</a:t>
            </a:r>
          </a:p>
          <a:p>
            <a:endParaRPr lang="es-PE" dirty="0" smtClean="0">
              <a:latin typeface="Segoe UI Light" pitchFamily="34" charset="0"/>
            </a:endParaRPr>
          </a:p>
          <a:p>
            <a:r>
              <a:rPr lang="es-PE" dirty="0" smtClean="0">
                <a:latin typeface="Segoe UI Light" pitchFamily="34" charset="0"/>
              </a:rPr>
              <a:t>(Ejemplo concreto)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Segoe UI Light" pitchFamily="34" charset="0"/>
              </a:rPr>
              <a:t>Ciclo de Test </a:t>
            </a:r>
            <a:r>
              <a:rPr lang="es-PE" b="1" dirty="0" err="1" smtClean="0">
                <a:latin typeface="Segoe UI Light" pitchFamily="34" charset="0"/>
              </a:rPr>
              <a:t>Driven</a:t>
            </a:r>
            <a:r>
              <a:rPr lang="es-PE" b="1" dirty="0" smtClean="0">
                <a:latin typeface="Segoe UI Light" pitchFamily="34" charset="0"/>
              </a:rPr>
              <a:t> </a:t>
            </a:r>
            <a:r>
              <a:rPr lang="es-PE" b="1" dirty="0" err="1" smtClean="0">
                <a:latin typeface="Segoe UI Light" pitchFamily="34" charset="0"/>
              </a:rPr>
              <a:t>Development</a:t>
            </a:r>
            <a:endParaRPr lang="es-PE" b="1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828" y="1428244"/>
            <a:ext cx="13322300" cy="5838975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85E9A-4D32-4846-9CD8-BC8B4ED6C0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664446" y="1980431"/>
            <a:ext cx="2232248" cy="17484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RED</a:t>
            </a:r>
            <a:endParaRPr lang="en-US" sz="40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3216174" y="4644727"/>
            <a:ext cx="2520280" cy="1944216"/>
          </a:xfrm>
          <a:prstGeom prst="flowChartConnec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 smtClean="0"/>
              <a:t>Refactor</a:t>
            </a:r>
            <a:endParaRPr lang="en-US" sz="4000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7536654" y="4644727"/>
            <a:ext cx="2508872" cy="1944216"/>
          </a:xfrm>
          <a:prstGeom prst="flowChartConnector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Green</a:t>
            </a:r>
            <a:endParaRPr lang="en-US" sz="3600" b="1" dirty="0"/>
          </a:p>
        </p:txBody>
      </p:sp>
      <p:sp>
        <p:nvSpPr>
          <p:cNvPr id="19" name="Down Arrow 18"/>
          <p:cNvSpPr/>
          <p:nvPr/>
        </p:nvSpPr>
        <p:spPr>
          <a:xfrm rot="13027744">
            <a:off x="5237865" y="3561038"/>
            <a:ext cx="533400" cy="913025"/>
          </a:xfrm>
          <a:prstGeom prst="downArrow">
            <a:avLst>
              <a:gd name="adj1" fmla="val 60234"/>
              <a:gd name="adj2" fmla="val 52558"/>
            </a:avLst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6381928" y="5264434"/>
            <a:ext cx="533400" cy="1052025"/>
          </a:xfrm>
          <a:prstGeom prst="downArrow">
            <a:avLst>
              <a:gd name="adj1" fmla="val 60234"/>
              <a:gd name="adj2" fmla="val 52558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9682654">
            <a:off x="7680504" y="3610777"/>
            <a:ext cx="533400" cy="1019096"/>
          </a:xfrm>
          <a:prstGeom prst="downArrow">
            <a:avLst>
              <a:gd name="adj1" fmla="val 60234"/>
              <a:gd name="adj2" fmla="val 525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4" y="7267219"/>
            <a:ext cx="13322300" cy="294049"/>
          </a:xfrm>
          <a:prstGeom prst="rect">
            <a:avLst/>
          </a:prstGeom>
          <a:solidFill>
            <a:srgbClr val="FFFFFF">
              <a:alpha val="49803"/>
            </a:srgbClr>
          </a:solidFill>
          <a:ln w="9525">
            <a:noFill/>
            <a:round/>
            <a:headEnd/>
            <a:tailEnd/>
          </a:ln>
        </p:spPr>
        <p:txBody>
          <a:bodyPr lIns="0" tIns="0" rIns="45849" bIns="0" anchor="ctr"/>
          <a:lstStyle/>
          <a:p>
            <a:pPr marL="182563"/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 Mamani Creative Commons  (@</a:t>
            </a:r>
            <a:r>
              <a:rPr lang="en-US" sz="1400" dirty="0" err="1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uzigula</a:t>
            </a:r>
            <a:r>
              <a:rPr lang="en-US" sz="14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sym typeface="Calibri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y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ck background">
  <a:themeElements>
    <a:clrScheme name="">
      <a:dk1>
        <a:srgbClr val="000000"/>
      </a:dk1>
      <a:lt1>
        <a:srgbClr val="333333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ADADAD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ck background">
      <a:majorFont>
        <a:latin typeface="Calibri"/>
        <a:ea typeface="ヒラギノ角ゴ ProN W3"/>
        <a:cs typeface="ヒラギノ角ゴ ProN W3"/>
      </a:majorFont>
      <a:minorFont>
        <a:latin typeface="Times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Black 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GrayTemplate</Template>
  <TotalTime>11150</TotalTime>
  <Pages>0</Pages>
  <Words>1574</Words>
  <Characters>0</Characters>
  <Application>Microsoft Office PowerPoint</Application>
  <PresentationFormat>Custom</PresentationFormat>
  <Lines>0</Lines>
  <Paragraphs>258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GrayTemplate</vt:lpstr>
      <vt:lpstr>Black background</vt:lpstr>
      <vt:lpstr>Test Driven Development</vt:lpstr>
      <vt:lpstr>Slide 2</vt:lpstr>
      <vt:lpstr>¿Qué es Test Driven Development?</vt:lpstr>
      <vt:lpstr>Slide 4</vt:lpstr>
      <vt:lpstr>Historias de Usuario</vt:lpstr>
      <vt:lpstr>Ejemplo: Sitio Web de Viajes </vt:lpstr>
      <vt:lpstr>Criterios de Aceptación</vt:lpstr>
      <vt:lpstr>Test de Aceptación </vt:lpstr>
      <vt:lpstr>Ciclo de Test Driven Development</vt:lpstr>
      <vt:lpstr>Kata : Stack</vt:lpstr>
      <vt:lpstr>Pirámide de Testing</vt:lpstr>
      <vt:lpstr>¿Que es una prueba Unitaria?</vt:lpstr>
      <vt:lpstr>Como funciona un Test Unitario</vt:lpstr>
      <vt:lpstr>Ejemplo de Prueba Unitaria</vt:lpstr>
      <vt:lpstr>Características de las Pruebas Unitarias</vt:lpstr>
      <vt:lpstr>Buenas prácticas de Pruebas Unitarias</vt:lpstr>
      <vt:lpstr>Tres Leyes de Test Driven Development</vt:lpstr>
      <vt:lpstr>Kata Login Api</vt:lpstr>
      <vt:lpstr>Kata Login Api</vt:lpstr>
      <vt:lpstr>Slide 20</vt:lpstr>
      <vt:lpstr>Outside-In</vt:lpstr>
      <vt:lpstr>Outside-In</vt:lpstr>
      <vt:lpstr>Inside-Out</vt:lpstr>
      <vt:lpstr>Inside-Out</vt:lpstr>
      <vt:lpstr>Slide 25</vt:lpstr>
      <vt:lpstr>Test Doubles</vt:lpstr>
      <vt:lpstr>Isolation Mocking Frameworks</vt:lpstr>
      <vt:lpstr>Test Doubles Stubs</vt:lpstr>
      <vt:lpstr>State Testing Vs Interaction Testing</vt:lpstr>
      <vt:lpstr>Test Doubles Mocks</vt:lpstr>
      <vt:lpstr>Slide 31</vt:lpstr>
      <vt:lpstr>Kata: Login Api (Nuevo requerimiento)</vt:lpstr>
      <vt:lpstr>Como diferenciamos Stubs de Mocks</vt:lpstr>
      <vt:lpstr>Otros Test Doubles</vt:lpstr>
      <vt:lpstr>Slide 35</vt:lpstr>
      <vt:lpstr>Simulador de Calendario de Pagos.</vt:lpstr>
      <vt:lpstr>Slide 37</vt:lpstr>
      <vt:lpstr>Slide 38</vt:lpstr>
      <vt:lpstr>Test Driven Development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Products Using User Story Mapping</dc:title>
  <dc:creator>snahider</dc:creator>
  <cp:lastModifiedBy>Uzi Mamani</cp:lastModifiedBy>
  <cp:revision>302</cp:revision>
  <dcterms:created xsi:type="dcterms:W3CDTF">2014-07-22T23:22:23Z</dcterms:created>
  <dcterms:modified xsi:type="dcterms:W3CDTF">2015-02-09T14:27:40Z</dcterms:modified>
</cp:coreProperties>
</file>