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300" r:id="rId2"/>
    <p:sldId id="301" r:id="rId3"/>
    <p:sldId id="303" r:id="rId4"/>
    <p:sldId id="302" r:id="rId5"/>
    <p:sldId id="306" r:id="rId6"/>
    <p:sldId id="321" r:id="rId7"/>
    <p:sldId id="318" r:id="rId8"/>
    <p:sldId id="319" r:id="rId9"/>
    <p:sldId id="322" r:id="rId10"/>
    <p:sldId id="320" r:id="rId11"/>
    <p:sldId id="323" r:id="rId12"/>
    <p:sldId id="324" r:id="rId13"/>
    <p:sldId id="325" r:id="rId14"/>
    <p:sldId id="326" r:id="rId15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Galagarza Garcia" initials="MGG" lastIdx="4" clrIdx="0"/>
  <p:cmAuthor id="1" name="Jose Gutierrez Hilaccama" initials="JGH" lastIdx="2" clrIdx="1">
    <p:extLst/>
  </p:cmAuthor>
  <p:cmAuthor id="2" name="Rosane Uribe" initials="Rosan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9933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51411" autoAdjust="0"/>
  </p:normalViewPr>
  <p:slideViewPr>
    <p:cSldViewPr>
      <p:cViewPr>
        <p:scale>
          <a:sx n="80" d="100"/>
          <a:sy n="80" d="100"/>
        </p:scale>
        <p:origin x="1050" y="2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7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342" y="1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630" y="9927034"/>
            <a:ext cx="6836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>
              <a:spcAft>
                <a:spcPts val="0"/>
              </a:spcAft>
              <a:tabLst>
                <a:tab pos="2743200" algn="ctr"/>
                <a:tab pos="5486400" algn="r"/>
                <a:tab pos="5311140" algn="l"/>
              </a:tabLst>
            </a:pPr>
            <a:r>
              <a:rPr lang="en-US" sz="9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Cibertec</a:t>
            </a:r>
            <a:r>
              <a:rPr lang="en-US" sz="9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Perú</a:t>
            </a:r>
            <a:r>
              <a:rPr lang="en-US" sz="9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S.A.C </a:t>
            </a:r>
            <a:r>
              <a:rPr lang="en-US" sz="9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V</a:t>
            </a:r>
            <a:r>
              <a:rPr lang="en-US" sz="900" i="1" dirty="0" smtClean="0">
                <a:solidFill>
                  <a:schemeClr val="tx1"/>
                </a:solidFill>
              </a:rPr>
              <a:t>isual </a:t>
            </a:r>
            <a:r>
              <a:rPr lang="en-US" sz="900" i="1" dirty="0">
                <a:solidFill>
                  <a:schemeClr val="tx1"/>
                </a:solidFill>
              </a:rPr>
              <a:t>Studio 2015 Developer </a:t>
            </a:r>
            <a:r>
              <a:rPr lang="en-US" sz="900" i="1" dirty="0" smtClean="0">
                <a:solidFill>
                  <a:schemeClr val="tx1"/>
                </a:solidFill>
              </a:rPr>
              <a:t>- C# </a:t>
            </a:r>
            <a:r>
              <a:rPr lang="en-US" sz="9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s-PE" sz="900" i="1" dirty="0">
                <a:solidFill>
                  <a:schemeClr val="tx1"/>
                </a:solidFill>
              </a:rPr>
              <a:t>PDS-1508</a:t>
            </a:r>
            <a:r>
              <a:rPr lang="en-US" sz="9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sz="900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es-PE" sz="9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3"/>
          </p:nvPr>
        </p:nvSpPr>
        <p:spPr>
          <a:xfrm>
            <a:off x="4021138" y="9639002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5753-16DF-4C7D-BDAE-F5E0DF361801}" type="slidenum">
              <a:rPr lang="es-PE" sz="900" i="1" smtClean="0">
                <a:solidFill>
                  <a:schemeClr val="tx1"/>
                </a:solidFill>
              </a:rPr>
              <a:t>‹Nº›</a:t>
            </a:fld>
            <a:endParaRPr lang="es-PE" sz="900" i="1" dirty="0">
              <a:solidFill>
                <a:schemeClr val="tx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0" y="9941842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3 Grupo"/>
          <p:cNvGrpSpPr>
            <a:grpSpLocks/>
          </p:cNvGrpSpPr>
          <p:nvPr/>
        </p:nvGrpSpPr>
        <p:grpSpPr bwMode="auto">
          <a:xfrm>
            <a:off x="6224152" y="53505"/>
            <a:ext cx="807352" cy="526872"/>
            <a:chOff x="0" y="0"/>
            <a:chExt cx="1960685" cy="1178170"/>
          </a:xfrm>
        </p:grpSpPr>
        <p:pic>
          <p:nvPicPr>
            <p:cNvPr id="1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869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299" name="AutoShape 1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0" name="AutoShape 1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1" name="AutoShape 1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2" name="AutoShape 1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3" name="AutoShape 1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4" name="AutoShape 1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5" name="AutoShape 1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6" name="AutoShape 1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7" name="AutoShape 1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8" name="AutoShape 1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09" name="AutoShape 2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0" name="AutoShape 2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1" name="AutoShape 2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2" name="AutoShape 2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3" name="AutoShape 2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384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316" name="Rectangle 2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8538" y="768350"/>
            <a:ext cx="5064125" cy="379888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100" name="Rectangle 2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41975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PE" noProof="0" smtClean="0"/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384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67B2841A-BF0B-4B05-8902-EFFA64EF42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672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13316" name="Rectangl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D2B1B02B-9750-4786-BBE2-96138FFCD66C}" type="slidenum">
              <a:rPr lang="es-PE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s-PE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8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8538" y="768350"/>
            <a:ext cx="5064125" cy="37988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 smtClean="0"/>
              <a:t>Objetivos Generales</a:t>
            </a:r>
          </a:p>
          <a:p>
            <a:r>
              <a:rPr lang="es-PE" dirty="0" smtClean="0"/>
              <a:t>Después de completar</a:t>
            </a:r>
            <a:r>
              <a:rPr lang="es-PE" baseline="0" dirty="0" smtClean="0"/>
              <a:t> esta sesión, usted debería estar en la capacidad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 smtClean="0"/>
              <a:t>Entender claramente la diferencia entre un algoritmo (representado</a:t>
            </a:r>
            <a:r>
              <a:rPr lang="es-PE" baseline="0" dirty="0" smtClean="0"/>
              <a:t> por un lenguaje humano) </a:t>
            </a:r>
            <a:r>
              <a:rPr lang="es-PE" dirty="0" smtClean="0"/>
              <a:t>y un pseudocódigo</a:t>
            </a:r>
            <a:r>
              <a:rPr lang="es-PE" baseline="0" dirty="0" smtClean="0"/>
              <a:t> (representado por un lenguaje de maquina)</a:t>
            </a:r>
            <a:endParaRPr lang="es-P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 smtClean="0"/>
              <a:t>Conocer todos los elementos (recursos) que participan en el diseño de un algoritmo.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Diseñar un algoritmo utilizando entrada de datos (información), operaciones (cálculos) para obtener un resultados.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42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8538" y="768350"/>
            <a:ext cx="5064125" cy="37988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¿Qué es un algoritmo?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la representación de una lógica utilizando mecanismos lo mas </a:t>
            </a:r>
            <a:r>
              <a:rPr lang="es-PE" baseline="0" dirty="0" smtClean="0"/>
              <a:t>cercano al </a:t>
            </a:r>
            <a:r>
              <a:rPr lang="es-PE" dirty="0" smtClean="0"/>
              <a:t>lenguaje</a:t>
            </a:r>
            <a:r>
              <a:rPr lang="es-PE" baseline="0" dirty="0" smtClean="0"/>
              <a:t> humano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¿Qué es un pseudocódigo?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la representación de un algoritmo lógica utilizando un lenguaje</a:t>
            </a:r>
            <a:r>
              <a:rPr lang="es-PE" baseline="0" dirty="0" smtClean="0"/>
              <a:t> de programación especifico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Diagramas de flujos o flujogramas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dirty="0" smtClean="0"/>
              <a:t>Es un elemento gráfico que apoya la representación</a:t>
            </a:r>
            <a:r>
              <a:rPr lang="es-PE" b="0" baseline="0" dirty="0" smtClean="0"/>
              <a:t> de un algoritmo o pseudocodigo</a:t>
            </a:r>
            <a:endParaRPr lang="es-PE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Uso de variables en la programación de aplicaciones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dirty="0" smtClean="0"/>
              <a:t>Es un espacio reservados</a:t>
            </a:r>
            <a:r>
              <a:rPr lang="es-PE" b="0" baseline="0" dirty="0" smtClean="0"/>
              <a:t> de memoria destinado para el almacenamiento de información como una fecha, nombre o un código</a:t>
            </a:r>
            <a:endParaRPr lang="es-PE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Input /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dirty="0" smtClean="0"/>
              <a:t>INPUT es </a:t>
            </a:r>
            <a:r>
              <a:rPr lang="es-PE" b="0" baseline="0" dirty="0" smtClean="0"/>
              <a:t>un valor (dato) que necesita un programa para procesar mientras que el Output la información procesada.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b="0" baseline="0" dirty="0" smtClean="0"/>
              <a:t>Por ejemplo: si tenemos un programa que calcula su sueldo, se necesita saber como dato de entrada (INPUT) el sueldo bruto, luego el sistema procesara la información y realizará los descuentos de ley, el resultado final será el OUTPUT.</a:t>
            </a:r>
            <a:endParaRPr lang="es-PE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b="1" dirty="0" smtClean="0"/>
              <a:t>Los operadores aritméticos</a:t>
            </a:r>
          </a:p>
          <a:p>
            <a:r>
              <a:rPr lang="es-PE" b="0" i="0" dirty="0" smtClean="0"/>
              <a:t>+, -, /, *</a:t>
            </a:r>
            <a:endParaRPr lang="es-PE" b="0" i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52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8538" y="768350"/>
            <a:ext cx="5064125" cy="37988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algoritmo?</a:t>
            </a:r>
          </a:p>
          <a:p>
            <a:pPr marL="180000" marR="0" lvl="1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E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que representa la lógica de cómo se desarrolla la solución a un problema sin necesidad aun de codificarlo en un lenguaje de programación.</a:t>
            </a:r>
          </a:p>
          <a:p>
            <a:pPr marL="18000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s-PE" sz="10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Características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preciso,</a:t>
            </a:r>
            <a:r>
              <a:rPr lang="es-PE" sz="1000" kern="1200" baseline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</a:t>
            </a: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indicando la realización de cada paso ordenadamente.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bien definido, si se sigue un algoritmo más de una vez, los  resultados deben ser los  mismos.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tener un fin; es decir, deberá ser finito.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independiente al lenguaje de programación, es decir debe ser general.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estar documentado para permitir su fácil interpretación por cualquier persona.</a:t>
            </a:r>
          </a:p>
          <a:p>
            <a:pPr marL="18000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/>
              <a:defRPr/>
            </a:pPr>
            <a:r>
              <a:rPr lang="es-PE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Debe ser lo más específico posible dentro del tenor del problema planteado.</a:t>
            </a:r>
            <a:endParaRPr lang="es-PE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7B2841A-BF0B-4B05-8902-EFFA64EF426D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4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rá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95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65787"/>
            <a:ext cx="8075240" cy="11430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60303" y="1925507"/>
            <a:ext cx="8221545" cy="447982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</a:t>
            </a:r>
            <a:r>
              <a:rPr lang="es-PE" noProof="0" dirty="0" smtClean="0"/>
              <a:t>nivel</a:t>
            </a:r>
            <a:endParaRPr lang="es-PE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6797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62880" y="192737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53880" y="192737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425" y="365787"/>
            <a:ext cx="8096250" cy="1143000"/>
          </a:xfr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PE" sz="26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385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0303" y="1925507"/>
            <a:ext cx="8221545" cy="447982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nivel</a:t>
            </a:r>
          </a:p>
          <a:p>
            <a:pPr lvl="2"/>
            <a:r>
              <a:rPr lang="es-PE" noProof="0" dirty="0" smtClean="0"/>
              <a:t>Tercer nivel</a:t>
            </a:r>
          </a:p>
          <a:p>
            <a:pPr lvl="3"/>
            <a:r>
              <a:rPr lang="es-PE" noProof="0" dirty="0" smtClean="0"/>
              <a:t>Cuarto nivel</a:t>
            </a:r>
          </a:p>
          <a:p>
            <a:pPr lvl="4"/>
            <a:r>
              <a:rPr lang="es-PE" noProof="0" dirty="0" smtClean="0"/>
              <a:t>Quinto nivel</a:t>
            </a:r>
            <a:endParaRPr lang="es-PE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1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07704" y="2084851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42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1498601"/>
            <a:ext cx="533400" cy="244475"/>
          </a:xfrm>
          <a:prstGeom prst="rect">
            <a:avLst/>
          </a:prstGeom>
        </p:spPr>
        <p:txBody>
          <a:bodyPr/>
          <a:lstStyle>
            <a:lvl1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1C739BC-58FD-4107-9C9A-AD6382965E3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4" name="3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52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590550" y="365787"/>
            <a:ext cx="80962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654670" y="1936608"/>
            <a:ext cx="8165802" cy="437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PE" noProof="0" dirty="0" smtClean="0"/>
              <a:t>Haga clic para modificar el estilo de texto del patrón</a:t>
            </a:r>
          </a:p>
          <a:p>
            <a:pPr lvl="1"/>
            <a:r>
              <a:rPr lang="es-PE" noProof="0" dirty="0" smtClean="0"/>
              <a:t>Segundo </a:t>
            </a:r>
            <a:r>
              <a:rPr lang="es-PE" noProof="0" dirty="0" smtClean="0"/>
              <a:t>nivel</a:t>
            </a:r>
            <a:endParaRPr lang="es-PE" noProof="0" dirty="0" smtClean="0"/>
          </a:p>
        </p:txBody>
      </p:sp>
      <p:sp>
        <p:nvSpPr>
          <p:cNvPr id="10" name="Slide_Copyright"/>
          <p:cNvSpPr>
            <a:spLocks noChangeArrowheads="1"/>
          </p:cNvSpPr>
          <p:nvPr userDrawn="1"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s-PE" altLang="en-US" sz="1000" i="1" smtClean="0">
                <a:solidFill>
                  <a:srgbClr val="7F7F7F"/>
                </a:solidFill>
              </a:rPr>
              <a:t>Copyright © Todos los Derechos Reservados - Cibertec Perú SAC</a:t>
            </a:r>
            <a:r>
              <a:rPr lang="en-US" altLang="es-PE" sz="1000" i="1" smtClean="0">
                <a:solidFill>
                  <a:srgbClr val="7F7F7F"/>
                </a:solidFill>
              </a:rPr>
              <a:t>.</a:t>
            </a:r>
          </a:p>
        </p:txBody>
      </p:sp>
      <p:sp>
        <p:nvSpPr>
          <p:cNvPr id="11" name="Slide_Page_Number"/>
          <p:cNvSpPr>
            <a:spLocks noChangeArrowheads="1"/>
          </p:cNvSpPr>
          <p:nvPr userDrawn="1"/>
        </p:nvSpPr>
        <p:spPr bwMode="auto">
          <a:xfrm>
            <a:off x="457200" y="6572250"/>
            <a:ext cx="965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just" eaLnBrk="1" hangingPunct="1">
              <a:buFont typeface="Arial" pitchFamily="34" charset="0"/>
              <a:buNone/>
              <a:defRPr/>
            </a:pPr>
            <a:r>
              <a:rPr lang="en-US" altLang="es-PE" sz="1000" smtClean="0">
                <a:solidFill>
                  <a:srgbClr val="7F7F7F"/>
                </a:solidFill>
              </a:rPr>
              <a:t>1 - </a:t>
            </a:r>
            <a:fld id="{0799F549-790E-44D0-981B-87AED3C7FBE2}" type="slidenum">
              <a:rPr lang="en-US" altLang="es-PE" sz="1000" smtClean="0">
                <a:solidFill>
                  <a:srgbClr val="7F7F7F"/>
                </a:solidFill>
              </a:rPr>
              <a:pPr algn="just" eaLnBrk="1" hangingPunct="1">
                <a:buFont typeface="Arial" pitchFamily="34" charset="0"/>
                <a:buNone/>
                <a:defRPr/>
              </a:pPr>
              <a:t>‹Nº›</a:t>
            </a:fld>
            <a:endParaRPr lang="en-US" altLang="es-PE" sz="1000" smtClean="0">
              <a:solidFill>
                <a:srgbClr val="7F7F7F"/>
              </a:solidFill>
            </a:endParaRPr>
          </a:p>
        </p:txBody>
      </p:sp>
      <p:pic>
        <p:nvPicPr>
          <p:cNvPr id="12" name="Imagen 1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9" r:id="rId2"/>
    <p:sldLayoutId id="2147483735" r:id="rId3"/>
    <p:sldLayoutId id="2147483736" r:id="rId4"/>
    <p:sldLayoutId id="2147483737" r:id="rId5"/>
    <p:sldLayoutId id="2147483738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ES" sz="2600" b="1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lang="es-ES"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0000"/>
        </a:buClr>
        <a:buSzPct val="100000"/>
        <a:buFont typeface="Arial" panose="020B0604020202020204" pitchFamily="34" charset="0"/>
        <a:buChar char="-"/>
        <a:defRPr lang="es-ES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lang="es-ES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charset="2"/>
        <a:buChar char=""/>
        <a:defRPr lang="es-ES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charset="2"/>
        <a:buChar char=""/>
        <a:defRPr lang="es-ES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jj592676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27700" b="1" dirty="0" smtClean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endParaRPr lang="es-PE" altLang="zh-CN" dirty="0"/>
          </a:p>
        </p:txBody>
      </p:sp>
      <p:sp>
        <p:nvSpPr>
          <p:cNvPr id="5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1000" i="1" dirty="0">
                <a:solidFill>
                  <a:srgbClr val="7F7F7F"/>
                </a:solidFill>
              </a:rPr>
              <a:t>Copyright © Todos los Derechos Reservados - </a:t>
            </a:r>
            <a:r>
              <a:rPr lang="es-PE" altLang="zh-CN" sz="1000" i="1" dirty="0" err="1">
                <a:solidFill>
                  <a:srgbClr val="7F7F7F"/>
                </a:solidFill>
              </a:rPr>
              <a:t>Cibertec</a:t>
            </a:r>
            <a:r>
              <a:rPr lang="es-PE" altLang="zh-CN" sz="1000" i="1" dirty="0">
                <a:solidFill>
                  <a:srgbClr val="7F7F7F"/>
                </a:solidFill>
              </a:rPr>
              <a:t> Perú SAC.</a:t>
            </a:r>
          </a:p>
        </p:txBody>
      </p:sp>
      <p:pic>
        <p:nvPicPr>
          <p:cNvPr id="6" name="Imagen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914400" y="2667000"/>
            <a:ext cx="7315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2600" b="1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defTabSz="914400">
              <a:buClrTx/>
              <a:buSzTx/>
              <a:buFontTx/>
            </a:pPr>
            <a:r>
              <a:rPr lang="es-PE" dirty="0"/>
              <a:t>Entity Framework 6.0 avanzado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8" name="Subtitle 5"/>
          <p:cNvSpPr txBox="1">
            <a:spLocks noChangeArrowheads="1"/>
          </p:cNvSpPr>
          <p:nvPr/>
        </p:nvSpPr>
        <p:spPr>
          <a:xfrm>
            <a:off x="927100" y="4419600"/>
            <a:ext cx="7302500" cy="3642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es-ES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-"/>
              <a:defRPr lang="es-E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"/>
              <a:defRPr lang="es-ES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charset="2"/>
              <a:buChar char=""/>
              <a:defRPr lang="es-E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charset="2"/>
              <a:buChar char=""/>
              <a:defRPr lang="es-ES"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0" algn="ctr" defTabSz="914400">
              <a:buFont typeface="Arial" panose="020B0604020202020204" pitchFamily="34" charset="0"/>
              <a:buNone/>
            </a:pPr>
            <a:r>
              <a:rPr lang="en-US" smtClean="0"/>
              <a:t>Visual Studio 2015 Developer – C#</a:t>
            </a:r>
            <a:endParaRPr lang="es-PE" altLang="zh-CN" dirty="0" smtClean="0">
              <a:ea typeface="SimSun" pitchFamily="2" charset="-12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>
                <a:effectLst/>
              </a:rPr>
              <a:t>Revisión </a:t>
            </a:r>
            <a:r>
              <a:rPr lang="es-PE" dirty="0" smtClean="0">
                <a:effectLst/>
              </a:rPr>
              <a:t>Entity </a:t>
            </a:r>
            <a:r>
              <a:rPr lang="es-PE" dirty="0">
                <a:effectLst/>
              </a:rPr>
              <a:t>Framework 7.0</a:t>
            </a:r>
            <a:endParaRPr lang="en-US" dirty="0">
              <a:effectLst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Nueva implementación (desde cero)</a:t>
            </a:r>
          </a:p>
          <a:p>
            <a:r>
              <a:rPr lang="es-ES_tradnl" dirty="0" smtClean="0"/>
              <a:t>Liviano y extensible</a:t>
            </a:r>
          </a:p>
          <a:p>
            <a:r>
              <a:rPr lang="es-ES_tradnl" dirty="0" smtClean="0"/>
              <a:t>Soportará múltiples plataformas</a:t>
            </a:r>
          </a:p>
          <a:p>
            <a:r>
              <a:rPr lang="es-ES_tradnl" dirty="0" smtClean="0"/>
              <a:t>Code First Only</a:t>
            </a:r>
          </a:p>
          <a:p>
            <a:r>
              <a:rPr lang="es-ES_tradnl" dirty="0" smtClean="0"/>
              <a:t>No solo un ORM sino que soportará nuevas fuentes de datos (NOSQL)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88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</a:t>
            </a:r>
            <a:r>
              <a:rPr lang="es-PE" dirty="0" smtClean="0"/>
              <a:t>4: </a:t>
            </a:r>
            <a:r>
              <a:rPr lang="es-PE" dirty="0">
                <a:effectLst/>
              </a:rPr>
              <a:t>Optimizar las operaciones de base de datos con Entity Framework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60303" y="1925507"/>
            <a:ext cx="7872137" cy="4479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/>
              <a:t>Mejorar las </a:t>
            </a:r>
            <a:r>
              <a:rPr lang="es-PE" dirty="0"/>
              <a:t>operaciones de base de datos </a:t>
            </a:r>
            <a:r>
              <a:rPr lang="es-PE" dirty="0" smtClean="0"/>
              <a:t>mediante una adecuada configuración del Entity </a:t>
            </a:r>
            <a:r>
              <a:rPr lang="es-PE" dirty="0"/>
              <a:t>Framework</a:t>
            </a:r>
            <a:r>
              <a:rPr lang="es-ES_tradnl" dirty="0" smtClean="0"/>
              <a:t>.</a:t>
            </a:r>
            <a:endParaRPr lang="en-US" dirty="0"/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</a:t>
            </a:r>
            <a:r>
              <a:rPr lang="es-PE" altLang="zh-CN" dirty="0">
                <a:ea typeface="SimSun" pitchFamily="2" charset="-122"/>
              </a:rPr>
              <a:t>finalizar el laboratorio, el alumno logrará:</a:t>
            </a:r>
          </a:p>
          <a:p>
            <a:pPr algn="just"/>
            <a:r>
              <a:rPr lang="es-ES" dirty="0"/>
              <a:t>Optimizar las operaciones de base de datos con Entity Framework</a:t>
            </a:r>
          </a:p>
          <a:p>
            <a:pPr algn="just"/>
            <a:r>
              <a:rPr lang="es-ES" dirty="0"/>
              <a:t>Implementar las sentencias de inserción y actualización con una base de datos</a:t>
            </a:r>
          </a:p>
          <a:p>
            <a:pPr algn="just"/>
            <a:r>
              <a:rPr lang="es-ES" dirty="0"/>
              <a:t>Ejecutar un Stored Procedure con 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Tarea 4: </a:t>
            </a:r>
            <a:r>
              <a:rPr lang="pt-BR" dirty="0">
                <a:effectLst/>
              </a:rPr>
              <a:t>Investigar características complementarias de Entity Framework (EF</a:t>
            </a:r>
            <a:r>
              <a:rPr lang="pt-BR" dirty="0" smtClean="0">
                <a:effectLst/>
              </a:rPr>
              <a:t>).</a:t>
            </a:r>
            <a:r>
              <a:rPr lang="es-ES_tradnl" dirty="0" smtClean="0">
                <a:effectLst/>
              </a:rPr>
              <a:t>  </a:t>
            </a:r>
            <a:endParaRPr lang="en-US" dirty="0">
              <a:effectLst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60303" y="1925507"/>
            <a:ext cx="7872137" cy="4479824"/>
          </a:xfrm>
        </p:spPr>
        <p:txBody>
          <a:bodyPr/>
          <a:lstStyle/>
          <a:p>
            <a:pPr algn="just"/>
            <a:r>
              <a:rPr lang="es-ES" dirty="0"/>
              <a:t>Crear una consulta sobre múltiples tablas de AdventureWorks, utilizando la palabra </a:t>
            </a:r>
            <a:r>
              <a:rPr lang="es-ES" dirty="0" smtClean="0"/>
              <a:t>include. </a:t>
            </a:r>
            <a:endParaRPr lang="es-ES" dirty="0"/>
          </a:p>
          <a:p>
            <a:pPr algn="just"/>
            <a:r>
              <a:rPr lang="es-ES" dirty="0"/>
              <a:t>Ejecutar un proceso de depuración y profiling para ver en qué momento se generan y ejecutan las querys contra la base de datos.</a:t>
            </a:r>
          </a:p>
          <a:p>
            <a:pPr algn="just"/>
            <a:r>
              <a:rPr lang="es-ES" dirty="0"/>
              <a:t>Investigue las características más relevantes del Entity Framework 7.0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0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Lecturas adicionales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obtener información adicional, puede consultar: </a:t>
            </a:r>
            <a:endParaRPr lang="es-ES" dirty="0" smtClean="0"/>
          </a:p>
          <a:p>
            <a:pPr lvl="1"/>
            <a:r>
              <a:rPr lang="es-ES" u="sng" dirty="0">
                <a:solidFill>
                  <a:srgbClr val="FF6600"/>
                </a:solidFill>
              </a:rPr>
              <a:t>https://msdn.microsoft.com/en-us/data/jj574232.aspx</a:t>
            </a:r>
          </a:p>
          <a:p>
            <a:pPr lvl="1"/>
            <a:r>
              <a:rPr lang="es-ES" u="sng" dirty="0">
                <a:solidFill>
                  <a:srgbClr val="FF6600"/>
                </a:solidFill>
              </a:rPr>
              <a:t>http://www.rizalalmashoor.com/blog/linq-to-entities-deferred-execution-and-lazy-loading/</a:t>
            </a:r>
          </a:p>
          <a:p>
            <a:pPr lvl="1"/>
            <a:r>
              <a:rPr lang="es-ES" u="sng" dirty="0">
                <a:solidFill>
                  <a:srgbClr val="FF9933"/>
                </a:solidFill>
                <a:hlinkClick r:id="rId2"/>
              </a:rPr>
              <a:t>https://</a:t>
            </a:r>
            <a:r>
              <a:rPr lang="es-ES" u="sng" dirty="0" smtClean="0">
                <a:solidFill>
                  <a:srgbClr val="FF9933"/>
                </a:solidFill>
                <a:hlinkClick r:id="rId2"/>
              </a:rPr>
              <a:t>msdn.microsoft.com/en-us/data/jj592676.aspx</a:t>
            </a:r>
            <a:endParaRPr lang="es-ES" u="sng" dirty="0" smtClean="0">
              <a:solidFill>
                <a:srgbClr val="FF9933"/>
              </a:solidFill>
            </a:endParaRPr>
          </a:p>
          <a:p>
            <a:pPr lvl="1"/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613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60303" y="1925507"/>
            <a:ext cx="7944145" cy="4479824"/>
          </a:xfrm>
        </p:spPr>
        <p:txBody>
          <a:bodyPr>
            <a:normAutofit/>
          </a:bodyPr>
          <a:lstStyle/>
          <a:p>
            <a:pPr algn="just" fontAlgn="t"/>
            <a:r>
              <a:rPr lang="es-PE" dirty="0" smtClean="0"/>
              <a:t>Entity </a:t>
            </a:r>
            <a:r>
              <a:rPr lang="es-PE" dirty="0"/>
              <a:t>Framework </a:t>
            </a:r>
            <a:r>
              <a:rPr lang="es-PE" dirty="0" smtClean="0"/>
              <a:t>6 facilita el desarrollo de aplicaciones al encargase </a:t>
            </a:r>
            <a:r>
              <a:rPr lang="es-PE" dirty="0"/>
              <a:t>automáticamente </a:t>
            </a:r>
            <a:r>
              <a:rPr lang="es-PE" dirty="0" smtClean="0"/>
              <a:t>de construir y ejecutar los SQL con una base de datos. </a:t>
            </a:r>
          </a:p>
          <a:p>
            <a:pPr algn="just" fontAlgn="t"/>
            <a:r>
              <a:rPr lang="es-PE" dirty="0" smtClean="0"/>
              <a:t>La generación automática de las sentencias puede ocasionar problemas de performance de la aplicación, al no tunear libremente los SQL.</a:t>
            </a:r>
            <a:endParaRPr lang="en-US" dirty="0"/>
          </a:p>
          <a:p>
            <a:pPr algn="just" fontAlgn="t"/>
            <a:r>
              <a:rPr lang="es-ES" dirty="0" smtClean="0"/>
              <a:t>En este contexto, los profilers brindan información detallada de los SQL que son ejecutados en </a:t>
            </a:r>
            <a:r>
              <a:rPr lang="es-ES" dirty="0"/>
              <a:t>base de </a:t>
            </a:r>
            <a:r>
              <a:rPr lang="es-ES" dirty="0" smtClean="0"/>
              <a:t>datos. </a:t>
            </a:r>
          </a:p>
          <a:p>
            <a:pPr algn="just" fontAlgn="t"/>
            <a:r>
              <a:rPr lang="es-PE" dirty="0" smtClean="0"/>
              <a:t>Adicionalmente</a:t>
            </a:r>
            <a:r>
              <a:rPr lang="es-PE" dirty="0"/>
              <a:t>, </a:t>
            </a:r>
            <a:r>
              <a:rPr lang="es-PE" dirty="0" smtClean="0"/>
              <a:t>puede utilizarse logging </a:t>
            </a:r>
            <a:r>
              <a:rPr lang="es-PE" dirty="0"/>
              <a:t>de las sentencias que Entity Framework 6</a:t>
            </a:r>
            <a:r>
              <a:rPr lang="es-PE" dirty="0" smtClean="0"/>
              <a:t> </a:t>
            </a:r>
            <a:r>
              <a:rPr lang="es-PE" dirty="0"/>
              <a:t>genera.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Comprender el funcionamiento interno de Entity Framework.</a:t>
            </a:r>
          </a:p>
          <a:p>
            <a:r>
              <a:rPr lang="es-PE" dirty="0"/>
              <a:t>Ejecutar consultas SQL con Entity Framework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412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Uso de </a:t>
            </a:r>
            <a:r>
              <a:rPr lang="es-PE" dirty="0" err="1"/>
              <a:t>profiler</a:t>
            </a:r>
            <a:r>
              <a:rPr lang="es-PE" dirty="0"/>
              <a:t> con Entity Framework</a:t>
            </a:r>
          </a:p>
          <a:p>
            <a:pPr lvl="0"/>
            <a:r>
              <a:rPr lang="en-US" dirty="0"/>
              <a:t>Deferred vs Immediate Execution </a:t>
            </a:r>
            <a:endParaRPr lang="es-PE" dirty="0"/>
          </a:p>
          <a:p>
            <a:pPr lvl="0"/>
            <a:r>
              <a:rPr lang="en-US" dirty="0"/>
              <a:t>Lazy loading vs Eager Loading</a:t>
            </a:r>
            <a:endParaRPr lang="es-PE" dirty="0"/>
          </a:p>
          <a:p>
            <a:pPr lvl="0"/>
            <a:r>
              <a:rPr lang="en-US" dirty="0"/>
              <a:t>Add / Attach</a:t>
            </a:r>
            <a:endParaRPr lang="es-PE" dirty="0"/>
          </a:p>
          <a:p>
            <a:pPr lvl="0"/>
            <a:r>
              <a:rPr lang="es-PE" dirty="0"/>
              <a:t>Revisión </a:t>
            </a:r>
            <a:r>
              <a:rPr lang="en-US" dirty="0"/>
              <a:t>Entity</a:t>
            </a:r>
            <a:r>
              <a:rPr lang="es-PE" dirty="0"/>
              <a:t> Framework 7.0</a:t>
            </a:r>
          </a:p>
        </p:txBody>
      </p:sp>
    </p:spTree>
    <p:extLst>
      <p:ext uri="{BB962C8B-B14F-4D97-AF65-F5344CB8AC3E}">
        <p14:creationId xmlns:p14="http://schemas.microsoft.com/office/powerpoint/2010/main" val="28836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Uso </a:t>
            </a:r>
            <a:r>
              <a:rPr lang="es-ES_tradnl" dirty="0"/>
              <a:t>de un profiler con Entity Framework (EF)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1325" y="1700808"/>
            <a:ext cx="7234700" cy="39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Deferred </a:t>
            </a:r>
            <a:r>
              <a:rPr lang="es-PE" dirty="0" smtClean="0"/>
              <a:t>Execution vs Immediate Execution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05" y="1916832"/>
            <a:ext cx="7506340" cy="3081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8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Deferred </a:t>
            </a:r>
            <a:r>
              <a:rPr lang="es-PE" dirty="0" smtClean="0"/>
              <a:t>Execution vs Immediate Execution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7886" y="1916832"/>
            <a:ext cx="5801578" cy="3331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97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Lazy </a:t>
            </a:r>
            <a:r>
              <a:rPr lang="es-PE" dirty="0" smtClean="0"/>
              <a:t>Loading vs Eager Loading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200" dirty="0" smtClean="0"/>
              <a:t>Lazy Loading</a:t>
            </a:r>
          </a:p>
          <a:p>
            <a:pPr lvl="1"/>
            <a:r>
              <a:rPr lang="es-ES_tradnl" dirty="0" smtClean="0"/>
              <a:t>Por defecto en EF.</a:t>
            </a:r>
          </a:p>
          <a:p>
            <a:pPr lvl="1" algn="just"/>
            <a:r>
              <a:rPr lang="es-ES_tradnl" dirty="0" smtClean="0"/>
              <a:t>Se ejecuta un sentencia al tratar de acceder a una propiedad que viene a ser una entidad o conjunto de entidades.	</a:t>
            </a:r>
          </a:p>
          <a:p>
            <a:r>
              <a:rPr lang="es-ES_tradnl" sz="2200" dirty="0" smtClean="0"/>
              <a:t>Eager Loading</a:t>
            </a:r>
          </a:p>
          <a:p>
            <a:pPr lvl="1" algn="just"/>
            <a:r>
              <a:rPr lang="es-ES_tradnl" dirty="0" smtClean="0"/>
              <a:t>Se indica explícitamente que se quieren cargar la/las entidades relacionadas.</a:t>
            </a:r>
          </a:p>
          <a:p>
            <a:pPr lvl="1"/>
            <a:r>
              <a:rPr lang="es-ES_tradnl" dirty="0" smtClean="0"/>
              <a:t>Palabra reservada “Include”.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63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Add </a:t>
            </a:r>
            <a:r>
              <a:rPr lang="es-PE" dirty="0" smtClean="0"/>
              <a:t>/ Attach</a:t>
            </a:r>
            <a:endParaRPr lang="es-PE" dirty="0"/>
          </a:p>
        </p:txBody>
      </p:sp>
      <p:pic>
        <p:nvPicPr>
          <p:cNvPr id="2050" name="Picture 2" descr="http://www.entityframeworktutorial.net/images/EF5/attach-entity-graph-f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7" y="1772816"/>
            <a:ext cx="8096602" cy="30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entityframeworktutorial.net/images/EF5/handling-disconnected-entity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3" y="1844824"/>
            <a:ext cx="794606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Add </a:t>
            </a:r>
            <a:r>
              <a:rPr lang="es-PE" dirty="0" smtClean="0"/>
              <a:t>/ Attach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14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btitulos y Textos del contenid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6737</TotalTime>
  <Words>739</Words>
  <Application>Microsoft Office PowerPoint</Application>
  <PresentationFormat>Presentación en pantalla (4:3)</PresentationFormat>
  <Paragraphs>83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SimSun</vt:lpstr>
      <vt:lpstr>Arial</vt:lpstr>
      <vt:lpstr>DejaVu Sans</vt:lpstr>
      <vt:lpstr>Times New Roman</vt:lpstr>
      <vt:lpstr>Tw Cen MT</vt:lpstr>
      <vt:lpstr>Wingdings</vt:lpstr>
      <vt:lpstr>Subtitulos y Textos del contenido</vt:lpstr>
      <vt:lpstr>Presentación de PowerPoint</vt:lpstr>
      <vt:lpstr>Objetivos</vt:lpstr>
      <vt:lpstr>Agenda</vt:lpstr>
      <vt:lpstr>Uso de un profiler con Entity Framework (EF)</vt:lpstr>
      <vt:lpstr>Deferred Execution vs Immediate Execution</vt:lpstr>
      <vt:lpstr>Deferred Execution vs Immediate Execution</vt:lpstr>
      <vt:lpstr>Lazy Loading vs Eager Loading</vt:lpstr>
      <vt:lpstr>Add / Attach</vt:lpstr>
      <vt:lpstr>Add / Attach</vt:lpstr>
      <vt:lpstr>Revisión Entity Framework 7.0</vt:lpstr>
      <vt:lpstr>Ejercicio 4: Optimizar las operaciones de base de datos con Entity Framework</vt:lpstr>
      <vt:lpstr>Tarea 4: Investigar características complementarias de Entity Framework (EF).  </vt:lpstr>
      <vt:lpstr>Lecturas adicionales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Direccion de Sistemas</dc:creator>
  <cp:lastModifiedBy>Elizabeth Bustamante Echevarria</cp:lastModifiedBy>
  <cp:revision>582</cp:revision>
  <cp:lastPrinted>1601-01-01T00:00:00Z</cp:lastPrinted>
  <dcterms:created xsi:type="dcterms:W3CDTF">2008-01-22T15:11:41Z</dcterms:created>
  <dcterms:modified xsi:type="dcterms:W3CDTF">2015-08-13T22:19:40Z</dcterms:modified>
</cp:coreProperties>
</file>