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80" r:id="rId12"/>
    <p:sldId id="264" r:id="rId13"/>
    <p:sldId id="281" r:id="rId14"/>
    <p:sldId id="284" r:id="rId15"/>
    <p:sldId id="283" r:id="rId16"/>
    <p:sldId id="267" r:id="rId17"/>
    <p:sldId id="268" r:id="rId18"/>
    <p:sldId id="269" r:id="rId19"/>
    <p:sldId id="270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65" d="100"/>
          <a:sy n="65" d="100"/>
        </p:scale>
        <p:origin x="120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36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83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0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uzilon/Coursera/blob/main/Data_Analysis_Dashboard_With_Looker.pdf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392" y="2285834"/>
            <a:ext cx="5621215" cy="1325563"/>
          </a:xfrm>
        </p:spPr>
        <p:txBody>
          <a:bodyPr anchor="ctr">
            <a:noAutofit/>
          </a:bodyPr>
          <a:lstStyle/>
          <a:p>
            <a:r>
              <a:rPr lang="en-US" sz="3600" dirty="0" smtClean="0">
                <a:solidFill>
                  <a:srgbClr val="0E659B"/>
                </a:solidFill>
              </a:rPr>
              <a:t>TECHNOLOGY USAGE AND DEMOGRAPHICS ANALYSIS</a:t>
            </a:r>
            <a:br>
              <a:rPr lang="en-US" sz="3600" dirty="0" smtClean="0">
                <a:solidFill>
                  <a:srgbClr val="0E659B"/>
                </a:solidFill>
              </a:rPr>
            </a:br>
            <a:r>
              <a:rPr lang="en-US" sz="2400" dirty="0" smtClean="0">
                <a:solidFill>
                  <a:srgbClr val="0E659B"/>
                </a:solidFill>
              </a:rPr>
              <a:t>(</a:t>
            </a:r>
            <a:r>
              <a:rPr lang="en-US" sz="2400" dirty="0"/>
              <a:t>A Comprehensive Survey Analysis on Current and Future </a:t>
            </a:r>
            <a:r>
              <a:rPr lang="en-US" sz="2400" dirty="0" smtClean="0"/>
              <a:t>Trends)</a:t>
            </a:r>
            <a:endParaRPr lang="en-US" sz="2400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6692" y="4711578"/>
            <a:ext cx="5181600" cy="1465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Date:</a:t>
            </a:r>
            <a:r>
              <a:rPr lang="en-US" sz="2400" dirty="0"/>
              <a:t> October </a:t>
            </a:r>
            <a:r>
              <a:rPr lang="en-US" sz="2400" dirty="0" smtClean="0"/>
              <a:t>2024</a:t>
            </a:r>
          </a:p>
          <a:p>
            <a:pPr marL="0" indent="0">
              <a:buNone/>
            </a:pPr>
            <a:r>
              <a:rPr lang="en-US" sz="2400" b="1" dirty="0"/>
              <a:t>Presented By:</a:t>
            </a:r>
            <a:r>
              <a:rPr lang="en-US" sz="2400" dirty="0"/>
              <a:t> </a:t>
            </a:r>
            <a:r>
              <a:rPr lang="en-US" sz="2400" dirty="0" err="1" smtClean="0"/>
              <a:t>Uzoma</a:t>
            </a:r>
            <a:r>
              <a:rPr lang="en-US" sz="2400" dirty="0" smtClean="0"/>
              <a:t> </a:t>
            </a:r>
            <a:r>
              <a:rPr lang="en-US" sz="2400" dirty="0" err="1" smtClean="0"/>
              <a:t>Ewurum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51123" cy="971306"/>
          </a:xfrm>
        </p:spPr>
        <p:txBody>
          <a:bodyPr>
            <a:normAutofit/>
          </a:bodyPr>
          <a:lstStyle/>
          <a:p>
            <a:r>
              <a:rPr lang="en-US" dirty="0" smtClean="0"/>
              <a:t>DATABASE TRENDS (CURRENT)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762" y="1582692"/>
            <a:ext cx="4850424" cy="41023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Current </a:t>
            </a:r>
            <a:r>
              <a:rPr lang="en-US" b="1" dirty="0" smtClean="0"/>
              <a:t>Top 10 Databases</a:t>
            </a:r>
            <a:endParaRPr lang="en-US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539261" y="2342538"/>
            <a:ext cx="4759569" cy="3390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Top </a:t>
            </a:r>
            <a:r>
              <a:rPr lang="en-US" sz="2400" b="1" dirty="0"/>
              <a:t>database:</a:t>
            </a:r>
            <a:r>
              <a:rPr lang="en-US" sz="2400" dirty="0"/>
              <a:t> MySQL is the dominant choice for current projects. </a:t>
            </a:r>
            <a:endParaRPr lang="en-US" sz="2400" dirty="0" smtClean="0"/>
          </a:p>
          <a:p>
            <a:r>
              <a:rPr lang="en-US" sz="2400" dirty="0" smtClean="0"/>
              <a:t>Other </a:t>
            </a:r>
            <a:r>
              <a:rPr lang="en-US" sz="2400" dirty="0"/>
              <a:t>databases such as PostgreSQL and SQLite also play significant roles.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030" y="2090454"/>
            <a:ext cx="5744673" cy="398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15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51123" cy="971306"/>
          </a:xfrm>
        </p:spPr>
        <p:txBody>
          <a:bodyPr>
            <a:normAutofit/>
          </a:bodyPr>
          <a:lstStyle/>
          <a:p>
            <a:r>
              <a:rPr lang="en-US" dirty="0" smtClean="0"/>
              <a:t>DATABASE TRENDS (FUTURE)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762" y="1582692"/>
            <a:ext cx="4850424" cy="4102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Future Top 10 Databases</a:t>
            </a:r>
            <a:endParaRPr lang="en-US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339969" y="2342538"/>
            <a:ext cx="5357446" cy="316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Top database (future):</a:t>
            </a:r>
            <a:r>
              <a:rPr lang="en-US" sz="2400" dirty="0"/>
              <a:t> MongoDB emerges as the database of choice for future projects, indicating a shift towards NoSQL solutions for more flexible and scalable databases.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548" y="2009774"/>
            <a:ext cx="5579451" cy="422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20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DATABASE </a:t>
            </a:r>
            <a:r>
              <a:rPr lang="en-US" sz="2800" dirty="0"/>
              <a:t>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2369" y="1825624"/>
            <a:ext cx="5814646" cy="4486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MySQL</a:t>
            </a:r>
            <a:r>
              <a:rPr lang="en-US" dirty="0"/>
              <a:t> is the go-to solution for current relational database needs, widely used in enterprise applications</a:t>
            </a:r>
            <a:r>
              <a:rPr lang="en-US" dirty="0" smtClean="0"/>
              <a:t>.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b="1" dirty="0" smtClean="0"/>
              <a:t>MongoDB</a:t>
            </a:r>
            <a:r>
              <a:rPr lang="en-US" dirty="0" smtClean="0"/>
              <a:t> </a:t>
            </a:r>
            <a:r>
              <a:rPr lang="en-US" dirty="0"/>
              <a:t>is gaining significant interest for its scalability and flexibility, marking a shift toward NoSQL databases.</a:t>
            </a:r>
            <a:endParaRPr lang="en-US" dirty="0" smtClean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9754" y="1825625"/>
            <a:ext cx="5076092" cy="42234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Companies will continue to rely on MySQL for structured data but may increasingly adopt MongoDB for unstructured or semi-structured data solutions.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95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Dashboard </a:t>
            </a:r>
            <a:r>
              <a:rPr lang="en-US" sz="2400" b="1" dirty="0"/>
              <a:t>URL:</a:t>
            </a:r>
            <a:r>
              <a:rPr lang="en-US" sz="2400" dirty="0"/>
              <a:t> </a:t>
            </a:r>
            <a:r>
              <a:rPr lang="en-US" sz="2400" dirty="0" smtClean="0">
                <a:hlinkClick r:id="rId2"/>
              </a:rPr>
              <a:t>GitHub Link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1139" y="1368416"/>
            <a:ext cx="6611816" cy="501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810" y="1308322"/>
            <a:ext cx="6652344" cy="507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586" y="1385888"/>
            <a:ext cx="6365491" cy="490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Front-End Development:</a:t>
            </a:r>
            <a:r>
              <a:rPr lang="en-US" dirty="0"/>
              <a:t> HTML/CSS </a:t>
            </a:r>
            <a:r>
              <a:rPr lang="en-US" dirty="0" smtClean="0"/>
              <a:t>dominate </a:t>
            </a:r>
            <a:r>
              <a:rPr lang="en-US" dirty="0"/>
              <a:t>both now and in the future</a:t>
            </a:r>
            <a:r>
              <a:rPr lang="en-US" dirty="0" smtClean="0"/>
              <a:t>.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b="1" dirty="0" smtClean="0"/>
              <a:t>Back-End </a:t>
            </a:r>
            <a:r>
              <a:rPr lang="en-US" b="1" dirty="0"/>
              <a:t>Development:</a:t>
            </a:r>
            <a:r>
              <a:rPr lang="en-US" dirty="0"/>
              <a:t> SQL remains a critical skill, and databases like MongoDB are gaining popularity</a:t>
            </a:r>
            <a:r>
              <a:rPr lang="en-US" dirty="0" smtClean="0"/>
              <a:t>.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b="1" dirty="0" smtClean="0"/>
              <a:t>Platforms</a:t>
            </a:r>
            <a:r>
              <a:rPr lang="en-US" b="1" dirty="0"/>
              <a:t>:</a:t>
            </a:r>
            <a:r>
              <a:rPr lang="en-US" dirty="0"/>
              <a:t> Linux and Windows continue to be the top platforms for developers, with no major shift toward alternative platforms in the near future.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Companies should continue investing in training their developers in web technologies like HTML/CSS, JavaScript, and frameworks like React and Angular.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a need for enhanced skills in NoSQL databases such as MongoDB to accommodate future application scalability.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HTML/CSS and JavaScript are the dominant technologies for web development. </a:t>
            </a:r>
            <a:endParaRPr lang="en-US" dirty="0" smtClean="0"/>
          </a:p>
          <a:p>
            <a:pPr algn="just"/>
            <a:r>
              <a:rPr lang="en-US" dirty="0" smtClean="0"/>
              <a:t>SQL </a:t>
            </a:r>
            <a:r>
              <a:rPr lang="en-US" dirty="0"/>
              <a:t>remains essential for backend development, with future growth expected in MongoDB. </a:t>
            </a:r>
            <a:endParaRPr lang="en-US" dirty="0" smtClean="0"/>
          </a:p>
          <a:p>
            <a:pPr algn="just"/>
            <a:r>
              <a:rPr lang="en-US" dirty="0" smtClean="0"/>
              <a:t>Traditional </a:t>
            </a:r>
            <a:r>
              <a:rPr lang="en-US" dirty="0"/>
              <a:t>platforms like Linux and Windows are still favored, though the interest in cloud-native platforms is rising.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In Module 1 you have collected the job posting data using Job API in a file named “</a:t>
            </a:r>
            <a:r>
              <a:rPr lang="en-IN" sz="2400" dirty="0" smtClean="0"/>
              <a:t>job-postings.xlsx</a:t>
            </a:r>
            <a:r>
              <a:rPr lang="en-US" sz="2200" dirty="0" smtClean="0"/>
              <a:t>”. Present that data using a bar chart here. Order the bar chart in the descending order of the number of job postings.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83323" y="1505500"/>
            <a:ext cx="9167445" cy="44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44462" y="1500554"/>
            <a:ext cx="7643445" cy="4790517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b="1" dirty="0" smtClean="0"/>
              <a:t>Programming </a:t>
            </a:r>
            <a:r>
              <a:rPr lang="en-US" sz="2400" b="1" dirty="0"/>
              <a:t>Languages:</a:t>
            </a:r>
            <a:r>
              <a:rPr lang="en-US" sz="2400" dirty="0"/>
              <a:t> HTML/CSS ranks as the top programming language both now and in the future.</a:t>
            </a:r>
          </a:p>
          <a:p>
            <a:pPr algn="just"/>
            <a:r>
              <a:rPr lang="en-US" sz="2400" b="1" dirty="0"/>
              <a:t>Databases:</a:t>
            </a:r>
            <a:r>
              <a:rPr lang="en-US" sz="2400" dirty="0"/>
              <a:t> MySQL is the leading database in current usage, while MongoDB is emerging as the preferred database for the future.</a:t>
            </a:r>
          </a:p>
          <a:p>
            <a:pPr algn="just"/>
            <a:r>
              <a:rPr lang="en-US" sz="2400" b="1" dirty="0"/>
              <a:t>Web Frameworks and Platforms:</a:t>
            </a:r>
            <a:r>
              <a:rPr lang="en-US" sz="2400" dirty="0"/>
              <a:t> JavaScript frameworks such as Angular and React dominate, with strong future interest.</a:t>
            </a:r>
          </a:p>
          <a:p>
            <a:pPr algn="just"/>
            <a:r>
              <a:rPr lang="en-US" sz="2400" b="1" dirty="0"/>
              <a:t>Platforms:</a:t>
            </a:r>
            <a:r>
              <a:rPr lang="en-US" sz="2400" dirty="0"/>
              <a:t> Linux and Windows continue to be the most widely used platforms, and developers show no significant shift away from these in the future.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The purpose of this survey analysis is to uncover trends in current and future technology usage, including programming languages, databases, platforms, and web frameworks. 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This </a:t>
            </a:r>
            <a:r>
              <a:rPr lang="en-US" sz="2400" dirty="0"/>
              <a:t>analysis combines both demographic data and technology preferences from developers to provide a comprehensive view of the tech landscape.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320771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The data used in this analysis was collected from a survey of developers across various industries.</a:t>
            </a:r>
            <a:r>
              <a:rPr lang="en-US" sz="1800" dirty="0" smtClean="0"/>
              <a:t> </a:t>
            </a:r>
          </a:p>
          <a:p>
            <a:pPr algn="just"/>
            <a:r>
              <a:rPr lang="en-US" sz="1800" b="1" dirty="0" smtClean="0"/>
              <a:t>Technologies Dataset:</a:t>
            </a:r>
            <a:r>
              <a:rPr lang="en-US" sz="1800" dirty="0" smtClean="0"/>
              <a:t> Focused on programming languages, databases, web frameworks, and platforms.</a:t>
            </a:r>
          </a:p>
          <a:p>
            <a:pPr algn="just"/>
            <a:r>
              <a:rPr lang="en-US" sz="1800" b="1" dirty="0" smtClean="0"/>
              <a:t>Demographics Dataset:</a:t>
            </a:r>
            <a:r>
              <a:rPr lang="en-US" sz="1800" dirty="0" smtClean="0"/>
              <a:t> Provided data on the gender, age, and educational background of respondents.</a:t>
            </a:r>
          </a:p>
          <a:p>
            <a:pPr algn="just"/>
            <a:r>
              <a:rPr lang="en-US" sz="2400" dirty="0" smtClean="0"/>
              <a:t>Visualization tools such as Looker Studio were used for generating interactive dashboards.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5799" y="1681163"/>
            <a:ext cx="7485185" cy="100342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Gender distribution in the survey shows that the majority of respondents are male, with minor representation from females and other gender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799" y="4644169"/>
            <a:ext cx="7485185" cy="120564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majority of respondents are in the 22-29 age group and hold a Bachelor's degree, primarily in computer science or related fields.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8346830" y="1"/>
            <a:ext cx="3845169" cy="3447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553" y="3423138"/>
            <a:ext cx="3850178" cy="282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51123" cy="971306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LANGUAGE </a:t>
            </a:r>
            <a:r>
              <a:rPr lang="en-US" dirty="0" smtClean="0"/>
              <a:t>TRENDS (CURRENT)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211" y="1534641"/>
            <a:ext cx="5551815" cy="5019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Current </a:t>
            </a:r>
            <a:r>
              <a:rPr lang="en-US" b="1" dirty="0" smtClean="0"/>
              <a:t>Top 10 Programming Language</a:t>
            </a:r>
            <a:endParaRPr lang="en-US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916615" y="2506662"/>
            <a:ext cx="4759569" cy="3390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Top language:</a:t>
            </a:r>
            <a:r>
              <a:rPr lang="en-US" sz="2400" dirty="0"/>
              <a:t> HTML/CSS. </a:t>
            </a:r>
            <a:endParaRPr lang="en-US" sz="2400" dirty="0" smtClean="0"/>
          </a:p>
          <a:p>
            <a:r>
              <a:rPr lang="en-US" sz="2400" dirty="0" smtClean="0"/>
              <a:t>JavaScript </a:t>
            </a:r>
            <a:r>
              <a:rPr lang="en-US" sz="2400" dirty="0"/>
              <a:t>and SQL are also widely used. </a:t>
            </a:r>
            <a:endParaRPr lang="en-US" sz="2400" dirty="0" smtClean="0"/>
          </a:p>
          <a:p>
            <a:r>
              <a:rPr lang="en-US" sz="2400" dirty="0" smtClean="0"/>
              <a:t>Python</a:t>
            </a:r>
            <a:r>
              <a:rPr lang="en-US" sz="2400" dirty="0"/>
              <a:t>, though still popular, ranks lower compared to HTML/CSS in this dataset.</a:t>
            </a: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81" y="1946031"/>
            <a:ext cx="6384464" cy="423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51123" cy="971306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LANGUAGE </a:t>
            </a:r>
            <a:r>
              <a:rPr lang="en-US" dirty="0" smtClean="0"/>
              <a:t>TRENDS (FUTURE)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211" y="1534641"/>
            <a:ext cx="5551815" cy="5019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Future Top 10 Programming Languages</a:t>
            </a:r>
            <a:endParaRPr lang="en-US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916615" y="2506662"/>
            <a:ext cx="4759569" cy="3390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Top language (future):</a:t>
            </a:r>
            <a:r>
              <a:rPr lang="en-US" sz="2400" dirty="0"/>
              <a:t> HTML/CSS continues to </a:t>
            </a:r>
            <a:r>
              <a:rPr lang="en-US" sz="2400" dirty="0" smtClean="0"/>
              <a:t>dominate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11" y="1878315"/>
            <a:ext cx="5857599" cy="440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38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HTML/CSS</a:t>
            </a:r>
            <a:r>
              <a:rPr lang="en-US" dirty="0"/>
              <a:t> remains the leading choice for front-end development, with sustained interest in the </a:t>
            </a:r>
            <a:r>
              <a:rPr lang="en-US" dirty="0" smtClean="0"/>
              <a:t>future.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Front-end and web development skills (</a:t>
            </a:r>
            <a:r>
              <a:rPr lang="en-US" dirty="0" smtClean="0"/>
              <a:t>HTML/CSS) </a:t>
            </a:r>
            <a:r>
              <a:rPr lang="en-US" dirty="0"/>
              <a:t>remain in high demand.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purl.org/dc/terms/"/>
    <ds:schemaRef ds:uri="f80a141d-92ca-4d3d-9308-f7e7b1d44ce8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55be751-a274-42e8-93fb-f39d3b9bccc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3274</TotalTime>
  <Words>765</Words>
  <Application>Microsoft Office PowerPoint</Application>
  <PresentationFormat>Widescreen</PresentationFormat>
  <Paragraphs>93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TECHNOLOGY USAGE AND DEMOGRAPHICS ANALYSIS (A Comprehensive Survey Analysis on Current and Future Trends)</vt:lpstr>
      <vt:lpstr>OUTLINE</vt:lpstr>
      <vt:lpstr>EXECUTIVE SUMMARY</vt:lpstr>
      <vt:lpstr>INTRODUCTION</vt:lpstr>
      <vt:lpstr>METHODOLOGY</vt:lpstr>
      <vt:lpstr>RESULTS</vt:lpstr>
      <vt:lpstr>PROGRAMMING LANGUAGE TRENDS (CURRENT)</vt:lpstr>
      <vt:lpstr>PROGRAMMING LANGUAGE TRENDS (FUTURE)</vt:lpstr>
      <vt:lpstr>PROGRAMMING LANGUAGE TRENDS - FINDINGS &amp; IMPLICATIONS</vt:lpstr>
      <vt:lpstr>DATABASE TRENDS (CURRENT)</vt:lpstr>
      <vt:lpstr>DATABASE TRENDS (FUTURE)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BUYPC COMPUTERS</cp:lastModifiedBy>
  <cp:revision>32</cp:revision>
  <dcterms:created xsi:type="dcterms:W3CDTF">2020-10-28T18:29:43Z</dcterms:created>
  <dcterms:modified xsi:type="dcterms:W3CDTF">2024-10-14T15:25:44Z</dcterms:modified>
</cp:coreProperties>
</file>