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58" r:id="rId4"/>
    <p:sldId id="256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9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7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EFD802-8AF6-44D0-8AEC-8F29E798019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A6A5FB-EF2E-4A08-82E9-F1EDE69DFF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83"/>
            <a:ext cx="12192000" cy="6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SUPERVISED MACHINE LEARNING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17967" y="147656"/>
            <a:ext cx="7977050" cy="696686"/>
          </a:xfrm>
          <a:prstGeom prst="rect">
            <a:avLst/>
          </a:prstGeom>
          <a:solidFill>
            <a:srgbClr val="CC6600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IMPORTANCE (DECISION TREE)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20" y="975359"/>
            <a:ext cx="8510780" cy="4809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7966" y="5454427"/>
            <a:ext cx="797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Bookman Old Style" panose="02050604050505020204" pitchFamily="18" charset="0"/>
              </a:rPr>
              <a:t>Selected the Top (5) Features having Two(2) Engineered Feature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Bookman Old Style" panose="02050604050505020204" pitchFamily="18" charset="0"/>
              </a:rPr>
              <a:t>Salary Satisfaction = Salary X Job Satisfaction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Bookman Old Style" panose="02050604050505020204" pitchFamily="18" charset="0"/>
              </a:rPr>
              <a:t>Commute Burden = Distance from Work X Commute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5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SUPERVISED MACHINE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66" y="440327"/>
            <a:ext cx="8334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SUPERVISED MACHINE LEARNING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17967" y="147656"/>
            <a:ext cx="7977050" cy="696686"/>
          </a:xfrm>
          <a:prstGeom prst="rect">
            <a:avLst/>
          </a:prstGeom>
          <a:solidFill>
            <a:srgbClr val="CC6600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FINE TUNING (HYPERPARAMETER)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E5C2E3-9D6E-7B79-23F4-4E17EF5D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58213"/>
            <a:ext cx="7015322" cy="53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SUPERVISED MACHINE LEARNING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17967" y="147656"/>
            <a:ext cx="7977050" cy="696686"/>
          </a:xfrm>
          <a:prstGeom prst="rect">
            <a:avLst/>
          </a:prstGeom>
          <a:solidFill>
            <a:srgbClr val="CC6600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EMSEMBLE METHOD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7966" y="1008019"/>
            <a:ext cx="79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Bookman Old Style" panose="02050604050505020204" pitchFamily="18" charset="0"/>
              </a:rPr>
              <a:t>Combined all four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716" y="1377351"/>
            <a:ext cx="5706008" cy="46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4947"/>
            <a:ext cx="10058400" cy="749716"/>
          </a:xfrm>
          <a:solidFill>
            <a:srgbClr val="CC660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&amp; RECOMMEDATION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1" y="1837509"/>
            <a:ext cx="102499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latin typeface="Bookman Old Style" panose="02050604050505020204" pitchFamily="18" charset="0"/>
              </a:rPr>
              <a:t>The Machine Learning Models did poorly because there was no significant correlation nor pattern between turnover and other features. </a:t>
            </a:r>
            <a:endParaRPr lang="en-GB" sz="2400" dirty="0" smtClean="0">
              <a:latin typeface="Bookman Old Style" panose="02050604050505020204" pitchFamily="18" charset="0"/>
            </a:endParaRPr>
          </a:p>
          <a:p>
            <a:pPr algn="just"/>
            <a:endParaRPr lang="en-GB" sz="2400" dirty="0">
              <a:latin typeface="Bookman Old Style" panose="02050604050505020204" pitchFamily="18" charset="0"/>
            </a:endParaRPr>
          </a:p>
          <a:p>
            <a:pPr algn="just"/>
            <a:r>
              <a:rPr lang="en-GB" sz="2400" dirty="0">
                <a:latin typeface="Bookman Old Style" panose="02050604050505020204" pitchFamily="18" charset="0"/>
              </a:rPr>
              <a:t>For this project, Decision Tree would be the best model with </a:t>
            </a:r>
            <a:r>
              <a:rPr lang="en-GB" sz="2400" b="1" dirty="0">
                <a:latin typeface="Bookman Old Style" panose="02050604050505020204" pitchFamily="18" charset="0"/>
              </a:rPr>
              <a:t>Best </a:t>
            </a:r>
            <a:r>
              <a:rPr lang="en-GB" sz="2400" b="1" dirty="0" err="1">
                <a:latin typeface="Bookman Old Style" panose="02050604050505020204" pitchFamily="18" charset="0"/>
              </a:rPr>
              <a:t>Hyperparameters</a:t>
            </a:r>
            <a:r>
              <a:rPr lang="en-GB" sz="2400" b="1" dirty="0">
                <a:latin typeface="Bookman Old Style" panose="02050604050505020204" pitchFamily="18" charset="0"/>
              </a:rPr>
              <a:t>: {'</a:t>
            </a:r>
            <a:r>
              <a:rPr lang="en-GB" sz="2400" b="1" dirty="0" err="1">
                <a:latin typeface="Bookman Old Style" panose="02050604050505020204" pitchFamily="18" charset="0"/>
              </a:rPr>
              <a:t>ccp_alpha</a:t>
            </a:r>
            <a:r>
              <a:rPr lang="en-GB" sz="2400" b="1" dirty="0">
                <a:latin typeface="Bookman Old Style" panose="02050604050505020204" pitchFamily="18" charset="0"/>
              </a:rPr>
              <a:t>': 0.0, '</a:t>
            </a:r>
            <a:r>
              <a:rPr lang="en-GB" sz="2400" b="1" dirty="0" err="1">
                <a:latin typeface="Bookman Old Style" panose="02050604050505020204" pitchFamily="18" charset="0"/>
              </a:rPr>
              <a:t>max_depth</a:t>
            </a:r>
            <a:r>
              <a:rPr lang="en-GB" sz="2400" b="1" dirty="0">
                <a:latin typeface="Bookman Old Style" panose="02050604050505020204" pitchFamily="18" charset="0"/>
              </a:rPr>
              <a:t>': 10, '</a:t>
            </a:r>
            <a:r>
              <a:rPr lang="en-GB" sz="2400" b="1" dirty="0" err="1">
                <a:latin typeface="Bookman Old Style" panose="02050604050505020204" pitchFamily="18" charset="0"/>
              </a:rPr>
              <a:t>min_samples_leaf</a:t>
            </a:r>
            <a:r>
              <a:rPr lang="en-GB" sz="2400" b="1" dirty="0">
                <a:latin typeface="Bookman Old Style" panose="02050604050505020204" pitchFamily="18" charset="0"/>
              </a:rPr>
              <a:t>': 2, '</a:t>
            </a:r>
            <a:r>
              <a:rPr lang="en-GB" sz="2400" b="1" dirty="0" err="1">
                <a:latin typeface="Bookman Old Style" panose="02050604050505020204" pitchFamily="18" charset="0"/>
              </a:rPr>
              <a:t>min_samples_split</a:t>
            </a:r>
            <a:r>
              <a:rPr lang="en-GB" sz="2400" b="1" dirty="0">
                <a:latin typeface="Bookman Old Style" panose="02050604050505020204" pitchFamily="18" charset="0"/>
              </a:rPr>
              <a:t>': 2}</a:t>
            </a:r>
            <a:r>
              <a:rPr lang="en-GB" sz="2400" dirty="0">
                <a:latin typeface="Bookman Old Style" panose="02050604050505020204" pitchFamily="18" charset="0"/>
              </a:rPr>
              <a:t> for Employee Turnover Prediction though with accuracy of 71%. </a:t>
            </a:r>
          </a:p>
          <a:p>
            <a:pPr algn="just"/>
            <a:endParaRPr lang="en-GB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GB" sz="2400" dirty="0" smtClean="0">
                <a:latin typeface="Bookman Old Style" panose="02050604050505020204" pitchFamily="18" charset="0"/>
              </a:rPr>
              <a:t>However</a:t>
            </a:r>
            <a:r>
              <a:rPr lang="en-GB" sz="2400" dirty="0">
                <a:latin typeface="Bookman Old Style" panose="02050604050505020204" pitchFamily="18" charset="0"/>
              </a:rPr>
              <a:t>, we recommend data recollection with improved data collection methods.</a:t>
            </a:r>
          </a:p>
        </p:txBody>
      </p:sp>
    </p:spTree>
    <p:extLst>
      <p:ext uri="{BB962C8B-B14F-4D97-AF65-F5344CB8AC3E}">
        <p14:creationId xmlns:p14="http://schemas.microsoft.com/office/powerpoint/2010/main" val="16934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4947"/>
            <a:ext cx="10058400" cy="749716"/>
          </a:xfrm>
          <a:solidFill>
            <a:srgbClr val="CC660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COLLABORATORS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41874" cy="4520232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Bookman Old Style" panose="0205060405050502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Austin </a:t>
            </a:r>
            <a:r>
              <a:rPr lang="en-U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Amadi</a:t>
            </a:r>
            <a:endParaRPr lang="en-US" sz="32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01168" lvl="1" indent="0" algn="just">
              <a:buNone/>
            </a:pPr>
            <a:endParaRPr lang="en-US" sz="16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Anslem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Akadu</a:t>
            </a:r>
            <a:endParaRPr lang="en-US" sz="32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01168" lvl="1" indent="0" algn="just"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Uzoma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Ewurum</a:t>
            </a:r>
            <a:endParaRPr lang="en-US" sz="32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01168" lvl="1" indent="0" algn="just"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Grace </a:t>
            </a:r>
            <a:r>
              <a:rPr lang="en-US" sz="32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Adedayo</a:t>
            </a:r>
            <a:endParaRPr lang="en-US" sz="32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4947"/>
            <a:ext cx="10058400" cy="749716"/>
          </a:xfrm>
          <a:solidFill>
            <a:srgbClr val="CC660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41874" cy="452023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Bookman Old Style" panose="02050604050505020204" pitchFamily="18" charset="0"/>
                <a:ea typeface="Cambria" panose="02040503050406030204" pitchFamily="18" charset="0"/>
              </a:rPr>
              <a:t>Tech innovations Inc.</a:t>
            </a:r>
            <a:r>
              <a:rPr lang="en-US" sz="2800" dirty="0">
                <a:latin typeface="Bookman Old Style" panose="02050604050505020204" pitchFamily="18" charset="0"/>
                <a:ea typeface="Cambria" panose="02040503050406030204" pitchFamily="18" charset="0"/>
              </a:rPr>
              <a:t> is a leading technology company at the forefront of digital transformation and innovation. </a:t>
            </a:r>
            <a:endParaRPr lang="en-US" sz="2800" dirty="0" smtClean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latin typeface="Bookman Old Style" panose="02050604050505020204" pitchFamily="18" charset="0"/>
                <a:ea typeface="Cambria" panose="02040503050406030204" pitchFamily="18" charset="0"/>
              </a:rPr>
              <a:t>The </a:t>
            </a:r>
            <a:r>
              <a:rPr lang="en-US" sz="2800" dirty="0">
                <a:latin typeface="Bookman Old Style" panose="02050604050505020204" pitchFamily="18" charset="0"/>
                <a:ea typeface="Cambria" panose="02040503050406030204" pitchFamily="18" charset="0"/>
              </a:rPr>
              <a:t>organization is experiencing high turnover rates and struggles to attract and retain top talent in key positions. </a:t>
            </a:r>
            <a:endParaRPr lang="en-US" sz="2800" dirty="0" smtClean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800" dirty="0" smtClean="0">
                <a:latin typeface="Bookman Old Style" panose="02050604050505020204" pitchFamily="18" charset="0"/>
                <a:ea typeface="Cambria" panose="02040503050406030204" pitchFamily="18" charset="0"/>
              </a:rPr>
              <a:t>The </a:t>
            </a:r>
            <a:r>
              <a:rPr lang="en-US" sz="2800" dirty="0">
                <a:latin typeface="Bookman Old Style" panose="02050604050505020204" pitchFamily="18" charset="0"/>
                <a:ea typeface="Cambria" panose="02040503050406030204" pitchFamily="18" charset="0"/>
              </a:rPr>
              <a:t>objective of this project is to leverage HR data and advanced analytics to develop predictive models and actionable insights that will enhance employee recruitment and retention strategies</a:t>
            </a:r>
            <a:r>
              <a:rPr lang="en-US" dirty="0">
                <a:latin typeface="Bookman Old Style" panose="0205060405050502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5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2481" y="182101"/>
            <a:ext cx="10058400" cy="749716"/>
          </a:xfrm>
          <a:prstGeom prst="rect">
            <a:avLst/>
          </a:prstGeom>
          <a:solidFill>
            <a:srgbClr val="CC6600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006" y="1201782"/>
            <a:ext cx="2743200" cy="26386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DATA COLLECTION AND PREPARATION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99584" y="3257005"/>
            <a:ext cx="2743200" cy="26386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EXPLORATORY DATA ANALYSIS (EDA)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84197" y="3257005"/>
            <a:ext cx="2743200" cy="26386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DATA </a:t>
            </a:r>
          </a:p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PRE-PROCESSING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55" y="1053736"/>
            <a:ext cx="2743200" cy="263869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SUPERVISED MACHINE LEARNING</a:t>
            </a:r>
            <a:endParaRPr lang="en-US" sz="2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123611" y="200298"/>
            <a:ext cx="4632959" cy="69668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SOURCES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DATA COLLECTION AND PREPARATION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3611" y="1097280"/>
            <a:ext cx="45632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Bookman Old Style" panose="02050604050505020204" pitchFamily="18" charset="0"/>
              </a:rPr>
              <a:t>HR Data containing 19 Features and 1000 Records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50227" y="3735117"/>
            <a:ext cx="6318069" cy="7236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PREPARATION &amp; CLEANING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0559" y="4702629"/>
            <a:ext cx="6318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Bookman Old Style" panose="02050604050505020204" pitchFamily="18" charset="0"/>
              </a:rPr>
              <a:t>There were no missing data, however </a:t>
            </a:r>
            <a:r>
              <a:rPr lang="en-US" sz="2000" dirty="0" err="1" smtClean="0">
                <a:latin typeface="Bookman Old Style" panose="02050604050505020204" pitchFamily="18" charset="0"/>
              </a:rPr>
              <a:t>Satisfaction_Score</a:t>
            </a:r>
            <a:r>
              <a:rPr lang="en-US" sz="2000" dirty="0" smtClean="0">
                <a:latin typeface="Bookman Old Style" panose="02050604050505020204" pitchFamily="18" charset="0"/>
              </a:rPr>
              <a:t> had </a:t>
            </a:r>
            <a:r>
              <a:rPr lang="en-US" sz="2000" b="1" dirty="0" smtClean="0">
                <a:latin typeface="Bookman Old Style" panose="02050604050505020204" pitchFamily="18" charset="0"/>
              </a:rPr>
              <a:t>13 Outliers </a:t>
            </a:r>
            <a:r>
              <a:rPr lang="en-US" sz="2000" dirty="0" smtClean="0">
                <a:latin typeface="Bookman Old Style" panose="02050604050505020204" pitchFamily="18" charset="0"/>
              </a:rPr>
              <a:t>which were removed during preprocessing in preparation for machine learning.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EXPLORATORY DATA ANALYSIS (EDA)</a:t>
            </a:r>
          </a:p>
        </p:txBody>
      </p:sp>
      <p:pic>
        <p:nvPicPr>
          <p:cNvPr id="9" name="Picture 8" descr="A close-up of a graph">
            <a:extLst>
              <a:ext uri="{FF2B5EF4-FFF2-40B4-BE49-F238E27FC236}">
                <a16:creationId xmlns:a16="http://schemas.microsoft.com/office/drawing/2014/main" id="{E5BDB01E-CA59-26E1-67CD-B113F6E9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740" y="495999"/>
            <a:ext cx="8475272" cy="55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EXPLORATORY DATA ANALYSIS (EDA)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06537" y="304801"/>
            <a:ext cx="7080067" cy="696686"/>
          </a:xfrm>
          <a:prstGeom prst="rect">
            <a:avLst/>
          </a:prstGeom>
          <a:solidFill>
            <a:srgbClr val="CC6600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CORRELATION MATRIX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AC3490-3939-336A-89A9-6BC51B04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3589" y="1112575"/>
            <a:ext cx="6032589" cy="51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05600" y="278674"/>
            <a:ext cx="5050970" cy="69668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4503" y="495999"/>
            <a:ext cx="3770811" cy="567837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DATA </a:t>
            </a:r>
          </a:p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PRE-PROCESSING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1097280"/>
            <a:ext cx="49813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Bookman Old Style" panose="02050604050505020204" pitchFamily="18" charset="0"/>
              </a:rPr>
              <a:t>Engineered 10 New Features, A total of 29 Features. </a:t>
            </a:r>
            <a:endParaRPr lang="en-GB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75758" y="3422468"/>
            <a:ext cx="7249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ookman Old Style" panose="02050604050505020204" pitchFamily="18" charset="0"/>
              </a:rPr>
              <a:t>All four categorical variables were labeled encoded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ookman Old Style" panose="02050604050505020204" pitchFamily="18" charset="0"/>
              </a:rPr>
              <a:t>All 29 variables were then Standardized.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latin typeface="Bookman Old Style" panose="020506040505050202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ookman Old Style" panose="02050604050505020204" pitchFamily="18" charset="0"/>
              </a:rPr>
              <a:t>Data was split into train and test data in a ratio of 80:20. However 5 features were rejected as they had anomalies. Thus, </a:t>
            </a:r>
            <a:r>
              <a:rPr lang="en-US" sz="2000" b="1" dirty="0" smtClean="0">
                <a:latin typeface="Bookman Old Style" panose="02050604050505020204" pitchFamily="18" charset="0"/>
              </a:rPr>
              <a:t>24 Features</a:t>
            </a:r>
            <a:r>
              <a:rPr lang="en-US" sz="2000" dirty="0" smtClean="0">
                <a:latin typeface="Bookman Old Style" panose="02050604050505020204" pitchFamily="18" charset="0"/>
              </a:rPr>
              <a:t> were used to train and test data.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4503" y="495999"/>
            <a:ext cx="3213463" cy="5678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SUPERVISED MACHINE LEARNING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10" y="240302"/>
            <a:ext cx="85629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355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Calibri Light</vt:lpstr>
      <vt:lpstr>Cambria</vt:lpstr>
      <vt:lpstr>Wingdings</vt:lpstr>
      <vt:lpstr>Retrospect</vt:lpstr>
      <vt:lpstr>PowerPoint Presentation</vt:lpstr>
      <vt:lpstr>COLLABORATORS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BUYPC COMPUTERS</dc:creator>
  <cp:lastModifiedBy>BUYPC COMPUTERS</cp:lastModifiedBy>
  <cp:revision>16</cp:revision>
  <dcterms:created xsi:type="dcterms:W3CDTF">2024-04-09T17:34:37Z</dcterms:created>
  <dcterms:modified xsi:type="dcterms:W3CDTF">2024-04-09T20:38:28Z</dcterms:modified>
</cp:coreProperties>
</file>