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AOP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BD8E52F0-572A-E8A9-B1F8-66AFFDD7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496" y="3429000"/>
            <a:ext cx="6559482" cy="2790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EEA66B-8AD0-11C8-8369-1FA09542EFC3}"/>
              </a:ext>
            </a:extLst>
          </p:cNvPr>
          <p:cNvSpPr txBox="1"/>
          <p:nvPr/>
        </p:nvSpPr>
        <p:spPr>
          <a:xfrm>
            <a:off x="208230" y="977774"/>
            <a:ext cx="11054281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AOP(</a:t>
            </a:r>
            <a:r>
              <a:rPr lang="en-US" altLang="ko-KR" sz="2400" b="1" dirty="0" err="1"/>
              <a:t>Ascpect</a:t>
            </a:r>
            <a:r>
              <a:rPr lang="en-US" altLang="ko-KR" sz="2400" b="1" dirty="0"/>
              <a:t>-Oriented Programming)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어떤 로직을 기준으로 핵심적인 관점</a:t>
            </a:r>
            <a:r>
              <a:rPr lang="en-US" altLang="ko-KR" dirty="0"/>
              <a:t>, </a:t>
            </a:r>
            <a:r>
              <a:rPr lang="ko-KR" altLang="en-US" dirty="0"/>
              <a:t>부가적인 관점으로 나누어서 보고 그 관점을 기준으로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각각 </a:t>
            </a:r>
            <a:r>
              <a:rPr lang="ko-KR" altLang="en-US" dirty="0" err="1"/>
              <a:t>모듈화하는</a:t>
            </a:r>
            <a:r>
              <a:rPr lang="ko-KR" altLang="en-US" dirty="0"/>
              <a:t>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ex) </a:t>
            </a:r>
            <a:r>
              <a:rPr lang="ko-KR" altLang="en-US" dirty="0"/>
              <a:t>핵심적인 관점 </a:t>
            </a:r>
            <a:r>
              <a:rPr lang="en-US" altLang="ko-KR" dirty="0"/>
              <a:t>: </a:t>
            </a:r>
            <a:r>
              <a:rPr lang="ko-KR" altLang="en-US" dirty="0"/>
              <a:t>적용하고자 하는 핵심 비즈니스 로직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부가적인 관점 </a:t>
            </a:r>
            <a:r>
              <a:rPr lang="en-US" altLang="ko-KR" dirty="0"/>
              <a:t>: </a:t>
            </a:r>
            <a:r>
              <a:rPr lang="ko-KR" altLang="en-US" dirty="0"/>
              <a:t>핵심 로직을 실행하기 위해 행해지는 데이터베이스 연결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파일 입출력 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관점</a:t>
            </a:r>
            <a:r>
              <a:rPr lang="en-US" altLang="ko-KR" b="1" dirty="0"/>
              <a:t>(Aspect)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부가 기능과 그 적용처를 정의하고 합쳐서 모듈로 만든 것</a:t>
            </a:r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8C593F-7B67-FD51-B4E1-9CA36E333ADC}"/>
              </a:ext>
            </a:extLst>
          </p:cNvPr>
          <p:cNvSpPr/>
          <p:nvPr/>
        </p:nvSpPr>
        <p:spPr>
          <a:xfrm>
            <a:off x="3130379" y="1746423"/>
            <a:ext cx="1573426" cy="2323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F6FA40-0BFA-1C7B-698F-4183BE6E4C3B}"/>
              </a:ext>
            </a:extLst>
          </p:cNvPr>
          <p:cNvSpPr/>
          <p:nvPr/>
        </p:nvSpPr>
        <p:spPr>
          <a:xfrm>
            <a:off x="5313406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BCA214-AEEF-3B97-268F-54A6BC65B9A2}"/>
              </a:ext>
            </a:extLst>
          </p:cNvPr>
          <p:cNvSpPr/>
          <p:nvPr/>
        </p:nvSpPr>
        <p:spPr>
          <a:xfrm>
            <a:off x="7499170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55484-B6B2-E084-9F4A-F24527DA7F4E}"/>
              </a:ext>
            </a:extLst>
          </p:cNvPr>
          <p:cNvSpPr/>
          <p:nvPr/>
        </p:nvSpPr>
        <p:spPr>
          <a:xfrm>
            <a:off x="3130379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5DD451-6D29-9761-3EF2-04FBE134D0E3}"/>
              </a:ext>
            </a:extLst>
          </p:cNvPr>
          <p:cNvSpPr/>
          <p:nvPr/>
        </p:nvSpPr>
        <p:spPr>
          <a:xfrm>
            <a:off x="3128306" y="2825578"/>
            <a:ext cx="1573426" cy="299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2D531C-270C-F662-F0EC-1EA71CAF5B29}"/>
              </a:ext>
            </a:extLst>
          </p:cNvPr>
          <p:cNvSpPr/>
          <p:nvPr/>
        </p:nvSpPr>
        <p:spPr>
          <a:xfrm>
            <a:off x="5313406" y="3214816"/>
            <a:ext cx="1573426" cy="312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4323D-01BC-2E68-6DE5-D4F9DA6833CD}"/>
              </a:ext>
            </a:extLst>
          </p:cNvPr>
          <p:cNvSpPr/>
          <p:nvPr/>
        </p:nvSpPr>
        <p:spPr>
          <a:xfrm>
            <a:off x="5313406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21B5B-EEA8-6797-8E50-B57220F7BAF3}"/>
              </a:ext>
            </a:extLst>
          </p:cNvPr>
          <p:cNvSpPr/>
          <p:nvPr/>
        </p:nvSpPr>
        <p:spPr>
          <a:xfrm>
            <a:off x="7499861" y="2828818"/>
            <a:ext cx="1573426" cy="296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4350EF-1C2F-DC89-5F4C-39705DAE0E78}"/>
              </a:ext>
            </a:extLst>
          </p:cNvPr>
          <p:cNvSpPr/>
          <p:nvPr/>
        </p:nvSpPr>
        <p:spPr>
          <a:xfrm>
            <a:off x="7493005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605D2D-D5C3-8C75-D12A-A2AF06B8D6DF}"/>
              </a:ext>
            </a:extLst>
          </p:cNvPr>
          <p:cNvSpPr/>
          <p:nvPr/>
        </p:nvSpPr>
        <p:spPr>
          <a:xfrm>
            <a:off x="7499861" y="3214816"/>
            <a:ext cx="1573426" cy="2759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6C331-90B1-7F72-051B-2B6DE121F73A}"/>
              </a:ext>
            </a:extLst>
          </p:cNvPr>
          <p:cNvSpPr txBox="1"/>
          <p:nvPr/>
        </p:nvSpPr>
        <p:spPr>
          <a:xfrm>
            <a:off x="3498547" y="188715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5A9A8-1474-CC4C-3E81-979142E3B02C}"/>
              </a:ext>
            </a:extLst>
          </p:cNvPr>
          <p:cNvSpPr txBox="1"/>
          <p:nvPr/>
        </p:nvSpPr>
        <p:spPr>
          <a:xfrm>
            <a:off x="5681574" y="18871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D8B6F-38A8-772B-6C98-B47092AB4AF7}"/>
              </a:ext>
            </a:extLst>
          </p:cNvPr>
          <p:cNvSpPr txBox="1"/>
          <p:nvPr/>
        </p:nvSpPr>
        <p:spPr>
          <a:xfrm>
            <a:off x="7864601" y="18871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999AE1-B8DD-DE7C-F8F1-43FEEB2586CA}"/>
              </a:ext>
            </a:extLst>
          </p:cNvPr>
          <p:cNvSpPr/>
          <p:nvPr/>
        </p:nvSpPr>
        <p:spPr>
          <a:xfrm>
            <a:off x="3128306" y="3618525"/>
            <a:ext cx="1573426" cy="312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B18925-46F4-D75C-E36C-435A2BF5F277}"/>
              </a:ext>
            </a:extLst>
          </p:cNvPr>
          <p:cNvSpPr/>
          <p:nvPr/>
        </p:nvSpPr>
        <p:spPr>
          <a:xfrm>
            <a:off x="5315479" y="3618525"/>
            <a:ext cx="1573426" cy="312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4A0EE-0510-7A04-A4DD-C25E725D8589}"/>
              </a:ext>
            </a:extLst>
          </p:cNvPr>
          <p:cNvSpPr txBox="1"/>
          <p:nvPr/>
        </p:nvSpPr>
        <p:spPr>
          <a:xfrm>
            <a:off x="2869949" y="4640816"/>
            <a:ext cx="656376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AOP(Aspect Oriented Programming,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관점지향 프로그래밍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메소드 레벨에서 공통적으로 사용하는 기능을 분리하여 관리한다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Service</a:t>
            </a:r>
            <a:r>
              <a:rPr lang="ko-KR" altLang="en-US" sz="1400" dirty="0"/>
              <a:t>와 같은 비즈니스 단에서 세밀한 로직 처리가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역할</a:t>
            </a:r>
            <a:r>
              <a:rPr lang="en-US" altLang="ko-KR" sz="1400" dirty="0"/>
              <a:t>: </a:t>
            </a:r>
            <a:r>
              <a:rPr lang="ko-KR" altLang="en-US" sz="1400" dirty="0"/>
              <a:t>트랜잭션</a:t>
            </a:r>
            <a:r>
              <a:rPr lang="en-US" altLang="ko-KR" sz="1400" dirty="0"/>
              <a:t>, </a:t>
            </a:r>
            <a:r>
              <a:rPr lang="ko-KR" altLang="en-US" sz="1400" dirty="0"/>
              <a:t>로깅</a:t>
            </a:r>
            <a:r>
              <a:rPr lang="en-US" altLang="ko-KR" sz="1400" dirty="0"/>
              <a:t>, </a:t>
            </a:r>
            <a:r>
              <a:rPr lang="ko-KR" altLang="en-US" sz="1400" dirty="0"/>
              <a:t>보안</a:t>
            </a:r>
            <a:r>
              <a:rPr lang="en-US" altLang="ko-KR" sz="1400" dirty="0"/>
              <a:t>, </a:t>
            </a:r>
            <a:r>
              <a:rPr lang="ko-KR" altLang="en-US" sz="1400" dirty="0"/>
              <a:t>예외처리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C0244-7D7D-1480-7A8D-7EDBC76E21D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15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557D28-2562-B548-FD2E-F1ADFA0A45D5}"/>
              </a:ext>
            </a:extLst>
          </p:cNvPr>
          <p:cNvSpPr/>
          <p:nvPr/>
        </p:nvSpPr>
        <p:spPr>
          <a:xfrm>
            <a:off x="3130379" y="1746423"/>
            <a:ext cx="1573426" cy="2323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267CFC-8A2A-70D5-F5C5-A98685CD55B8}"/>
              </a:ext>
            </a:extLst>
          </p:cNvPr>
          <p:cNvSpPr/>
          <p:nvPr/>
        </p:nvSpPr>
        <p:spPr>
          <a:xfrm>
            <a:off x="5313406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DB99D9-DC32-7E38-096E-77E9624715ED}"/>
              </a:ext>
            </a:extLst>
          </p:cNvPr>
          <p:cNvSpPr/>
          <p:nvPr/>
        </p:nvSpPr>
        <p:spPr>
          <a:xfrm>
            <a:off x="7499170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42CCD4-DA16-2444-FA54-696FF418B20D}"/>
              </a:ext>
            </a:extLst>
          </p:cNvPr>
          <p:cNvSpPr/>
          <p:nvPr/>
        </p:nvSpPr>
        <p:spPr>
          <a:xfrm>
            <a:off x="3130379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8EA13-E356-1A63-6CCD-704D89DCECF4}"/>
              </a:ext>
            </a:extLst>
          </p:cNvPr>
          <p:cNvSpPr/>
          <p:nvPr/>
        </p:nvSpPr>
        <p:spPr>
          <a:xfrm>
            <a:off x="3128306" y="2825578"/>
            <a:ext cx="1573426" cy="299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6BA67-6219-13A6-384D-58A4653C093E}"/>
              </a:ext>
            </a:extLst>
          </p:cNvPr>
          <p:cNvSpPr/>
          <p:nvPr/>
        </p:nvSpPr>
        <p:spPr>
          <a:xfrm>
            <a:off x="5313406" y="3214816"/>
            <a:ext cx="1573426" cy="312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E3DE52-45CB-4C62-DDC0-30DABD8561C5}"/>
              </a:ext>
            </a:extLst>
          </p:cNvPr>
          <p:cNvSpPr/>
          <p:nvPr/>
        </p:nvSpPr>
        <p:spPr>
          <a:xfrm>
            <a:off x="5313406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8D29E1-7C55-D067-C8B2-01F35E606116}"/>
              </a:ext>
            </a:extLst>
          </p:cNvPr>
          <p:cNvSpPr/>
          <p:nvPr/>
        </p:nvSpPr>
        <p:spPr>
          <a:xfrm>
            <a:off x="7499861" y="2828818"/>
            <a:ext cx="1573426" cy="296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5E8452-8556-DB6E-F91A-8DF802B1300F}"/>
              </a:ext>
            </a:extLst>
          </p:cNvPr>
          <p:cNvSpPr/>
          <p:nvPr/>
        </p:nvSpPr>
        <p:spPr>
          <a:xfrm>
            <a:off x="7493005" y="2397211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DEF-2D5A-E5F6-40CC-5E4E2876E9A3}"/>
              </a:ext>
            </a:extLst>
          </p:cNvPr>
          <p:cNvSpPr/>
          <p:nvPr/>
        </p:nvSpPr>
        <p:spPr>
          <a:xfrm>
            <a:off x="7499861" y="3214816"/>
            <a:ext cx="1573426" cy="2759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D2FEA-A5EB-E320-B840-D6CB23362C09}"/>
              </a:ext>
            </a:extLst>
          </p:cNvPr>
          <p:cNvSpPr txBox="1"/>
          <p:nvPr/>
        </p:nvSpPr>
        <p:spPr>
          <a:xfrm>
            <a:off x="3498547" y="188715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A8089-EFAE-0A61-BEF4-42FCE5F0AF2D}"/>
              </a:ext>
            </a:extLst>
          </p:cNvPr>
          <p:cNvSpPr txBox="1"/>
          <p:nvPr/>
        </p:nvSpPr>
        <p:spPr>
          <a:xfrm>
            <a:off x="5681574" y="18871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A00D7-8A92-1A32-D23A-7F8869471896}"/>
              </a:ext>
            </a:extLst>
          </p:cNvPr>
          <p:cNvSpPr txBox="1"/>
          <p:nvPr/>
        </p:nvSpPr>
        <p:spPr>
          <a:xfrm>
            <a:off x="7864601" y="18871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D4BAD5-32E6-9BC8-2F49-F41B1C4F7B46}"/>
              </a:ext>
            </a:extLst>
          </p:cNvPr>
          <p:cNvSpPr/>
          <p:nvPr/>
        </p:nvSpPr>
        <p:spPr>
          <a:xfrm>
            <a:off x="3128306" y="3618525"/>
            <a:ext cx="1573426" cy="312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A1B7A1-FFCD-2B4D-6640-FB5B4CFF0EE2}"/>
              </a:ext>
            </a:extLst>
          </p:cNvPr>
          <p:cNvSpPr/>
          <p:nvPr/>
        </p:nvSpPr>
        <p:spPr>
          <a:xfrm>
            <a:off x="5315479" y="3618525"/>
            <a:ext cx="1573426" cy="312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96596A-84B8-083C-52EC-A0190522E8B8}"/>
              </a:ext>
            </a:extLst>
          </p:cNvPr>
          <p:cNvSpPr/>
          <p:nvPr/>
        </p:nvSpPr>
        <p:spPr>
          <a:xfrm>
            <a:off x="2762451" y="2352732"/>
            <a:ext cx="6679932" cy="42931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0D07D5-B51C-86E9-31CD-A64597B24B5A}"/>
              </a:ext>
            </a:extLst>
          </p:cNvPr>
          <p:cNvSpPr/>
          <p:nvPr/>
        </p:nvSpPr>
        <p:spPr>
          <a:xfrm>
            <a:off x="2762451" y="2749769"/>
            <a:ext cx="6679932" cy="429312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AC6B68-F0A0-B8B4-2D4B-9445FD8D16E3}"/>
              </a:ext>
            </a:extLst>
          </p:cNvPr>
          <p:cNvSpPr/>
          <p:nvPr/>
        </p:nvSpPr>
        <p:spPr>
          <a:xfrm>
            <a:off x="2762451" y="3151662"/>
            <a:ext cx="6679932" cy="42931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1EED8-867F-F351-7A45-33C6B3D7811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048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7AE888-43EB-467A-DDDB-E5832AFEB95C}"/>
              </a:ext>
            </a:extLst>
          </p:cNvPr>
          <p:cNvSpPr/>
          <p:nvPr/>
        </p:nvSpPr>
        <p:spPr>
          <a:xfrm>
            <a:off x="3130379" y="1746423"/>
            <a:ext cx="1573426" cy="2323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38A0B8-3CFF-0157-6DCA-BC8D5FAC4E0E}"/>
              </a:ext>
            </a:extLst>
          </p:cNvPr>
          <p:cNvSpPr/>
          <p:nvPr/>
        </p:nvSpPr>
        <p:spPr>
          <a:xfrm>
            <a:off x="5313406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7B647-18F5-EEE9-1760-0DE6246F5AB8}"/>
              </a:ext>
            </a:extLst>
          </p:cNvPr>
          <p:cNvSpPr/>
          <p:nvPr/>
        </p:nvSpPr>
        <p:spPr>
          <a:xfrm>
            <a:off x="7499170" y="1746421"/>
            <a:ext cx="1573426" cy="2323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3A4C-2839-94E3-961D-A7610269A7B6}"/>
              </a:ext>
            </a:extLst>
          </p:cNvPr>
          <p:cNvSpPr txBox="1"/>
          <p:nvPr/>
        </p:nvSpPr>
        <p:spPr>
          <a:xfrm>
            <a:off x="3498547" y="188715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D2F52-3077-98CA-FF07-E05AB2598D45}"/>
              </a:ext>
            </a:extLst>
          </p:cNvPr>
          <p:cNvSpPr txBox="1"/>
          <p:nvPr/>
        </p:nvSpPr>
        <p:spPr>
          <a:xfrm>
            <a:off x="5681574" y="18871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D006D-C735-8B86-9A01-EFA6F70D0A98}"/>
              </a:ext>
            </a:extLst>
          </p:cNvPr>
          <p:cNvSpPr txBox="1"/>
          <p:nvPr/>
        </p:nvSpPr>
        <p:spPr>
          <a:xfrm>
            <a:off x="7864601" y="18871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6C9C3E-D55E-79D6-A7BA-EF36A7AEE140}"/>
              </a:ext>
            </a:extLst>
          </p:cNvPr>
          <p:cNvSpPr/>
          <p:nvPr/>
        </p:nvSpPr>
        <p:spPr>
          <a:xfrm>
            <a:off x="3128306" y="3618525"/>
            <a:ext cx="1573426" cy="312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0A3247-0640-8012-CAE2-9A57FD36CB37}"/>
              </a:ext>
            </a:extLst>
          </p:cNvPr>
          <p:cNvSpPr/>
          <p:nvPr/>
        </p:nvSpPr>
        <p:spPr>
          <a:xfrm>
            <a:off x="5315479" y="3618525"/>
            <a:ext cx="1573426" cy="3120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EF4032-4A0F-C550-F91C-0DA7FED48529}"/>
              </a:ext>
            </a:extLst>
          </p:cNvPr>
          <p:cNvSpPr/>
          <p:nvPr/>
        </p:nvSpPr>
        <p:spPr>
          <a:xfrm>
            <a:off x="3119501" y="5117919"/>
            <a:ext cx="1573426" cy="3377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63F250-F198-BDE9-FBC9-C3075D9FB51C}"/>
              </a:ext>
            </a:extLst>
          </p:cNvPr>
          <p:cNvSpPr/>
          <p:nvPr/>
        </p:nvSpPr>
        <p:spPr>
          <a:xfrm>
            <a:off x="5304601" y="5148920"/>
            <a:ext cx="1573426" cy="299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B1090A-9B33-32D4-ACFC-9CBC821D4D81}"/>
              </a:ext>
            </a:extLst>
          </p:cNvPr>
          <p:cNvSpPr/>
          <p:nvPr/>
        </p:nvSpPr>
        <p:spPr>
          <a:xfrm>
            <a:off x="7491623" y="5148920"/>
            <a:ext cx="1573426" cy="312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7BFAB-7B8F-49A6-3BC3-6799F264E3F2}"/>
              </a:ext>
            </a:extLst>
          </p:cNvPr>
          <p:cNvSpPr txBox="1"/>
          <p:nvPr/>
        </p:nvSpPr>
        <p:spPr>
          <a:xfrm>
            <a:off x="3253567" y="545567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A, B, C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6E956-316B-5EF4-0248-588D04B8CDAB}"/>
              </a:ext>
            </a:extLst>
          </p:cNvPr>
          <p:cNvSpPr txBox="1"/>
          <p:nvPr/>
        </p:nvSpPr>
        <p:spPr>
          <a:xfrm>
            <a:off x="5555878" y="5457001"/>
            <a:ext cx="107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A, 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B227A-EECF-FB19-ABE4-C36F876C1D38}"/>
              </a:ext>
            </a:extLst>
          </p:cNvPr>
          <p:cNvSpPr txBox="1"/>
          <p:nvPr/>
        </p:nvSpPr>
        <p:spPr>
          <a:xfrm>
            <a:off x="7739546" y="5455670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B, 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A3E3F-989D-1E28-3771-58CE28CB641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616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638A47-A614-C07D-ED55-7992CC772582}"/>
              </a:ext>
            </a:extLst>
          </p:cNvPr>
          <p:cNvGrpSpPr/>
          <p:nvPr/>
        </p:nvGrpSpPr>
        <p:grpSpPr>
          <a:xfrm>
            <a:off x="1076360" y="1519241"/>
            <a:ext cx="5043021" cy="4647426"/>
            <a:chOff x="302004" y="1107348"/>
            <a:chExt cx="5043021" cy="46474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9800-DD32-1369-C655-4E5EC3B9754E}"/>
                </a:ext>
              </a:extLst>
            </p:cNvPr>
            <p:cNvSpPr txBox="1"/>
            <p:nvPr/>
          </p:nvSpPr>
          <p:spPr>
            <a:xfrm>
              <a:off x="302004" y="1107348"/>
              <a:ext cx="1787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AOP </a:t>
              </a:r>
              <a:r>
                <a:rPr lang="ko-KR" altLang="en-US" sz="2000" b="1" dirty="0"/>
                <a:t>관련 용어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0B5D49-C428-29F7-D00A-469457E02DB5}"/>
                </a:ext>
              </a:extLst>
            </p:cNvPr>
            <p:cNvSpPr txBox="1"/>
            <p:nvPr/>
          </p:nvSpPr>
          <p:spPr>
            <a:xfrm>
              <a:off x="302004" y="1476680"/>
              <a:ext cx="5043021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Aspect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200" dirty="0"/>
                <a:t>AOP</a:t>
              </a:r>
              <a:r>
                <a:rPr lang="ko-KR" altLang="en-US" sz="1200" dirty="0"/>
                <a:t>의 단위가 되는 횡단 관심사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즉</a:t>
              </a:r>
              <a:r>
                <a:rPr lang="en-US" altLang="ko-KR" sz="1200" dirty="0"/>
                <a:t>, </a:t>
              </a:r>
              <a:r>
                <a:rPr lang="ko-KR" altLang="en-US" sz="1200" i="1" dirty="0"/>
                <a:t>횡단 관심사 단위</a:t>
              </a:r>
              <a:endParaRPr lang="en-US" altLang="ko-KR" sz="1200" i="1" dirty="0"/>
            </a:p>
            <a:p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Join Point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en-US" sz="1200" dirty="0"/>
                <a:t>횡단 관심사가 </a:t>
              </a:r>
              <a:r>
                <a:rPr lang="ko-KR" altLang="en-US" sz="1200" i="1" dirty="0"/>
                <a:t>실행될 지점이나 시점</a:t>
              </a:r>
              <a:r>
                <a:rPr lang="en-US" altLang="ko-KR" sz="1200" dirty="0"/>
                <a:t>(</a:t>
              </a:r>
              <a:r>
                <a:rPr lang="ko-KR" altLang="en-US" sz="1200" dirty="0" err="1"/>
                <a:t>메서드</a:t>
              </a:r>
              <a:r>
                <a:rPr lang="ko-KR" altLang="en-US" sz="1200" dirty="0"/>
                <a:t> 실행이나 예외 발생 등</a:t>
              </a:r>
              <a:r>
                <a:rPr lang="en-US" altLang="ko-KR" sz="1200" dirty="0"/>
                <a:t>)</a:t>
              </a:r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Advice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en-US" sz="1200" dirty="0"/>
                <a:t>특정 </a:t>
              </a:r>
              <a:r>
                <a:rPr lang="en-US" altLang="ko-KR" sz="1200" dirty="0"/>
                <a:t>Join Point</a:t>
              </a:r>
              <a:r>
                <a:rPr lang="ko-KR" altLang="en-US" sz="1200" dirty="0"/>
                <a:t>에서 실행되는 코드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횡단 관심사를 실제로 구현해서 처리하는 부분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즉 </a:t>
              </a:r>
              <a:r>
                <a:rPr lang="ko-KR" altLang="en-US" sz="1200" i="1" dirty="0"/>
                <a:t>횡단 관심사를 구현한 코드</a:t>
              </a:r>
              <a:endParaRPr lang="en-US" altLang="ko-KR" sz="1200" i="1" dirty="0"/>
            </a:p>
            <a:p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 err="1"/>
                <a:t>Pointcut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en-US" sz="1200" dirty="0"/>
                <a:t>수많은</a:t>
              </a:r>
              <a:r>
                <a:rPr lang="en-US" altLang="ko-KR" sz="1200" dirty="0"/>
                <a:t>Join Point </a:t>
              </a:r>
              <a:r>
                <a:rPr lang="ko-KR" altLang="en-US" sz="1200" dirty="0"/>
                <a:t>중에서 실제 </a:t>
              </a:r>
              <a:r>
                <a:rPr lang="en-US" altLang="ko-KR" sz="1200" dirty="0"/>
                <a:t>Advice</a:t>
              </a:r>
              <a:r>
                <a:rPr lang="ko-KR" altLang="en-US" sz="1200" dirty="0"/>
                <a:t>를 적용할 곳을 선별하기 위한 </a:t>
              </a:r>
              <a:r>
                <a:rPr lang="ko-KR" altLang="en-US" sz="1200" dirty="0" err="1"/>
                <a:t>표현식</a:t>
              </a:r>
              <a:r>
                <a:rPr lang="en-US" altLang="ko-KR" sz="1200" dirty="0"/>
                <a:t>. </a:t>
              </a:r>
              <a:r>
                <a:rPr lang="ko-KR" altLang="en-US" sz="1200" i="1" dirty="0"/>
                <a:t>즉 </a:t>
              </a:r>
              <a:r>
                <a:rPr lang="en-US" altLang="ko-KR" sz="1200" i="1" dirty="0"/>
                <a:t>Advice</a:t>
              </a:r>
              <a:r>
                <a:rPr lang="ko-KR" altLang="en-US" sz="1200" i="1" dirty="0"/>
                <a:t>를 적용하기 위한 </a:t>
              </a:r>
              <a:r>
                <a:rPr lang="ko-KR" altLang="en-US" sz="1200" i="1" dirty="0" err="1"/>
                <a:t>표현식</a:t>
              </a:r>
              <a:endParaRPr lang="en-US" altLang="ko-KR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Weaving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en-US" sz="1200" dirty="0"/>
                <a:t>코드의 적절한 지점에 </a:t>
              </a:r>
              <a:r>
                <a:rPr lang="en-US" altLang="ko-KR" sz="1200" i="1" dirty="0"/>
                <a:t>Aspect</a:t>
              </a:r>
              <a:r>
                <a:rPr lang="ko-KR" altLang="en-US" sz="1200" i="1" dirty="0"/>
                <a:t>를 </a:t>
              </a:r>
              <a:r>
                <a:rPr lang="ko-KR" altLang="en-US" sz="1200" b="1" i="1" dirty="0">
                  <a:solidFill>
                    <a:srgbClr val="FF0000"/>
                  </a:solidFill>
                </a:rPr>
                <a:t>적용</a:t>
              </a:r>
              <a:r>
                <a:rPr lang="ko-KR" altLang="en-US" sz="1200" i="1" dirty="0"/>
                <a:t>하는 행위</a:t>
              </a:r>
              <a:endParaRPr lang="en-US" altLang="ko-KR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Target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200" dirty="0"/>
                <a:t>AOP </a:t>
              </a:r>
              <a:r>
                <a:rPr lang="ko-KR" altLang="en-US" sz="1200" dirty="0"/>
                <a:t>처리에 의해 처리 흐름에 변화가 생긴 객체</a:t>
              </a:r>
              <a:endParaRPr lang="en-US" altLang="ko-KR" sz="14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AE7816-A4DE-F6AC-F27E-CE20B1D48D62}"/>
              </a:ext>
            </a:extLst>
          </p:cNvPr>
          <p:cNvGrpSpPr/>
          <p:nvPr/>
        </p:nvGrpSpPr>
        <p:grpSpPr>
          <a:xfrm>
            <a:off x="6599830" y="1519241"/>
            <a:ext cx="5043021" cy="3724097"/>
            <a:chOff x="302004" y="1107348"/>
            <a:chExt cx="5043021" cy="37240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F84664-089B-53B3-5280-37F882314769}"/>
                </a:ext>
              </a:extLst>
            </p:cNvPr>
            <p:cNvSpPr txBox="1"/>
            <p:nvPr/>
          </p:nvSpPr>
          <p:spPr>
            <a:xfrm>
              <a:off x="302004" y="1107348"/>
              <a:ext cx="2970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Spring</a:t>
              </a:r>
              <a:r>
                <a:rPr lang="ko-KR" altLang="en-US" sz="2000" b="1" dirty="0"/>
                <a:t>에서의 </a:t>
              </a:r>
              <a:r>
                <a:rPr lang="en-US" altLang="ko-KR" sz="2000" b="1" dirty="0"/>
                <a:t>Advice </a:t>
              </a:r>
              <a:r>
                <a:rPr lang="ko-KR" altLang="en-US" sz="2000" b="1" dirty="0"/>
                <a:t>유형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8678C7-FE4B-461E-10A3-C03FE4A011DE}"/>
                </a:ext>
              </a:extLst>
            </p:cNvPr>
            <p:cNvSpPr txBox="1"/>
            <p:nvPr/>
          </p:nvSpPr>
          <p:spPr>
            <a:xfrm>
              <a:off x="302004" y="1476680"/>
              <a:ext cx="5043021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Before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200" dirty="0"/>
                <a:t>Join Point </a:t>
              </a:r>
              <a:r>
                <a:rPr lang="ko-KR" altLang="en-US" sz="1200" dirty="0"/>
                <a:t>전에 실행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After Returning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200" dirty="0"/>
                <a:t>Join Point</a:t>
              </a:r>
              <a:r>
                <a:rPr lang="ko-KR" altLang="en-US" sz="1200" dirty="0"/>
                <a:t> 정상 종료 후 실행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예외 발생 시 실행되지 않음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After Throwing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200" dirty="0"/>
                <a:t>Join Point</a:t>
              </a:r>
              <a:r>
                <a:rPr lang="ko-KR" altLang="en-US" sz="1200" dirty="0"/>
                <a:t>에서 예외 발생 시 실행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정상 종료 시 실행되지 않음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After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200" dirty="0"/>
                <a:t>Join Point</a:t>
              </a:r>
              <a:r>
                <a:rPr lang="ko-KR" altLang="en-US" sz="1200" dirty="0"/>
                <a:t> 완료 후 실행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예외 발생이나 정상 종료 여부 상관 없이 항상 실행</a:t>
              </a: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/>
                <a:t>Around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200" dirty="0"/>
                <a:t>Join Point </a:t>
              </a:r>
              <a:r>
                <a:rPr lang="ko-KR" altLang="en-US" sz="1200" dirty="0"/>
                <a:t>전후에 실행</a:t>
              </a:r>
              <a:endParaRPr lang="en-US" altLang="ko-KR"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710E8E-C301-83BB-7E2E-D9BC14782F4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용어</a:t>
            </a:r>
          </a:p>
        </p:txBody>
      </p:sp>
    </p:spTree>
    <p:extLst>
      <p:ext uri="{BB962C8B-B14F-4D97-AF65-F5344CB8AC3E}">
        <p14:creationId xmlns:p14="http://schemas.microsoft.com/office/powerpoint/2010/main" val="39087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CA294-FA91-5A5C-49DA-8F1B23B4A92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용어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26BE1-32F1-83CB-6720-660AEF2CD4F2}"/>
              </a:ext>
            </a:extLst>
          </p:cNvPr>
          <p:cNvSpPr txBox="1"/>
          <p:nvPr/>
        </p:nvSpPr>
        <p:spPr>
          <a:xfrm>
            <a:off x="353083" y="977774"/>
            <a:ext cx="112353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Aspect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  <a:r>
              <a:rPr lang="en-US" altLang="ko-KR" b="1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   Advice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Pointcut = Aspect</a:t>
            </a:r>
          </a:p>
          <a:p>
            <a:endParaRPr lang="en-US" altLang="ko-KR" dirty="0"/>
          </a:p>
          <a:p>
            <a:r>
              <a:rPr lang="ko-KR" altLang="en-US" dirty="0"/>
              <a:t>실제로</a:t>
            </a:r>
            <a:r>
              <a:rPr lang="en-US" altLang="ko-KR" dirty="0"/>
              <a:t> </a:t>
            </a:r>
            <a:r>
              <a:rPr lang="ko-KR" altLang="en-US" dirty="0"/>
              <a:t>동작 코드를 의미하는 </a:t>
            </a:r>
            <a:r>
              <a:rPr lang="en-US" altLang="ko-KR" dirty="0"/>
              <a:t>Advice</a:t>
            </a:r>
            <a:r>
              <a:rPr lang="ko-KR" altLang="en-US" dirty="0"/>
              <a:t>와 작성한 </a:t>
            </a:r>
            <a:r>
              <a:rPr lang="en-US" altLang="ko-KR" dirty="0"/>
              <a:t>Advice</a:t>
            </a:r>
            <a:r>
              <a:rPr lang="ko-KR" altLang="en-US" dirty="0"/>
              <a:t>가 실제로 적용된 메소드인 </a:t>
            </a:r>
            <a:r>
              <a:rPr lang="en-US" altLang="ko-KR" dirty="0"/>
              <a:t>Pointcut</a:t>
            </a:r>
            <a:r>
              <a:rPr lang="ko-KR" altLang="en-US" dirty="0"/>
              <a:t>을 합친 개념</a:t>
            </a:r>
            <a:endParaRPr lang="en-US" altLang="ko-KR" dirty="0"/>
          </a:p>
          <a:p>
            <a:r>
              <a:rPr lang="ko-KR" altLang="en-US" dirty="0"/>
              <a:t>부가기능</a:t>
            </a:r>
            <a:r>
              <a:rPr lang="en-US" altLang="ko-KR" dirty="0"/>
              <a:t>(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트랜잭션 등</a:t>
            </a:r>
            <a:r>
              <a:rPr lang="en-US" altLang="ko-KR" dirty="0"/>
              <a:t>)</a:t>
            </a:r>
            <a:r>
              <a:rPr lang="ko-KR" altLang="en-US" dirty="0"/>
              <a:t>을 나타내는 공통 관심사에 대한 추상적인 명칭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AOP </a:t>
            </a:r>
            <a:r>
              <a:rPr lang="ko-KR" altLang="en-US" b="1" dirty="0"/>
              <a:t>개념을 적용하면 핵심기능 코드 사이에 </a:t>
            </a:r>
            <a:r>
              <a:rPr lang="ko-KR" altLang="en-US" b="1" dirty="0" err="1"/>
              <a:t>끼어있는</a:t>
            </a:r>
            <a:r>
              <a:rPr lang="ko-KR" altLang="en-US" b="1" dirty="0"/>
              <a:t> 부가기능을 독립적인 요소로 구분해 낼 수 있고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이렇게 구분된 부가 기능 </a:t>
            </a:r>
            <a:r>
              <a:rPr lang="en-US" altLang="ko-KR" b="1" dirty="0"/>
              <a:t>Aspect</a:t>
            </a:r>
            <a:r>
              <a:rPr lang="ko-KR" altLang="en-US" b="1" dirty="0"/>
              <a:t>는 런타임 시에 필요한 위치에 동적으로 참여하게 할 수 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747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2734D-B4FC-C857-45CB-EAF84CFDCD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151F1A-CE87-B159-10D3-E70C9EAB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52" y="1385602"/>
            <a:ext cx="8514086" cy="4222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1683C-2848-56E1-8109-956BAE3A6140}"/>
              </a:ext>
            </a:extLst>
          </p:cNvPr>
          <p:cNvSpPr txBox="1"/>
          <p:nvPr/>
        </p:nvSpPr>
        <p:spPr>
          <a:xfrm>
            <a:off x="-1" y="6437014"/>
            <a:ext cx="506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https://sharonprogress.tistory.com/195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68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4233F-6A5F-F4F4-48CF-6D7CF5638E3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AOP </a:t>
            </a:r>
            <a:r>
              <a:rPr lang="ko-KR" altLang="en-US" b="1" dirty="0"/>
              <a:t>구현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B07D1-1E2D-A69B-23DA-2F4EFE442930}"/>
              </a:ext>
            </a:extLst>
          </p:cNvPr>
          <p:cNvSpPr txBox="1"/>
          <p:nvPr/>
        </p:nvSpPr>
        <p:spPr>
          <a:xfrm>
            <a:off x="452673" y="1267485"/>
            <a:ext cx="10529180" cy="36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/>
              <a:t>XML </a:t>
            </a:r>
            <a:r>
              <a:rPr lang="ko-KR" altLang="en-US" sz="2400" b="1" dirty="0"/>
              <a:t>기반의 </a:t>
            </a:r>
            <a:r>
              <a:rPr lang="en-US" altLang="ko-KR" sz="2400" b="1" dirty="0"/>
              <a:t>AOP </a:t>
            </a:r>
            <a:r>
              <a:rPr lang="ko-KR" altLang="en-US" sz="2400" b="1" dirty="0" err="1"/>
              <a:t>네임스페이를</a:t>
            </a:r>
            <a:r>
              <a:rPr lang="ko-KR" altLang="en-US" sz="2400" b="1" dirty="0"/>
              <a:t> 통한 </a:t>
            </a:r>
            <a:r>
              <a:rPr lang="en-US" altLang="ko-KR" sz="2400" b="1" dirty="0"/>
              <a:t>AOP </a:t>
            </a: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부가기능을 제공하는 </a:t>
            </a:r>
            <a:r>
              <a:rPr lang="en-US" altLang="ko-KR" dirty="0"/>
              <a:t>Advice </a:t>
            </a:r>
            <a:r>
              <a:rPr lang="ko-KR" altLang="en-US" dirty="0"/>
              <a:t>클래스를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XML </a:t>
            </a:r>
            <a:r>
              <a:rPr lang="ko-KR" altLang="en-US" dirty="0"/>
              <a:t>설정 파일에 </a:t>
            </a:r>
            <a:r>
              <a:rPr lang="en-US" altLang="ko-KR" dirty="0"/>
              <a:t>&lt;</a:t>
            </a:r>
            <a:r>
              <a:rPr lang="en-US" altLang="ko-KR" dirty="0" err="1"/>
              <a:t>aop:config</a:t>
            </a:r>
            <a:r>
              <a:rPr lang="en-US" altLang="ko-KR" dirty="0"/>
              <a:t>&gt;</a:t>
            </a:r>
            <a:r>
              <a:rPr lang="ko-KR" altLang="en-US" dirty="0"/>
              <a:t>를 이용해서 </a:t>
            </a:r>
            <a:r>
              <a:rPr lang="en-US" altLang="ko-KR" dirty="0"/>
              <a:t>Aspect</a:t>
            </a:r>
            <a:r>
              <a:rPr lang="ko-KR" altLang="en-US" dirty="0"/>
              <a:t>를 설정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2. @Aspect</a:t>
            </a:r>
            <a:r>
              <a:rPr lang="ko-KR" altLang="en-US" sz="2800" b="1" dirty="0"/>
              <a:t>를 정의하는 태그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@Aspect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이용해서 부가기능을 제공하는 </a:t>
            </a:r>
            <a:r>
              <a:rPr lang="en-US" altLang="ko-KR" dirty="0"/>
              <a:t>Aspect  </a:t>
            </a:r>
            <a:r>
              <a:rPr lang="ko-KR" altLang="en-US" dirty="0"/>
              <a:t>클래스를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Aspect </a:t>
            </a:r>
            <a:r>
              <a:rPr lang="ko-KR" altLang="en-US" sz="1600" dirty="0"/>
              <a:t>클래스는 </a:t>
            </a:r>
            <a:r>
              <a:rPr lang="ko-KR" altLang="en-US" sz="1600" dirty="0" err="1"/>
              <a:t>어드바이스를</a:t>
            </a:r>
            <a:r>
              <a:rPr lang="ko-KR" altLang="en-US" sz="1600" dirty="0"/>
              <a:t> 구현하는 메소드와 </a:t>
            </a:r>
            <a:r>
              <a:rPr lang="ko-KR" altLang="en-US" sz="1600" dirty="0" err="1"/>
              <a:t>포인트컷을</a:t>
            </a:r>
            <a:r>
              <a:rPr lang="ko-KR" altLang="en-US" sz="1600" dirty="0"/>
              <a:t> 포함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dispatcher-servlet</a:t>
            </a:r>
            <a:r>
              <a:rPr lang="ko-KR" altLang="en-US" sz="1600" dirty="0"/>
              <a:t>으로 지정된 </a:t>
            </a:r>
            <a:r>
              <a:rPr lang="en-US" altLang="ko-KR" sz="1600" dirty="0"/>
              <a:t>XML </a:t>
            </a:r>
            <a:r>
              <a:rPr lang="ko-KR" altLang="en-US" sz="1600" dirty="0"/>
              <a:t>설정 파일에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aop:aspect-autoproxy</a:t>
            </a:r>
            <a:r>
              <a:rPr lang="en-US" altLang="ko-KR" sz="1600" dirty="0"/>
              <a:t>/&gt;</a:t>
            </a:r>
            <a:r>
              <a:rPr lang="ko-KR" altLang="en-US" sz="1600" dirty="0"/>
              <a:t>를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725EA-91C7-93E4-1500-EF220F75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9" y="5057516"/>
            <a:ext cx="5087060" cy="1686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793" y="1267485"/>
            <a:ext cx="2248214" cy="195289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216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317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238</cp:revision>
  <dcterms:created xsi:type="dcterms:W3CDTF">2024-06-23T05:25:09Z</dcterms:created>
  <dcterms:modified xsi:type="dcterms:W3CDTF">2024-08-23T00:36:32Z</dcterms:modified>
</cp:coreProperties>
</file>