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uiurihappy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uiurihappy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스프링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(Spring)</a:t>
            </a: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Filter &amp; Interceptor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FB28068-17EB-1747-C3AB-27F8032DEECB}"/>
              </a:ext>
            </a:extLst>
          </p:cNvPr>
          <p:cNvSpPr/>
          <p:nvPr/>
        </p:nvSpPr>
        <p:spPr>
          <a:xfrm>
            <a:off x="1971732" y="1215930"/>
            <a:ext cx="8424231" cy="4906757"/>
          </a:xfrm>
          <a:prstGeom prst="roundRect">
            <a:avLst/>
          </a:prstGeom>
          <a:solidFill>
            <a:schemeClr val="accent5">
              <a:lumMod val="75000"/>
              <a:alpha val="1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D4AB37-21B7-51CD-E311-88F699579511}"/>
              </a:ext>
            </a:extLst>
          </p:cNvPr>
          <p:cNvSpPr/>
          <p:nvPr/>
        </p:nvSpPr>
        <p:spPr>
          <a:xfrm>
            <a:off x="3931148" y="1381126"/>
            <a:ext cx="6298644" cy="4543424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F738F-A7B3-0E83-7E12-9BD8A0A58E0A}"/>
              </a:ext>
            </a:extLst>
          </p:cNvPr>
          <p:cNvSpPr txBox="1"/>
          <p:nvPr/>
        </p:nvSpPr>
        <p:spPr>
          <a:xfrm>
            <a:off x="9148170" y="1483074"/>
            <a:ext cx="1013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Spring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Context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A95D488-7C15-15F7-4318-D610840A3774}"/>
              </a:ext>
            </a:extLst>
          </p:cNvPr>
          <p:cNvSpPr/>
          <p:nvPr/>
        </p:nvSpPr>
        <p:spPr>
          <a:xfrm>
            <a:off x="7064253" y="1571710"/>
            <a:ext cx="1127629" cy="2212549"/>
          </a:xfrm>
          <a:prstGeom prst="roundRect">
            <a:avLst/>
          </a:prstGeom>
          <a:solidFill>
            <a:schemeClr val="accent6">
              <a:lumMod val="75000"/>
              <a:alpha val="1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Interceptor</a:t>
            </a:r>
            <a:endParaRPr lang="ko-KR" sz="1200" dirty="0">
              <a:solidFill>
                <a:schemeClr val="accent6">
                  <a:lumMod val="7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28AFA-026A-1E8C-DDDC-25C9024526F3}"/>
              </a:ext>
            </a:extLst>
          </p:cNvPr>
          <p:cNvSpPr txBox="1"/>
          <p:nvPr/>
        </p:nvSpPr>
        <p:spPr>
          <a:xfrm>
            <a:off x="6107966" y="1989533"/>
            <a:ext cx="1003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</a:rPr>
              <a:t>preHandler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915B0-DB53-EE6F-85FF-86848C766FEF}"/>
              </a:ext>
            </a:extLst>
          </p:cNvPr>
          <p:cNvSpPr txBox="1"/>
          <p:nvPr/>
        </p:nvSpPr>
        <p:spPr>
          <a:xfrm>
            <a:off x="6096278" y="2842169"/>
            <a:ext cx="1030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</a:rPr>
              <a:t>postHander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EAF85-8AD0-3F2F-98D0-BFE2C1F5ED0B}"/>
              </a:ext>
            </a:extLst>
          </p:cNvPr>
          <p:cNvSpPr txBox="1"/>
          <p:nvPr/>
        </p:nvSpPr>
        <p:spPr>
          <a:xfrm>
            <a:off x="3999216" y="4530358"/>
            <a:ext cx="1331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</a:rPr>
              <a:t>afterCompletion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6A63FF-1BD9-A575-463C-A9D352F622C8}"/>
              </a:ext>
            </a:extLst>
          </p:cNvPr>
          <p:cNvGrpSpPr/>
          <p:nvPr/>
        </p:nvGrpSpPr>
        <p:grpSpPr>
          <a:xfrm>
            <a:off x="5201513" y="4621305"/>
            <a:ext cx="597656" cy="1048296"/>
            <a:chOff x="6463507" y="3990647"/>
            <a:chExt cx="539174" cy="867994"/>
          </a:xfrm>
        </p:grpSpPr>
        <p:pic>
          <p:nvPicPr>
            <p:cNvPr id="9" name="그래픽 8" descr="용지 단색으로 채워진">
              <a:extLst>
                <a:ext uri="{FF2B5EF4-FFF2-40B4-BE49-F238E27FC236}">
                  <a16:creationId xmlns:a16="http://schemas.microsoft.com/office/drawing/2014/main" id="{8C4BF538-8AC7-F09C-1508-40BD651BB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463507" y="3990647"/>
              <a:ext cx="539174" cy="5391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5CEF00-63FE-EDB1-C02C-F463C0FE413A}"/>
                </a:ext>
              </a:extLst>
            </p:cNvPr>
            <p:cNvSpPr txBox="1"/>
            <p:nvPr/>
          </p:nvSpPr>
          <p:spPr>
            <a:xfrm>
              <a:off x="6486590" y="4457458"/>
              <a:ext cx="493001" cy="401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JSP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V</a:t>
              </a:r>
              <a:r>
                <a:rPr lang="en-US" altLang="ko-KR" dirty="0"/>
                <a:t>iew)</a:t>
              </a: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8D13FF-AC0D-650C-0250-0AF347429EAF}"/>
              </a:ext>
            </a:extLst>
          </p:cNvPr>
          <p:cNvGrpSpPr/>
          <p:nvPr/>
        </p:nvGrpSpPr>
        <p:grpSpPr>
          <a:xfrm>
            <a:off x="8034933" y="2221647"/>
            <a:ext cx="1837155" cy="1098076"/>
            <a:chOff x="9392152" y="2552174"/>
            <a:chExt cx="1645859" cy="902888"/>
          </a:xfrm>
        </p:grpSpPr>
        <p:pic>
          <p:nvPicPr>
            <p:cNvPr id="12" name="그래픽 11" descr="용지 단색으로 채워진">
              <a:extLst>
                <a:ext uri="{FF2B5EF4-FFF2-40B4-BE49-F238E27FC236}">
                  <a16:creationId xmlns:a16="http://schemas.microsoft.com/office/drawing/2014/main" id="{8A836F94-5815-2EF2-2EA3-506A77D98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930349" y="2552174"/>
              <a:ext cx="539174" cy="53917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171948-1BAE-A057-FEF3-8CD421F8029C}"/>
                </a:ext>
              </a:extLst>
            </p:cNvPr>
            <p:cNvSpPr txBox="1"/>
            <p:nvPr/>
          </p:nvSpPr>
          <p:spPr>
            <a:xfrm>
              <a:off x="9392152" y="3056669"/>
              <a:ext cx="1645859" cy="39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Servlet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C</a:t>
              </a:r>
              <a:r>
                <a:rPr lang="en-US" altLang="ko-KR" dirty="0"/>
                <a:t>ontroller)</a:t>
              </a:r>
              <a:endParaRPr lang="ko-KR" altLang="en-US" dirty="0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E72C06-1D58-34BB-27B1-23BEB0842466}"/>
              </a:ext>
            </a:extLst>
          </p:cNvPr>
          <p:cNvCxnSpPr>
            <a:cxnSpLocks/>
          </p:cNvCxnSpPr>
          <p:nvPr/>
        </p:nvCxnSpPr>
        <p:spPr>
          <a:xfrm>
            <a:off x="5689254" y="3815232"/>
            <a:ext cx="0" cy="764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B8EE039-C848-450F-D413-B8C58A8512FB}"/>
              </a:ext>
            </a:extLst>
          </p:cNvPr>
          <p:cNvGrpSpPr/>
          <p:nvPr/>
        </p:nvGrpSpPr>
        <p:grpSpPr>
          <a:xfrm>
            <a:off x="8127910" y="4625541"/>
            <a:ext cx="1837155" cy="1044060"/>
            <a:chOff x="8470813" y="3886403"/>
            <a:chExt cx="1645859" cy="858473"/>
          </a:xfrm>
        </p:grpSpPr>
        <p:pic>
          <p:nvPicPr>
            <p:cNvPr id="16" name="그래픽 15" descr="용지 단색으로 채워진">
              <a:extLst>
                <a:ext uri="{FF2B5EF4-FFF2-40B4-BE49-F238E27FC236}">
                  <a16:creationId xmlns:a16="http://schemas.microsoft.com/office/drawing/2014/main" id="{8C3FD30F-9AC1-FDED-0250-17E4ED793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972119" y="3886403"/>
              <a:ext cx="539174" cy="53917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8D0C7D-21FA-32ED-982B-A566E6A2A23C}"/>
                </a:ext>
              </a:extLst>
            </p:cNvPr>
            <p:cNvSpPr txBox="1"/>
            <p:nvPr/>
          </p:nvSpPr>
          <p:spPr>
            <a:xfrm>
              <a:off x="8470813" y="4346483"/>
              <a:ext cx="1645859" cy="39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Java Beans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M</a:t>
              </a:r>
              <a:r>
                <a:rPr lang="en-US" altLang="ko-KR" dirty="0"/>
                <a:t>odel)</a:t>
              </a:r>
              <a:endParaRPr lang="ko-KR" altLang="en-US" dirty="0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0FAC459-B579-807D-2545-2E8B76F3E91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988402" y="3490939"/>
            <a:ext cx="1" cy="113460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7EAD85-3D69-23C5-E350-7B4CD9839CC5}"/>
              </a:ext>
            </a:extLst>
          </p:cNvPr>
          <p:cNvCxnSpPr>
            <a:cxnSpLocks/>
            <a:stCxn id="16" idx="1"/>
            <a:endCxn id="9" idx="3"/>
          </p:cNvCxnSpPr>
          <p:nvPr/>
        </p:nvCxnSpPr>
        <p:spPr>
          <a:xfrm flipH="1" flipV="1">
            <a:off x="5799169" y="4946892"/>
            <a:ext cx="2888313" cy="6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F7A23F1-6985-A5C2-462B-996C5453AD24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 flipV="1">
            <a:off x="9289323" y="4949057"/>
            <a:ext cx="1749664" cy="435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C15F268-36F7-5E9C-2C34-3FAC410F308D}"/>
              </a:ext>
            </a:extLst>
          </p:cNvPr>
          <p:cNvGrpSpPr/>
          <p:nvPr/>
        </p:nvGrpSpPr>
        <p:grpSpPr>
          <a:xfrm>
            <a:off x="11038987" y="4606320"/>
            <a:ext cx="629138" cy="978838"/>
            <a:chOff x="10105024" y="4344845"/>
            <a:chExt cx="629138" cy="978838"/>
          </a:xfrm>
        </p:grpSpPr>
        <p:pic>
          <p:nvPicPr>
            <p:cNvPr id="22" name="그래픽 21" descr="데이터베이스 단색으로 채워진">
              <a:extLst>
                <a:ext uri="{FF2B5EF4-FFF2-40B4-BE49-F238E27FC236}">
                  <a16:creationId xmlns:a16="http://schemas.microsoft.com/office/drawing/2014/main" id="{79327F57-B070-7B6A-4C50-1970DF83F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0105024" y="4344845"/>
              <a:ext cx="629138" cy="68547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349DA6F-5BC5-F606-73AB-5FEF3B8AACEB}"/>
                </a:ext>
              </a:extLst>
            </p:cNvPr>
            <p:cNvSpPr txBox="1"/>
            <p:nvPr/>
          </p:nvSpPr>
          <p:spPr>
            <a:xfrm>
              <a:off x="10118672" y="4954351"/>
              <a:ext cx="601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E44C0C3-3A90-C927-0AA9-0495270EA5F2}"/>
              </a:ext>
            </a:extLst>
          </p:cNvPr>
          <p:cNvSpPr txBox="1"/>
          <p:nvPr/>
        </p:nvSpPr>
        <p:spPr>
          <a:xfrm>
            <a:off x="4864938" y="846598"/>
            <a:ext cx="272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</a:rPr>
              <a:t>Web/Servlet Container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9716115-0CA5-39F3-E202-D3CB8B76FE3D}"/>
              </a:ext>
            </a:extLst>
          </p:cNvPr>
          <p:cNvGrpSpPr/>
          <p:nvPr/>
        </p:nvGrpSpPr>
        <p:grpSpPr>
          <a:xfrm>
            <a:off x="880692" y="1872293"/>
            <a:ext cx="7644183" cy="402061"/>
            <a:chOff x="409882" y="1812944"/>
            <a:chExt cx="7644183" cy="402061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BB3EE471-FEEA-C3BA-C0CB-53F40C06A04A}"/>
                </a:ext>
              </a:extLst>
            </p:cNvPr>
            <p:cNvCxnSpPr>
              <a:cxnSpLocks/>
            </p:cNvCxnSpPr>
            <p:nvPr/>
          </p:nvCxnSpPr>
          <p:spPr>
            <a:xfrm>
              <a:off x="409882" y="2203228"/>
              <a:ext cx="7644183" cy="11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941A5DE-C47D-5E2A-9E92-240F9341DC3D}"/>
                </a:ext>
              </a:extLst>
            </p:cNvPr>
            <p:cNvSpPr txBox="1"/>
            <p:nvPr/>
          </p:nvSpPr>
          <p:spPr>
            <a:xfrm>
              <a:off x="409882" y="1812944"/>
              <a:ext cx="944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Request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812C8D0-D074-198C-42F2-B52949F34763}"/>
              </a:ext>
            </a:extLst>
          </p:cNvPr>
          <p:cNvGrpSpPr/>
          <p:nvPr/>
        </p:nvGrpSpPr>
        <p:grpSpPr>
          <a:xfrm>
            <a:off x="814010" y="2873463"/>
            <a:ext cx="7644190" cy="375830"/>
            <a:chOff x="343200" y="2814114"/>
            <a:chExt cx="7644190" cy="375830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A943004-D995-E8BB-1EF1-F94C094ED0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883" y="2814114"/>
              <a:ext cx="7577507" cy="22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CA6769-CF51-830B-2B94-304699B1F940}"/>
                </a:ext>
              </a:extLst>
            </p:cNvPr>
            <p:cNvSpPr txBox="1"/>
            <p:nvPr/>
          </p:nvSpPr>
          <p:spPr>
            <a:xfrm>
              <a:off x="343200" y="2820612"/>
              <a:ext cx="108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Response</a:t>
              </a:r>
              <a:endParaRPr lang="ko-KR" altLang="en-US" dirty="0"/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2FA34D4-3F88-42CB-1FA1-4A24032C037A}"/>
              </a:ext>
            </a:extLst>
          </p:cNvPr>
          <p:cNvSpPr/>
          <p:nvPr/>
        </p:nvSpPr>
        <p:spPr>
          <a:xfrm>
            <a:off x="4893665" y="1571710"/>
            <a:ext cx="1213347" cy="2221439"/>
          </a:xfrm>
          <a:prstGeom prst="roundRect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Dispatcher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Servlet</a:t>
            </a: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1CD7BF0-F8B2-6844-CCC5-3240DEAE1CEB}"/>
              </a:ext>
            </a:extLst>
          </p:cNvPr>
          <p:cNvCxnSpPr>
            <a:cxnSpLocks/>
          </p:cNvCxnSpPr>
          <p:nvPr/>
        </p:nvCxnSpPr>
        <p:spPr>
          <a:xfrm flipV="1">
            <a:off x="5251041" y="3784259"/>
            <a:ext cx="0" cy="804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48D676B-3512-477F-A7E8-CB659BDFA9C2}"/>
              </a:ext>
            </a:extLst>
          </p:cNvPr>
          <p:cNvGrpSpPr/>
          <p:nvPr/>
        </p:nvGrpSpPr>
        <p:grpSpPr>
          <a:xfrm>
            <a:off x="3931148" y="3823811"/>
            <a:ext cx="1381258" cy="763877"/>
            <a:chOff x="4321603" y="2730803"/>
            <a:chExt cx="1381258" cy="763877"/>
          </a:xfrm>
        </p:grpSpPr>
        <p:pic>
          <p:nvPicPr>
            <p:cNvPr id="34" name="그래픽 33" descr="문서 단색으로 채워진">
              <a:extLst>
                <a:ext uri="{FF2B5EF4-FFF2-40B4-BE49-F238E27FC236}">
                  <a16:creationId xmlns:a16="http://schemas.microsoft.com/office/drawing/2014/main" id="{F58C1E6F-8333-C409-58B7-CE98BDE14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4769071" y="2730803"/>
              <a:ext cx="486322" cy="486322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5C7A4B8-93DE-8AA9-C0EC-901913354458}"/>
                </a:ext>
              </a:extLst>
            </p:cNvPr>
            <p:cNvSpPr txBox="1"/>
            <p:nvPr/>
          </p:nvSpPr>
          <p:spPr>
            <a:xfrm>
              <a:off x="4321603" y="3217681"/>
              <a:ext cx="1381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HTML+CSS+IMG</a:t>
              </a:r>
              <a:endPara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10B15C7-1B34-DF40-4249-E2ECAB0E15A2}"/>
              </a:ext>
            </a:extLst>
          </p:cNvPr>
          <p:cNvSpPr txBox="1"/>
          <p:nvPr/>
        </p:nvSpPr>
        <p:spPr>
          <a:xfrm>
            <a:off x="5719231" y="3994458"/>
            <a:ext cx="135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View Rendering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B1ED071-2D27-D8D3-3AD7-9ADB216F228E}"/>
              </a:ext>
            </a:extLst>
          </p:cNvPr>
          <p:cNvSpPr/>
          <p:nvPr/>
        </p:nvSpPr>
        <p:spPr>
          <a:xfrm>
            <a:off x="2352972" y="1571710"/>
            <a:ext cx="1164369" cy="2212549"/>
          </a:xfrm>
          <a:prstGeom prst="roundRect">
            <a:avLst/>
          </a:prstGeom>
          <a:solidFill>
            <a:srgbClr val="7030A0">
              <a:alpha val="10000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400" b="1" dirty="0">
                <a:solidFill>
                  <a:srgbClr val="7030A0"/>
                </a:solidFill>
                <a:ea typeface="맑은 고딕"/>
                <a:cs typeface="Calibri"/>
              </a:rPr>
              <a:t>Filter</a:t>
            </a:r>
          </a:p>
          <a:p>
            <a:endParaRPr lang="ko-KR" sz="1400" b="1" dirty="0">
              <a:solidFill>
                <a:srgbClr val="7030A0"/>
              </a:solidFill>
              <a:ea typeface="맑은 고딕"/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212609-AB59-7459-F7B9-835298013B4B}"/>
              </a:ext>
            </a:extLst>
          </p:cNvPr>
          <p:cNvSpPr txBox="1"/>
          <p:nvPr/>
        </p:nvSpPr>
        <p:spPr>
          <a:xfrm>
            <a:off x="161436" y="4818780"/>
            <a:ext cx="6098328" cy="1877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Filter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응답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요청</a:t>
            </a:r>
            <a:r>
              <a:rPr lang="ko-KR" altLang="en-US" sz="1400" dirty="0"/>
              <a:t>을 거른 뒤 정제한다</a:t>
            </a:r>
            <a:r>
              <a:rPr lang="en-US" altLang="ko-KR" sz="1400" dirty="0"/>
              <a:t>. (</a:t>
            </a:r>
            <a:r>
              <a:rPr lang="ko-KR" altLang="en-US" sz="1400" i="1" dirty="0"/>
              <a:t>통신 측면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스프링 영역 외부에 존재하여 스프링과 무관한 자원에 대해 동작한다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역할</a:t>
            </a:r>
            <a:r>
              <a:rPr lang="en-US" altLang="ko-KR" sz="1400" dirty="0"/>
              <a:t>: </a:t>
            </a:r>
            <a:r>
              <a:rPr lang="ko-KR" altLang="en-US" sz="1400" dirty="0"/>
              <a:t>인코딩 변환 처리</a:t>
            </a:r>
            <a:r>
              <a:rPr lang="en-US" altLang="ko-KR" sz="1400" dirty="0"/>
              <a:t>, </a:t>
            </a:r>
            <a:r>
              <a:rPr lang="ko-KR" altLang="en-US" sz="1400" dirty="0"/>
              <a:t>요청</a:t>
            </a:r>
            <a:r>
              <a:rPr lang="en-US" altLang="ko-KR" sz="1400" dirty="0"/>
              <a:t>/</a:t>
            </a:r>
            <a:r>
              <a:rPr lang="ko-KR" altLang="en-US" sz="1400" dirty="0"/>
              <a:t>응답에 대한 변경 및 확인 작업</a:t>
            </a:r>
            <a:r>
              <a:rPr lang="en-US" altLang="ko-KR" sz="1400" dirty="0"/>
              <a:t>, </a:t>
            </a:r>
            <a:r>
              <a:rPr lang="ko-KR" altLang="en-US" sz="1400" dirty="0"/>
              <a:t>인증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변환</a:t>
            </a:r>
            <a:r>
              <a:rPr lang="en-US" altLang="ko-KR" sz="1400" dirty="0"/>
              <a:t>, </a:t>
            </a:r>
            <a:r>
              <a:rPr lang="ko-KR" altLang="en-US" sz="1400" dirty="0"/>
              <a:t>암호화 필터</a:t>
            </a:r>
            <a:r>
              <a:rPr lang="en-US" altLang="ko-KR" sz="1400" dirty="0"/>
              <a:t>, </a:t>
            </a:r>
            <a:r>
              <a:rPr lang="ko-KR" altLang="en-US" sz="1400" dirty="0"/>
              <a:t>토크나이징 필터 등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b="1" dirty="0" err="1">
                <a:solidFill>
                  <a:srgbClr val="7030A0"/>
                </a:solidFill>
              </a:rPr>
              <a:t>init</a:t>
            </a:r>
            <a:r>
              <a:rPr lang="en-US" altLang="ko-KR" sz="1400" b="1" dirty="0">
                <a:solidFill>
                  <a:srgbClr val="7030A0"/>
                </a:solidFill>
              </a:rPr>
              <a:t>()</a:t>
            </a:r>
            <a:r>
              <a:rPr lang="en-US" altLang="ko-KR" sz="1400" dirty="0"/>
              <a:t>: </a:t>
            </a:r>
            <a:r>
              <a:rPr lang="ko-KR" altLang="en-US" sz="1400" dirty="0"/>
              <a:t>필터 인스턴스 초기화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b="1" dirty="0" err="1">
                <a:solidFill>
                  <a:srgbClr val="7030A0"/>
                </a:solidFill>
              </a:rPr>
              <a:t>doFilter</a:t>
            </a:r>
            <a:r>
              <a:rPr lang="en-US" altLang="ko-KR" sz="1400" b="1" dirty="0">
                <a:solidFill>
                  <a:srgbClr val="7030A0"/>
                </a:solidFill>
              </a:rPr>
              <a:t>()</a:t>
            </a:r>
            <a:r>
              <a:rPr lang="en-US" altLang="ko-KR" sz="1400" dirty="0"/>
              <a:t>: </a:t>
            </a:r>
            <a:r>
              <a:rPr lang="ko-KR" altLang="en-US" sz="1400" dirty="0"/>
              <a:t>전</a:t>
            </a:r>
            <a:r>
              <a:rPr lang="en-US" altLang="ko-KR" sz="1400" dirty="0"/>
              <a:t>/</a:t>
            </a:r>
            <a:r>
              <a:rPr lang="ko-KR" altLang="en-US" sz="1400" dirty="0"/>
              <a:t>후 처리 로직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b="1" dirty="0">
                <a:solidFill>
                  <a:srgbClr val="7030A0"/>
                </a:solidFill>
              </a:rPr>
              <a:t>destroy()</a:t>
            </a:r>
            <a:r>
              <a:rPr lang="en-US" altLang="ko-KR" sz="1400" dirty="0"/>
              <a:t>: </a:t>
            </a:r>
            <a:r>
              <a:rPr lang="ko-KR" altLang="en-US" sz="1400" dirty="0"/>
              <a:t>필터 인스턴스 종료</a:t>
            </a:r>
            <a:endParaRPr lang="en-US" altLang="ko-KR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C5277C-7CF8-22A1-F2D8-1799BB78E5E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Filter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87016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3A8E3A8-BB72-5653-C2CF-F8648A1EACE1}"/>
              </a:ext>
            </a:extLst>
          </p:cNvPr>
          <p:cNvSpPr/>
          <p:nvPr/>
        </p:nvSpPr>
        <p:spPr>
          <a:xfrm>
            <a:off x="1971732" y="1215930"/>
            <a:ext cx="8424231" cy="4906757"/>
          </a:xfrm>
          <a:prstGeom prst="roundRect">
            <a:avLst/>
          </a:prstGeom>
          <a:solidFill>
            <a:schemeClr val="accent5">
              <a:lumMod val="75000"/>
              <a:alpha val="1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1940F-79CD-0955-B687-64FB20B7C71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Interceptor</a:t>
            </a:r>
            <a:endParaRPr lang="ko-KR" altLang="en-US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A47626A-4FA4-F911-05EB-EF2ED0F34DE1}"/>
              </a:ext>
            </a:extLst>
          </p:cNvPr>
          <p:cNvSpPr/>
          <p:nvPr/>
        </p:nvSpPr>
        <p:spPr>
          <a:xfrm>
            <a:off x="3931148" y="1381126"/>
            <a:ext cx="6298644" cy="4543424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03CD0-BA0C-7D5A-C818-766A89235F09}"/>
              </a:ext>
            </a:extLst>
          </p:cNvPr>
          <p:cNvSpPr txBox="1"/>
          <p:nvPr/>
        </p:nvSpPr>
        <p:spPr>
          <a:xfrm>
            <a:off x="9071055" y="1527059"/>
            <a:ext cx="1002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Spring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Context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7193AA9-05B6-1195-68A3-B53FE4A5A909}"/>
              </a:ext>
            </a:extLst>
          </p:cNvPr>
          <p:cNvSpPr/>
          <p:nvPr/>
        </p:nvSpPr>
        <p:spPr>
          <a:xfrm>
            <a:off x="7064253" y="1571710"/>
            <a:ext cx="1127629" cy="2212549"/>
          </a:xfrm>
          <a:prstGeom prst="roundRect">
            <a:avLst/>
          </a:prstGeom>
          <a:solidFill>
            <a:schemeClr val="accent6">
              <a:lumMod val="75000"/>
              <a:alpha val="1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Interceptor</a:t>
            </a:r>
            <a:endParaRPr lang="ko-KR" sz="1200" dirty="0">
              <a:solidFill>
                <a:schemeClr val="accent6">
                  <a:lumMod val="7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0BED1-28F2-4363-560E-C16F25F2D252}"/>
              </a:ext>
            </a:extLst>
          </p:cNvPr>
          <p:cNvSpPr txBox="1"/>
          <p:nvPr/>
        </p:nvSpPr>
        <p:spPr>
          <a:xfrm>
            <a:off x="6107966" y="1989533"/>
            <a:ext cx="1003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</a:rPr>
              <a:t>preHandler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7FBEC-BE4B-4017-D116-D5EB2DD4C698}"/>
              </a:ext>
            </a:extLst>
          </p:cNvPr>
          <p:cNvSpPr txBox="1"/>
          <p:nvPr/>
        </p:nvSpPr>
        <p:spPr>
          <a:xfrm>
            <a:off x="6096278" y="2842169"/>
            <a:ext cx="1030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</a:rPr>
              <a:t>postHander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61282-16AA-B281-6C13-3374B1E1149B}"/>
              </a:ext>
            </a:extLst>
          </p:cNvPr>
          <p:cNvSpPr txBox="1"/>
          <p:nvPr/>
        </p:nvSpPr>
        <p:spPr>
          <a:xfrm>
            <a:off x="3999216" y="4530358"/>
            <a:ext cx="1331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</a:rPr>
              <a:t>afterCompletion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F246092-BC69-B1A3-B5FB-84C6FFCA979C}"/>
              </a:ext>
            </a:extLst>
          </p:cNvPr>
          <p:cNvGrpSpPr/>
          <p:nvPr/>
        </p:nvGrpSpPr>
        <p:grpSpPr>
          <a:xfrm>
            <a:off x="5201513" y="4621305"/>
            <a:ext cx="597656" cy="1048296"/>
            <a:chOff x="6463507" y="3990647"/>
            <a:chExt cx="539174" cy="867994"/>
          </a:xfrm>
        </p:grpSpPr>
        <p:pic>
          <p:nvPicPr>
            <p:cNvPr id="12" name="그래픽 11" descr="용지 단색으로 채워진">
              <a:extLst>
                <a:ext uri="{FF2B5EF4-FFF2-40B4-BE49-F238E27FC236}">
                  <a16:creationId xmlns:a16="http://schemas.microsoft.com/office/drawing/2014/main" id="{875550E6-0806-A89A-D7D9-AD0BFF0C8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463507" y="3990647"/>
              <a:ext cx="539174" cy="53917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54C4ED-4C0B-BF79-706C-C6BA7EF67D04}"/>
                </a:ext>
              </a:extLst>
            </p:cNvPr>
            <p:cNvSpPr txBox="1"/>
            <p:nvPr/>
          </p:nvSpPr>
          <p:spPr>
            <a:xfrm>
              <a:off x="6486590" y="4457458"/>
              <a:ext cx="493001" cy="401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JSP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V</a:t>
              </a:r>
              <a:r>
                <a:rPr lang="en-US" altLang="ko-KR" dirty="0"/>
                <a:t>iew)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381E91-38B0-7805-D93B-73F90BCFF042}"/>
              </a:ext>
            </a:extLst>
          </p:cNvPr>
          <p:cNvGrpSpPr/>
          <p:nvPr/>
        </p:nvGrpSpPr>
        <p:grpSpPr>
          <a:xfrm>
            <a:off x="8034933" y="2221647"/>
            <a:ext cx="1837155" cy="1098076"/>
            <a:chOff x="9392152" y="2552174"/>
            <a:chExt cx="1645859" cy="902888"/>
          </a:xfrm>
        </p:grpSpPr>
        <p:pic>
          <p:nvPicPr>
            <p:cNvPr id="15" name="그래픽 14" descr="용지 단색으로 채워진">
              <a:extLst>
                <a:ext uri="{FF2B5EF4-FFF2-40B4-BE49-F238E27FC236}">
                  <a16:creationId xmlns:a16="http://schemas.microsoft.com/office/drawing/2014/main" id="{25183633-FBEE-7E80-43F9-A85CDF3C4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930349" y="2552174"/>
              <a:ext cx="539174" cy="53917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0DFA94-FA14-B25E-AE2A-BBD09EB6196A}"/>
                </a:ext>
              </a:extLst>
            </p:cNvPr>
            <p:cNvSpPr txBox="1"/>
            <p:nvPr/>
          </p:nvSpPr>
          <p:spPr>
            <a:xfrm>
              <a:off x="9392152" y="3056669"/>
              <a:ext cx="1645859" cy="39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Servlet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C</a:t>
              </a:r>
              <a:r>
                <a:rPr lang="en-US" altLang="ko-KR" dirty="0"/>
                <a:t>ontroller)</a:t>
              </a:r>
              <a:endParaRPr lang="ko-KR" altLang="en-US" dirty="0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295AC15-F4BD-FE95-8241-9AD4C402A9B6}"/>
              </a:ext>
            </a:extLst>
          </p:cNvPr>
          <p:cNvCxnSpPr>
            <a:cxnSpLocks/>
          </p:cNvCxnSpPr>
          <p:nvPr/>
        </p:nvCxnSpPr>
        <p:spPr>
          <a:xfrm>
            <a:off x="5689254" y="3815232"/>
            <a:ext cx="0" cy="764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B405178-D60F-281E-E50B-EA4DEA4E991D}"/>
              </a:ext>
            </a:extLst>
          </p:cNvPr>
          <p:cNvGrpSpPr/>
          <p:nvPr/>
        </p:nvGrpSpPr>
        <p:grpSpPr>
          <a:xfrm>
            <a:off x="8127910" y="4625541"/>
            <a:ext cx="1837155" cy="1044060"/>
            <a:chOff x="8470813" y="3886403"/>
            <a:chExt cx="1645859" cy="858473"/>
          </a:xfrm>
        </p:grpSpPr>
        <p:pic>
          <p:nvPicPr>
            <p:cNvPr id="19" name="그래픽 18" descr="용지 단색으로 채워진">
              <a:extLst>
                <a:ext uri="{FF2B5EF4-FFF2-40B4-BE49-F238E27FC236}">
                  <a16:creationId xmlns:a16="http://schemas.microsoft.com/office/drawing/2014/main" id="{70D51BD8-9208-8E1E-2BDF-AA25AEB73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972119" y="3886403"/>
              <a:ext cx="539174" cy="53917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EF9D62-400B-0F77-A29E-10801AA74EAB}"/>
                </a:ext>
              </a:extLst>
            </p:cNvPr>
            <p:cNvSpPr txBox="1"/>
            <p:nvPr/>
          </p:nvSpPr>
          <p:spPr>
            <a:xfrm>
              <a:off x="8470813" y="4346483"/>
              <a:ext cx="1645859" cy="39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Java Beans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M</a:t>
              </a:r>
              <a:r>
                <a:rPr lang="en-US" altLang="ko-KR" dirty="0"/>
                <a:t>odel)</a:t>
              </a:r>
              <a:endParaRPr lang="ko-KR" altLang="en-US" dirty="0"/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F63C74C-8D3D-09C9-82DE-A757376FFC6D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988402" y="3490939"/>
            <a:ext cx="1" cy="113460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696A7D7-BD67-7ED9-F2C7-904CB511ED54}"/>
              </a:ext>
            </a:extLst>
          </p:cNvPr>
          <p:cNvCxnSpPr>
            <a:cxnSpLocks/>
            <a:stCxn id="19" idx="1"/>
            <a:endCxn id="12" idx="3"/>
          </p:cNvCxnSpPr>
          <p:nvPr/>
        </p:nvCxnSpPr>
        <p:spPr>
          <a:xfrm flipH="1" flipV="1">
            <a:off x="5799169" y="4946892"/>
            <a:ext cx="2888313" cy="6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9A0C702-529D-ED05-66E6-27BD702CB715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9289323" y="4949057"/>
            <a:ext cx="1749664" cy="435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BB0AF2E-C19A-AF5C-3F7A-EA4A0957D68B}"/>
              </a:ext>
            </a:extLst>
          </p:cNvPr>
          <p:cNvGrpSpPr/>
          <p:nvPr/>
        </p:nvGrpSpPr>
        <p:grpSpPr>
          <a:xfrm>
            <a:off x="11038987" y="4606320"/>
            <a:ext cx="629138" cy="978838"/>
            <a:chOff x="10105024" y="4344845"/>
            <a:chExt cx="629138" cy="978838"/>
          </a:xfrm>
        </p:grpSpPr>
        <p:pic>
          <p:nvPicPr>
            <p:cNvPr id="25" name="그래픽 24" descr="데이터베이스 단색으로 채워진">
              <a:extLst>
                <a:ext uri="{FF2B5EF4-FFF2-40B4-BE49-F238E27FC236}">
                  <a16:creationId xmlns:a16="http://schemas.microsoft.com/office/drawing/2014/main" id="{D04D0F91-E3FE-B371-1661-47E0C2F78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0105024" y="4344845"/>
              <a:ext cx="629138" cy="68547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E70461-AE8C-8295-E3A0-14D3BD6A3AD5}"/>
                </a:ext>
              </a:extLst>
            </p:cNvPr>
            <p:cNvSpPr txBox="1"/>
            <p:nvPr/>
          </p:nvSpPr>
          <p:spPr>
            <a:xfrm>
              <a:off x="10118672" y="4954351"/>
              <a:ext cx="601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8E104EE-F3AF-8C43-EC56-12D119015D31}"/>
              </a:ext>
            </a:extLst>
          </p:cNvPr>
          <p:cNvSpPr txBox="1"/>
          <p:nvPr/>
        </p:nvSpPr>
        <p:spPr>
          <a:xfrm>
            <a:off x="4864938" y="846598"/>
            <a:ext cx="272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</a:rPr>
              <a:t>Web/Servlet Container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6BD108D-7CED-E4DF-680A-3B9B7369826D}"/>
              </a:ext>
            </a:extLst>
          </p:cNvPr>
          <p:cNvGrpSpPr/>
          <p:nvPr/>
        </p:nvGrpSpPr>
        <p:grpSpPr>
          <a:xfrm>
            <a:off x="880692" y="1872293"/>
            <a:ext cx="7644183" cy="402061"/>
            <a:chOff x="409882" y="1812944"/>
            <a:chExt cx="7644183" cy="402061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65AAA736-1CE7-1D6D-61B9-158D79FD0260}"/>
                </a:ext>
              </a:extLst>
            </p:cNvPr>
            <p:cNvCxnSpPr>
              <a:cxnSpLocks/>
            </p:cNvCxnSpPr>
            <p:nvPr/>
          </p:nvCxnSpPr>
          <p:spPr>
            <a:xfrm>
              <a:off x="409882" y="2203228"/>
              <a:ext cx="7644183" cy="11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1A792F-F55D-1653-9D14-AB34DA0A3FFC}"/>
                </a:ext>
              </a:extLst>
            </p:cNvPr>
            <p:cNvSpPr txBox="1"/>
            <p:nvPr/>
          </p:nvSpPr>
          <p:spPr>
            <a:xfrm>
              <a:off x="409882" y="1812944"/>
              <a:ext cx="944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Request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F428689-40AC-0A13-94C0-C94B5350594E}"/>
              </a:ext>
            </a:extLst>
          </p:cNvPr>
          <p:cNvGrpSpPr/>
          <p:nvPr/>
        </p:nvGrpSpPr>
        <p:grpSpPr>
          <a:xfrm>
            <a:off x="814010" y="2873463"/>
            <a:ext cx="7644190" cy="375830"/>
            <a:chOff x="343200" y="2814114"/>
            <a:chExt cx="7644190" cy="375830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27B0071-17FA-30E7-BFC5-14F18B6788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883" y="2814114"/>
              <a:ext cx="7577507" cy="22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3185DE-0693-0A1B-C516-04E894656EDC}"/>
                </a:ext>
              </a:extLst>
            </p:cNvPr>
            <p:cNvSpPr txBox="1"/>
            <p:nvPr/>
          </p:nvSpPr>
          <p:spPr>
            <a:xfrm>
              <a:off x="343200" y="2820612"/>
              <a:ext cx="108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Response</a:t>
              </a:r>
              <a:endParaRPr lang="ko-KR" altLang="en-US" dirty="0"/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309B15C-8794-4AA2-ADC4-C262F3672451}"/>
              </a:ext>
            </a:extLst>
          </p:cNvPr>
          <p:cNvSpPr/>
          <p:nvPr/>
        </p:nvSpPr>
        <p:spPr>
          <a:xfrm>
            <a:off x="4893665" y="1571710"/>
            <a:ext cx="1213347" cy="2221439"/>
          </a:xfrm>
          <a:prstGeom prst="roundRect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Dispatcher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Servlet</a:t>
            </a: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0D68336-610A-34A5-2627-B1EADC2A4F02}"/>
              </a:ext>
            </a:extLst>
          </p:cNvPr>
          <p:cNvCxnSpPr>
            <a:cxnSpLocks/>
          </p:cNvCxnSpPr>
          <p:nvPr/>
        </p:nvCxnSpPr>
        <p:spPr>
          <a:xfrm flipV="1">
            <a:off x="5251041" y="3784259"/>
            <a:ext cx="0" cy="804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5711A09-6A41-E71A-ADDB-C1CAE47364A2}"/>
              </a:ext>
            </a:extLst>
          </p:cNvPr>
          <p:cNvGrpSpPr/>
          <p:nvPr/>
        </p:nvGrpSpPr>
        <p:grpSpPr>
          <a:xfrm>
            <a:off x="3931148" y="3823811"/>
            <a:ext cx="1381258" cy="763877"/>
            <a:chOff x="4321603" y="2730803"/>
            <a:chExt cx="1381258" cy="763877"/>
          </a:xfrm>
        </p:grpSpPr>
        <p:pic>
          <p:nvPicPr>
            <p:cNvPr id="37" name="그래픽 36" descr="문서 단색으로 채워진">
              <a:extLst>
                <a:ext uri="{FF2B5EF4-FFF2-40B4-BE49-F238E27FC236}">
                  <a16:creationId xmlns:a16="http://schemas.microsoft.com/office/drawing/2014/main" id="{4CCB869F-0AEE-1967-BF2C-1E8DC822A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4769071" y="2730803"/>
              <a:ext cx="486322" cy="48632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D67AB85-3A0B-4846-EA18-6ECBBFFF8BA8}"/>
                </a:ext>
              </a:extLst>
            </p:cNvPr>
            <p:cNvSpPr txBox="1"/>
            <p:nvPr/>
          </p:nvSpPr>
          <p:spPr>
            <a:xfrm>
              <a:off x="4321603" y="3217681"/>
              <a:ext cx="1381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HTML+CSS+IMG</a:t>
              </a:r>
              <a:endPara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B554A62-C986-FA0E-FE3F-18657F80A33D}"/>
              </a:ext>
            </a:extLst>
          </p:cNvPr>
          <p:cNvSpPr txBox="1"/>
          <p:nvPr/>
        </p:nvSpPr>
        <p:spPr>
          <a:xfrm>
            <a:off x="5719231" y="3994458"/>
            <a:ext cx="135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View Rendering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11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8BF8A4C-7E87-1C2E-24FC-13F9EA3F3416}"/>
              </a:ext>
            </a:extLst>
          </p:cNvPr>
          <p:cNvSpPr/>
          <p:nvPr/>
        </p:nvSpPr>
        <p:spPr>
          <a:xfrm>
            <a:off x="1971732" y="1215930"/>
            <a:ext cx="8424231" cy="4906757"/>
          </a:xfrm>
          <a:prstGeom prst="roundRect">
            <a:avLst/>
          </a:prstGeom>
          <a:solidFill>
            <a:schemeClr val="accent5">
              <a:lumMod val="75000"/>
              <a:alpha val="1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150B59-54C0-59DD-272D-5472B59615F4}"/>
              </a:ext>
            </a:extLst>
          </p:cNvPr>
          <p:cNvSpPr/>
          <p:nvPr/>
        </p:nvSpPr>
        <p:spPr>
          <a:xfrm>
            <a:off x="3931148" y="1381126"/>
            <a:ext cx="6298644" cy="4543424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775DE-713B-2C69-B5F7-D5C52C70C3E3}"/>
              </a:ext>
            </a:extLst>
          </p:cNvPr>
          <p:cNvSpPr txBox="1"/>
          <p:nvPr/>
        </p:nvSpPr>
        <p:spPr>
          <a:xfrm>
            <a:off x="9237526" y="1483074"/>
            <a:ext cx="92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Spring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Context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3F7F20A-1742-DD62-EACD-6D9050EE5DC4}"/>
              </a:ext>
            </a:extLst>
          </p:cNvPr>
          <p:cNvSpPr/>
          <p:nvPr/>
        </p:nvSpPr>
        <p:spPr>
          <a:xfrm>
            <a:off x="7064253" y="1571710"/>
            <a:ext cx="1127629" cy="2212549"/>
          </a:xfrm>
          <a:prstGeom prst="roundRect">
            <a:avLst/>
          </a:prstGeom>
          <a:solidFill>
            <a:schemeClr val="accent6">
              <a:lumMod val="75000"/>
              <a:alpha val="1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Interceptor</a:t>
            </a:r>
            <a:endParaRPr lang="ko-KR" sz="1200" dirty="0">
              <a:solidFill>
                <a:schemeClr val="accent6">
                  <a:lumMod val="7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F006A-9AC9-8EFE-5908-2A2315610F4C}"/>
              </a:ext>
            </a:extLst>
          </p:cNvPr>
          <p:cNvSpPr txBox="1"/>
          <p:nvPr/>
        </p:nvSpPr>
        <p:spPr>
          <a:xfrm>
            <a:off x="6107966" y="1989533"/>
            <a:ext cx="1003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</a:rPr>
              <a:t>preHandler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F826A2-F201-581E-8FED-2AF74B88DDBE}"/>
              </a:ext>
            </a:extLst>
          </p:cNvPr>
          <p:cNvSpPr txBox="1"/>
          <p:nvPr/>
        </p:nvSpPr>
        <p:spPr>
          <a:xfrm>
            <a:off x="6096278" y="2842169"/>
            <a:ext cx="1030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</a:rPr>
              <a:t>postHander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78480-584D-57C8-750B-A0456259F526}"/>
              </a:ext>
            </a:extLst>
          </p:cNvPr>
          <p:cNvSpPr txBox="1"/>
          <p:nvPr/>
        </p:nvSpPr>
        <p:spPr>
          <a:xfrm>
            <a:off x="3999216" y="4530358"/>
            <a:ext cx="1331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</a:rPr>
              <a:t>afterCompletion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B5E8566-804B-C3B6-DBED-AF41014EBEA4}"/>
              </a:ext>
            </a:extLst>
          </p:cNvPr>
          <p:cNvGrpSpPr/>
          <p:nvPr/>
        </p:nvGrpSpPr>
        <p:grpSpPr>
          <a:xfrm>
            <a:off x="5201513" y="4621305"/>
            <a:ext cx="597656" cy="1048296"/>
            <a:chOff x="6463507" y="3990647"/>
            <a:chExt cx="539174" cy="867994"/>
          </a:xfrm>
        </p:grpSpPr>
        <p:pic>
          <p:nvPicPr>
            <p:cNvPr id="9" name="그래픽 8" descr="용지 단색으로 채워진">
              <a:extLst>
                <a:ext uri="{FF2B5EF4-FFF2-40B4-BE49-F238E27FC236}">
                  <a16:creationId xmlns:a16="http://schemas.microsoft.com/office/drawing/2014/main" id="{837E00D2-337F-555A-5A38-F38EA0E8B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463507" y="3990647"/>
              <a:ext cx="539174" cy="5391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8F79B9-E4A5-D55E-8A38-9052A2472898}"/>
                </a:ext>
              </a:extLst>
            </p:cNvPr>
            <p:cNvSpPr txBox="1"/>
            <p:nvPr/>
          </p:nvSpPr>
          <p:spPr>
            <a:xfrm>
              <a:off x="6486590" y="4457458"/>
              <a:ext cx="493001" cy="401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JSP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V</a:t>
              </a:r>
              <a:r>
                <a:rPr lang="en-US" altLang="ko-KR" dirty="0"/>
                <a:t>iew)</a:t>
              </a: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8873D65-3082-5818-8E46-B2B9FAC0CDBF}"/>
              </a:ext>
            </a:extLst>
          </p:cNvPr>
          <p:cNvGrpSpPr/>
          <p:nvPr/>
        </p:nvGrpSpPr>
        <p:grpSpPr>
          <a:xfrm>
            <a:off x="8034933" y="2221647"/>
            <a:ext cx="1837155" cy="1098076"/>
            <a:chOff x="9392152" y="2552174"/>
            <a:chExt cx="1645859" cy="902888"/>
          </a:xfrm>
        </p:grpSpPr>
        <p:pic>
          <p:nvPicPr>
            <p:cNvPr id="12" name="그래픽 11" descr="용지 단색으로 채워진">
              <a:extLst>
                <a:ext uri="{FF2B5EF4-FFF2-40B4-BE49-F238E27FC236}">
                  <a16:creationId xmlns:a16="http://schemas.microsoft.com/office/drawing/2014/main" id="{F9E457C9-1B44-3BC3-0650-85AC9A77F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930349" y="2552174"/>
              <a:ext cx="539174" cy="53917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D2D21D-99F5-459F-26D7-6B15B8B3D79B}"/>
                </a:ext>
              </a:extLst>
            </p:cNvPr>
            <p:cNvSpPr txBox="1"/>
            <p:nvPr/>
          </p:nvSpPr>
          <p:spPr>
            <a:xfrm>
              <a:off x="9392152" y="3056669"/>
              <a:ext cx="1645859" cy="39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Servlet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C</a:t>
              </a:r>
              <a:r>
                <a:rPr lang="en-US" altLang="ko-KR" dirty="0"/>
                <a:t>ontroller)</a:t>
              </a:r>
              <a:endParaRPr lang="ko-KR" altLang="en-US" dirty="0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C82FFED-8F34-E50A-58BD-97087D0FF0BC}"/>
              </a:ext>
            </a:extLst>
          </p:cNvPr>
          <p:cNvCxnSpPr>
            <a:cxnSpLocks/>
          </p:cNvCxnSpPr>
          <p:nvPr/>
        </p:nvCxnSpPr>
        <p:spPr>
          <a:xfrm>
            <a:off x="5689254" y="3815232"/>
            <a:ext cx="0" cy="764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F1BC6A-154B-ABCA-1695-6E7FAB6CC0EA}"/>
              </a:ext>
            </a:extLst>
          </p:cNvPr>
          <p:cNvGrpSpPr/>
          <p:nvPr/>
        </p:nvGrpSpPr>
        <p:grpSpPr>
          <a:xfrm>
            <a:off x="8127910" y="4625541"/>
            <a:ext cx="1837155" cy="1044060"/>
            <a:chOff x="8470813" y="3886403"/>
            <a:chExt cx="1645859" cy="858473"/>
          </a:xfrm>
        </p:grpSpPr>
        <p:pic>
          <p:nvPicPr>
            <p:cNvPr id="16" name="그래픽 15" descr="용지 단색으로 채워진">
              <a:extLst>
                <a:ext uri="{FF2B5EF4-FFF2-40B4-BE49-F238E27FC236}">
                  <a16:creationId xmlns:a16="http://schemas.microsoft.com/office/drawing/2014/main" id="{9EE79332-446B-4D1B-B816-2A19D2BE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972119" y="3886403"/>
              <a:ext cx="539174" cy="53917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CC5929-B8A0-3A58-F1C2-1228AFEF5D2D}"/>
                </a:ext>
              </a:extLst>
            </p:cNvPr>
            <p:cNvSpPr txBox="1"/>
            <p:nvPr/>
          </p:nvSpPr>
          <p:spPr>
            <a:xfrm>
              <a:off x="8470813" y="4346483"/>
              <a:ext cx="1645859" cy="39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Java Beans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M</a:t>
              </a:r>
              <a:r>
                <a:rPr lang="en-US" altLang="ko-KR" dirty="0"/>
                <a:t>odel)</a:t>
              </a:r>
              <a:endParaRPr lang="ko-KR" altLang="en-US" dirty="0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F409760-021C-2449-0801-FE56BB464A8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988402" y="3490939"/>
            <a:ext cx="1" cy="113460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5564B6-7B26-A916-4C16-A3B93B5FBF07}"/>
              </a:ext>
            </a:extLst>
          </p:cNvPr>
          <p:cNvCxnSpPr>
            <a:cxnSpLocks/>
            <a:stCxn id="16" idx="1"/>
            <a:endCxn id="9" idx="3"/>
          </p:cNvCxnSpPr>
          <p:nvPr/>
        </p:nvCxnSpPr>
        <p:spPr>
          <a:xfrm flipH="1" flipV="1">
            <a:off x="5799169" y="4946892"/>
            <a:ext cx="2888313" cy="6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D552F0-E913-AAEB-2FE5-1DECC2D346C2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 flipV="1">
            <a:off x="9289323" y="4949057"/>
            <a:ext cx="1749664" cy="435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AD6C90F-3B1F-DA9B-C321-EAD95AE0F831}"/>
              </a:ext>
            </a:extLst>
          </p:cNvPr>
          <p:cNvGrpSpPr/>
          <p:nvPr/>
        </p:nvGrpSpPr>
        <p:grpSpPr>
          <a:xfrm>
            <a:off x="11038987" y="4606320"/>
            <a:ext cx="629138" cy="978838"/>
            <a:chOff x="10105024" y="4344845"/>
            <a:chExt cx="629138" cy="978838"/>
          </a:xfrm>
        </p:grpSpPr>
        <p:pic>
          <p:nvPicPr>
            <p:cNvPr id="22" name="그래픽 21" descr="데이터베이스 단색으로 채워진">
              <a:extLst>
                <a:ext uri="{FF2B5EF4-FFF2-40B4-BE49-F238E27FC236}">
                  <a16:creationId xmlns:a16="http://schemas.microsoft.com/office/drawing/2014/main" id="{79C67D3E-380E-48E5-3878-18B753306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0105024" y="4344845"/>
              <a:ext cx="629138" cy="68547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2D93C4A-5191-27CE-D61A-B6D841DA9ACE}"/>
                </a:ext>
              </a:extLst>
            </p:cNvPr>
            <p:cNvSpPr txBox="1"/>
            <p:nvPr/>
          </p:nvSpPr>
          <p:spPr>
            <a:xfrm>
              <a:off x="10118672" y="4954351"/>
              <a:ext cx="601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C986E5A-C935-246E-89D5-3B38C3794278}"/>
              </a:ext>
            </a:extLst>
          </p:cNvPr>
          <p:cNvSpPr txBox="1"/>
          <p:nvPr/>
        </p:nvSpPr>
        <p:spPr>
          <a:xfrm>
            <a:off x="4864938" y="846598"/>
            <a:ext cx="272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</a:rPr>
              <a:t>Web/Servlet Container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E30DA2-8F30-0251-BA42-D6E0BBCBEE7D}"/>
              </a:ext>
            </a:extLst>
          </p:cNvPr>
          <p:cNvGrpSpPr/>
          <p:nvPr/>
        </p:nvGrpSpPr>
        <p:grpSpPr>
          <a:xfrm>
            <a:off x="880692" y="1872293"/>
            <a:ext cx="7644183" cy="402061"/>
            <a:chOff x="409882" y="1812944"/>
            <a:chExt cx="7644183" cy="402061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0234217-00BA-1414-A7DE-D03C3C1F64C8}"/>
                </a:ext>
              </a:extLst>
            </p:cNvPr>
            <p:cNvCxnSpPr>
              <a:cxnSpLocks/>
            </p:cNvCxnSpPr>
            <p:nvPr/>
          </p:nvCxnSpPr>
          <p:spPr>
            <a:xfrm>
              <a:off x="409882" y="2203228"/>
              <a:ext cx="7644183" cy="11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75FBD3-AB22-491C-DCCC-E156AF11F793}"/>
                </a:ext>
              </a:extLst>
            </p:cNvPr>
            <p:cNvSpPr txBox="1"/>
            <p:nvPr/>
          </p:nvSpPr>
          <p:spPr>
            <a:xfrm>
              <a:off x="409882" y="1812944"/>
              <a:ext cx="944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Request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909E3B7-2D0F-C807-A920-F6C7B0D2364C}"/>
              </a:ext>
            </a:extLst>
          </p:cNvPr>
          <p:cNvGrpSpPr/>
          <p:nvPr/>
        </p:nvGrpSpPr>
        <p:grpSpPr>
          <a:xfrm>
            <a:off x="814010" y="2873463"/>
            <a:ext cx="7644190" cy="375830"/>
            <a:chOff x="343200" y="2814114"/>
            <a:chExt cx="7644190" cy="375830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991A15D-C19C-166C-7C56-BEE02510E7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883" y="2814114"/>
              <a:ext cx="7577507" cy="22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7F83548-A980-82C9-A151-1C3F2B985846}"/>
                </a:ext>
              </a:extLst>
            </p:cNvPr>
            <p:cNvSpPr txBox="1"/>
            <p:nvPr/>
          </p:nvSpPr>
          <p:spPr>
            <a:xfrm>
              <a:off x="343200" y="2820612"/>
              <a:ext cx="108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Response</a:t>
              </a:r>
              <a:endParaRPr lang="ko-KR" altLang="en-US" dirty="0"/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B7B9524-D690-28D5-6B82-CDE6587C00ED}"/>
              </a:ext>
            </a:extLst>
          </p:cNvPr>
          <p:cNvSpPr/>
          <p:nvPr/>
        </p:nvSpPr>
        <p:spPr>
          <a:xfrm>
            <a:off x="4893665" y="1571710"/>
            <a:ext cx="1213347" cy="2221439"/>
          </a:xfrm>
          <a:prstGeom prst="roundRect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Dispatcher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Servlet</a:t>
            </a: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470D4EF-E72E-9177-D808-2B3DD97CE2C0}"/>
              </a:ext>
            </a:extLst>
          </p:cNvPr>
          <p:cNvCxnSpPr>
            <a:cxnSpLocks/>
          </p:cNvCxnSpPr>
          <p:nvPr/>
        </p:nvCxnSpPr>
        <p:spPr>
          <a:xfrm flipV="1">
            <a:off x="5251041" y="3784259"/>
            <a:ext cx="0" cy="804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4ACD728-B531-1B33-F755-810A8F709AF4}"/>
              </a:ext>
            </a:extLst>
          </p:cNvPr>
          <p:cNvGrpSpPr/>
          <p:nvPr/>
        </p:nvGrpSpPr>
        <p:grpSpPr>
          <a:xfrm>
            <a:off x="3931148" y="3823811"/>
            <a:ext cx="1381258" cy="763877"/>
            <a:chOff x="4321603" y="2730803"/>
            <a:chExt cx="1381258" cy="763877"/>
          </a:xfrm>
        </p:grpSpPr>
        <p:pic>
          <p:nvPicPr>
            <p:cNvPr id="34" name="그래픽 33" descr="문서 단색으로 채워진">
              <a:extLst>
                <a:ext uri="{FF2B5EF4-FFF2-40B4-BE49-F238E27FC236}">
                  <a16:creationId xmlns:a16="http://schemas.microsoft.com/office/drawing/2014/main" id="{F1480827-DA0E-C9E1-1D59-E32601562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4769071" y="2730803"/>
              <a:ext cx="486322" cy="486322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0E99CA-BC5F-9612-5975-CC12B6932078}"/>
                </a:ext>
              </a:extLst>
            </p:cNvPr>
            <p:cNvSpPr txBox="1"/>
            <p:nvPr/>
          </p:nvSpPr>
          <p:spPr>
            <a:xfrm>
              <a:off x="4321603" y="3217681"/>
              <a:ext cx="1381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HTML+CSS+IMG</a:t>
              </a:r>
              <a:endPara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0D004E-CD27-0DE5-D42B-A54E2E244C76}"/>
              </a:ext>
            </a:extLst>
          </p:cNvPr>
          <p:cNvSpPr txBox="1"/>
          <p:nvPr/>
        </p:nvSpPr>
        <p:spPr>
          <a:xfrm>
            <a:off x="5719231" y="3994458"/>
            <a:ext cx="135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View Rendering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93966C-4499-912B-1DE8-023757F573A5}"/>
              </a:ext>
            </a:extLst>
          </p:cNvPr>
          <p:cNvSpPr txBox="1"/>
          <p:nvPr/>
        </p:nvSpPr>
        <p:spPr>
          <a:xfrm>
            <a:off x="5832796" y="4603444"/>
            <a:ext cx="6098328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Interceptor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컨트롤러의 접근 전후 작업</a:t>
            </a:r>
            <a:r>
              <a:rPr lang="ko-KR" altLang="en-US" sz="1400" dirty="0"/>
              <a:t>을 가로챈다</a:t>
            </a:r>
            <a:r>
              <a:rPr lang="en-US" altLang="ko-KR" sz="1400" dirty="0"/>
              <a:t>. (</a:t>
            </a:r>
            <a:r>
              <a:rPr lang="ko-KR" altLang="en-US" sz="1400" i="1" dirty="0"/>
              <a:t>기능 측면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스프링 영역 내부에 존재하여 스프링의 모든 </a:t>
            </a:r>
            <a:r>
              <a:rPr lang="en-US" altLang="ko-KR" sz="1400" dirty="0"/>
              <a:t>Bean </a:t>
            </a:r>
            <a:r>
              <a:rPr lang="ko-KR" altLang="en-US" sz="1400" dirty="0"/>
              <a:t>객체에 접근 가능하다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역할</a:t>
            </a:r>
            <a:r>
              <a:rPr lang="en-US" altLang="ko-KR" sz="1400" dirty="0"/>
              <a:t>: </a:t>
            </a:r>
            <a:r>
              <a:rPr lang="ko-KR" altLang="en-US" sz="1400" dirty="0"/>
              <a:t>세션</a:t>
            </a:r>
            <a:r>
              <a:rPr lang="en-US" altLang="ko-KR" sz="1400" dirty="0"/>
              <a:t>/</a:t>
            </a:r>
            <a:r>
              <a:rPr lang="ko-KR" altLang="en-US" sz="1400" dirty="0"/>
              <a:t>쿠키 체크</a:t>
            </a:r>
            <a:r>
              <a:rPr lang="en-US" altLang="ko-KR" sz="1400" dirty="0"/>
              <a:t>, </a:t>
            </a:r>
            <a:r>
              <a:rPr lang="ko-KR" altLang="en-US" sz="1400" dirty="0"/>
              <a:t>로그인 및 권한 체크</a:t>
            </a:r>
            <a:r>
              <a:rPr lang="en-US" altLang="ko-KR" sz="1400" dirty="0"/>
              <a:t>, </a:t>
            </a:r>
            <a:r>
              <a:rPr lang="ko-KR" altLang="en-US" sz="1400" dirty="0"/>
              <a:t>로그 확인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</a:rPr>
              <a:t>preHandler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altLang="ko-KR" sz="1400" dirty="0"/>
              <a:t>: </a:t>
            </a:r>
            <a:r>
              <a:rPr lang="ko-KR" altLang="en-US" sz="1400" dirty="0"/>
              <a:t>컨트롤러 실행 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</a:rPr>
              <a:t>postHandler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altLang="ko-KR" sz="1400" dirty="0"/>
              <a:t>: </a:t>
            </a:r>
            <a:r>
              <a:rPr lang="ko-KR" altLang="en-US" sz="1400" dirty="0"/>
              <a:t>컨트롤러 실행 후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002060"/>
                </a:solidFill>
              </a:rPr>
              <a:t>View Rendering</a:t>
            </a:r>
            <a:r>
              <a:rPr lang="en-US" altLang="ko-KR" sz="1400" dirty="0"/>
              <a:t> </a:t>
            </a:r>
            <a:r>
              <a:rPr lang="ko-KR" altLang="en-US" sz="1400" dirty="0"/>
              <a:t>실행 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</a:rPr>
              <a:t>afterCompletion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altLang="ko-KR" sz="1400" dirty="0"/>
              <a:t>: </a:t>
            </a:r>
            <a:r>
              <a:rPr lang="en-US" altLang="ko-KR" sz="1400" dirty="0">
                <a:solidFill>
                  <a:srgbClr val="002060"/>
                </a:solidFill>
              </a:rPr>
              <a:t>View Rendering</a:t>
            </a:r>
            <a:r>
              <a:rPr lang="en-US" altLang="ko-KR" sz="1400" dirty="0"/>
              <a:t> </a:t>
            </a:r>
            <a:r>
              <a:rPr lang="ko-KR" altLang="en-US" sz="1400" dirty="0"/>
              <a:t>실행 후</a:t>
            </a:r>
            <a:endParaRPr lang="en-US" altLang="ko-KR" sz="1400" dirty="0"/>
          </a:p>
          <a:p>
            <a:endParaRPr lang="en-US" altLang="ko-KR" sz="1200" dirty="0"/>
          </a:p>
          <a:p>
            <a:r>
              <a:rPr lang="en-US" altLang="ko-KR" sz="1200" i="1" dirty="0"/>
              <a:t>* View Rendering?: </a:t>
            </a:r>
            <a:r>
              <a:rPr lang="ko-KR" altLang="en-US" sz="1200" i="1" dirty="0"/>
              <a:t>요청 받은 내용을 화면에 출력하는 것</a:t>
            </a:r>
            <a:endParaRPr lang="en-US" altLang="ko-KR" sz="1200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45B429-46F0-6ACC-2E5F-34B13769A9D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Interceptor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7152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712B9A-01A8-5477-64EE-40ABECCAACC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Interceptor </a:t>
            </a:r>
            <a:r>
              <a:rPr lang="ko-KR" altLang="en-US" b="1" dirty="0"/>
              <a:t>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43AF40-AA97-7371-51BC-7DCB69349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401" y="1967724"/>
            <a:ext cx="9573961" cy="324847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546BA31-7870-B9D4-E378-9B395389D0E3}"/>
              </a:ext>
            </a:extLst>
          </p:cNvPr>
          <p:cNvSpPr/>
          <p:nvPr/>
        </p:nvSpPr>
        <p:spPr>
          <a:xfrm>
            <a:off x="1865014" y="2399170"/>
            <a:ext cx="3639493" cy="208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7C1257-3112-C654-24C4-3B30D6F3B5F6}"/>
              </a:ext>
            </a:extLst>
          </p:cNvPr>
          <p:cNvSpPr/>
          <p:nvPr/>
        </p:nvSpPr>
        <p:spPr>
          <a:xfrm>
            <a:off x="1783533" y="3938257"/>
            <a:ext cx="3367889" cy="1113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068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3AA571-3235-12AA-07E8-7A0707D9E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3" y="1342941"/>
            <a:ext cx="8297433" cy="5258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C87413-4B91-D638-F5BA-99888A2ABB6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Interceptor </a:t>
            </a:r>
            <a:r>
              <a:rPr lang="ko-KR" altLang="en-US" b="1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21402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344CA6-6550-3027-46B8-4C1F2BEEDB4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공통부분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C249533-26D4-1A1B-1EAC-492E4315DAF2}"/>
              </a:ext>
            </a:extLst>
          </p:cNvPr>
          <p:cNvSpPr/>
          <p:nvPr/>
        </p:nvSpPr>
        <p:spPr>
          <a:xfrm>
            <a:off x="484252" y="1107154"/>
            <a:ext cx="11223495" cy="5274810"/>
          </a:xfrm>
          <a:prstGeom prst="roundRect">
            <a:avLst/>
          </a:prstGeom>
          <a:solidFill>
            <a:schemeClr val="bg1">
              <a:lumMod val="50000"/>
              <a:alpha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E85A8B3-3145-EC38-7A7B-447AB0C1851C}"/>
              </a:ext>
            </a:extLst>
          </p:cNvPr>
          <p:cNvSpPr/>
          <p:nvPr/>
        </p:nvSpPr>
        <p:spPr>
          <a:xfrm>
            <a:off x="5410398" y="1961161"/>
            <a:ext cx="3335311" cy="33877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D11D37-0231-0CBC-8ABF-501185961507}"/>
              </a:ext>
            </a:extLst>
          </p:cNvPr>
          <p:cNvGrpSpPr/>
          <p:nvPr/>
        </p:nvGrpSpPr>
        <p:grpSpPr>
          <a:xfrm>
            <a:off x="692065" y="1478295"/>
            <a:ext cx="11314199" cy="4309650"/>
            <a:chOff x="615145" y="878845"/>
            <a:chExt cx="11314199" cy="43096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630FCE5-0067-DC08-EAE9-A7901DB00CB5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4798484-C9DA-3F9F-0142-2FDEC6655DCB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C52C65-9436-233C-70CF-E40DF59557A3}"/>
                </a:ext>
              </a:extLst>
            </p:cNvPr>
            <p:cNvSpPr txBox="1"/>
            <p:nvPr/>
          </p:nvSpPr>
          <p:spPr>
            <a:xfrm>
              <a:off x="4056761" y="1463259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B4B08C-7F2E-F757-6D73-83713382EA4D}"/>
                </a:ext>
              </a:extLst>
            </p:cNvPr>
            <p:cNvSpPr txBox="1"/>
            <p:nvPr/>
          </p:nvSpPr>
          <p:spPr>
            <a:xfrm>
              <a:off x="5219841" y="878845"/>
              <a:ext cx="344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943EB62-821D-AF38-243E-DC86042C530A}"/>
                </a:ext>
              </a:extLst>
            </p:cNvPr>
            <p:cNvGrpSpPr/>
            <p:nvPr/>
          </p:nvGrpSpPr>
          <p:grpSpPr>
            <a:xfrm>
              <a:off x="2171924" y="2164584"/>
              <a:ext cx="2209576" cy="384135"/>
              <a:chOff x="3028335" y="2225540"/>
              <a:chExt cx="4948837" cy="427333"/>
            </a:xfrm>
          </p:grpSpPr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9471D4CA-E4CF-5942-17DB-267582A4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7BF532E-7DE7-6395-B44A-AD4A28233C71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6" cy="4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Request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DF899DA-096B-F53C-7EAC-C0640A7C06A9}"/>
                </a:ext>
              </a:extLst>
            </p:cNvPr>
            <p:cNvGrpSpPr/>
            <p:nvPr/>
          </p:nvGrpSpPr>
          <p:grpSpPr>
            <a:xfrm>
              <a:off x="615145" y="2134192"/>
              <a:ext cx="1707903" cy="1779975"/>
              <a:chOff x="10168432" y="2196299"/>
              <a:chExt cx="1707903" cy="177997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DF4D6CC-7145-8DB2-5BE4-3D09837DC0E8}"/>
                  </a:ext>
                </a:extLst>
              </p:cNvPr>
              <p:cNvSpPr txBox="1"/>
              <p:nvPr/>
            </p:nvSpPr>
            <p:spPr>
              <a:xfrm>
                <a:off x="10168432" y="3329943"/>
                <a:ext cx="1707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dirty="0">
                    <a:latin typeface="맑은 고딕" panose="020B0503020000020004" pitchFamily="50" charset="-127"/>
                  </a:rPr>
                </a:br>
                <a:r>
                  <a:rPr lang="en-US" altLang="ko-KR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40" name="그래픽 39" descr="인터넷 단색으로 채워진">
                <a:extLst>
                  <a:ext uri="{FF2B5EF4-FFF2-40B4-BE49-F238E27FC236}">
                    <a16:creationId xmlns:a16="http://schemas.microsoft.com/office/drawing/2014/main" id="{17B80797-5DA7-F54D-8007-08D292FD4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D5FA1D-42D6-37AC-DBC1-B88072C836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AA6060C-AA09-3AD6-AFDB-CF4D388B0C0D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887092"/>
              <a:chOff x="9251999" y="4071466"/>
              <a:chExt cx="1946309" cy="887092"/>
            </a:xfrm>
          </p:grpSpPr>
          <p:pic>
            <p:nvPicPr>
              <p:cNvPr id="37" name="그래픽 36" descr="문서 단색으로 채워진">
                <a:extLst>
                  <a:ext uri="{FF2B5EF4-FFF2-40B4-BE49-F238E27FC236}">
                    <a16:creationId xmlns:a16="http://schemas.microsoft.com/office/drawing/2014/main" id="{70F09A62-69B1-4EDB-A32A-1768F28E48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9CA779-E806-9052-C8C1-FA16A099A5A3}"/>
                  </a:ext>
                </a:extLst>
              </p:cNvPr>
              <p:cNvSpPr txBox="1"/>
              <p:nvPr/>
            </p:nvSpPr>
            <p:spPr>
              <a:xfrm>
                <a:off x="9251999" y="4589226"/>
                <a:ext cx="194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E6BB66-693A-1AC4-CA7A-EF599B9C7F8F}"/>
                </a:ext>
              </a:extLst>
            </p:cNvPr>
            <p:cNvSpPr txBox="1"/>
            <p:nvPr/>
          </p:nvSpPr>
          <p:spPr>
            <a:xfrm>
              <a:off x="2927414" y="26548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</a:t>
              </a:r>
              <a:endParaRPr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D1EB66E-259A-73A1-1609-59DEB275416C}"/>
                </a:ext>
              </a:extLst>
            </p:cNvPr>
            <p:cNvGrpSpPr/>
            <p:nvPr/>
          </p:nvGrpSpPr>
          <p:grpSpPr>
            <a:xfrm>
              <a:off x="6477000" y="2164584"/>
              <a:ext cx="5452344" cy="2101166"/>
              <a:chOff x="2670429" y="3539301"/>
              <a:chExt cx="7273246" cy="2802886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5172746A-0CE0-1D78-A3EE-ED776691FFCB}"/>
                  </a:ext>
                </a:extLst>
              </p:cNvPr>
              <p:cNvGrpSpPr/>
              <p:nvPr/>
            </p:nvGrpSpPr>
            <p:grpSpPr>
              <a:xfrm>
                <a:off x="2670429" y="4938884"/>
                <a:ext cx="868643" cy="1403303"/>
                <a:chOff x="7069517" y="3502855"/>
                <a:chExt cx="539174" cy="871042"/>
              </a:xfrm>
            </p:grpSpPr>
            <p:pic>
              <p:nvPicPr>
                <p:cNvPr id="35" name="그래픽 34" descr="용지 단색으로 채워진">
                  <a:extLst>
                    <a:ext uri="{FF2B5EF4-FFF2-40B4-BE49-F238E27FC236}">
                      <a16:creationId xmlns:a16="http://schemas.microsoft.com/office/drawing/2014/main" id="{8AF494CD-60D4-1439-69DC-E514DC0EBD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3AA5BE8-E723-651D-FBCF-39F09504CFBE}"/>
                    </a:ext>
                  </a:extLst>
                </p:cNvPr>
                <p:cNvSpPr txBox="1"/>
                <p:nvPr/>
              </p:nvSpPr>
              <p:spPr>
                <a:xfrm>
                  <a:off x="7092606" y="3972714"/>
                  <a:ext cx="493001" cy="401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JSP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V</a:t>
                  </a:r>
                  <a:r>
                    <a:rPr lang="en-US" altLang="ko-KR" dirty="0"/>
                    <a:t>iew)</a:t>
                  </a:r>
                  <a:endParaRPr lang="ko-KR" altLang="en-US" dirty="0"/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6E38BBA-84A7-DF77-5250-2FD8A102838A}"/>
                  </a:ext>
                </a:extLst>
              </p:cNvPr>
              <p:cNvGrpSpPr/>
              <p:nvPr/>
            </p:nvGrpSpPr>
            <p:grpSpPr>
              <a:xfrm>
                <a:off x="3312057" y="3539301"/>
                <a:ext cx="2670152" cy="1396011"/>
                <a:chOff x="8847618" y="3396968"/>
                <a:chExt cx="1645859" cy="860489"/>
              </a:xfrm>
            </p:grpSpPr>
            <p:pic>
              <p:nvPicPr>
                <p:cNvPr id="33" name="그래픽 32" descr="용지 단색으로 채워진">
                  <a:extLst>
                    <a:ext uri="{FF2B5EF4-FFF2-40B4-BE49-F238E27FC236}">
                      <a16:creationId xmlns:a16="http://schemas.microsoft.com/office/drawing/2014/main" id="{D306FE39-C84B-BB88-E407-E74A4931D6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65D2590-ECF7-D126-6267-E115BB75F408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Servlet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C</a:t>
                  </a:r>
                  <a:r>
                    <a:rPr lang="en-US" altLang="ko-KR" dirty="0"/>
                    <a:t>ontroller)</a:t>
                  </a:r>
                  <a:endParaRPr lang="ko-KR" altLang="en-US" dirty="0"/>
                </a:p>
              </p:txBody>
            </p:sp>
          </p:grp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78FF7EAB-15DB-8F05-5189-4504524FFA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8C2FA533-9A29-A5CB-4883-CD0118F3C0AA}"/>
                  </a:ext>
                </a:extLst>
              </p:cNvPr>
              <p:cNvGrpSpPr/>
              <p:nvPr/>
            </p:nvGrpSpPr>
            <p:grpSpPr>
              <a:xfrm>
                <a:off x="4866635" y="4936360"/>
                <a:ext cx="2670152" cy="1396011"/>
                <a:chOff x="8847618" y="3396968"/>
                <a:chExt cx="1645859" cy="860489"/>
              </a:xfrm>
            </p:grpSpPr>
            <p:pic>
              <p:nvPicPr>
                <p:cNvPr id="31" name="그래픽 30" descr="용지 단색으로 채워진">
                  <a:extLst>
                    <a:ext uri="{FF2B5EF4-FFF2-40B4-BE49-F238E27FC236}">
                      <a16:creationId xmlns:a16="http://schemas.microsoft.com/office/drawing/2014/main" id="{76BEF958-28F3-CD91-FF33-D73C307AD5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0239E83-D6F6-2DA5-8EAA-86B456FC35F2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Java Beans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M</a:t>
                  </a:r>
                  <a:r>
                    <a:rPr lang="en-US" altLang="ko-KR" dirty="0"/>
                    <a:t>odel)</a:t>
                  </a:r>
                  <a:endParaRPr lang="ko-KR" altLang="en-US" dirty="0"/>
                </a:p>
              </p:txBody>
            </p:sp>
          </p:grp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E453F4C1-26C1-724F-A6AB-70F973FD3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C88EF53E-CBBB-1AF6-2509-546FAF0A8CF0}"/>
                  </a:ext>
                </a:extLst>
              </p:cNvPr>
              <p:cNvCxnSpPr>
                <a:cxnSpLocks/>
                <a:stCxn id="31" idx="1"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8" name="그래픽 27" descr="데이터베이스 단색으로 채워진">
                <a:extLst>
                  <a:ext uri="{FF2B5EF4-FFF2-40B4-BE49-F238E27FC236}">
                    <a16:creationId xmlns:a16="http://schemas.microsoft.com/office/drawing/2014/main" id="{F142AA84-862A-F6D5-9CAE-D96D33309E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7CC67D06-62FB-C933-C6D9-4CA33476E8A4}"/>
                  </a:ext>
                </a:extLst>
              </p:cNvPr>
              <p:cNvCxnSpPr>
                <a:cxnSpLocks/>
                <a:stCxn id="31" idx="3"/>
                <a:endCxn id="28" idx="1"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A19C49-1D9C-E0AC-1503-56BD0978A4CE}"/>
                  </a:ext>
                </a:extLst>
              </p:cNvPr>
              <p:cNvSpPr txBox="1"/>
              <p:nvPr/>
            </p:nvSpPr>
            <p:spPr>
              <a:xfrm>
                <a:off x="7273523" y="5766262"/>
                <a:ext cx="267015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83B7CC-197E-5878-6C3D-CB6BBA1EF4E2}"/>
                </a:ext>
              </a:extLst>
            </p:cNvPr>
            <p:cNvSpPr txBox="1"/>
            <p:nvPr/>
          </p:nvSpPr>
          <p:spPr>
            <a:xfrm>
              <a:off x="2759833" y="3145109"/>
              <a:ext cx="1228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Response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90E87C-DACE-51B0-F217-1442FCE8E063}"/>
                </a:ext>
              </a:extLst>
            </p:cNvPr>
            <p:cNvCxnSpPr>
              <a:cxnSpLocks/>
              <a:stCxn id="35" idx="1"/>
              <a:endCxn id="37" idx="3"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17C928B8-0B73-0DBD-B8E9-6FE9678EAB87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A09BCE-6C4A-9564-77D5-D2795D075A3D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B00236-9555-2C5F-53C1-44E3C3821696}"/>
                </a:ext>
              </a:extLst>
            </p:cNvPr>
            <p:cNvSpPr txBox="1"/>
            <p:nvPr/>
          </p:nvSpPr>
          <p:spPr>
            <a:xfrm>
              <a:off x="6630788" y="1464315"/>
              <a:ext cx="273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2F2BC1-75E8-BE7E-3C2A-81D1B7126C51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Tomcat</a:t>
              </a:r>
              <a:r>
                <a:rPr lang="ko-KR" altLang="en-US" dirty="0"/>
                <a:t> </a:t>
              </a:r>
              <a:r>
                <a:rPr lang="en-US" altLang="ko-KR" dirty="0"/>
                <a:t>Server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1D41E3D-79D5-B8CB-7E8E-7B5385991A8F}"/>
              </a:ext>
            </a:extLst>
          </p:cNvPr>
          <p:cNvSpPr txBox="1"/>
          <p:nvPr/>
        </p:nvSpPr>
        <p:spPr>
          <a:xfrm>
            <a:off x="2271528" y="5937567"/>
            <a:ext cx="794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/>
                </a:solidFill>
              </a:rPr>
              <a:t>* </a:t>
            </a:r>
            <a:r>
              <a:rPr lang="ko-KR" altLang="en-US" i="1" dirty="0">
                <a:solidFill>
                  <a:schemeClr val="bg1"/>
                </a:solidFill>
              </a:rPr>
              <a:t>요청과 응답 과정에서 공통 부분을 따로 처리하는 방법에 대해 알아본다</a:t>
            </a:r>
            <a:r>
              <a:rPr lang="en-US" altLang="ko-KR" i="1" dirty="0">
                <a:solidFill>
                  <a:schemeClr val="bg1"/>
                </a:solidFill>
              </a:rPr>
              <a:t>.</a:t>
            </a:r>
            <a:endParaRPr lang="ko-KR" alt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4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F63B86-9A21-6656-84E2-E0EA0A4FC79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FrontController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06F3F2-CE36-2F34-874A-347EB6A60830}"/>
              </a:ext>
            </a:extLst>
          </p:cNvPr>
          <p:cNvSpPr txBox="1"/>
          <p:nvPr/>
        </p:nvSpPr>
        <p:spPr>
          <a:xfrm>
            <a:off x="208230" y="986828"/>
            <a:ext cx="11733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서블릿</a:t>
            </a:r>
            <a:r>
              <a:rPr lang="ko-KR" altLang="en-US" sz="2000" b="1" dirty="0"/>
              <a:t> 컨테이너의 제일 앞에서 서버로 들어오는 </a:t>
            </a:r>
            <a:r>
              <a:rPr lang="en-US" altLang="ko-KR" sz="2000" b="1" dirty="0"/>
              <a:t>Client</a:t>
            </a:r>
            <a:r>
              <a:rPr lang="ko-KR" altLang="en-US" sz="2000" b="1" dirty="0"/>
              <a:t>의 모든 요청을 받아서 처리해주는 </a:t>
            </a:r>
            <a:r>
              <a:rPr lang="en-US" altLang="ko-KR" sz="2000" b="1" dirty="0"/>
              <a:t>Controller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4415FA-BD16-0634-8892-F7B51722B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10" y="1797459"/>
            <a:ext cx="6790410" cy="4461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5260A2-2DFC-1FC6-0456-FEA9E5A0577B}"/>
              </a:ext>
            </a:extLst>
          </p:cNvPr>
          <p:cNvSpPr txBox="1"/>
          <p:nvPr/>
        </p:nvSpPr>
        <p:spPr>
          <a:xfrm>
            <a:off x="129308" y="6527549"/>
            <a:ext cx="6570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출처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https://velog.io/@uiurihappy/</a:t>
            </a:r>
            <a:r>
              <a:rPr lang="ko-KR" altLang="en-US" sz="1400" dirty="0" err="1"/>
              <a:t>디스패처</a:t>
            </a:r>
            <a:r>
              <a:rPr lang="en-US" altLang="ko-KR" sz="1400" dirty="0"/>
              <a:t>-</a:t>
            </a:r>
            <a:r>
              <a:rPr lang="ko-KR" altLang="en-US" sz="1400" dirty="0" err="1"/>
              <a:t>서블릿</a:t>
            </a:r>
            <a:r>
              <a:rPr lang="en-US" altLang="ko-KR" sz="1400" dirty="0"/>
              <a:t>Dispatcher-Servlet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8984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F301250-AA41-17B7-B839-3B4BC5F24963}"/>
              </a:ext>
            </a:extLst>
          </p:cNvPr>
          <p:cNvGrpSpPr/>
          <p:nvPr/>
        </p:nvGrpSpPr>
        <p:grpSpPr>
          <a:xfrm>
            <a:off x="2581161" y="1680667"/>
            <a:ext cx="6634831" cy="1025066"/>
            <a:chOff x="2086210" y="1554832"/>
            <a:chExt cx="6634831" cy="1025066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18709DCE-592A-92B1-6BE2-F336FD01CD21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3624044" y="1882699"/>
              <a:ext cx="1387284" cy="29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79496D5-3C83-6D66-1662-157CA43F8DB1}"/>
                </a:ext>
              </a:extLst>
            </p:cNvPr>
            <p:cNvSpPr/>
            <p:nvPr/>
          </p:nvSpPr>
          <p:spPr>
            <a:xfrm>
              <a:off x="5011328" y="1632173"/>
              <a:ext cx="1699865" cy="507020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Servlet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921D923-92FA-A2D0-6FE4-2FA514BFCA03}"/>
                </a:ext>
              </a:extLst>
            </p:cNvPr>
            <p:cNvGrpSpPr/>
            <p:nvPr/>
          </p:nvGrpSpPr>
          <p:grpSpPr>
            <a:xfrm>
              <a:off x="7594835" y="1554832"/>
              <a:ext cx="1126206" cy="1025066"/>
              <a:chOff x="7044082" y="1891440"/>
              <a:chExt cx="1126206" cy="1025066"/>
            </a:xfrm>
          </p:grpSpPr>
          <p:pic>
            <p:nvPicPr>
              <p:cNvPr id="8" name="그래픽 7" descr="용지 단색으로 채워진">
                <a:extLst>
                  <a:ext uri="{FF2B5EF4-FFF2-40B4-BE49-F238E27FC236}">
                    <a16:creationId xmlns:a16="http://schemas.microsoft.com/office/drawing/2014/main" id="{A87192EC-138D-F2FE-844A-055432E8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7279319" y="1891440"/>
                <a:ext cx="655733" cy="655734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5373A9-B73F-9BC4-CA30-D9A4905DE6E5}"/>
                  </a:ext>
                </a:extLst>
              </p:cNvPr>
              <p:cNvSpPr txBox="1"/>
              <p:nvPr/>
            </p:nvSpPr>
            <p:spPr>
              <a:xfrm>
                <a:off x="7044082" y="2547174"/>
                <a:ext cx="1126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Controller</a:t>
                </a:r>
                <a:endParaRPr lang="ko-KR" altLang="en-US" dirty="0"/>
              </a:p>
            </p:txBody>
          </p:sp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461D42C1-8A68-11DF-4BC7-535AFB534CA5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 flipV="1">
              <a:off x="6711193" y="1882699"/>
              <a:ext cx="1118879" cy="29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D3657F-B47B-BD37-06B8-332D00AD6C73}"/>
                </a:ext>
              </a:extLst>
            </p:cNvPr>
            <p:cNvSpPr txBox="1"/>
            <p:nvPr/>
          </p:nvSpPr>
          <p:spPr>
            <a:xfrm>
              <a:off x="2086210" y="1698033"/>
              <a:ext cx="148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 Request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F71C1F-1728-57B9-B79A-153CE13A30AD}"/>
              </a:ext>
            </a:extLst>
          </p:cNvPr>
          <p:cNvGrpSpPr/>
          <p:nvPr/>
        </p:nvGrpSpPr>
        <p:grpSpPr>
          <a:xfrm>
            <a:off x="2581161" y="2816418"/>
            <a:ext cx="6634831" cy="1025066"/>
            <a:chOff x="2086210" y="1554832"/>
            <a:chExt cx="6634831" cy="1025066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A8412AC-EA8B-E149-973F-9FC02F2B7C1B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624044" y="1882699"/>
              <a:ext cx="1387284" cy="29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9DB6B18-F70C-6F9F-E586-0C7C385DDFEB}"/>
                </a:ext>
              </a:extLst>
            </p:cNvPr>
            <p:cNvSpPr/>
            <p:nvPr/>
          </p:nvSpPr>
          <p:spPr>
            <a:xfrm>
              <a:off x="5011328" y="1632173"/>
              <a:ext cx="1699865" cy="507020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Servlet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2930BC0-945C-2911-0BBD-22CEE1710D6C}"/>
                </a:ext>
              </a:extLst>
            </p:cNvPr>
            <p:cNvGrpSpPr/>
            <p:nvPr/>
          </p:nvGrpSpPr>
          <p:grpSpPr>
            <a:xfrm>
              <a:off x="7594835" y="1554832"/>
              <a:ext cx="1126206" cy="1025066"/>
              <a:chOff x="7044082" y="1891440"/>
              <a:chExt cx="1126206" cy="1025066"/>
            </a:xfrm>
          </p:grpSpPr>
          <p:pic>
            <p:nvPicPr>
              <p:cNvPr id="16" name="그래픽 15" descr="용지 단색으로 채워진">
                <a:extLst>
                  <a:ext uri="{FF2B5EF4-FFF2-40B4-BE49-F238E27FC236}">
                    <a16:creationId xmlns:a16="http://schemas.microsoft.com/office/drawing/2014/main" id="{69045CF3-8E04-94FF-8448-059A79B2A7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7279319" y="1891440"/>
                <a:ext cx="655733" cy="655734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78A230-D7DF-F701-4A41-A402E21201AD}"/>
                  </a:ext>
                </a:extLst>
              </p:cNvPr>
              <p:cNvSpPr txBox="1"/>
              <p:nvPr/>
            </p:nvSpPr>
            <p:spPr>
              <a:xfrm>
                <a:off x="7044082" y="2547174"/>
                <a:ext cx="1126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Controller</a:t>
                </a:r>
                <a:endParaRPr lang="ko-KR" altLang="en-US" dirty="0"/>
              </a:p>
            </p:txBody>
          </p:sp>
        </p:grp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9400132-3165-581C-6BF5-9799E2E27052}"/>
                </a:ext>
              </a:extLst>
            </p:cNvPr>
            <p:cNvCxnSpPr>
              <a:cxnSpLocks/>
              <a:stCxn id="12" idx="3"/>
              <a:endCxn id="16" idx="1"/>
            </p:cNvCxnSpPr>
            <p:nvPr/>
          </p:nvCxnSpPr>
          <p:spPr>
            <a:xfrm flipV="1">
              <a:off x="6711193" y="1882699"/>
              <a:ext cx="1118879" cy="29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6D1000-6544-3ED3-C522-FFED023788E9}"/>
                </a:ext>
              </a:extLst>
            </p:cNvPr>
            <p:cNvSpPr txBox="1"/>
            <p:nvPr/>
          </p:nvSpPr>
          <p:spPr>
            <a:xfrm>
              <a:off x="2086210" y="1698033"/>
              <a:ext cx="148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 Request</a:t>
              </a:r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2E8B2A-6D35-56A0-07A4-E63A4909FB11}"/>
              </a:ext>
            </a:extLst>
          </p:cNvPr>
          <p:cNvGrpSpPr/>
          <p:nvPr/>
        </p:nvGrpSpPr>
        <p:grpSpPr>
          <a:xfrm>
            <a:off x="2581161" y="3984685"/>
            <a:ext cx="6634831" cy="1025066"/>
            <a:chOff x="2086210" y="1554832"/>
            <a:chExt cx="6634831" cy="1025066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CD22C73-0459-2AA4-D0E7-580CF1656454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3624044" y="1882699"/>
              <a:ext cx="1387284" cy="29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073D09-6B53-A1A2-2E37-E579FC80E81E}"/>
                </a:ext>
              </a:extLst>
            </p:cNvPr>
            <p:cNvSpPr/>
            <p:nvPr/>
          </p:nvSpPr>
          <p:spPr>
            <a:xfrm>
              <a:off x="5011328" y="1632173"/>
              <a:ext cx="1699865" cy="507020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Servlet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A72142B-7EFB-6B58-1805-E1A0C14A6BD4}"/>
                </a:ext>
              </a:extLst>
            </p:cNvPr>
            <p:cNvGrpSpPr/>
            <p:nvPr/>
          </p:nvGrpSpPr>
          <p:grpSpPr>
            <a:xfrm>
              <a:off x="7594835" y="1554832"/>
              <a:ext cx="1126206" cy="1025066"/>
              <a:chOff x="7044082" y="1891440"/>
              <a:chExt cx="1126206" cy="1025066"/>
            </a:xfrm>
          </p:grpSpPr>
          <p:pic>
            <p:nvPicPr>
              <p:cNvPr id="24" name="그래픽 23" descr="용지 단색으로 채워진">
                <a:extLst>
                  <a:ext uri="{FF2B5EF4-FFF2-40B4-BE49-F238E27FC236}">
                    <a16:creationId xmlns:a16="http://schemas.microsoft.com/office/drawing/2014/main" id="{D0D0136D-BCBF-79B3-CED7-7DE033BD0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7279319" y="1891440"/>
                <a:ext cx="655733" cy="655734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E6F1B7-535D-29D6-464B-61BCA2FC1702}"/>
                  </a:ext>
                </a:extLst>
              </p:cNvPr>
              <p:cNvSpPr txBox="1"/>
              <p:nvPr/>
            </p:nvSpPr>
            <p:spPr>
              <a:xfrm>
                <a:off x="7044082" y="2547174"/>
                <a:ext cx="1126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Controller</a:t>
                </a:r>
                <a:endParaRPr lang="ko-KR" altLang="en-US" dirty="0"/>
              </a:p>
            </p:txBody>
          </p:sp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63C972F-0084-19A7-CEBD-8E115D1EEEED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 flipV="1">
              <a:off x="6711193" y="1882699"/>
              <a:ext cx="1118879" cy="29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7102DD-5D11-24B2-870B-6AC212AFDA3B}"/>
                </a:ext>
              </a:extLst>
            </p:cNvPr>
            <p:cNvSpPr txBox="1"/>
            <p:nvPr/>
          </p:nvSpPr>
          <p:spPr>
            <a:xfrm>
              <a:off x="2086210" y="1698033"/>
              <a:ext cx="148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 Request</a:t>
              </a:r>
              <a:endParaRPr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94720BC-33F0-B0D7-7C12-13BC4533627A}"/>
              </a:ext>
            </a:extLst>
          </p:cNvPr>
          <p:cNvSpPr txBox="1"/>
          <p:nvPr/>
        </p:nvSpPr>
        <p:spPr>
          <a:xfrm>
            <a:off x="2336584" y="5296153"/>
            <a:ext cx="8039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/>
              <a:t>“</a:t>
            </a:r>
            <a:r>
              <a:rPr lang="ko-KR" altLang="en-US" sz="1600" i="1" dirty="0"/>
              <a:t>기존에는 각 요청</a:t>
            </a:r>
            <a:r>
              <a:rPr lang="en-US" altLang="ko-KR" sz="1600" i="1" dirty="0"/>
              <a:t>(URL)</a:t>
            </a:r>
            <a:r>
              <a:rPr lang="ko-KR" altLang="en-US" sz="1600" i="1" dirty="0"/>
              <a:t>에 마다 </a:t>
            </a:r>
            <a:r>
              <a:rPr lang="en-US" altLang="ko-KR" sz="1600" i="1" dirty="0"/>
              <a:t>Servlet</a:t>
            </a:r>
            <a:r>
              <a:rPr lang="ko-KR" altLang="en-US" sz="1600" i="1" dirty="0"/>
              <a:t>을 등록하고 그에 맞는 </a:t>
            </a:r>
            <a:r>
              <a:rPr lang="en-US" altLang="ko-KR" sz="1600" i="1" dirty="0"/>
              <a:t>Controller</a:t>
            </a:r>
            <a:r>
              <a:rPr lang="ko-KR" altLang="en-US" sz="1600" i="1" dirty="0"/>
              <a:t>를 매핑해야 했다</a:t>
            </a:r>
            <a:r>
              <a:rPr lang="en-US" altLang="ko-KR" sz="1600" i="1" dirty="0"/>
              <a:t>.”</a:t>
            </a:r>
            <a:endParaRPr lang="ko-KR" altLang="en-US" sz="16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6B8BD-58FA-C032-BD8F-A5FBE366021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FrontController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4129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5C1B5D1-7B66-6CDF-E816-9B1DCFDE3B64}"/>
              </a:ext>
            </a:extLst>
          </p:cNvPr>
          <p:cNvGrpSpPr/>
          <p:nvPr/>
        </p:nvGrpSpPr>
        <p:grpSpPr>
          <a:xfrm>
            <a:off x="2581161" y="1680667"/>
            <a:ext cx="6634831" cy="1025066"/>
            <a:chOff x="2086210" y="1554832"/>
            <a:chExt cx="6634831" cy="1025066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7F92F05C-9B89-D8A9-ADD4-7BCCF08968CB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3624044" y="1882699"/>
              <a:ext cx="1387284" cy="29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B24A1B4-9BBE-464C-1625-007812D9C016}"/>
                </a:ext>
              </a:extLst>
            </p:cNvPr>
            <p:cNvSpPr/>
            <p:nvPr/>
          </p:nvSpPr>
          <p:spPr>
            <a:xfrm>
              <a:off x="5011328" y="1632173"/>
              <a:ext cx="1699865" cy="507020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Servlet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EEA9541-BEEB-332F-9DEC-824252A9820F}"/>
                </a:ext>
              </a:extLst>
            </p:cNvPr>
            <p:cNvGrpSpPr/>
            <p:nvPr/>
          </p:nvGrpSpPr>
          <p:grpSpPr>
            <a:xfrm>
              <a:off x="7594835" y="1554832"/>
              <a:ext cx="1126206" cy="1025066"/>
              <a:chOff x="7044082" y="1891440"/>
              <a:chExt cx="1126206" cy="1025066"/>
            </a:xfrm>
          </p:grpSpPr>
          <p:pic>
            <p:nvPicPr>
              <p:cNvPr id="8" name="그래픽 7" descr="용지 단색으로 채워진">
                <a:extLst>
                  <a:ext uri="{FF2B5EF4-FFF2-40B4-BE49-F238E27FC236}">
                    <a16:creationId xmlns:a16="http://schemas.microsoft.com/office/drawing/2014/main" id="{A928AC8A-542B-1F52-B9BC-556154E3C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7279319" y="1891440"/>
                <a:ext cx="655733" cy="655734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83547C-46EA-5C2D-5CAB-8056FC8D3F7A}"/>
                  </a:ext>
                </a:extLst>
              </p:cNvPr>
              <p:cNvSpPr txBox="1"/>
              <p:nvPr/>
            </p:nvSpPr>
            <p:spPr>
              <a:xfrm>
                <a:off x="7044082" y="2547174"/>
                <a:ext cx="1126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Controller</a:t>
                </a:r>
                <a:endParaRPr lang="ko-KR" altLang="en-US" dirty="0"/>
              </a:p>
            </p:txBody>
          </p:sp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5A263D4-4E67-9B9E-4C70-1803280C0ED7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 flipV="1">
              <a:off x="6711193" y="1882699"/>
              <a:ext cx="1118879" cy="29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B08EA4-15EA-21F6-034D-39DB3A3982B7}"/>
                </a:ext>
              </a:extLst>
            </p:cNvPr>
            <p:cNvSpPr txBox="1"/>
            <p:nvPr/>
          </p:nvSpPr>
          <p:spPr>
            <a:xfrm>
              <a:off x="2086210" y="1698033"/>
              <a:ext cx="148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 Request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DDAF963-9647-FBD8-09FB-F5223B25E809}"/>
              </a:ext>
            </a:extLst>
          </p:cNvPr>
          <p:cNvGrpSpPr/>
          <p:nvPr/>
        </p:nvGrpSpPr>
        <p:grpSpPr>
          <a:xfrm>
            <a:off x="2581161" y="2816418"/>
            <a:ext cx="6634831" cy="1025066"/>
            <a:chOff x="2086210" y="1554832"/>
            <a:chExt cx="6634831" cy="1025066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1BE09079-DB0D-BD64-E21D-F3051E9F9EE4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624044" y="1882699"/>
              <a:ext cx="1387284" cy="29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7DA31C2-AF99-693A-6A02-E7E0CB974E99}"/>
                </a:ext>
              </a:extLst>
            </p:cNvPr>
            <p:cNvSpPr/>
            <p:nvPr/>
          </p:nvSpPr>
          <p:spPr>
            <a:xfrm>
              <a:off x="5011328" y="1632173"/>
              <a:ext cx="1699865" cy="507020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Servlet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945BCF9-A7EE-9452-98B7-86C36C0C396F}"/>
                </a:ext>
              </a:extLst>
            </p:cNvPr>
            <p:cNvGrpSpPr/>
            <p:nvPr/>
          </p:nvGrpSpPr>
          <p:grpSpPr>
            <a:xfrm>
              <a:off x="7594835" y="1554832"/>
              <a:ext cx="1126206" cy="1025066"/>
              <a:chOff x="7044082" y="1891440"/>
              <a:chExt cx="1126206" cy="1025066"/>
            </a:xfrm>
          </p:grpSpPr>
          <p:pic>
            <p:nvPicPr>
              <p:cNvPr id="16" name="그래픽 15" descr="용지 단색으로 채워진">
                <a:extLst>
                  <a:ext uri="{FF2B5EF4-FFF2-40B4-BE49-F238E27FC236}">
                    <a16:creationId xmlns:a16="http://schemas.microsoft.com/office/drawing/2014/main" id="{2A5AC24F-7DB1-57AE-E833-49A753399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7279319" y="1891440"/>
                <a:ext cx="655733" cy="655734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D289AE-D6B2-024A-B65F-135F8D22468F}"/>
                  </a:ext>
                </a:extLst>
              </p:cNvPr>
              <p:cNvSpPr txBox="1"/>
              <p:nvPr/>
            </p:nvSpPr>
            <p:spPr>
              <a:xfrm>
                <a:off x="7044082" y="2547174"/>
                <a:ext cx="1126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Controller</a:t>
                </a:r>
                <a:endParaRPr lang="ko-KR" altLang="en-US" dirty="0"/>
              </a:p>
            </p:txBody>
          </p:sp>
        </p:grp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896AE86-10A5-8C40-A194-4E67B267B1DB}"/>
                </a:ext>
              </a:extLst>
            </p:cNvPr>
            <p:cNvCxnSpPr>
              <a:cxnSpLocks/>
              <a:stCxn id="12" idx="3"/>
              <a:endCxn id="16" idx="1"/>
            </p:cNvCxnSpPr>
            <p:nvPr/>
          </p:nvCxnSpPr>
          <p:spPr>
            <a:xfrm flipV="1">
              <a:off x="6711193" y="1882699"/>
              <a:ext cx="1118879" cy="29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258E26-68F7-A392-CE8D-1BF5614CBE88}"/>
                </a:ext>
              </a:extLst>
            </p:cNvPr>
            <p:cNvSpPr txBox="1"/>
            <p:nvPr/>
          </p:nvSpPr>
          <p:spPr>
            <a:xfrm>
              <a:off x="2086210" y="1698033"/>
              <a:ext cx="148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 Request</a:t>
              </a:r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9D98591-0885-C737-AE94-55E5C9805345}"/>
              </a:ext>
            </a:extLst>
          </p:cNvPr>
          <p:cNvGrpSpPr/>
          <p:nvPr/>
        </p:nvGrpSpPr>
        <p:grpSpPr>
          <a:xfrm>
            <a:off x="2581161" y="3984685"/>
            <a:ext cx="6634831" cy="1025066"/>
            <a:chOff x="2086210" y="1554832"/>
            <a:chExt cx="6634831" cy="1025066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0CFB5C9-4943-3399-D924-CCCFAE9EE298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3624044" y="1882699"/>
              <a:ext cx="1387284" cy="29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1EDE10B-9ABC-073A-1926-FA1FF0D6A560}"/>
                </a:ext>
              </a:extLst>
            </p:cNvPr>
            <p:cNvSpPr/>
            <p:nvPr/>
          </p:nvSpPr>
          <p:spPr>
            <a:xfrm>
              <a:off x="5011328" y="1632173"/>
              <a:ext cx="1699865" cy="507020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Servlet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DEA752B-5D4D-9BF1-FFF0-036D2793F8CC}"/>
                </a:ext>
              </a:extLst>
            </p:cNvPr>
            <p:cNvGrpSpPr/>
            <p:nvPr/>
          </p:nvGrpSpPr>
          <p:grpSpPr>
            <a:xfrm>
              <a:off x="7594835" y="1554832"/>
              <a:ext cx="1126206" cy="1025066"/>
              <a:chOff x="7044082" y="1891440"/>
              <a:chExt cx="1126206" cy="1025066"/>
            </a:xfrm>
          </p:grpSpPr>
          <p:pic>
            <p:nvPicPr>
              <p:cNvPr id="24" name="그래픽 23" descr="용지 단색으로 채워진">
                <a:extLst>
                  <a:ext uri="{FF2B5EF4-FFF2-40B4-BE49-F238E27FC236}">
                    <a16:creationId xmlns:a16="http://schemas.microsoft.com/office/drawing/2014/main" id="{8A255B16-EECD-9A1D-A0FA-007AA1C66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7279319" y="1891440"/>
                <a:ext cx="655733" cy="655734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D0728F2-25E1-8F90-D9A7-46D35B2A18FC}"/>
                  </a:ext>
                </a:extLst>
              </p:cNvPr>
              <p:cNvSpPr txBox="1"/>
              <p:nvPr/>
            </p:nvSpPr>
            <p:spPr>
              <a:xfrm>
                <a:off x="7044082" y="2547174"/>
                <a:ext cx="1126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Controller</a:t>
                </a:r>
                <a:endParaRPr lang="ko-KR" altLang="en-US" dirty="0"/>
              </a:p>
            </p:txBody>
          </p:sp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61F0AC9-7294-F42E-2A0D-9A7E0B2A7F3E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 flipV="1">
              <a:off x="6711193" y="1882699"/>
              <a:ext cx="1118879" cy="29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810C60-2394-AFB0-A258-C75129472F62}"/>
                </a:ext>
              </a:extLst>
            </p:cNvPr>
            <p:cNvSpPr txBox="1"/>
            <p:nvPr/>
          </p:nvSpPr>
          <p:spPr>
            <a:xfrm>
              <a:off x="2086210" y="1698033"/>
              <a:ext cx="148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 Request</a:t>
              </a:r>
              <a:endParaRPr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B03A442-A61D-6983-0401-3C4F2D728E9A}"/>
              </a:ext>
            </a:extLst>
          </p:cNvPr>
          <p:cNvSpPr txBox="1"/>
          <p:nvPr/>
        </p:nvSpPr>
        <p:spPr>
          <a:xfrm>
            <a:off x="2336584" y="5296153"/>
            <a:ext cx="8039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/>
              <a:t>“</a:t>
            </a:r>
            <a:r>
              <a:rPr lang="ko-KR" altLang="en-US" sz="1600" i="1" dirty="0"/>
              <a:t>기존에는 각 요청</a:t>
            </a:r>
            <a:r>
              <a:rPr lang="en-US" altLang="ko-KR" sz="1600" i="1" dirty="0"/>
              <a:t>(URL)</a:t>
            </a:r>
            <a:r>
              <a:rPr lang="ko-KR" altLang="en-US" sz="1600" i="1" dirty="0"/>
              <a:t>에 마다 </a:t>
            </a:r>
            <a:r>
              <a:rPr lang="en-US" altLang="ko-KR" sz="1600" i="1" dirty="0"/>
              <a:t>Servlet</a:t>
            </a:r>
            <a:r>
              <a:rPr lang="ko-KR" altLang="en-US" sz="1600" i="1" dirty="0"/>
              <a:t>을 등록하고 그에 맞는 </a:t>
            </a:r>
            <a:r>
              <a:rPr lang="en-US" altLang="ko-KR" sz="1600" i="1" dirty="0"/>
              <a:t>Controller</a:t>
            </a:r>
            <a:r>
              <a:rPr lang="ko-KR" altLang="en-US" sz="1600" i="1" dirty="0"/>
              <a:t>를 매핑해야 했다</a:t>
            </a:r>
            <a:r>
              <a:rPr lang="en-US" altLang="ko-KR" sz="1600" i="1" dirty="0"/>
              <a:t>.”</a:t>
            </a:r>
            <a:endParaRPr lang="ko-KR" altLang="en-US" sz="16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6BDC98-625F-57C4-A271-EF4A385DBB34}"/>
              </a:ext>
            </a:extLst>
          </p:cNvPr>
          <p:cNvSpPr txBox="1"/>
          <p:nvPr/>
        </p:nvSpPr>
        <p:spPr>
          <a:xfrm>
            <a:off x="2619033" y="5775339"/>
            <a:ext cx="7474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요청 개수가 늘어날 때마다 </a:t>
            </a:r>
            <a:r>
              <a:rPr lang="en-US" altLang="ko-KR" sz="1600" dirty="0"/>
              <a:t>Servlet</a:t>
            </a:r>
            <a:r>
              <a:rPr lang="ko-KR" altLang="en-US" sz="1600" dirty="0"/>
              <a:t>을 등록하고 매핑하는 작업을 반복해야 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요청 개수가 많아지면 관리하기가 어려워진다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모든 요청에 대한 공통 작업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/>
              <a:t>예외처리</a:t>
            </a:r>
            <a:r>
              <a:rPr lang="en-US" altLang="ko-KR" sz="1600" dirty="0"/>
              <a:t>)</a:t>
            </a:r>
            <a:r>
              <a:rPr lang="ko-KR" altLang="en-US" sz="1600" dirty="0"/>
              <a:t>을 반복해서 작성해야 한다</a:t>
            </a:r>
            <a:r>
              <a:rPr lang="en-US" altLang="ko-KR" sz="1600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7EFCF5-62E6-02B4-7302-26885F6F32A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FrontController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30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A6DDC16-1714-7AF2-84BB-A625CD313758}"/>
              </a:ext>
            </a:extLst>
          </p:cNvPr>
          <p:cNvGrpSpPr/>
          <p:nvPr/>
        </p:nvGrpSpPr>
        <p:grpSpPr>
          <a:xfrm>
            <a:off x="2581161" y="1695044"/>
            <a:ext cx="6634831" cy="3329084"/>
            <a:chOff x="2581161" y="1680667"/>
            <a:chExt cx="6634831" cy="3329084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7175F44C-6316-F108-EF69-19C10B2D044D}"/>
                </a:ext>
              </a:extLst>
            </p:cNvPr>
            <p:cNvCxnSpPr>
              <a:cxnSpLocks/>
            </p:cNvCxnSpPr>
            <p:nvPr/>
          </p:nvCxnSpPr>
          <p:spPr>
            <a:xfrm>
              <a:off x="4118995" y="2008534"/>
              <a:ext cx="1387284" cy="10456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F4AB97B-AE13-9A40-93B5-0A0C0883DE06}"/>
                </a:ext>
              </a:extLst>
            </p:cNvPr>
            <p:cNvGrpSpPr/>
            <p:nvPr/>
          </p:nvGrpSpPr>
          <p:grpSpPr>
            <a:xfrm>
              <a:off x="8089786" y="1680667"/>
              <a:ext cx="1126206" cy="1025066"/>
              <a:chOff x="7044082" y="1891440"/>
              <a:chExt cx="1126206" cy="1025066"/>
            </a:xfrm>
          </p:grpSpPr>
          <p:pic>
            <p:nvPicPr>
              <p:cNvPr id="20" name="그래픽 19" descr="용지 단색으로 채워진">
                <a:extLst>
                  <a:ext uri="{FF2B5EF4-FFF2-40B4-BE49-F238E27FC236}">
                    <a16:creationId xmlns:a16="http://schemas.microsoft.com/office/drawing/2014/main" id="{6D60F00E-BAF1-357B-0B59-BAD0173DEC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7279319" y="1891440"/>
                <a:ext cx="655733" cy="655734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03825A-5162-3321-1DC6-6BADCA44BC75}"/>
                  </a:ext>
                </a:extLst>
              </p:cNvPr>
              <p:cNvSpPr txBox="1"/>
              <p:nvPr/>
            </p:nvSpPr>
            <p:spPr>
              <a:xfrm>
                <a:off x="7044082" y="2547174"/>
                <a:ext cx="1126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Controller</a:t>
                </a:r>
                <a:endParaRPr lang="ko-KR" altLang="en-US" dirty="0"/>
              </a:p>
            </p:txBody>
          </p:sp>
        </p:grp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258BD784-B8BA-7C13-919C-70DD0D06AFFE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 flipV="1">
              <a:off x="7206144" y="2008534"/>
              <a:ext cx="1118879" cy="9925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864AEB-4026-C0E3-133C-F96AE47F4F26}"/>
                </a:ext>
              </a:extLst>
            </p:cNvPr>
            <p:cNvSpPr txBox="1"/>
            <p:nvPr/>
          </p:nvSpPr>
          <p:spPr>
            <a:xfrm>
              <a:off x="2581161" y="1823868"/>
              <a:ext cx="148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 Request</a:t>
              </a:r>
              <a:endParaRPr lang="ko-KR" altLang="en-US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ACD4EA9-B4D2-A127-7472-218C9E0A8E4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144255" y="3131713"/>
              <a:ext cx="1387284" cy="126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208964A-E862-FCEC-58C4-FCFA8F0D71C0}"/>
                </a:ext>
              </a:extLst>
            </p:cNvPr>
            <p:cNvSpPr/>
            <p:nvPr/>
          </p:nvSpPr>
          <p:spPr>
            <a:xfrm>
              <a:off x="5531539" y="2621572"/>
              <a:ext cx="1699865" cy="1045639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FrontController</a:t>
              </a:r>
              <a:r>
                <a:rPr lang="en-US" altLang="ko-KR" sz="1600" dirty="0">
                  <a:solidFill>
                    <a:schemeClr val="tx1"/>
                  </a:solidFill>
                </a:rPr>
                <a:t> Servlet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4B80FDB-6EDC-2975-8AED-264C5BF07DE1}"/>
                </a:ext>
              </a:extLst>
            </p:cNvPr>
            <p:cNvGrpSpPr/>
            <p:nvPr/>
          </p:nvGrpSpPr>
          <p:grpSpPr>
            <a:xfrm>
              <a:off x="8089786" y="2816418"/>
              <a:ext cx="1126206" cy="1025066"/>
              <a:chOff x="7044082" y="1891440"/>
              <a:chExt cx="1126206" cy="1025066"/>
            </a:xfrm>
          </p:grpSpPr>
          <p:pic>
            <p:nvPicPr>
              <p:cNvPr id="18" name="그래픽 17" descr="용지 단색으로 채워진">
                <a:extLst>
                  <a:ext uri="{FF2B5EF4-FFF2-40B4-BE49-F238E27FC236}">
                    <a16:creationId xmlns:a16="http://schemas.microsoft.com/office/drawing/2014/main" id="{003CC421-A7B0-CC01-A4B7-35B7BA11A4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7279319" y="1891440"/>
                <a:ext cx="655733" cy="655734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9778EF-EAAF-9D7B-CD78-5B7F8CD6E69F}"/>
                  </a:ext>
                </a:extLst>
              </p:cNvPr>
              <p:cNvSpPr txBox="1"/>
              <p:nvPr/>
            </p:nvSpPr>
            <p:spPr>
              <a:xfrm>
                <a:off x="7044082" y="2547174"/>
                <a:ext cx="1126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Controller</a:t>
                </a:r>
                <a:endParaRPr lang="ko-KR" altLang="en-US" dirty="0"/>
              </a:p>
            </p:txBody>
          </p:sp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89A9B5D7-58F7-13F1-A6CE-9A6186B80374}"/>
                </a:ext>
              </a:extLst>
            </p:cNvPr>
            <p:cNvCxnSpPr>
              <a:cxnSpLocks/>
              <a:stCxn id="8" idx="3"/>
              <a:endCxn id="18" idx="1"/>
            </p:cNvCxnSpPr>
            <p:nvPr/>
          </p:nvCxnSpPr>
          <p:spPr>
            <a:xfrm flipV="1">
              <a:off x="7231404" y="3144285"/>
              <a:ext cx="1093619" cy="1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ECFD6B-32AC-A34E-5AC3-517063E93B66}"/>
                </a:ext>
              </a:extLst>
            </p:cNvPr>
            <p:cNvSpPr txBox="1"/>
            <p:nvPr/>
          </p:nvSpPr>
          <p:spPr>
            <a:xfrm>
              <a:off x="2581161" y="2959619"/>
              <a:ext cx="148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 Request</a:t>
              </a:r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CDD895A-603B-755D-EC1D-B3CB2B835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8995" y="3266913"/>
              <a:ext cx="1387284" cy="10456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FCC4F19-CFCB-FD91-032E-1A7245B58DCB}"/>
                </a:ext>
              </a:extLst>
            </p:cNvPr>
            <p:cNvGrpSpPr/>
            <p:nvPr/>
          </p:nvGrpSpPr>
          <p:grpSpPr>
            <a:xfrm>
              <a:off x="8089786" y="3984685"/>
              <a:ext cx="1126206" cy="1025066"/>
              <a:chOff x="7044082" y="1891440"/>
              <a:chExt cx="1126206" cy="1025066"/>
            </a:xfrm>
          </p:grpSpPr>
          <p:pic>
            <p:nvPicPr>
              <p:cNvPr id="16" name="그래픽 15" descr="용지 단색으로 채워진">
                <a:extLst>
                  <a:ext uri="{FF2B5EF4-FFF2-40B4-BE49-F238E27FC236}">
                    <a16:creationId xmlns:a16="http://schemas.microsoft.com/office/drawing/2014/main" id="{09D3AF7E-210B-94A5-AA01-643B71B86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7279319" y="1891440"/>
                <a:ext cx="655733" cy="655734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C78D3B-23F4-5573-DF18-4C9F7D19461E}"/>
                  </a:ext>
                </a:extLst>
              </p:cNvPr>
              <p:cNvSpPr txBox="1"/>
              <p:nvPr/>
            </p:nvSpPr>
            <p:spPr>
              <a:xfrm>
                <a:off x="7044082" y="2547174"/>
                <a:ext cx="1126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Controller</a:t>
                </a:r>
                <a:endParaRPr lang="ko-KR" altLang="en-US" dirty="0"/>
              </a:p>
            </p:txBody>
          </p:sp>
        </p:grp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8967D8A-4491-6FD4-C0CE-85A71D5923F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7206144" y="3309114"/>
              <a:ext cx="1118879" cy="1003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707335-2228-686A-9E9C-01A5D7760D5F}"/>
                </a:ext>
              </a:extLst>
            </p:cNvPr>
            <p:cNvSpPr txBox="1"/>
            <p:nvPr/>
          </p:nvSpPr>
          <p:spPr>
            <a:xfrm>
              <a:off x="2581161" y="4127886"/>
              <a:ext cx="148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 Request</a:t>
              </a:r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96CA7A8-71C2-3409-67FC-3033C11DE9F7}"/>
              </a:ext>
            </a:extLst>
          </p:cNvPr>
          <p:cNvSpPr txBox="1"/>
          <p:nvPr/>
        </p:nvSpPr>
        <p:spPr>
          <a:xfrm>
            <a:off x="2581161" y="5149729"/>
            <a:ext cx="7214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/>
              <a:t>“</a:t>
            </a:r>
            <a:r>
              <a:rPr lang="ko-KR" altLang="en-US" sz="1600" i="1" dirty="0"/>
              <a:t>하나의 </a:t>
            </a:r>
            <a:r>
              <a:rPr lang="en-US" altLang="ko-KR" sz="1600" i="1" dirty="0"/>
              <a:t>Servlet</a:t>
            </a:r>
            <a:r>
              <a:rPr lang="ko-KR" altLang="en-US" sz="1600" i="1" dirty="0"/>
              <a:t>에서 모든 요청을 받고 적절한 </a:t>
            </a:r>
            <a:r>
              <a:rPr lang="en-US" altLang="ko-KR" sz="1600" i="1" dirty="0"/>
              <a:t>Controller</a:t>
            </a:r>
            <a:r>
              <a:rPr lang="ko-KR" altLang="en-US" sz="1600" i="1" dirty="0"/>
              <a:t>에게 요청을 위임한다</a:t>
            </a:r>
            <a:r>
              <a:rPr lang="en-US" altLang="ko-KR" sz="1600" i="1" dirty="0"/>
              <a:t>.“</a:t>
            </a:r>
          </a:p>
          <a:p>
            <a:pPr algn="r"/>
            <a:r>
              <a:rPr lang="en-US" altLang="ko-KR" sz="1600" i="1" dirty="0"/>
              <a:t>- Front</a:t>
            </a:r>
            <a:r>
              <a:rPr lang="ko-KR" altLang="en-US" sz="1600" i="1" dirty="0"/>
              <a:t> </a:t>
            </a:r>
            <a:r>
              <a:rPr lang="en-US" altLang="ko-KR" sz="1600" i="1" dirty="0"/>
              <a:t>Controller </a:t>
            </a:r>
            <a:r>
              <a:rPr lang="ko-KR" altLang="en-US" sz="1600" b="1" i="1" dirty="0"/>
              <a:t>패턴</a:t>
            </a:r>
            <a:endParaRPr lang="en-US" altLang="ko-KR" sz="1600" b="1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4D126F-A5C3-E188-CDCC-9B5F86D09089}"/>
              </a:ext>
            </a:extLst>
          </p:cNvPr>
          <p:cNvSpPr txBox="1"/>
          <p:nvPr/>
        </p:nvSpPr>
        <p:spPr>
          <a:xfrm>
            <a:off x="2619033" y="5775339"/>
            <a:ext cx="6708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요청을 받는 </a:t>
            </a:r>
            <a:r>
              <a:rPr lang="en-US" altLang="ko-KR" sz="1600" dirty="0"/>
              <a:t>Servlet</a:t>
            </a:r>
            <a:r>
              <a:rPr lang="ko-KR" altLang="en-US" sz="1600" dirty="0"/>
              <a:t>의 관리가 쉬워졌다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모든 요청에 대한 공통 작업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/>
              <a:t>: </a:t>
            </a:r>
            <a:r>
              <a:rPr lang="ko-KR" altLang="en-US" sz="1600"/>
              <a:t>예외처리</a:t>
            </a:r>
            <a:r>
              <a:rPr lang="en-US" altLang="ko-KR" sz="1600"/>
              <a:t>)</a:t>
            </a:r>
            <a:r>
              <a:rPr lang="ko-KR" altLang="en-US" sz="1600" dirty="0"/>
              <a:t>을 한 곳에서 처리할 수 있다</a:t>
            </a:r>
            <a:r>
              <a:rPr lang="en-US" altLang="ko-KR" sz="16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A96521-B8A9-C0DA-10E8-66656F410B4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FrontController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838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648C98C-FB24-1B19-3FAB-29B333879913}"/>
              </a:ext>
            </a:extLst>
          </p:cNvPr>
          <p:cNvGrpSpPr/>
          <p:nvPr/>
        </p:nvGrpSpPr>
        <p:grpSpPr>
          <a:xfrm>
            <a:off x="2581161" y="1680667"/>
            <a:ext cx="6634831" cy="3329084"/>
            <a:chOff x="2581161" y="1680667"/>
            <a:chExt cx="6634831" cy="3329084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04CE7330-1EA6-4AA0-B7D7-228445508929}"/>
                </a:ext>
              </a:extLst>
            </p:cNvPr>
            <p:cNvCxnSpPr>
              <a:cxnSpLocks/>
            </p:cNvCxnSpPr>
            <p:nvPr/>
          </p:nvCxnSpPr>
          <p:spPr>
            <a:xfrm>
              <a:off x="4118995" y="2008534"/>
              <a:ext cx="1387284" cy="10456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8378E96-D6FB-4A00-9B39-3BB418AEFDFA}"/>
                </a:ext>
              </a:extLst>
            </p:cNvPr>
            <p:cNvGrpSpPr/>
            <p:nvPr/>
          </p:nvGrpSpPr>
          <p:grpSpPr>
            <a:xfrm>
              <a:off x="8089786" y="1680667"/>
              <a:ext cx="1126206" cy="1025066"/>
              <a:chOff x="7044082" y="1891440"/>
              <a:chExt cx="1126206" cy="1025066"/>
            </a:xfrm>
          </p:grpSpPr>
          <p:pic>
            <p:nvPicPr>
              <p:cNvPr id="20" name="그래픽 19" descr="용지 단색으로 채워진">
                <a:extLst>
                  <a:ext uri="{FF2B5EF4-FFF2-40B4-BE49-F238E27FC236}">
                    <a16:creationId xmlns:a16="http://schemas.microsoft.com/office/drawing/2014/main" id="{D6C7AFEF-019F-1882-BD14-B6A1F569A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7279319" y="1891440"/>
                <a:ext cx="655733" cy="655734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671412-2DD5-EE1B-6848-EBAF9513BCEE}"/>
                  </a:ext>
                </a:extLst>
              </p:cNvPr>
              <p:cNvSpPr txBox="1"/>
              <p:nvPr/>
            </p:nvSpPr>
            <p:spPr>
              <a:xfrm>
                <a:off x="7044082" y="2547174"/>
                <a:ext cx="1126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Controller</a:t>
                </a:r>
                <a:endParaRPr lang="ko-KR" altLang="en-US" dirty="0"/>
              </a:p>
            </p:txBody>
          </p:sp>
        </p:grp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BA730D90-EFE9-288B-DE0B-6E64479E9335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 flipV="1">
              <a:off x="7206144" y="2008534"/>
              <a:ext cx="1118879" cy="9925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572A1B-F6F8-3864-553E-4643EBE18F26}"/>
                </a:ext>
              </a:extLst>
            </p:cNvPr>
            <p:cNvSpPr txBox="1"/>
            <p:nvPr/>
          </p:nvSpPr>
          <p:spPr>
            <a:xfrm>
              <a:off x="2581161" y="1823868"/>
              <a:ext cx="148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 Request</a:t>
              </a:r>
              <a:endParaRPr lang="ko-KR" altLang="en-US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50355F05-14E4-1F07-F8F7-762FE98F5D1F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118995" y="3144285"/>
              <a:ext cx="1387284" cy="126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4577AFF-C7BF-1ECE-8105-7F2BC657E35F}"/>
                </a:ext>
              </a:extLst>
            </p:cNvPr>
            <p:cNvSpPr/>
            <p:nvPr/>
          </p:nvSpPr>
          <p:spPr>
            <a:xfrm>
              <a:off x="5506279" y="2634144"/>
              <a:ext cx="1699865" cy="1045639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Dispatcher Servlet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E9854AC-7D31-EB2A-27F3-5D1CB309F96D}"/>
                </a:ext>
              </a:extLst>
            </p:cNvPr>
            <p:cNvGrpSpPr/>
            <p:nvPr/>
          </p:nvGrpSpPr>
          <p:grpSpPr>
            <a:xfrm>
              <a:off x="8089786" y="2816418"/>
              <a:ext cx="1126206" cy="1025066"/>
              <a:chOff x="7044082" y="1891440"/>
              <a:chExt cx="1126206" cy="1025066"/>
            </a:xfrm>
          </p:grpSpPr>
          <p:pic>
            <p:nvPicPr>
              <p:cNvPr id="18" name="그래픽 17" descr="용지 단색으로 채워진">
                <a:extLst>
                  <a:ext uri="{FF2B5EF4-FFF2-40B4-BE49-F238E27FC236}">
                    <a16:creationId xmlns:a16="http://schemas.microsoft.com/office/drawing/2014/main" id="{9EE3D70C-266A-7C42-72A1-E1197FE3CE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7279319" y="1891440"/>
                <a:ext cx="655733" cy="655734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23C266-89F5-CD4F-EFDD-4DAFA493B2F3}"/>
                  </a:ext>
                </a:extLst>
              </p:cNvPr>
              <p:cNvSpPr txBox="1"/>
              <p:nvPr/>
            </p:nvSpPr>
            <p:spPr>
              <a:xfrm>
                <a:off x="7044082" y="2547174"/>
                <a:ext cx="1126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Controller</a:t>
                </a:r>
                <a:endParaRPr lang="ko-KR" altLang="en-US" dirty="0"/>
              </a:p>
            </p:txBody>
          </p:sp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19A5263-27F1-0B15-B9C8-BE9140E6058A}"/>
                </a:ext>
              </a:extLst>
            </p:cNvPr>
            <p:cNvCxnSpPr>
              <a:cxnSpLocks/>
              <a:stCxn id="8" idx="3"/>
              <a:endCxn id="18" idx="1"/>
            </p:cNvCxnSpPr>
            <p:nvPr/>
          </p:nvCxnSpPr>
          <p:spPr>
            <a:xfrm flipV="1">
              <a:off x="7206144" y="3144285"/>
              <a:ext cx="1118879" cy="126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D857C8-1C56-9983-2326-D3CEEAE77876}"/>
                </a:ext>
              </a:extLst>
            </p:cNvPr>
            <p:cNvSpPr txBox="1"/>
            <p:nvPr/>
          </p:nvSpPr>
          <p:spPr>
            <a:xfrm>
              <a:off x="2581161" y="2959619"/>
              <a:ext cx="148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 Request</a:t>
              </a:r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6DE81D9-0AE2-C42D-D687-904CA3577F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8995" y="3266913"/>
              <a:ext cx="1387284" cy="10456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2D99B2B-7917-3EBE-0DC0-8F08998A4959}"/>
                </a:ext>
              </a:extLst>
            </p:cNvPr>
            <p:cNvGrpSpPr/>
            <p:nvPr/>
          </p:nvGrpSpPr>
          <p:grpSpPr>
            <a:xfrm>
              <a:off x="8089786" y="3984685"/>
              <a:ext cx="1126206" cy="1025066"/>
              <a:chOff x="7044082" y="1891440"/>
              <a:chExt cx="1126206" cy="1025066"/>
            </a:xfrm>
          </p:grpSpPr>
          <p:pic>
            <p:nvPicPr>
              <p:cNvPr id="16" name="그래픽 15" descr="용지 단색으로 채워진">
                <a:extLst>
                  <a:ext uri="{FF2B5EF4-FFF2-40B4-BE49-F238E27FC236}">
                    <a16:creationId xmlns:a16="http://schemas.microsoft.com/office/drawing/2014/main" id="{D67542E9-04F1-8501-F1B6-AB2104458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7279319" y="1891440"/>
                <a:ext cx="655733" cy="655734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C0592B-8C5F-E326-3C54-88FB643DA0D4}"/>
                  </a:ext>
                </a:extLst>
              </p:cNvPr>
              <p:cNvSpPr txBox="1"/>
              <p:nvPr/>
            </p:nvSpPr>
            <p:spPr>
              <a:xfrm>
                <a:off x="7044082" y="2547174"/>
                <a:ext cx="1126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Controller</a:t>
                </a:r>
                <a:endParaRPr lang="ko-KR" altLang="en-US" dirty="0"/>
              </a:p>
            </p:txBody>
          </p:sp>
        </p:grp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FCE6259-0673-E348-1C60-53D5ACC6045B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7206144" y="3309114"/>
              <a:ext cx="1118879" cy="1003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390E48-C058-9C3E-74D6-F16322AEA557}"/>
                </a:ext>
              </a:extLst>
            </p:cNvPr>
            <p:cNvSpPr txBox="1"/>
            <p:nvPr/>
          </p:nvSpPr>
          <p:spPr>
            <a:xfrm>
              <a:off x="2581161" y="4127886"/>
              <a:ext cx="148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 Request</a:t>
              </a:r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DC856AB-4650-5652-2408-C67E4F194558}"/>
              </a:ext>
            </a:extLst>
          </p:cNvPr>
          <p:cNvSpPr txBox="1"/>
          <p:nvPr/>
        </p:nvSpPr>
        <p:spPr>
          <a:xfrm>
            <a:off x="1881620" y="5480819"/>
            <a:ext cx="8949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/>
              <a:t>스프링 프레임워크에서는 이 </a:t>
            </a:r>
            <a:r>
              <a:rPr lang="en-US" altLang="ko-KR" sz="1600" i="1" dirty="0" err="1"/>
              <a:t>FrontController</a:t>
            </a:r>
            <a:r>
              <a:rPr lang="en-US" altLang="ko-KR" sz="1600" i="1" dirty="0"/>
              <a:t> </a:t>
            </a:r>
            <a:r>
              <a:rPr lang="ko-KR" altLang="en-US" sz="1600" i="1" dirty="0"/>
              <a:t>를 </a:t>
            </a:r>
            <a:r>
              <a:rPr lang="en-US" altLang="ko-KR" b="1" i="1" dirty="0"/>
              <a:t>Dispatcher Servlet</a:t>
            </a:r>
            <a:r>
              <a:rPr lang="ko-KR" altLang="en-US" sz="1600" i="1" dirty="0"/>
              <a:t>이라는 이름으로 제공하고 있다</a:t>
            </a:r>
            <a:r>
              <a:rPr lang="en-US" altLang="ko-KR" sz="1600" i="1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B13324-FF8B-41E7-E98D-5F7ADB4AA9D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FrontController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05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BF0ED0-2C74-21AB-2684-FF25894D1DF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Dispatcher-Servlet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BB9AE2-D455-E660-6563-38B76887C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07" y="1425668"/>
            <a:ext cx="9135750" cy="4296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D5D762-7B2D-0BEB-DD05-87B03A1E9212}"/>
              </a:ext>
            </a:extLst>
          </p:cNvPr>
          <p:cNvSpPr txBox="1"/>
          <p:nvPr/>
        </p:nvSpPr>
        <p:spPr>
          <a:xfrm>
            <a:off x="129308" y="6527549"/>
            <a:ext cx="6570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출처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https://velog.io/@uiurihappy/</a:t>
            </a:r>
            <a:r>
              <a:rPr lang="ko-KR" altLang="en-US" sz="1400" dirty="0" err="1"/>
              <a:t>디스패처</a:t>
            </a:r>
            <a:r>
              <a:rPr lang="en-US" altLang="ko-KR" sz="1400" dirty="0"/>
              <a:t>-</a:t>
            </a:r>
            <a:r>
              <a:rPr lang="ko-KR" altLang="en-US" sz="1400" dirty="0" err="1"/>
              <a:t>서블릿</a:t>
            </a:r>
            <a:r>
              <a:rPr lang="en-US" altLang="ko-KR" sz="1400" dirty="0"/>
              <a:t>Dispatcher-Servlet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330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547A929-81F6-C045-3179-C5827EEAD79C}"/>
              </a:ext>
            </a:extLst>
          </p:cNvPr>
          <p:cNvSpPr/>
          <p:nvPr/>
        </p:nvSpPr>
        <p:spPr>
          <a:xfrm>
            <a:off x="1971732" y="1215930"/>
            <a:ext cx="8424231" cy="4906757"/>
          </a:xfrm>
          <a:prstGeom prst="roundRect">
            <a:avLst/>
          </a:prstGeom>
          <a:solidFill>
            <a:schemeClr val="accent5">
              <a:lumMod val="75000"/>
              <a:alpha val="1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F7A8AE-5E4C-4F31-E103-4D355A71A2F2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Filter</a:t>
            </a:r>
            <a:endParaRPr lang="ko-KR" altLang="en-US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F4C473A-49BD-1112-8E49-8CF7F379B758}"/>
              </a:ext>
            </a:extLst>
          </p:cNvPr>
          <p:cNvSpPr/>
          <p:nvPr/>
        </p:nvSpPr>
        <p:spPr>
          <a:xfrm>
            <a:off x="3931148" y="1381126"/>
            <a:ext cx="6298644" cy="4543424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E0C21-C9B5-795E-D605-A93862016E74}"/>
              </a:ext>
            </a:extLst>
          </p:cNvPr>
          <p:cNvSpPr txBox="1"/>
          <p:nvPr/>
        </p:nvSpPr>
        <p:spPr>
          <a:xfrm>
            <a:off x="9237526" y="1483074"/>
            <a:ext cx="92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Spring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Context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290614-7ADA-0B6E-38A7-CBB4ACC7C3B1}"/>
              </a:ext>
            </a:extLst>
          </p:cNvPr>
          <p:cNvSpPr/>
          <p:nvPr/>
        </p:nvSpPr>
        <p:spPr>
          <a:xfrm>
            <a:off x="7064253" y="1571710"/>
            <a:ext cx="1127629" cy="2212549"/>
          </a:xfrm>
          <a:prstGeom prst="roundRect">
            <a:avLst/>
          </a:prstGeom>
          <a:solidFill>
            <a:schemeClr val="accent6">
              <a:lumMod val="75000"/>
              <a:alpha val="1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Interceptor</a:t>
            </a:r>
            <a:endParaRPr lang="ko-KR" sz="1200" dirty="0">
              <a:solidFill>
                <a:schemeClr val="accent6">
                  <a:lumMod val="7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B0D19-A68B-BB58-FCBD-181F1CE54218}"/>
              </a:ext>
            </a:extLst>
          </p:cNvPr>
          <p:cNvSpPr txBox="1"/>
          <p:nvPr/>
        </p:nvSpPr>
        <p:spPr>
          <a:xfrm>
            <a:off x="6107966" y="1989533"/>
            <a:ext cx="1003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</a:rPr>
              <a:t>preHandler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BAAF2-72F1-A94B-D6CE-53ABC6EE21AE}"/>
              </a:ext>
            </a:extLst>
          </p:cNvPr>
          <p:cNvSpPr txBox="1"/>
          <p:nvPr/>
        </p:nvSpPr>
        <p:spPr>
          <a:xfrm>
            <a:off x="6096278" y="2842169"/>
            <a:ext cx="1030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</a:rPr>
              <a:t>postHander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C8C49-C91C-CD09-B275-FE38A5FC90E1}"/>
              </a:ext>
            </a:extLst>
          </p:cNvPr>
          <p:cNvSpPr txBox="1"/>
          <p:nvPr/>
        </p:nvSpPr>
        <p:spPr>
          <a:xfrm>
            <a:off x="3999216" y="4530358"/>
            <a:ext cx="1331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</a:rPr>
              <a:t>afterCompletion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73C2A77-8393-4BCD-7AAA-56ADE7D86222}"/>
              </a:ext>
            </a:extLst>
          </p:cNvPr>
          <p:cNvGrpSpPr/>
          <p:nvPr/>
        </p:nvGrpSpPr>
        <p:grpSpPr>
          <a:xfrm>
            <a:off x="5201513" y="4621305"/>
            <a:ext cx="597656" cy="1048296"/>
            <a:chOff x="6463507" y="3990647"/>
            <a:chExt cx="539174" cy="867994"/>
          </a:xfrm>
        </p:grpSpPr>
        <p:pic>
          <p:nvPicPr>
            <p:cNvPr id="10" name="그래픽 9" descr="용지 단색으로 채워진">
              <a:extLst>
                <a:ext uri="{FF2B5EF4-FFF2-40B4-BE49-F238E27FC236}">
                  <a16:creationId xmlns:a16="http://schemas.microsoft.com/office/drawing/2014/main" id="{9F7DDA05-E94A-56ED-EBFC-EC7867ADC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463507" y="3990647"/>
              <a:ext cx="539174" cy="53917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3CB5D-2584-2581-0DF7-E7C82CD27101}"/>
                </a:ext>
              </a:extLst>
            </p:cNvPr>
            <p:cNvSpPr txBox="1"/>
            <p:nvPr/>
          </p:nvSpPr>
          <p:spPr>
            <a:xfrm>
              <a:off x="6486590" y="4457458"/>
              <a:ext cx="493001" cy="401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JSP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V</a:t>
              </a:r>
              <a:r>
                <a:rPr lang="en-US" altLang="ko-KR" dirty="0"/>
                <a:t>iew)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5C85EEB-00B0-EBD6-CC45-1CBCCE496251}"/>
              </a:ext>
            </a:extLst>
          </p:cNvPr>
          <p:cNvGrpSpPr/>
          <p:nvPr/>
        </p:nvGrpSpPr>
        <p:grpSpPr>
          <a:xfrm>
            <a:off x="8034933" y="2221647"/>
            <a:ext cx="1837155" cy="1098076"/>
            <a:chOff x="9392152" y="2552174"/>
            <a:chExt cx="1645859" cy="902888"/>
          </a:xfrm>
        </p:grpSpPr>
        <p:pic>
          <p:nvPicPr>
            <p:cNvPr id="13" name="그래픽 12" descr="용지 단색으로 채워진">
              <a:extLst>
                <a:ext uri="{FF2B5EF4-FFF2-40B4-BE49-F238E27FC236}">
                  <a16:creationId xmlns:a16="http://schemas.microsoft.com/office/drawing/2014/main" id="{A27CF02A-8852-A143-78B5-6DBFF7991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930349" y="2552174"/>
              <a:ext cx="539174" cy="53917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D787FC-8E0A-BD3B-7215-3E950AC202B6}"/>
                </a:ext>
              </a:extLst>
            </p:cNvPr>
            <p:cNvSpPr txBox="1"/>
            <p:nvPr/>
          </p:nvSpPr>
          <p:spPr>
            <a:xfrm>
              <a:off x="9392152" y="3056669"/>
              <a:ext cx="1645859" cy="39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Servlet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C</a:t>
              </a:r>
              <a:r>
                <a:rPr lang="en-US" altLang="ko-KR" dirty="0"/>
                <a:t>ontroller)</a:t>
              </a:r>
              <a:endParaRPr lang="ko-KR" altLang="en-US" dirty="0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715D977-8540-FFAD-F73A-68F405D75121}"/>
              </a:ext>
            </a:extLst>
          </p:cNvPr>
          <p:cNvCxnSpPr>
            <a:cxnSpLocks/>
          </p:cNvCxnSpPr>
          <p:nvPr/>
        </p:nvCxnSpPr>
        <p:spPr>
          <a:xfrm>
            <a:off x="5689254" y="3815232"/>
            <a:ext cx="0" cy="764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8D7A2C-7EFB-176E-F2A0-FA3C4A47AD54}"/>
              </a:ext>
            </a:extLst>
          </p:cNvPr>
          <p:cNvGrpSpPr/>
          <p:nvPr/>
        </p:nvGrpSpPr>
        <p:grpSpPr>
          <a:xfrm>
            <a:off x="8127910" y="4625541"/>
            <a:ext cx="1837155" cy="1044060"/>
            <a:chOff x="8470813" y="3886403"/>
            <a:chExt cx="1645859" cy="858473"/>
          </a:xfrm>
        </p:grpSpPr>
        <p:pic>
          <p:nvPicPr>
            <p:cNvPr id="17" name="그래픽 16" descr="용지 단색으로 채워진">
              <a:extLst>
                <a:ext uri="{FF2B5EF4-FFF2-40B4-BE49-F238E27FC236}">
                  <a16:creationId xmlns:a16="http://schemas.microsoft.com/office/drawing/2014/main" id="{7514441B-9F4A-B5E9-2987-3D40E9269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972119" y="3886403"/>
              <a:ext cx="539174" cy="53917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BDE37D-5A0F-6CF9-4680-0BDA9020012B}"/>
                </a:ext>
              </a:extLst>
            </p:cNvPr>
            <p:cNvSpPr txBox="1"/>
            <p:nvPr/>
          </p:nvSpPr>
          <p:spPr>
            <a:xfrm>
              <a:off x="8470813" y="4346483"/>
              <a:ext cx="1645859" cy="39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Java Beans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M</a:t>
              </a:r>
              <a:r>
                <a:rPr lang="en-US" altLang="ko-KR" dirty="0"/>
                <a:t>odel)</a:t>
              </a:r>
              <a:endParaRPr lang="ko-KR" altLang="en-US" dirty="0"/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28F57D-A714-0DA2-C277-79F7586EC4A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988402" y="3490939"/>
            <a:ext cx="1" cy="113460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D4FFDD1-882B-333D-F309-D2E7E731C9BD}"/>
              </a:ext>
            </a:extLst>
          </p:cNvPr>
          <p:cNvCxnSpPr>
            <a:cxnSpLocks/>
            <a:stCxn id="17" idx="1"/>
            <a:endCxn id="10" idx="3"/>
          </p:cNvCxnSpPr>
          <p:nvPr/>
        </p:nvCxnSpPr>
        <p:spPr>
          <a:xfrm flipH="1" flipV="1">
            <a:off x="5799169" y="4946892"/>
            <a:ext cx="2888313" cy="6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05B1ADB-6FD1-337C-9E56-1BB9526EC6C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9289323" y="4949057"/>
            <a:ext cx="1749664" cy="435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1AC6E82-A4D4-BDAA-29CA-09AB1824EC96}"/>
              </a:ext>
            </a:extLst>
          </p:cNvPr>
          <p:cNvGrpSpPr/>
          <p:nvPr/>
        </p:nvGrpSpPr>
        <p:grpSpPr>
          <a:xfrm>
            <a:off x="11038987" y="4606320"/>
            <a:ext cx="629138" cy="978838"/>
            <a:chOff x="10105024" y="4344845"/>
            <a:chExt cx="629138" cy="978838"/>
          </a:xfrm>
        </p:grpSpPr>
        <p:pic>
          <p:nvPicPr>
            <p:cNvPr id="23" name="그래픽 22" descr="데이터베이스 단색으로 채워진">
              <a:extLst>
                <a:ext uri="{FF2B5EF4-FFF2-40B4-BE49-F238E27FC236}">
                  <a16:creationId xmlns:a16="http://schemas.microsoft.com/office/drawing/2014/main" id="{9333CB3C-C480-5940-AF8C-2A90D83AA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0105024" y="4344845"/>
              <a:ext cx="629138" cy="68547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B20A90-AAFD-36F8-6E75-C46B2AB30AA8}"/>
                </a:ext>
              </a:extLst>
            </p:cNvPr>
            <p:cNvSpPr txBox="1"/>
            <p:nvPr/>
          </p:nvSpPr>
          <p:spPr>
            <a:xfrm>
              <a:off x="10118672" y="4954351"/>
              <a:ext cx="601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B8BC832-B9F5-42B4-53E5-2E84D7850833}"/>
              </a:ext>
            </a:extLst>
          </p:cNvPr>
          <p:cNvSpPr txBox="1"/>
          <p:nvPr/>
        </p:nvSpPr>
        <p:spPr>
          <a:xfrm>
            <a:off x="4864938" y="846598"/>
            <a:ext cx="272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</a:rPr>
              <a:t>Web/Servlet Container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7622BB3-E967-990A-FF42-F86B6A37038E}"/>
              </a:ext>
            </a:extLst>
          </p:cNvPr>
          <p:cNvGrpSpPr/>
          <p:nvPr/>
        </p:nvGrpSpPr>
        <p:grpSpPr>
          <a:xfrm>
            <a:off x="880692" y="1872293"/>
            <a:ext cx="7644183" cy="402061"/>
            <a:chOff x="409882" y="1812944"/>
            <a:chExt cx="7644183" cy="402061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C83F731-325E-5883-C071-88ADF3B14495}"/>
                </a:ext>
              </a:extLst>
            </p:cNvPr>
            <p:cNvCxnSpPr>
              <a:cxnSpLocks/>
            </p:cNvCxnSpPr>
            <p:nvPr/>
          </p:nvCxnSpPr>
          <p:spPr>
            <a:xfrm>
              <a:off x="409882" y="2203228"/>
              <a:ext cx="7644183" cy="11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F8104F-F355-DB36-D6E3-511EB6EC72EA}"/>
                </a:ext>
              </a:extLst>
            </p:cNvPr>
            <p:cNvSpPr txBox="1"/>
            <p:nvPr/>
          </p:nvSpPr>
          <p:spPr>
            <a:xfrm>
              <a:off x="409882" y="1812944"/>
              <a:ext cx="944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Request</a:t>
              </a:r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1E33079-9457-7F00-6495-43230480F92A}"/>
              </a:ext>
            </a:extLst>
          </p:cNvPr>
          <p:cNvGrpSpPr/>
          <p:nvPr/>
        </p:nvGrpSpPr>
        <p:grpSpPr>
          <a:xfrm>
            <a:off x="814010" y="2873463"/>
            <a:ext cx="7644190" cy="375830"/>
            <a:chOff x="343200" y="2814114"/>
            <a:chExt cx="7644190" cy="375830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7D5CD2F-23AF-D0CC-3179-CF27211E1C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883" y="2814114"/>
              <a:ext cx="7577507" cy="22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C788FF-9CEB-F89D-1578-8808C39FF323}"/>
                </a:ext>
              </a:extLst>
            </p:cNvPr>
            <p:cNvSpPr txBox="1"/>
            <p:nvPr/>
          </p:nvSpPr>
          <p:spPr>
            <a:xfrm>
              <a:off x="343200" y="2820612"/>
              <a:ext cx="108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Response</a:t>
              </a:r>
              <a:endParaRPr lang="ko-KR" altLang="en-US" dirty="0"/>
            </a:p>
          </p:txBody>
        </p: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509AD20-4A39-9571-8EA6-8A68C0B2C583}"/>
              </a:ext>
            </a:extLst>
          </p:cNvPr>
          <p:cNvSpPr/>
          <p:nvPr/>
        </p:nvSpPr>
        <p:spPr>
          <a:xfrm>
            <a:off x="4893665" y="1571710"/>
            <a:ext cx="1213347" cy="2221439"/>
          </a:xfrm>
          <a:prstGeom prst="roundRect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Dispatcher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Servlet</a:t>
            </a: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ACF8E7A-E565-5DCA-6D0B-6FC1CF009DB4}"/>
              </a:ext>
            </a:extLst>
          </p:cNvPr>
          <p:cNvCxnSpPr>
            <a:cxnSpLocks/>
          </p:cNvCxnSpPr>
          <p:nvPr/>
        </p:nvCxnSpPr>
        <p:spPr>
          <a:xfrm flipV="1">
            <a:off x="5251041" y="3784259"/>
            <a:ext cx="0" cy="804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8646E16-EAE6-F829-6D6E-EAF754AF6967}"/>
              </a:ext>
            </a:extLst>
          </p:cNvPr>
          <p:cNvGrpSpPr/>
          <p:nvPr/>
        </p:nvGrpSpPr>
        <p:grpSpPr>
          <a:xfrm>
            <a:off x="3931148" y="3823811"/>
            <a:ext cx="1381258" cy="763877"/>
            <a:chOff x="4321603" y="2730803"/>
            <a:chExt cx="1381258" cy="763877"/>
          </a:xfrm>
        </p:grpSpPr>
        <p:pic>
          <p:nvPicPr>
            <p:cNvPr id="35" name="그래픽 34" descr="문서 단색으로 채워진">
              <a:extLst>
                <a:ext uri="{FF2B5EF4-FFF2-40B4-BE49-F238E27FC236}">
                  <a16:creationId xmlns:a16="http://schemas.microsoft.com/office/drawing/2014/main" id="{8C146E53-7E79-372D-A341-B0C77B16C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4769071" y="2730803"/>
              <a:ext cx="486322" cy="48632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9D57529-869E-D275-1B2C-3FF9C5931752}"/>
                </a:ext>
              </a:extLst>
            </p:cNvPr>
            <p:cNvSpPr txBox="1"/>
            <p:nvPr/>
          </p:nvSpPr>
          <p:spPr>
            <a:xfrm>
              <a:off x="4321603" y="3217681"/>
              <a:ext cx="1381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HTML+CSS+IMG</a:t>
              </a:r>
              <a:endPara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1ED9BCA-DE8D-B328-8713-978ED1649231}"/>
              </a:ext>
            </a:extLst>
          </p:cNvPr>
          <p:cNvSpPr txBox="1"/>
          <p:nvPr/>
        </p:nvSpPr>
        <p:spPr>
          <a:xfrm>
            <a:off x="5719231" y="3994458"/>
            <a:ext cx="135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View Rendering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D161E15-9D87-54D6-70C5-79810BF54BD9}"/>
              </a:ext>
            </a:extLst>
          </p:cNvPr>
          <p:cNvSpPr/>
          <p:nvPr/>
        </p:nvSpPr>
        <p:spPr>
          <a:xfrm>
            <a:off x="2352972" y="1571710"/>
            <a:ext cx="1164369" cy="2212549"/>
          </a:xfrm>
          <a:prstGeom prst="roundRect">
            <a:avLst/>
          </a:prstGeom>
          <a:solidFill>
            <a:srgbClr val="7030A0">
              <a:alpha val="10000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400" b="1" dirty="0">
                <a:solidFill>
                  <a:srgbClr val="7030A0"/>
                </a:solidFill>
                <a:ea typeface="맑은 고딕"/>
                <a:cs typeface="Calibri"/>
              </a:rPr>
              <a:t>Filter</a:t>
            </a:r>
          </a:p>
          <a:p>
            <a:endParaRPr lang="ko-KR" sz="1400" b="1" dirty="0">
              <a:solidFill>
                <a:srgbClr val="7030A0"/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92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543</Words>
  <Application>Microsoft Office PowerPoint</Application>
  <PresentationFormat>와이드스크린</PresentationFormat>
  <Paragraphs>174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HY강B</vt:lpstr>
      <vt:lpstr>Malgun Gothic Semilight</vt:lpstr>
      <vt:lpstr>맑은 고딕</vt:lpstr>
      <vt:lpstr>함초롬바탕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231</cp:revision>
  <dcterms:created xsi:type="dcterms:W3CDTF">2024-06-23T05:25:09Z</dcterms:created>
  <dcterms:modified xsi:type="dcterms:W3CDTF">2024-08-21T02:17:47Z</dcterms:modified>
</cp:coreProperties>
</file>