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3T06:02:13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0-2147483648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3T06:02:13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9419 16383 0 0,'0'12'0'0'0,"0"1"-16383"0"0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3T06:03:03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16383 0 0,'0'0'0'0'0,"0"0"-16383"0"0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.xml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7.svg"/><Relationship Id="rId2" Type="http://schemas.openxmlformats.org/officeDocument/2006/relationships/image" Target="../media/image6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1.svg"/><Relationship Id="rId1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3.sv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3.xml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12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5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12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5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1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1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1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Spring Framework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0A39B-F2D3-C8DE-7AB8-3DB976A572F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055A14-8CEF-CD32-DB3A-2C210F04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1530759"/>
            <a:ext cx="10681241" cy="17089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E4611C1-7E74-4269-5D56-A05097AC0D0E}"/>
              </a:ext>
            </a:extLst>
          </p:cNvPr>
          <p:cNvSpPr/>
          <p:nvPr/>
        </p:nvSpPr>
        <p:spPr>
          <a:xfrm>
            <a:off x="5830533" y="2385258"/>
            <a:ext cx="4911212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B7281-8052-7D6A-3ABB-635C74B865ED}"/>
              </a:ext>
            </a:extLst>
          </p:cNvPr>
          <p:cNvSpPr/>
          <p:nvPr/>
        </p:nvSpPr>
        <p:spPr>
          <a:xfrm>
            <a:off x="747252" y="2615088"/>
            <a:ext cx="3760841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F4DE34-498B-5BBD-DC52-1819D8CE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29" y="3832449"/>
            <a:ext cx="8347587" cy="21468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DCA186-20CE-C697-7852-471430F4F250}"/>
              </a:ext>
            </a:extLst>
          </p:cNvPr>
          <p:cNvSpPr/>
          <p:nvPr/>
        </p:nvSpPr>
        <p:spPr>
          <a:xfrm>
            <a:off x="8853948" y="5031601"/>
            <a:ext cx="1327355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B3F6BD-F2AE-06EA-159D-419748C1329D}"/>
              </a:ext>
            </a:extLst>
          </p:cNvPr>
          <p:cNvSpPr/>
          <p:nvPr/>
        </p:nvSpPr>
        <p:spPr>
          <a:xfrm>
            <a:off x="1852136" y="5314574"/>
            <a:ext cx="1166367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E2C6B-F304-A644-DA04-C9BD0A3AD45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65AE5-4D64-C8AC-CDD3-B13C07772DDC}"/>
              </a:ext>
            </a:extLst>
          </p:cNvPr>
          <p:cNvSpPr txBox="1"/>
          <p:nvPr/>
        </p:nvSpPr>
        <p:spPr>
          <a:xfrm>
            <a:off x="642796" y="1140742"/>
            <a:ext cx="103028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라이브러리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b="1" dirty="0"/>
              <a:t>기능</a:t>
            </a:r>
            <a:r>
              <a:rPr lang="en-US" altLang="ko-KR" b="1" dirty="0"/>
              <a:t>, </a:t>
            </a:r>
            <a:r>
              <a:rPr lang="ko-KR" altLang="en-US" dirty="0"/>
              <a:t>특정 목적을 위한 관련된 기능들의 모임</a:t>
            </a:r>
            <a:endParaRPr lang="en-US" altLang="ko-KR" dirty="0"/>
          </a:p>
          <a:p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개발자는 목적에 맞는 라이브러리를 찾고 그 라이브러리에서 제공되는 기능을 사용</a:t>
            </a:r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8ADC1F-AC3B-FF15-E076-D229D7BAC874}"/>
              </a:ext>
            </a:extLst>
          </p:cNvPr>
          <p:cNvGrpSpPr/>
          <p:nvPr/>
        </p:nvGrpSpPr>
        <p:grpSpPr>
          <a:xfrm>
            <a:off x="4292906" y="4816872"/>
            <a:ext cx="3540035" cy="1570415"/>
            <a:chOff x="5811455" y="4071663"/>
            <a:chExt cx="3540035" cy="15704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EB4D34-A7AF-D8E8-B06A-23818EFF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455" y="4071663"/>
              <a:ext cx="3540035" cy="12626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0497B-3743-46C2-1C3C-A6F2A691870F}"/>
                </a:ext>
              </a:extLst>
            </p:cNvPr>
            <p:cNvSpPr txBox="1"/>
            <p:nvPr/>
          </p:nvSpPr>
          <p:spPr>
            <a:xfrm>
              <a:off x="6989474" y="5334301"/>
              <a:ext cx="1234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&lt;calculate.lib&gt;</a:t>
              </a:r>
              <a:endParaRPr lang="ko-KR" altLang="en-US" sz="14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D65E54-DB0B-3DF8-95E4-03C9FCC2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06" y="2916180"/>
            <a:ext cx="5409883" cy="115523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DC8B1D2-A155-4F68-31DB-C5061572E42C}"/>
              </a:ext>
            </a:extLst>
          </p:cNvPr>
          <p:cNvGrpSpPr/>
          <p:nvPr/>
        </p:nvGrpSpPr>
        <p:grpSpPr>
          <a:xfrm>
            <a:off x="1654083" y="2916180"/>
            <a:ext cx="2013348" cy="3295650"/>
            <a:chOff x="901917" y="3088190"/>
            <a:chExt cx="2013348" cy="32956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CFF9B7-9335-0D51-8063-97070D02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917" y="3088190"/>
              <a:ext cx="1982346" cy="329565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820B45-B5B1-35B3-650D-EC497F62E283}"/>
                </a:ext>
              </a:extLst>
            </p:cNvPr>
            <p:cNvSpPr/>
            <p:nvPr/>
          </p:nvSpPr>
          <p:spPr>
            <a:xfrm>
              <a:off x="2310581" y="5643716"/>
              <a:ext cx="604684" cy="4277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B0CF00-A0E0-0792-8289-4C56CCC98831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3667431" y="3493798"/>
            <a:ext cx="625475" cy="21917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AE78DC-CF27-1518-B568-95C3331ED222}"/>
              </a:ext>
            </a:extLst>
          </p:cNvPr>
          <p:cNvCxnSpPr>
            <a:cxnSpLocks/>
          </p:cNvCxnSpPr>
          <p:nvPr/>
        </p:nvCxnSpPr>
        <p:spPr>
          <a:xfrm flipV="1">
            <a:off x="6062923" y="3721564"/>
            <a:ext cx="1532495" cy="12339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BD1F45-A90D-9B73-F079-74848F14C690}"/>
              </a:ext>
            </a:extLst>
          </p:cNvPr>
          <p:cNvSpPr txBox="1"/>
          <p:nvPr/>
        </p:nvSpPr>
        <p:spPr>
          <a:xfrm>
            <a:off x="7883321" y="5362391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연산을 위한 라이브러리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250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C70EE-78D4-FAF9-3E2E-8ABA53DA07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41289-7D62-A39F-08AF-CE1A17638718}"/>
              </a:ext>
            </a:extLst>
          </p:cNvPr>
          <p:cNvSpPr txBox="1"/>
          <p:nvPr/>
        </p:nvSpPr>
        <p:spPr>
          <a:xfrm>
            <a:off x="434566" y="1004935"/>
            <a:ext cx="11618889" cy="114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프레임워크</a:t>
            </a:r>
            <a:r>
              <a:rPr lang="en-US" altLang="ko-KR" b="1" dirty="0"/>
              <a:t>(Framework)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뼈대</a:t>
            </a:r>
            <a:r>
              <a:rPr lang="en-US" altLang="ko-KR" dirty="0"/>
              <a:t>, </a:t>
            </a:r>
            <a:r>
              <a:rPr lang="ko-KR" altLang="en-US" dirty="0"/>
              <a:t>어떤 종류의 프로그램을 개발할 때 그 프로그램이 </a:t>
            </a:r>
            <a:r>
              <a:rPr lang="ko-KR" altLang="en-US" dirty="0" err="1"/>
              <a:t>갖춰야하는</a:t>
            </a:r>
            <a:r>
              <a:rPr lang="ko-KR" altLang="en-US" dirty="0"/>
              <a:t> 기본적인 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목표로 하는 프로그램에 필요한 기능들을 라이브러리로 포함하는 경우가 많은</a:t>
            </a:r>
            <a:r>
              <a:rPr lang="en-US" altLang="ko-KR" dirty="0"/>
              <a:t>(</a:t>
            </a:r>
            <a:r>
              <a:rPr lang="ko-KR" altLang="en-US" dirty="0"/>
              <a:t>라이브러리보다 큰 범주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30DF1-BC6C-13DD-867E-EF89EB608342}"/>
              </a:ext>
            </a:extLst>
          </p:cNvPr>
          <p:cNvSpPr txBox="1"/>
          <p:nvPr/>
        </p:nvSpPr>
        <p:spPr>
          <a:xfrm>
            <a:off x="1095272" y="5609628"/>
            <a:ext cx="1000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* </a:t>
            </a:r>
            <a:r>
              <a:rPr lang="ko-KR" altLang="en-US" sz="1400" i="1" dirty="0"/>
              <a:t>라이브러리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프레임워크 모두 개발자가 반복적으로 작성해야 하는 코드를 제공함으로써 프로그램 개발에 효율성을 안겨준다</a:t>
            </a:r>
            <a:r>
              <a:rPr lang="en-US" altLang="ko-KR" sz="1400" i="1" dirty="0"/>
              <a:t>.</a:t>
            </a:r>
            <a:endParaRPr lang="ko-KR" altLang="en-US" sz="1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DA47E-2EB1-0A28-609A-473065452ABB}"/>
              </a:ext>
            </a:extLst>
          </p:cNvPr>
          <p:cNvSpPr txBox="1"/>
          <p:nvPr/>
        </p:nvSpPr>
        <p:spPr>
          <a:xfrm>
            <a:off x="537645" y="3611503"/>
            <a:ext cx="3086101" cy="830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계산기 프로그램은 기본적으로</a:t>
            </a:r>
            <a:r>
              <a:rPr lang="en-US" altLang="ko-KR" sz="1600" dirty="0"/>
              <a:t>…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버튼 이벤트 발생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입력 및 결과 값 출력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B6A5D-F379-CE2D-EF11-151A74B5D861}"/>
              </a:ext>
            </a:extLst>
          </p:cNvPr>
          <p:cNvSpPr txBox="1"/>
          <p:nvPr/>
        </p:nvSpPr>
        <p:spPr>
          <a:xfrm>
            <a:off x="4146296" y="3611503"/>
            <a:ext cx="3337773" cy="830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A</a:t>
            </a:r>
            <a:r>
              <a:rPr lang="ko-KR" altLang="en-US" sz="1600" dirty="0"/>
              <a:t> 계산기를 개발할 때도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B </a:t>
            </a:r>
            <a:r>
              <a:rPr lang="ko-KR" altLang="en-US" sz="1600" dirty="0"/>
              <a:t>계산기를 개발할 때도 </a:t>
            </a:r>
            <a:endParaRPr lang="en-US" altLang="ko-KR" sz="1600" dirty="0"/>
          </a:p>
          <a:p>
            <a:r>
              <a:rPr lang="ko-KR" altLang="en-US" sz="1600" dirty="0"/>
              <a:t>매번 동일한 코드를 작성해야 하네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4149B2-52C7-09D7-30A8-10890AB3428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23746" y="4027002"/>
            <a:ext cx="52255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240051-3DAF-B29E-2EE1-F88D80A63E63}"/>
              </a:ext>
            </a:extLst>
          </p:cNvPr>
          <p:cNvSpPr txBox="1"/>
          <p:nvPr/>
        </p:nvSpPr>
        <p:spPr>
          <a:xfrm>
            <a:off x="8335638" y="3487292"/>
            <a:ext cx="3334567" cy="10772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프레임워크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기본적인 것들은 내가 </a:t>
            </a:r>
            <a:r>
              <a:rPr lang="ko-KR" altLang="en-US" sz="1600" dirty="0" err="1"/>
              <a:t>제공해줄게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너는 기능구현에만 </a:t>
            </a:r>
            <a:r>
              <a:rPr lang="ko-KR" altLang="en-US" sz="1600" dirty="0" err="1"/>
              <a:t>집중하렴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대신</a:t>
            </a:r>
            <a:r>
              <a:rPr lang="en-US" altLang="ko-KR" sz="1600" dirty="0"/>
              <a:t>! </a:t>
            </a:r>
            <a:r>
              <a:rPr lang="ko-KR" altLang="en-US" sz="1600" dirty="0"/>
              <a:t>내 규칙과 구조를 따라줘</a:t>
            </a:r>
            <a:r>
              <a:rPr lang="en-US" altLang="ko-KR" sz="1600" dirty="0"/>
              <a:t>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3CAAB-A10C-3F56-35AF-61842CCCEC0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484069" y="4025901"/>
            <a:ext cx="851569" cy="1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91379-612C-1C22-C38F-E9457D5F986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A3FE31-F967-F04A-9A9B-5E5AC41C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16152"/>
            <a:ext cx="8902700" cy="23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0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C9AE61-8E8E-A37D-BD49-52BA54D0E49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51208-8628-1163-D8DA-88506BD77FE0}"/>
              </a:ext>
            </a:extLst>
          </p:cNvPr>
          <p:cNvSpPr txBox="1"/>
          <p:nvPr/>
        </p:nvSpPr>
        <p:spPr>
          <a:xfrm>
            <a:off x="1379053" y="995882"/>
            <a:ext cx="9424658" cy="524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경량 컨테이너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000" dirty="0"/>
              <a:t>＂</a:t>
            </a:r>
            <a:r>
              <a:rPr lang="ko-KR" altLang="en-US" sz="2000" dirty="0"/>
              <a:t>스프링 프레임워크는 컨테이너이다</a:t>
            </a:r>
            <a:r>
              <a:rPr lang="en-US" altLang="ko-KR" sz="2000" dirty="0"/>
              <a:t>.”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경량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000" dirty="0"/>
              <a:t>=&gt; </a:t>
            </a:r>
            <a:r>
              <a:rPr lang="ko-KR" altLang="en-US" sz="2000" dirty="0"/>
              <a:t>크기가 작고 부하가 적다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- </a:t>
            </a:r>
            <a:r>
              <a:rPr lang="ko-KR" altLang="en-US" sz="2000" b="1" dirty="0"/>
              <a:t>컨테이너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=&gt; </a:t>
            </a:r>
            <a:r>
              <a:rPr lang="ko-KR" altLang="en-US" sz="2000" dirty="0"/>
              <a:t>종속 객체를 생성해주고 조립할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자바 객체를 직접 관리</a:t>
            </a:r>
            <a:r>
              <a:rPr lang="en-US" altLang="ko-KR" sz="2000" dirty="0"/>
              <a:t>(</a:t>
            </a:r>
            <a:r>
              <a:rPr lang="ko-KR" altLang="en-US" sz="2000" dirty="0"/>
              <a:t>생성 및 소멸 등 라이프 사이클의 관리</a:t>
            </a:r>
            <a:r>
              <a:rPr lang="en-US" altLang="ko-KR" sz="2000" dirty="0"/>
              <a:t>)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</a:t>
            </a:r>
            <a:r>
              <a:rPr lang="ko-KR" altLang="en-US" sz="2000" dirty="0"/>
              <a:t>개발자는 스프링으로부터 필요한 객체를 가져다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14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851D6-BAF3-291B-9508-E58D48F6195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3A51D-CFB3-B64D-DCA6-BA8AE0CCB169}"/>
              </a:ext>
            </a:extLst>
          </p:cNvPr>
          <p:cNvSpPr txBox="1"/>
          <p:nvPr/>
        </p:nvSpPr>
        <p:spPr>
          <a:xfrm>
            <a:off x="1379053" y="995882"/>
            <a:ext cx="9424658" cy="4972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2. </a:t>
            </a:r>
            <a:r>
              <a:rPr lang="ko-KR" altLang="en-US" sz="2800" b="1" dirty="0"/>
              <a:t>제어 역행</a:t>
            </a:r>
            <a:r>
              <a:rPr lang="en-US" altLang="ko-KR" sz="2800" b="1" dirty="0"/>
              <a:t>(IoC, Inversion of Control)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000" dirty="0"/>
              <a:t>＂</a:t>
            </a:r>
            <a:r>
              <a:rPr lang="ko-KR" altLang="en-US" sz="2000" dirty="0"/>
              <a:t>스프링 프레임워크는 </a:t>
            </a:r>
            <a:r>
              <a:rPr lang="ko-KR" altLang="en-US" sz="2000" dirty="0" err="1"/>
              <a:t>제어역행의</a:t>
            </a:r>
            <a:r>
              <a:rPr lang="ko-KR" altLang="en-US" sz="2000" dirty="0"/>
              <a:t> 특징을 갖는다</a:t>
            </a:r>
            <a:r>
              <a:rPr lang="en-US" altLang="ko-KR" sz="2000" dirty="0"/>
              <a:t>.”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</a:t>
            </a:r>
            <a:r>
              <a:rPr lang="en-US" altLang="ko-KR" sz="2000" dirty="0"/>
              <a:t>- </a:t>
            </a:r>
            <a:r>
              <a:rPr lang="ko-KR" altLang="en-US" sz="2000" dirty="0"/>
              <a:t>객체의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소멸</a:t>
            </a:r>
            <a:r>
              <a:rPr lang="en-US" altLang="ko-KR" sz="2000" dirty="0"/>
              <a:t>, </a:t>
            </a:r>
            <a:r>
              <a:rPr lang="ko-KR" altLang="en-US" sz="2000" dirty="0"/>
              <a:t>라이프사이클에 대한 제어권을 다른 객체에 위임한다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ko-KR" altLang="en-US" sz="2000" dirty="0"/>
              <a:t>스프링 프레임워크의 경우 컨테이너</a:t>
            </a:r>
            <a:r>
              <a:rPr lang="en-US" altLang="ko-KR" sz="2000" dirty="0"/>
              <a:t>, </a:t>
            </a:r>
            <a:r>
              <a:rPr lang="ko-KR" altLang="en-US" sz="2000" dirty="0"/>
              <a:t>즉 스프링 자체가 이를 위임한다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ko-KR" altLang="en-US" sz="2000" dirty="0"/>
              <a:t>개발자는 더 이상 이런 것들을 </a:t>
            </a:r>
            <a:r>
              <a:rPr lang="ko-KR" altLang="en-US" sz="2000" dirty="0" err="1"/>
              <a:t>신경쓰지</a:t>
            </a:r>
            <a:r>
              <a:rPr lang="ko-KR" altLang="en-US" sz="2000" dirty="0"/>
              <a:t> 않아도 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참고</a:t>
            </a:r>
            <a:r>
              <a:rPr lang="en-US" altLang="ko-KR" sz="2000" dirty="0"/>
              <a:t>) IoC </a:t>
            </a:r>
            <a:r>
              <a:rPr lang="ko-KR" altLang="en-US" sz="2000" dirty="0"/>
              <a:t>특징을 갖지 않는 경우 개발자가 직접 객체의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소멸</a:t>
            </a:r>
            <a:r>
              <a:rPr lang="en-US" altLang="ko-KR" sz="20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</a:t>
            </a:r>
            <a:r>
              <a:rPr lang="ko-KR" altLang="en-US" sz="2000" dirty="0"/>
              <a:t>라이프사이클을 관리해야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555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FB74FE-C4BA-7482-7183-BE3AB2967CC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1B86D-E6EB-A5D4-0C8A-2184177A44A2}"/>
              </a:ext>
            </a:extLst>
          </p:cNvPr>
          <p:cNvSpPr txBox="1"/>
          <p:nvPr/>
        </p:nvSpPr>
        <p:spPr>
          <a:xfrm>
            <a:off x="1379053" y="995882"/>
            <a:ext cx="9424658" cy="3125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3. </a:t>
            </a:r>
            <a:r>
              <a:rPr lang="ko-KR" altLang="en-US" sz="2800" b="1" dirty="0"/>
              <a:t>의존성 주입</a:t>
            </a:r>
            <a:r>
              <a:rPr lang="en-US" altLang="ko-KR" sz="2800" b="1" dirty="0"/>
              <a:t>(DI, Dependency Injection)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000" dirty="0"/>
              <a:t>＂</a:t>
            </a:r>
            <a:r>
              <a:rPr lang="ko-KR" altLang="en-US" sz="2000" dirty="0"/>
              <a:t>스프링 프레임워크는 의존성 주입 기능을 갖는다</a:t>
            </a:r>
            <a:r>
              <a:rPr lang="en-US" altLang="ko-KR" sz="2000" dirty="0"/>
              <a:t>.”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</a:t>
            </a:r>
            <a:r>
              <a:rPr lang="en-US" altLang="ko-KR" sz="2000" dirty="0"/>
              <a:t>- </a:t>
            </a:r>
            <a:r>
              <a:rPr lang="ko-KR" altLang="en-US" sz="2000" dirty="0"/>
              <a:t>의존성이란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=&gt; A </a:t>
            </a:r>
            <a:r>
              <a:rPr lang="ko-KR" altLang="en-US" sz="2000" dirty="0"/>
              <a:t>모듈 안에서 </a:t>
            </a:r>
            <a:r>
              <a:rPr lang="en-US" altLang="ko-KR" sz="2000" dirty="0"/>
              <a:t>B </a:t>
            </a:r>
            <a:r>
              <a:rPr lang="ko-KR" altLang="en-US" sz="2000" dirty="0"/>
              <a:t>모듈을 사용하는 경우 </a:t>
            </a:r>
            <a:r>
              <a:rPr lang="en-US" altLang="ko-KR" sz="2000" dirty="0"/>
              <a:t>‘A</a:t>
            </a:r>
            <a:r>
              <a:rPr lang="ko-KR" altLang="en-US" sz="2000" dirty="0"/>
              <a:t>는 </a:t>
            </a:r>
            <a:r>
              <a:rPr lang="en-US" altLang="ko-KR" sz="2000" dirty="0"/>
              <a:t>B</a:t>
            </a:r>
            <a:r>
              <a:rPr lang="ko-KR" altLang="en-US" sz="2000" dirty="0"/>
              <a:t>에 의존적이다</a:t>
            </a:r>
            <a:r>
              <a:rPr lang="en-US" altLang="ko-KR" sz="2000" dirty="0"/>
              <a:t>.’ </a:t>
            </a:r>
            <a:r>
              <a:rPr lang="ko-KR" altLang="en-US" sz="2000" dirty="0"/>
              <a:t>라고</a:t>
            </a:r>
            <a:r>
              <a:rPr lang="en-US" altLang="ko-KR" sz="2000" dirty="0"/>
              <a:t>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5ADBD-B714-6D3C-2E83-551D1CCB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33555"/>
            <a:ext cx="3970116" cy="1961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4E50C-D87A-B9E0-41FA-56B3A149D9DB}"/>
              </a:ext>
            </a:extLst>
          </p:cNvPr>
          <p:cNvSpPr txBox="1"/>
          <p:nvPr/>
        </p:nvSpPr>
        <p:spPr>
          <a:xfrm flipH="1">
            <a:off x="3867254" y="6109352"/>
            <a:ext cx="3919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&lt;Store </a:t>
            </a:r>
            <a:r>
              <a:rPr lang="ko-KR" altLang="en-US" sz="1400" dirty="0"/>
              <a:t>클래스는 </a:t>
            </a:r>
            <a:r>
              <a:rPr lang="en-US" altLang="ko-KR" sz="1400" dirty="0"/>
              <a:t>Pencil </a:t>
            </a:r>
            <a:r>
              <a:rPr lang="ko-KR" altLang="en-US" sz="1400" dirty="0"/>
              <a:t>클래스에 의존적이다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959B1B-C09C-77CA-D17E-98937019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84" y="4269884"/>
            <a:ext cx="3341688" cy="141971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D9E10E-688F-EE0F-2E23-E65312B547BD}"/>
              </a:ext>
            </a:extLst>
          </p:cNvPr>
          <p:cNvCxnSpPr/>
          <p:nvPr/>
        </p:nvCxnSpPr>
        <p:spPr>
          <a:xfrm flipV="1">
            <a:off x="4908550" y="4356100"/>
            <a:ext cx="1485900" cy="10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4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6D557-6741-3F07-1E68-592BE8B286E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0C761-BC50-40A9-0D6B-6D60D8036AD2}"/>
              </a:ext>
            </a:extLst>
          </p:cNvPr>
          <p:cNvSpPr txBox="1"/>
          <p:nvPr/>
        </p:nvSpPr>
        <p:spPr>
          <a:xfrm>
            <a:off x="1828703" y="1628775"/>
            <a:ext cx="7236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의존성의 단점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 의존적인 경우 </a:t>
            </a:r>
            <a:r>
              <a:rPr lang="en-US" altLang="ko-KR" dirty="0"/>
              <a:t>B</a:t>
            </a:r>
            <a:r>
              <a:rPr lang="ko-KR" altLang="en-US" dirty="0"/>
              <a:t>모듈이 변경되면 </a:t>
            </a:r>
            <a:r>
              <a:rPr lang="en-US" altLang="ko-KR" dirty="0"/>
              <a:t>A</a:t>
            </a:r>
            <a:r>
              <a:rPr lang="ko-KR" altLang="en-US" dirty="0"/>
              <a:t>모듈도 변경되어야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42713-1889-A795-9436-F4FFF6826B92}"/>
              </a:ext>
            </a:extLst>
          </p:cNvPr>
          <p:cNvSpPr txBox="1"/>
          <p:nvPr/>
        </p:nvSpPr>
        <p:spPr>
          <a:xfrm flipH="1">
            <a:off x="3242058" y="5318015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&lt;Pencil </a:t>
            </a:r>
            <a:r>
              <a:rPr lang="ko-KR" altLang="en-US" sz="1400" dirty="0"/>
              <a:t>생성자가 변경되면 </a:t>
            </a:r>
            <a:r>
              <a:rPr lang="en-US" altLang="ko-KR" sz="1400" dirty="0"/>
              <a:t>Store </a:t>
            </a:r>
            <a:r>
              <a:rPr lang="ko-KR" altLang="en-US" sz="1400" dirty="0"/>
              <a:t>클래스의 코드도 변경된다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95AA8A-11D5-353A-804A-DAAB1DFE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03" y="3235139"/>
            <a:ext cx="3556402" cy="17622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C8E24C-3B5E-B7AE-2C0E-C86E358B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3105463"/>
            <a:ext cx="4604516" cy="20441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BAF691-98F9-D3AB-AED8-5DC3F1DD506D}"/>
              </a:ext>
            </a:extLst>
          </p:cNvPr>
          <p:cNvCxnSpPr>
            <a:cxnSpLocks/>
          </p:cNvCxnSpPr>
          <p:nvPr/>
        </p:nvCxnSpPr>
        <p:spPr>
          <a:xfrm>
            <a:off x="5156200" y="4127541"/>
            <a:ext cx="3759200" cy="2730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7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070D7-0951-176C-1BE1-53B8515D214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BD9BF-0E6E-6983-71F1-4975E8B3CA7E}"/>
              </a:ext>
            </a:extLst>
          </p:cNvPr>
          <p:cNvSpPr txBox="1"/>
          <p:nvPr/>
        </p:nvSpPr>
        <p:spPr>
          <a:xfrm>
            <a:off x="1993803" y="1633729"/>
            <a:ext cx="835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의존성 문제 해결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 모듈이 </a:t>
            </a:r>
            <a:r>
              <a:rPr lang="en-US" altLang="ko-KR" dirty="0"/>
              <a:t>B</a:t>
            </a:r>
            <a:r>
              <a:rPr lang="ko-KR" altLang="en-US" dirty="0"/>
              <a:t>에 직접 접근하지 않으면 </a:t>
            </a:r>
            <a:r>
              <a:rPr lang="en-US" altLang="ko-KR" dirty="0"/>
              <a:t>B</a:t>
            </a:r>
            <a:r>
              <a:rPr lang="ko-KR" altLang="en-US" dirty="0"/>
              <a:t>의 변경을 신경 쓰지 않아도 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B</a:t>
            </a:r>
            <a:r>
              <a:rPr lang="ko-KR" altLang="en-US" dirty="0"/>
              <a:t> 대신에 </a:t>
            </a:r>
            <a:r>
              <a:rPr lang="en-US" altLang="ko-KR" dirty="0"/>
              <a:t>B</a:t>
            </a:r>
            <a:r>
              <a:rPr lang="ko-KR" altLang="en-US" dirty="0"/>
              <a:t>를 감싸는 껍데기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에 접근한다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아래 그림에서 </a:t>
            </a:r>
            <a:r>
              <a:rPr lang="en-US" altLang="ko-KR" dirty="0"/>
              <a:t>C</a:t>
            </a:r>
            <a:r>
              <a:rPr lang="ko-KR" altLang="en-US" dirty="0"/>
              <a:t>의 역할</a:t>
            </a:r>
            <a:r>
              <a:rPr lang="en-US" altLang="ko-KR" dirty="0"/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576FCD-AD80-8365-9ED6-A559333C8278}"/>
              </a:ext>
            </a:extLst>
          </p:cNvPr>
          <p:cNvGrpSpPr/>
          <p:nvPr/>
        </p:nvGrpSpPr>
        <p:grpSpPr>
          <a:xfrm>
            <a:off x="3193415" y="2882204"/>
            <a:ext cx="2244090" cy="1998420"/>
            <a:chOff x="2330450" y="3802954"/>
            <a:chExt cx="2244090" cy="19984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E2C321-5A24-0771-807C-F47D0C059958}"/>
                </a:ext>
              </a:extLst>
            </p:cNvPr>
            <p:cNvSpPr/>
            <p:nvPr/>
          </p:nvSpPr>
          <p:spPr>
            <a:xfrm>
              <a:off x="2402840" y="4264619"/>
              <a:ext cx="2171700" cy="15367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D8E617-5F8D-61BF-5601-9E7D1604A678}"/>
                </a:ext>
              </a:extLst>
            </p:cNvPr>
            <p:cNvSpPr txBox="1"/>
            <p:nvPr/>
          </p:nvSpPr>
          <p:spPr>
            <a:xfrm>
              <a:off x="2330450" y="380295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70C0"/>
                  </a:solidFill>
                </a:rPr>
                <a:t>C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2E8A7C-CE15-58CB-7066-7D562029E4F2}"/>
              </a:ext>
            </a:extLst>
          </p:cNvPr>
          <p:cNvGrpSpPr/>
          <p:nvPr/>
        </p:nvGrpSpPr>
        <p:grpSpPr>
          <a:xfrm>
            <a:off x="3590608" y="3225104"/>
            <a:ext cx="1504950" cy="1484371"/>
            <a:chOff x="2330450" y="4317304"/>
            <a:chExt cx="1504950" cy="148437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E222BA-A0C0-6A2D-DF14-4A8922705D13}"/>
                </a:ext>
              </a:extLst>
            </p:cNvPr>
            <p:cNvSpPr/>
            <p:nvPr/>
          </p:nvSpPr>
          <p:spPr>
            <a:xfrm>
              <a:off x="2390140" y="4778969"/>
              <a:ext cx="1445260" cy="1022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2C3AF0-D790-6950-04A5-CAE8A7BFD21C}"/>
                </a:ext>
              </a:extLst>
            </p:cNvPr>
            <p:cNvSpPr txBox="1"/>
            <p:nvPr/>
          </p:nvSpPr>
          <p:spPr>
            <a:xfrm>
              <a:off x="2330450" y="431730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B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209658-CB84-0D01-BA25-15060E3C3E1B}"/>
              </a:ext>
            </a:extLst>
          </p:cNvPr>
          <p:cNvGrpSpPr/>
          <p:nvPr/>
        </p:nvGrpSpPr>
        <p:grpSpPr>
          <a:xfrm>
            <a:off x="6924040" y="3061776"/>
            <a:ext cx="1775460" cy="1657818"/>
            <a:chOff x="2317750" y="4143556"/>
            <a:chExt cx="1775460" cy="16578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C21E0B-7FAC-5573-F1A0-320967BA5158}"/>
                </a:ext>
              </a:extLst>
            </p:cNvPr>
            <p:cNvSpPr/>
            <p:nvPr/>
          </p:nvSpPr>
          <p:spPr>
            <a:xfrm>
              <a:off x="2402840" y="4605221"/>
              <a:ext cx="1690370" cy="11961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554F99-A5AA-42B7-7CC6-44CD014BF175}"/>
                </a:ext>
              </a:extLst>
            </p:cNvPr>
            <p:cNvSpPr txBox="1"/>
            <p:nvPr/>
          </p:nvSpPr>
          <p:spPr>
            <a:xfrm>
              <a:off x="2317750" y="414355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</a:rPr>
                <a:t>A</a:t>
              </a:r>
              <a:endParaRPr lang="ko-KR" altLang="en-US" sz="24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83EDA0C-0AAF-8BD8-C083-87A4AD54CFA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437505" y="4112247"/>
            <a:ext cx="1571625" cy="92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C9CE30-0DAD-B7D5-F284-5D4260B26E76}"/>
              </a:ext>
            </a:extLst>
          </p:cNvPr>
          <p:cNvSpPr txBox="1"/>
          <p:nvPr/>
        </p:nvSpPr>
        <p:spPr>
          <a:xfrm flipH="1">
            <a:off x="3800858" y="5152915"/>
            <a:ext cx="523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&lt;A</a:t>
            </a:r>
            <a:r>
              <a:rPr lang="ko-KR" altLang="en-US" sz="1400" dirty="0"/>
              <a:t>는 </a:t>
            </a:r>
            <a:r>
              <a:rPr lang="en-US" altLang="ko-KR" sz="1400" dirty="0"/>
              <a:t>C</a:t>
            </a:r>
            <a:r>
              <a:rPr lang="ko-KR" altLang="en-US" sz="1400" dirty="0"/>
              <a:t>만 바라보기 때문에 </a:t>
            </a:r>
            <a:r>
              <a:rPr lang="en-US" altLang="ko-KR" sz="1400" dirty="0"/>
              <a:t>B</a:t>
            </a:r>
            <a:r>
              <a:rPr lang="ko-KR" altLang="en-US" sz="1400" dirty="0"/>
              <a:t>의 변경에 영향을 받지 않는다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098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5E43A-2F53-F34F-FA61-732CA89CBAE2}"/>
              </a:ext>
            </a:extLst>
          </p:cNvPr>
          <p:cNvSpPr txBox="1"/>
          <p:nvPr/>
        </p:nvSpPr>
        <p:spPr>
          <a:xfrm>
            <a:off x="1587885" y="1818230"/>
            <a:ext cx="9079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의존성 문제 해결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하지만 인터페이스의 경우 생성자가 없기 때문에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를 직접 생성할 수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따라서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i="1" dirty="0"/>
              <a:t>외부에서 생성된 </a:t>
            </a:r>
            <a:r>
              <a:rPr lang="en-US" altLang="ko-KR" i="1" dirty="0"/>
              <a:t>B</a:t>
            </a:r>
            <a:r>
              <a:rPr lang="ko-KR" altLang="en-US" i="1" dirty="0"/>
              <a:t>를 받는다</a:t>
            </a:r>
            <a:r>
              <a:rPr lang="en-US" altLang="ko-KR" i="1" dirty="0"/>
              <a:t>.(</a:t>
            </a:r>
            <a:r>
              <a:rPr lang="ko-KR" altLang="en-US" i="1" dirty="0"/>
              <a:t>의존성 주입</a:t>
            </a:r>
            <a:r>
              <a:rPr lang="en-US" altLang="ko-KR" i="1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이때 </a:t>
            </a:r>
            <a:r>
              <a:rPr lang="en-US" altLang="ko-KR" dirty="0"/>
              <a:t>C</a:t>
            </a:r>
            <a:r>
              <a:rPr lang="ko-KR" altLang="en-US" dirty="0"/>
              <a:t>로 포장해서 받기로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만 바라보는 것은 동일하다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61344-ADE5-F521-2EFC-6223720B07DD}"/>
              </a:ext>
            </a:extLst>
          </p:cNvPr>
          <p:cNvSpPr txBox="1"/>
          <p:nvPr/>
        </p:nvSpPr>
        <p:spPr>
          <a:xfrm flipH="1">
            <a:off x="3578608" y="5235465"/>
            <a:ext cx="562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여전히 </a:t>
            </a:r>
            <a:r>
              <a:rPr lang="en-US" altLang="ko-KR" sz="1400" dirty="0"/>
              <a:t>A</a:t>
            </a:r>
            <a:r>
              <a:rPr lang="ko-KR" altLang="en-US" sz="1400" dirty="0"/>
              <a:t>는 </a:t>
            </a:r>
            <a:r>
              <a:rPr lang="en-US" altLang="ko-KR" sz="1400" dirty="0"/>
              <a:t>C</a:t>
            </a:r>
            <a:r>
              <a:rPr lang="ko-KR" altLang="en-US" sz="1400" dirty="0"/>
              <a:t>만 바라보기 때문에 </a:t>
            </a:r>
            <a:r>
              <a:rPr lang="en-US" altLang="ko-KR" sz="1400" dirty="0"/>
              <a:t>B</a:t>
            </a:r>
            <a:r>
              <a:rPr lang="ko-KR" altLang="en-US" sz="1400" dirty="0"/>
              <a:t>의 변경에 영향을 받지 않는다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7C5A65-99AE-69DA-1D22-CC64E54D27DE}"/>
              </a:ext>
            </a:extLst>
          </p:cNvPr>
          <p:cNvGrpSpPr/>
          <p:nvPr/>
        </p:nvGrpSpPr>
        <p:grpSpPr>
          <a:xfrm>
            <a:off x="3846196" y="3279757"/>
            <a:ext cx="1504950" cy="1484371"/>
            <a:chOff x="2330450" y="4317304"/>
            <a:chExt cx="1504950" cy="14843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8B7685-C9E4-3255-322F-F7E4A38CF08A}"/>
                </a:ext>
              </a:extLst>
            </p:cNvPr>
            <p:cNvSpPr/>
            <p:nvPr/>
          </p:nvSpPr>
          <p:spPr>
            <a:xfrm>
              <a:off x="2390140" y="4778969"/>
              <a:ext cx="1445260" cy="1022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4ECD0A-7E15-2299-96DC-FAD0B47E7DCD}"/>
                </a:ext>
              </a:extLst>
            </p:cNvPr>
            <p:cNvSpPr txBox="1"/>
            <p:nvPr/>
          </p:nvSpPr>
          <p:spPr>
            <a:xfrm>
              <a:off x="2330450" y="431730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B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4B2288-58E2-9437-93AB-88DD5D822011}"/>
              </a:ext>
            </a:extLst>
          </p:cNvPr>
          <p:cNvGrpSpPr/>
          <p:nvPr/>
        </p:nvGrpSpPr>
        <p:grpSpPr>
          <a:xfrm>
            <a:off x="6898640" y="3150409"/>
            <a:ext cx="1775460" cy="1657818"/>
            <a:chOff x="2317750" y="4143556"/>
            <a:chExt cx="1775460" cy="16578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66D5DCC-62AF-CFC4-10DF-565EB65C9B69}"/>
                </a:ext>
              </a:extLst>
            </p:cNvPr>
            <p:cNvSpPr/>
            <p:nvPr/>
          </p:nvSpPr>
          <p:spPr>
            <a:xfrm>
              <a:off x="2402840" y="4605221"/>
              <a:ext cx="1690370" cy="11961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23CF0-CF83-EB6E-B25C-C6613EC517B5}"/>
                </a:ext>
              </a:extLst>
            </p:cNvPr>
            <p:cNvSpPr txBox="1"/>
            <p:nvPr/>
          </p:nvSpPr>
          <p:spPr>
            <a:xfrm>
              <a:off x="2317750" y="414355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</a:rPr>
                <a:t>A</a:t>
              </a:r>
              <a:endParaRPr lang="ko-KR" altLang="en-US" sz="24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B1783C8-1F3B-D602-EB58-61DF1CB9B91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351146" y="4252449"/>
            <a:ext cx="782954" cy="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3A3EC8-4D2F-B3DE-C934-472287E2A54D}"/>
              </a:ext>
            </a:extLst>
          </p:cNvPr>
          <p:cNvGrpSpPr/>
          <p:nvPr/>
        </p:nvGrpSpPr>
        <p:grpSpPr>
          <a:xfrm>
            <a:off x="6012815" y="3365295"/>
            <a:ext cx="1175385" cy="1348033"/>
            <a:chOff x="4780915" y="2640576"/>
            <a:chExt cx="1175385" cy="134803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A07235-0C03-D1CB-9910-C0CDF9D960C8}"/>
                </a:ext>
              </a:extLst>
            </p:cNvPr>
            <p:cNvSpPr txBox="1"/>
            <p:nvPr/>
          </p:nvSpPr>
          <p:spPr>
            <a:xfrm>
              <a:off x="4780915" y="264057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70C0"/>
                  </a:solidFill>
                </a:rPr>
                <a:t>C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1405C5C0-9427-E197-CDED-D5B49190A007}"/>
                </a:ext>
              </a:extLst>
            </p:cNvPr>
            <p:cNvSpPr/>
            <p:nvPr/>
          </p:nvSpPr>
          <p:spPr>
            <a:xfrm>
              <a:off x="4902200" y="3066851"/>
              <a:ext cx="1054100" cy="921758"/>
            </a:xfrm>
            <a:prstGeom prst="homePlat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BED443-28F8-5EB0-5837-9A01C6CB137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26590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</a:t>
            </a:r>
            <a:r>
              <a:rPr lang="ko-KR" altLang="en-US" b="1" dirty="0"/>
              <a:t>요소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4BA98-20F6-5FFB-64BA-A560E56061F4}"/>
              </a:ext>
            </a:extLst>
          </p:cNvPr>
          <p:cNvSpPr txBox="1"/>
          <p:nvPr/>
        </p:nvSpPr>
        <p:spPr>
          <a:xfrm>
            <a:off x="425513" y="1140737"/>
            <a:ext cx="10918479" cy="530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Client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사용자가 웹에 접근하는 프로그램으로 </a:t>
            </a:r>
            <a:r>
              <a:rPr lang="en-US" altLang="ko-KR" dirty="0"/>
              <a:t>Chrome</a:t>
            </a:r>
            <a:r>
              <a:rPr lang="ko-KR" altLang="en-US" dirty="0"/>
              <a:t>과 같은 웹 브라우저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클라이언트는 사용자로부터 받은 </a:t>
            </a:r>
            <a:r>
              <a:rPr lang="en-US" altLang="ko-KR" dirty="0"/>
              <a:t>URL</a:t>
            </a:r>
            <a:r>
              <a:rPr lang="ko-KR" altLang="en-US" dirty="0"/>
              <a:t>에 대한 정보를 찾아 </a:t>
            </a:r>
            <a:r>
              <a:rPr lang="en-US" altLang="ko-KR" dirty="0"/>
              <a:t>HTTP </a:t>
            </a:r>
            <a:r>
              <a:rPr lang="ko-KR" altLang="en-US" dirty="0"/>
              <a:t>메시지 형태로 서버에게 요청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Web Server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/>
              <a:t>웹 페이지를 저장하는 프로그램으로 </a:t>
            </a:r>
            <a:r>
              <a:rPr lang="en-US" altLang="ko-KR" dirty="0"/>
              <a:t>Apache Web Server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/>
              <a:t>서버는 클라이언트에서 요청한 </a:t>
            </a:r>
            <a:r>
              <a:rPr lang="en-US" altLang="ko-KR" dirty="0"/>
              <a:t>HTTP </a:t>
            </a:r>
            <a:r>
              <a:rPr lang="ko-KR" altLang="en-US" dirty="0"/>
              <a:t>메시지를 확인한 후</a:t>
            </a:r>
            <a:r>
              <a:rPr lang="en-US" altLang="ko-KR" dirty="0"/>
              <a:t>, HTML, CSS, Image </a:t>
            </a:r>
            <a:r>
              <a:rPr lang="ko-KR" altLang="en-US" dirty="0"/>
              <a:t>등의 데이터를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dirty="0"/>
              <a:t>처리하여 클라이언트에 응답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WAS(Web Application Server)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DB</a:t>
            </a:r>
            <a:r>
              <a:rPr lang="ko-KR" altLang="en-US" dirty="0"/>
              <a:t>조회나 다양한 로직 처리를 요구하는 동적인 컨텐츠를 제공하기 위해 만들어진 </a:t>
            </a:r>
            <a:r>
              <a:rPr lang="en-US" altLang="ko-KR" dirty="0"/>
              <a:t>Application Server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/>
              <a:t>웹 </a:t>
            </a:r>
            <a:r>
              <a:rPr lang="ko-KR" altLang="en-US" dirty="0" err="1"/>
              <a:t>컨테이버</a:t>
            </a:r>
            <a:r>
              <a:rPr lang="en-US" altLang="ko-KR" dirty="0"/>
              <a:t>(Web Container) </a:t>
            </a:r>
            <a:r>
              <a:rPr lang="ko-KR" altLang="en-US" dirty="0"/>
              <a:t>혹은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</a:t>
            </a:r>
            <a:r>
              <a:rPr lang="en-US" altLang="ko-KR" dirty="0"/>
              <a:t>(Servlet Container)</a:t>
            </a:r>
            <a:r>
              <a:rPr lang="ko-KR" altLang="en-US" dirty="0"/>
              <a:t>라고도 불린다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en-US" altLang="ko-KR" dirty="0"/>
              <a:t>JSP, Servlet </a:t>
            </a:r>
            <a:r>
              <a:rPr lang="ko-KR" altLang="en-US" dirty="0"/>
              <a:t>구동 환경을 제공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46FF1-AC23-B1B8-6DD9-E3D22C8088E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0E9B3-AB0A-FE31-82B1-C9942632E70E}"/>
              </a:ext>
            </a:extLst>
          </p:cNvPr>
          <p:cNvSpPr txBox="1"/>
          <p:nvPr/>
        </p:nvSpPr>
        <p:spPr>
          <a:xfrm>
            <a:off x="1125127" y="4458394"/>
            <a:ext cx="102007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6. </a:t>
            </a:r>
            <a:r>
              <a:rPr lang="ko-KR" altLang="en-US" sz="2800" b="1" dirty="0">
                <a:solidFill>
                  <a:srgbClr val="FF0000"/>
                </a:solidFill>
              </a:rPr>
              <a:t>관점지향 프로그래밍</a:t>
            </a:r>
            <a:r>
              <a:rPr lang="en-US" altLang="ko-KR" sz="2800" b="1" dirty="0">
                <a:solidFill>
                  <a:srgbClr val="FF0000"/>
                </a:solidFill>
              </a:rPr>
              <a:t>(AOP, Aspect-Oriented Programming)</a:t>
            </a:r>
            <a:br>
              <a:rPr lang="en-US" altLang="ko-KR" sz="2800" b="1" dirty="0">
                <a:solidFill>
                  <a:srgbClr val="FF0000"/>
                </a:solidFill>
              </a:rPr>
            </a:br>
            <a:r>
              <a:rPr lang="en-US" altLang="ko-KR" sz="2800" b="1" dirty="0"/>
              <a:t>    </a:t>
            </a:r>
            <a:r>
              <a:rPr lang="en-US" altLang="ko-KR" dirty="0"/>
              <a:t>“</a:t>
            </a:r>
            <a:r>
              <a:rPr lang="ko-KR" altLang="en-US" dirty="0"/>
              <a:t>여러 모듈에서 공통적으로 사용하는 기능을 분리하여 관리한다</a:t>
            </a:r>
            <a:r>
              <a:rPr lang="en-US" altLang="ko-KR" dirty="0"/>
              <a:t>.”  </a:t>
            </a:r>
          </a:p>
          <a:p>
            <a:r>
              <a:rPr lang="en-US" altLang="ko-KR" dirty="0"/>
              <a:t>     ex) </a:t>
            </a:r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참고</a:t>
            </a:r>
            <a:r>
              <a:rPr lang="en-US" altLang="ko-KR" dirty="0"/>
              <a:t>) https://taetae0079.tistory.com/18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DE45-6C26-74FF-2C5A-04E8D6D4F37E}"/>
              </a:ext>
            </a:extLst>
          </p:cNvPr>
          <p:cNvSpPr txBox="1"/>
          <p:nvPr/>
        </p:nvSpPr>
        <p:spPr>
          <a:xfrm>
            <a:off x="1125128" y="3001585"/>
            <a:ext cx="80220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5. POJO, Plain Old Java Object</a:t>
            </a:r>
            <a:br>
              <a:rPr lang="en-US" altLang="ko-KR" sz="2800" b="1" dirty="0"/>
            </a:br>
            <a:r>
              <a:rPr lang="en-US" altLang="ko-KR" sz="2800" b="1" dirty="0"/>
              <a:t>    </a:t>
            </a:r>
            <a:r>
              <a:rPr lang="en-US" altLang="ko-KR" dirty="0"/>
              <a:t>“</a:t>
            </a:r>
            <a:r>
              <a:rPr lang="ko-KR" altLang="en-US" dirty="0"/>
              <a:t>스프링 프레임워크는 오래된 방식의 간단한 자바 오브젝트를 사용한다</a:t>
            </a:r>
            <a:r>
              <a:rPr lang="en-US" altLang="ko-KR" dirty="0"/>
              <a:t>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A180F-1354-71D3-B36B-2B6A5DE7CAEE}"/>
              </a:ext>
            </a:extLst>
          </p:cNvPr>
          <p:cNvSpPr txBox="1"/>
          <p:nvPr/>
        </p:nvSpPr>
        <p:spPr>
          <a:xfrm>
            <a:off x="1125128" y="1544777"/>
            <a:ext cx="80220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4. MVC </a:t>
            </a:r>
            <a:r>
              <a:rPr lang="ko-KR" altLang="en-US" sz="2800" b="1" dirty="0"/>
              <a:t>패턴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en-US" altLang="ko-KR" sz="2800" b="1" dirty="0"/>
              <a:t>    </a:t>
            </a:r>
            <a:r>
              <a:rPr lang="en-US" altLang="ko-KR" dirty="0"/>
              <a:t>“</a:t>
            </a:r>
            <a:r>
              <a:rPr lang="ko-KR" altLang="en-US" dirty="0"/>
              <a:t>스프링 프레임워크는 </a:t>
            </a:r>
            <a:r>
              <a:rPr lang="en-US" altLang="ko-KR" dirty="0"/>
              <a:t>MVC </a:t>
            </a:r>
            <a:r>
              <a:rPr lang="ko-KR" altLang="en-US" dirty="0"/>
              <a:t>패턴을 사용한다</a:t>
            </a:r>
            <a:r>
              <a:rPr lang="en-US" altLang="ko-KR" dirty="0"/>
              <a:t>.”</a:t>
            </a:r>
          </a:p>
        </p:txBody>
      </p:sp>
      <p:sp>
        <p:nvSpPr>
          <p:cNvPr id="6" name="포인트가 5개인 별 5"/>
          <p:cNvSpPr/>
          <p:nvPr/>
        </p:nvSpPr>
        <p:spPr>
          <a:xfrm>
            <a:off x="313121" y="4070768"/>
            <a:ext cx="904152" cy="775250"/>
          </a:xfrm>
          <a:prstGeom prst="star5">
            <a:avLst>
              <a:gd name="adj" fmla="val 17319"/>
              <a:gd name="hf" fmla="val 105146"/>
              <a:gd name="vf" fmla="val 1105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0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71530-86A5-5070-4FAF-549C8A7A179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B72009-FBC6-82F5-E266-69F8B10E1380}"/>
              </a:ext>
            </a:extLst>
          </p:cNvPr>
          <p:cNvGrpSpPr/>
          <p:nvPr/>
        </p:nvGrpSpPr>
        <p:grpSpPr>
          <a:xfrm>
            <a:off x="7084665" y="2100743"/>
            <a:ext cx="1397498" cy="1445964"/>
            <a:chOff x="9085380" y="2819399"/>
            <a:chExt cx="1397498" cy="1445964"/>
          </a:xfrm>
        </p:grpSpPr>
        <p:pic>
          <p:nvPicPr>
            <p:cNvPr id="4" name="그래픽 3" descr="서버 단색으로 채워진">
              <a:extLst>
                <a:ext uri="{FF2B5EF4-FFF2-40B4-BE49-F238E27FC236}">
                  <a16:creationId xmlns:a16="http://schemas.microsoft.com/office/drawing/2014/main" id="{A7F0BDA5-3F50-0CAD-ED3B-CB1BA7AB3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F5B74F-8061-9CED-A54C-529FEF1464AF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FBC3B0-9DEA-FF23-D271-E8CC0F13B439}"/>
              </a:ext>
            </a:extLst>
          </p:cNvPr>
          <p:cNvGrpSpPr/>
          <p:nvPr/>
        </p:nvGrpSpPr>
        <p:grpSpPr>
          <a:xfrm>
            <a:off x="2928750" y="2062315"/>
            <a:ext cx="4216000" cy="369332"/>
            <a:chOff x="3028335" y="2283541"/>
            <a:chExt cx="6096000" cy="369332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BF1893F-973E-DA4F-59BC-64B5C5AE4BCF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5B257C-65CA-6BFD-5C9A-A785AA8D235C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A7698C-AB3E-1FC7-203C-90BC5C739C5A}"/>
              </a:ext>
            </a:extLst>
          </p:cNvPr>
          <p:cNvGrpSpPr/>
          <p:nvPr/>
        </p:nvGrpSpPr>
        <p:grpSpPr>
          <a:xfrm>
            <a:off x="1089606" y="1993663"/>
            <a:ext cx="2302618" cy="1593273"/>
            <a:chOff x="10091424" y="2202603"/>
            <a:chExt cx="2302618" cy="1593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D3091-7679-E0CA-7BCB-14B29BABE303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11" name="그래픽 10" descr="인터넷 단색으로 채워진">
              <a:extLst>
                <a:ext uri="{FF2B5EF4-FFF2-40B4-BE49-F238E27FC236}">
                  <a16:creationId xmlns:a16="http://schemas.microsoft.com/office/drawing/2014/main" id="{B7FB0194-272A-A2D4-AF7C-ADB14531D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ED05C12-1261-4A94-8E7A-DFBF447F76E6}"/>
              </a:ext>
            </a:extLst>
          </p:cNvPr>
          <p:cNvCxnSpPr>
            <a:cxnSpLocks/>
          </p:cNvCxnSpPr>
          <p:nvPr/>
        </p:nvCxnSpPr>
        <p:spPr>
          <a:xfrm flipH="1">
            <a:off x="2928751" y="299845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7762F57B-A491-12A9-4664-D46202EDA05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264162" y="264397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055F028-2076-E71B-2E0E-F4BCC8CFB8A4}"/>
              </a:ext>
            </a:extLst>
          </p:cNvPr>
          <p:cNvGrpSpPr/>
          <p:nvPr/>
        </p:nvGrpSpPr>
        <p:grpSpPr>
          <a:xfrm>
            <a:off x="4734161" y="3042630"/>
            <a:ext cx="791008" cy="752478"/>
            <a:chOff x="9798004" y="4071466"/>
            <a:chExt cx="791008" cy="752478"/>
          </a:xfrm>
        </p:grpSpPr>
        <p:pic>
          <p:nvPicPr>
            <p:cNvPr id="15" name="그래픽 14" descr="문서 단색으로 채워진">
              <a:extLst>
                <a:ext uri="{FF2B5EF4-FFF2-40B4-BE49-F238E27FC236}">
                  <a16:creationId xmlns:a16="http://schemas.microsoft.com/office/drawing/2014/main" id="{E80BA3E2-C3D6-23E2-D7F4-E11B3868D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9CA4D3-1A18-78D2-9341-C98946F6D562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64BA3A5-0C61-DA2C-921A-CF5CE494A612}"/>
              </a:ext>
            </a:extLst>
          </p:cNvPr>
          <p:cNvSpPr txBox="1"/>
          <p:nvPr/>
        </p:nvSpPr>
        <p:spPr>
          <a:xfrm>
            <a:off x="4773248" y="2560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FD979CC4-38C6-887F-4B5E-F607517775CC}"/>
              </a:ext>
            </a:extLst>
          </p:cNvPr>
          <p:cNvCxnSpPr>
            <a:cxnSpLocks/>
            <a:stCxn id="33" idx="1"/>
            <a:endCxn id="15" idx="3"/>
          </p:cNvCxnSpPr>
          <p:nvPr/>
        </p:nvCxnSpPr>
        <p:spPr>
          <a:xfrm rot="10800000">
            <a:off x="5372826" y="328579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88CAD87-E7B3-52AF-4363-76680F4969D8}"/>
              </a:ext>
            </a:extLst>
          </p:cNvPr>
          <p:cNvGrpSpPr/>
          <p:nvPr/>
        </p:nvGrpSpPr>
        <p:grpSpPr>
          <a:xfrm>
            <a:off x="7237008" y="3494221"/>
            <a:ext cx="4407699" cy="2101166"/>
            <a:chOff x="2670429" y="3539301"/>
            <a:chExt cx="5879723" cy="280288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698BBAD-4A84-6F51-7143-19EF1068C821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3" name="그래픽 32" descr="용지 단색으로 채워진">
                <a:extLst>
                  <a:ext uri="{FF2B5EF4-FFF2-40B4-BE49-F238E27FC236}">
                    <a16:creationId xmlns:a16="http://schemas.microsoft.com/office/drawing/2014/main" id="{45E27781-6DB7-05F8-74EC-0421F57AB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F6CC70-1BCF-D7EF-7A8E-7DCF90DE4417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F597DF1-C80A-D5D2-7FCE-B12F42242BB8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1" name="그래픽 30" descr="용지 단색으로 채워진">
                <a:extLst>
                  <a:ext uri="{FF2B5EF4-FFF2-40B4-BE49-F238E27FC236}">
                    <a16:creationId xmlns:a16="http://schemas.microsoft.com/office/drawing/2014/main" id="{276A8099-B5F4-AEBC-662B-24CCFBD3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97CA35-EBDE-62F0-610A-FE6AAB95CB94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A1B704D-956B-653F-9AD5-4A90F9E32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B547020-9571-9FE5-978A-1D77A99C7960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9" name="그래픽 28" descr="용지 단색으로 채워진">
                <a:extLst>
                  <a:ext uri="{FF2B5EF4-FFF2-40B4-BE49-F238E27FC236}">
                    <a16:creationId xmlns:a16="http://schemas.microsoft.com/office/drawing/2014/main" id="{5CE31FAA-24FC-3BFF-D3B0-A8C87AA1F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A84A1B-FABB-384E-A9CA-190A31E9C88B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E816CA9-CCC1-197E-873F-E17BD2ED1127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57D7144-1FE2-1697-8DED-729F794FB534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래픽 25" descr="데이터베이스 단색으로 채워진">
              <a:extLst>
                <a:ext uri="{FF2B5EF4-FFF2-40B4-BE49-F238E27FC236}">
                  <a16:creationId xmlns:a16="http://schemas.microsoft.com/office/drawing/2014/main" id="{31AC82CF-EBA1-015B-323F-7411BB97E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180D775-0110-56CE-92D8-63729460C05B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FCF232-6D69-29D4-7364-C7D5F628A4A5}"/>
                </a:ext>
              </a:extLst>
            </p:cNvPr>
            <p:cNvSpPr txBox="1"/>
            <p:nvPr/>
          </p:nvSpPr>
          <p:spPr>
            <a:xfrm>
              <a:off x="7635750" y="5715479"/>
              <a:ext cx="874726" cy="49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34C615E-8B38-9448-8582-4E36CE401A43}"/>
                  </a:ext>
                </a:extLst>
              </p14:cNvPr>
              <p14:cNvContentPartPr/>
              <p14:nvPr/>
            </p14:nvContentPartPr>
            <p14:xfrm>
              <a:off x="-7222" y="4294908"/>
              <a:ext cx="9525" cy="9525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34C615E-8B38-9448-8582-4E36CE401A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0" y="-2147483648"/>
                <a:ext cx="3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5A68F23-97AE-088F-6EA6-933C6B7C7CA6}"/>
                  </a:ext>
                </a:extLst>
              </p14:cNvPr>
              <p14:cNvContentPartPr/>
              <p14:nvPr/>
            </p14:nvContentPartPr>
            <p14:xfrm>
              <a:off x="2879141" y="4017817"/>
              <a:ext cx="9525" cy="9525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5A68F23-97AE-088F-6EA6-933C6B7C7C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02891" y="3999500"/>
                <a:ext cx="952500" cy="457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86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8E89593-78CB-8B40-0DA4-30E28BED79F9}"/>
              </a:ext>
            </a:extLst>
          </p:cNvPr>
          <p:cNvSpPr/>
          <p:nvPr/>
        </p:nvSpPr>
        <p:spPr>
          <a:xfrm>
            <a:off x="3916985" y="1963764"/>
            <a:ext cx="6163106" cy="339089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D3487B-F076-5CC1-40FF-6AE01A347B85}"/>
              </a:ext>
            </a:extLst>
          </p:cNvPr>
          <p:cNvGrpSpPr/>
          <p:nvPr/>
        </p:nvGrpSpPr>
        <p:grpSpPr>
          <a:xfrm>
            <a:off x="1968724" y="2659885"/>
            <a:ext cx="5631591" cy="386921"/>
            <a:chOff x="3028335" y="2225540"/>
            <a:chExt cx="12613200" cy="430432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C8CB7F1-F0CD-262F-2AE3-1A35408D80DB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12613200" cy="24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C4F99E-D4B8-CE53-0711-290B8B60197F}"/>
                </a:ext>
              </a:extLst>
            </p:cNvPr>
            <p:cNvSpPr txBox="1"/>
            <p:nvPr/>
          </p:nvSpPr>
          <p:spPr>
            <a:xfrm>
              <a:off x="4413664" y="2225540"/>
              <a:ext cx="2478106" cy="42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60B679-86C7-E9D1-93ED-5CCBCC2BCF2D}"/>
              </a:ext>
            </a:extLst>
          </p:cNvPr>
          <p:cNvGrpSpPr/>
          <p:nvPr/>
        </p:nvGrpSpPr>
        <p:grpSpPr>
          <a:xfrm>
            <a:off x="411945" y="2629492"/>
            <a:ext cx="1707903" cy="1779975"/>
            <a:chOff x="10168432" y="2196299"/>
            <a:chExt cx="1707903" cy="17799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25CF23-1763-0130-9B1D-1BDC2853E81A}"/>
                </a:ext>
              </a:extLst>
            </p:cNvPr>
            <p:cNvSpPr txBox="1"/>
            <p:nvPr/>
          </p:nvSpPr>
          <p:spPr>
            <a:xfrm>
              <a:off x="10168432" y="3329943"/>
              <a:ext cx="170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Client</a:t>
              </a:r>
              <a:br>
                <a:rPr lang="en-US" altLang="ko-KR" dirty="0">
                  <a:latin typeface="맑은 고딕" panose="020B0503020000020004" pitchFamily="50" charset="-127"/>
                </a:rPr>
              </a:br>
              <a:r>
                <a:rPr lang="en-US" altLang="ko-KR" dirty="0">
                  <a:latin typeface="맑은 고딕" panose="020B0503020000020004" pitchFamily="50" charset="-127"/>
                </a:rPr>
                <a:t>(Web Browser)</a:t>
              </a:r>
            </a:p>
          </p:txBody>
        </p:sp>
        <p:pic>
          <p:nvPicPr>
            <p:cNvPr id="8" name="그래픽 7" descr="인터넷 단색으로 채워진">
              <a:extLst>
                <a:ext uri="{FF2B5EF4-FFF2-40B4-BE49-F238E27FC236}">
                  <a16:creationId xmlns:a16="http://schemas.microsoft.com/office/drawing/2014/main" id="{938C41D7-6BB2-96F6-A8BB-F0FA85571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319558" y="2196299"/>
              <a:ext cx="1405653" cy="1405653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EAF3E0-EAD9-66EE-AD7A-E75D3B26A97A}"/>
              </a:ext>
            </a:extLst>
          </p:cNvPr>
          <p:cNvCxnSpPr>
            <a:cxnSpLocks/>
          </p:cNvCxnSpPr>
          <p:nvPr/>
        </p:nvCxnSpPr>
        <p:spPr>
          <a:xfrm flipH="1" flipV="1">
            <a:off x="2025650" y="3632604"/>
            <a:ext cx="2880954" cy="13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6A17965-5797-6955-A40D-3FDE02B59E6E}"/>
              </a:ext>
            </a:extLst>
          </p:cNvPr>
          <p:cNvGrpSpPr/>
          <p:nvPr/>
        </p:nvGrpSpPr>
        <p:grpSpPr>
          <a:xfrm>
            <a:off x="4245350" y="3389443"/>
            <a:ext cx="1946309" cy="887092"/>
            <a:chOff x="9251999" y="4071466"/>
            <a:chExt cx="1946309" cy="887092"/>
          </a:xfrm>
        </p:grpSpPr>
        <p:pic>
          <p:nvPicPr>
            <p:cNvPr id="11" name="그래픽 10" descr="문서 단색으로 채워진">
              <a:extLst>
                <a:ext uri="{FF2B5EF4-FFF2-40B4-BE49-F238E27FC236}">
                  <a16:creationId xmlns:a16="http://schemas.microsoft.com/office/drawing/2014/main" id="{99391489-67D2-6D14-8523-8ECC81B1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19E80A-0147-D1EC-3D89-8CCDD4854610}"/>
                </a:ext>
              </a:extLst>
            </p:cNvPr>
            <p:cNvSpPr txBox="1"/>
            <p:nvPr/>
          </p:nvSpPr>
          <p:spPr>
            <a:xfrm>
              <a:off x="9251999" y="4589226"/>
              <a:ext cx="194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8DF5C6-AC5F-09B1-82FE-7FEA1D65F688}"/>
              </a:ext>
            </a:extLst>
          </p:cNvPr>
          <p:cNvSpPr txBox="1"/>
          <p:nvPr/>
        </p:nvSpPr>
        <p:spPr>
          <a:xfrm>
            <a:off x="2724214" y="315014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9E3109-D260-9E55-0BB0-866E40585795}"/>
              </a:ext>
            </a:extLst>
          </p:cNvPr>
          <p:cNvGrpSpPr/>
          <p:nvPr/>
        </p:nvGrpSpPr>
        <p:grpSpPr>
          <a:xfrm>
            <a:off x="6578366" y="2659887"/>
            <a:ext cx="5452344" cy="2101166"/>
            <a:chOff x="2670429" y="3539301"/>
            <a:chExt cx="7273246" cy="280288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975D757-1188-E6B3-F359-FB3DEF977967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E4B39B8A-10E6-A2C4-F2C9-FE68DEFCE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D6F9D0-2870-5D47-1C8C-BC0E301814DB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04EE5A1-4C12-DB8D-DE03-426669412ABF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26" name="그래픽 25" descr="용지 단색으로 채워진">
                <a:extLst>
                  <a:ext uri="{FF2B5EF4-FFF2-40B4-BE49-F238E27FC236}">
                    <a16:creationId xmlns:a16="http://schemas.microsoft.com/office/drawing/2014/main" id="{2500E9CD-28B6-1681-E1B9-5702519AE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2EFB48-A5E5-431B-0CB4-D3E4A0A5B335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7E8A051-55EF-F0F3-F4DA-5A5ED7CD7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C4C27BE-FF29-5464-0869-4A5EDF2257E9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4" name="그래픽 23" descr="용지 단색으로 채워진">
                <a:extLst>
                  <a:ext uri="{FF2B5EF4-FFF2-40B4-BE49-F238E27FC236}">
                    <a16:creationId xmlns:a16="http://schemas.microsoft.com/office/drawing/2014/main" id="{20BD86F2-3A3A-A743-572C-62E5C4302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3FCA2F-2212-9AB8-466B-C1A8BA764119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4A6A17A-1892-CE5B-3F3C-66775E59E805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648348F-5D0C-5BA9-7F6A-AD3A0088675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래픽 20" descr="데이터베이스 단색으로 채워진">
              <a:extLst>
                <a:ext uri="{FF2B5EF4-FFF2-40B4-BE49-F238E27FC236}">
                  <a16:creationId xmlns:a16="http://schemas.microsoft.com/office/drawing/2014/main" id="{F61B2BE2-D7C1-0422-52CF-DDC47DEAA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8151400" y="4910069"/>
              <a:ext cx="914400" cy="914400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3770366-B84B-B65B-D0AB-25E96C5C4026}"/>
                </a:ext>
              </a:extLst>
            </p:cNvPr>
            <p:cNvCxnSpPr>
              <a:cxnSpLocks/>
              <a:stCxn id="24" idx="3"/>
              <a:endCxn id="21" idx="1"/>
            </p:cNvCxnSpPr>
            <p:nvPr/>
          </p:nvCxnSpPr>
          <p:spPr>
            <a:xfrm flipV="1">
              <a:off x="6582995" y="5367269"/>
              <a:ext cx="1568405" cy="64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212E0C-CB63-7306-CD13-9D1A28B0675A}"/>
                </a:ext>
              </a:extLst>
            </p:cNvPr>
            <p:cNvSpPr txBox="1"/>
            <p:nvPr/>
          </p:nvSpPr>
          <p:spPr>
            <a:xfrm>
              <a:off x="7273523" y="5766262"/>
              <a:ext cx="26701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335958B-72D5-26FF-C018-FB12F107D6BA}"/>
              </a:ext>
            </a:extLst>
          </p:cNvPr>
          <p:cNvSpPr txBox="1"/>
          <p:nvPr/>
        </p:nvSpPr>
        <p:spPr>
          <a:xfrm>
            <a:off x="2556633" y="3640409"/>
            <a:ext cx="1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785F2C-B60B-8E7B-A9A2-F112B1C8FF33}"/>
              </a:ext>
            </a:extLst>
          </p:cNvPr>
          <p:cNvCxnSpPr>
            <a:cxnSpLocks/>
            <a:stCxn id="28" idx="1"/>
            <a:endCxn id="11" idx="3"/>
          </p:cNvCxnSpPr>
          <p:nvPr/>
        </p:nvCxnSpPr>
        <p:spPr>
          <a:xfrm flipH="1" flipV="1">
            <a:off x="5430020" y="3632604"/>
            <a:ext cx="1148346" cy="40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1" descr="서버 단색으로 채워진">
            <a:extLst>
              <a:ext uri="{FF2B5EF4-FFF2-40B4-BE49-F238E27FC236}">
                <a16:creationId xmlns:a16="http://schemas.microsoft.com/office/drawing/2014/main" id="{BB4C3905-1A52-997E-966D-63E08B4CC7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139936" y="1237313"/>
            <a:ext cx="1086465" cy="10864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AF6AC4-E8A5-8856-8610-85C1A39088BB}"/>
              </a:ext>
            </a:extLst>
          </p:cNvPr>
          <p:cNvSpPr txBox="1"/>
          <p:nvPr/>
        </p:nvSpPr>
        <p:spPr>
          <a:xfrm>
            <a:off x="8984419" y="2285396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Web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456C062A-89C7-ACAC-7993-E4D62D28063B}"/>
                  </a:ext>
                </a:extLst>
              </p14:cNvPr>
              <p14:cNvContentPartPr/>
              <p14:nvPr/>
            </p14:nvContentPartPr>
            <p14:xfrm>
              <a:off x="3221181" y="5225517"/>
              <a:ext cx="9525" cy="9525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456C062A-89C7-ACAC-7993-E4D62D2806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147483648" y="-214748364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E92998AF-3A3C-B847-F4E9-AE02B8DC53B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</p:spTree>
    <p:extLst>
      <p:ext uri="{BB962C8B-B14F-4D97-AF65-F5344CB8AC3E}">
        <p14:creationId xmlns:p14="http://schemas.microsoft.com/office/powerpoint/2010/main" val="114533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5D79A-3263-B3E4-3B7F-9D75BECF4E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13A9724-1E8B-5774-08B7-948EFADB0CCA}"/>
              </a:ext>
            </a:extLst>
          </p:cNvPr>
          <p:cNvSpPr/>
          <p:nvPr/>
        </p:nvSpPr>
        <p:spPr>
          <a:xfrm>
            <a:off x="4147362" y="1300745"/>
            <a:ext cx="1278751" cy="3390891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3A7DD-0098-3906-6619-16250B9CD384}"/>
              </a:ext>
            </a:extLst>
          </p:cNvPr>
          <p:cNvSpPr txBox="1"/>
          <p:nvPr/>
        </p:nvSpPr>
        <p:spPr>
          <a:xfrm>
            <a:off x="4025636" y="864932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Web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34DD6-2D6B-BFC7-4048-9D0BB76763E2}"/>
              </a:ext>
            </a:extLst>
          </p:cNvPr>
          <p:cNvSpPr txBox="1"/>
          <p:nvPr/>
        </p:nvSpPr>
        <p:spPr>
          <a:xfrm>
            <a:off x="319786" y="5173605"/>
            <a:ext cx="8200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Web Server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클라이언트로 부터 </a:t>
            </a:r>
            <a:r>
              <a:rPr lang="en-US" altLang="ko-KR" dirty="0"/>
              <a:t>HTTP </a:t>
            </a:r>
            <a:r>
              <a:rPr lang="ko-KR" altLang="en-US" dirty="0"/>
              <a:t>요청을 받는다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요청 받은 응답을 </a:t>
            </a:r>
            <a:r>
              <a:rPr lang="en-US" altLang="ko-KR" dirty="0"/>
              <a:t>WAS</a:t>
            </a:r>
            <a:r>
              <a:rPr lang="ko-KR" altLang="en-US" dirty="0"/>
              <a:t>에 전달하고 처리된 응답을 받아 클라이언트에게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정적인 페이지</a:t>
            </a:r>
            <a:r>
              <a:rPr lang="en-US" altLang="ko-KR" dirty="0"/>
              <a:t>(HTML, CSS, </a:t>
            </a:r>
            <a:r>
              <a:rPr lang="ko-KR" altLang="en-US" dirty="0"/>
              <a:t>이미지 파일 등</a:t>
            </a:r>
            <a:r>
              <a:rPr lang="en-US" altLang="ko-KR" dirty="0"/>
              <a:t>)</a:t>
            </a:r>
            <a:r>
              <a:rPr lang="ko-KR" altLang="en-US" dirty="0"/>
              <a:t>를 제공한다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아파치 서버</a:t>
            </a:r>
            <a:r>
              <a:rPr lang="en-US" altLang="ko-KR" dirty="0"/>
              <a:t> (Apache Server)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A901F00-3719-5B50-812D-74A710150917}"/>
              </a:ext>
            </a:extLst>
          </p:cNvPr>
          <p:cNvSpPr/>
          <p:nvPr/>
        </p:nvSpPr>
        <p:spPr>
          <a:xfrm>
            <a:off x="5646233" y="1300745"/>
            <a:ext cx="4586014" cy="3448708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AB118-3C3F-C719-1FE8-E20620D049EA}"/>
              </a:ext>
            </a:extLst>
          </p:cNvPr>
          <p:cNvSpPr txBox="1"/>
          <p:nvPr/>
        </p:nvSpPr>
        <p:spPr>
          <a:xfrm>
            <a:off x="6169009" y="867649"/>
            <a:ext cx="344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WAS, Web Application Server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A3D378-86D1-5F91-D62F-235A30B8677E}"/>
              </a:ext>
            </a:extLst>
          </p:cNvPr>
          <p:cNvGrpSpPr/>
          <p:nvPr/>
        </p:nvGrpSpPr>
        <p:grpSpPr>
          <a:xfrm>
            <a:off x="2171924" y="2164584"/>
            <a:ext cx="2209576" cy="384135"/>
            <a:chOff x="3028335" y="2225540"/>
            <a:chExt cx="4948837" cy="427333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CD949B2-46D8-0BB9-F8CC-67D081738EAA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4948837" cy="21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F62B9A-B089-F967-788C-17907413EF1B}"/>
                </a:ext>
              </a:extLst>
            </p:cNvPr>
            <p:cNvSpPr txBox="1"/>
            <p:nvPr/>
          </p:nvSpPr>
          <p:spPr>
            <a:xfrm>
              <a:off x="4413664" y="2225540"/>
              <a:ext cx="2478106" cy="42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8E4B48-3E78-B32F-52E2-1FAB220462B2}"/>
              </a:ext>
            </a:extLst>
          </p:cNvPr>
          <p:cNvGrpSpPr/>
          <p:nvPr/>
        </p:nvGrpSpPr>
        <p:grpSpPr>
          <a:xfrm>
            <a:off x="615145" y="2134192"/>
            <a:ext cx="1707903" cy="1779975"/>
            <a:chOff x="10168432" y="2196299"/>
            <a:chExt cx="1707903" cy="17799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53F737-4B24-DFA7-BC69-D54AAB02FB9E}"/>
                </a:ext>
              </a:extLst>
            </p:cNvPr>
            <p:cNvSpPr txBox="1"/>
            <p:nvPr/>
          </p:nvSpPr>
          <p:spPr>
            <a:xfrm>
              <a:off x="10168432" y="3329943"/>
              <a:ext cx="170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Client</a:t>
              </a:r>
              <a:br>
                <a:rPr lang="en-US" altLang="ko-KR" dirty="0">
                  <a:latin typeface="맑은 고딕" panose="020B0503020000020004" pitchFamily="50" charset="-127"/>
                </a:rPr>
              </a:br>
              <a:r>
                <a:rPr lang="en-US" altLang="ko-KR" dirty="0">
                  <a:latin typeface="맑은 고딕" panose="020B0503020000020004" pitchFamily="50" charset="-127"/>
                </a:rPr>
                <a:t>(Web Browser)</a:t>
              </a:r>
            </a:p>
          </p:txBody>
        </p:sp>
        <p:pic>
          <p:nvPicPr>
            <p:cNvPr id="13" name="그래픽 12" descr="인터넷 단색으로 채워진">
              <a:extLst>
                <a:ext uri="{FF2B5EF4-FFF2-40B4-BE49-F238E27FC236}">
                  <a16:creationId xmlns:a16="http://schemas.microsoft.com/office/drawing/2014/main" id="{C1F122EF-DB3A-5401-D9AE-DF6D37C3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319558" y="2196299"/>
              <a:ext cx="1405653" cy="1405653"/>
            </a:xfrm>
            <a:prstGeom prst="rect">
              <a:avLst/>
            </a:prstGeom>
          </p:spPr>
        </p:pic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1746FC-C5A7-F9F3-EEEE-BB150F75194D}"/>
              </a:ext>
            </a:extLst>
          </p:cNvPr>
          <p:cNvCxnSpPr>
            <a:cxnSpLocks/>
          </p:cNvCxnSpPr>
          <p:nvPr/>
        </p:nvCxnSpPr>
        <p:spPr>
          <a:xfrm flipH="1" flipV="1">
            <a:off x="2228850" y="3137305"/>
            <a:ext cx="2123869" cy="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ED01B0A-E744-8DFD-EC00-5E995ABD1059}"/>
              </a:ext>
            </a:extLst>
          </p:cNvPr>
          <p:cNvGrpSpPr/>
          <p:nvPr/>
        </p:nvGrpSpPr>
        <p:grpSpPr>
          <a:xfrm>
            <a:off x="3756823" y="2851490"/>
            <a:ext cx="1946309" cy="887092"/>
            <a:chOff x="9251999" y="4071466"/>
            <a:chExt cx="1946309" cy="887092"/>
          </a:xfrm>
        </p:grpSpPr>
        <p:pic>
          <p:nvPicPr>
            <p:cNvPr id="16" name="그래픽 15" descr="문서 단색으로 채워진">
              <a:extLst>
                <a:ext uri="{FF2B5EF4-FFF2-40B4-BE49-F238E27FC236}">
                  <a16:creationId xmlns:a16="http://schemas.microsoft.com/office/drawing/2014/main" id="{D9B9A46E-E2C1-341F-BE5E-AD76F197A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17BA90-512D-0765-953C-66B83A33010F}"/>
                </a:ext>
              </a:extLst>
            </p:cNvPr>
            <p:cNvSpPr txBox="1"/>
            <p:nvPr/>
          </p:nvSpPr>
          <p:spPr>
            <a:xfrm>
              <a:off x="9251999" y="4589226"/>
              <a:ext cx="194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FA7A4F5-5FF0-A091-0BF1-8D050C81395C}"/>
              </a:ext>
            </a:extLst>
          </p:cNvPr>
          <p:cNvSpPr txBox="1"/>
          <p:nvPr/>
        </p:nvSpPr>
        <p:spPr>
          <a:xfrm>
            <a:off x="2927414" y="265484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67E9145-5A1C-5AA1-0E81-EA235267545E}"/>
              </a:ext>
            </a:extLst>
          </p:cNvPr>
          <p:cNvGrpSpPr/>
          <p:nvPr/>
        </p:nvGrpSpPr>
        <p:grpSpPr>
          <a:xfrm>
            <a:off x="6477000" y="2164584"/>
            <a:ext cx="5452344" cy="2101166"/>
            <a:chOff x="2670429" y="3539301"/>
            <a:chExt cx="7273246" cy="280288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E7B57CE-7129-72DF-AB30-834484CF788F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3" name="그래픽 32" descr="용지 단색으로 채워진">
                <a:extLst>
                  <a:ext uri="{FF2B5EF4-FFF2-40B4-BE49-F238E27FC236}">
                    <a16:creationId xmlns:a16="http://schemas.microsoft.com/office/drawing/2014/main" id="{32FFB13A-DE6B-2E0C-90C4-7D81DFFCC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5B87F7-9D3F-CA62-6DC6-BD86AA35DDD9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96D8DE7-555B-C87C-5B5E-E13DDB71266A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1" name="그래픽 30" descr="용지 단색으로 채워진">
                <a:extLst>
                  <a:ext uri="{FF2B5EF4-FFF2-40B4-BE49-F238E27FC236}">
                    <a16:creationId xmlns:a16="http://schemas.microsoft.com/office/drawing/2014/main" id="{C3BB8683-8FFF-B37A-0F7C-5FC433365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04D47E-EA74-093B-2F18-33AC3066BA5D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93AE0AA-67B5-34CB-C0E4-E7AD2A36F0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8F25CCD-E80A-8770-D1FB-E0D16C75CA9E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9" name="그래픽 28" descr="용지 단색으로 채워진">
                <a:extLst>
                  <a:ext uri="{FF2B5EF4-FFF2-40B4-BE49-F238E27FC236}">
                    <a16:creationId xmlns:a16="http://schemas.microsoft.com/office/drawing/2014/main" id="{BA72A215-4BB4-CD23-F84A-BBED25D3E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43721F-8795-4CC3-9B53-8083C32C196B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C539C14-DC09-D77A-548D-8AD8F6FFC0A0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6A7C1E5-C6ED-62DB-953F-2F12270FC56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래픽 25" descr="데이터베이스 단색으로 채워진">
              <a:extLst>
                <a:ext uri="{FF2B5EF4-FFF2-40B4-BE49-F238E27FC236}">
                  <a16:creationId xmlns:a16="http://schemas.microsoft.com/office/drawing/2014/main" id="{5B6EC8DD-C41F-4C8B-9FDA-DF1F085B3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8151400" y="4910069"/>
              <a:ext cx="914400" cy="914400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E5A0C54-9A3B-3C94-AE24-CB571A788D1F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 flipV="1">
              <a:off x="6582995" y="5367269"/>
              <a:ext cx="1568405" cy="64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A37E4C-D842-68D5-60DD-1350A0B3D6C6}"/>
                </a:ext>
              </a:extLst>
            </p:cNvPr>
            <p:cNvSpPr txBox="1"/>
            <p:nvPr/>
          </p:nvSpPr>
          <p:spPr>
            <a:xfrm>
              <a:off x="7273523" y="5766262"/>
              <a:ext cx="26701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474C677-7CC7-273F-EF73-CCFC81B968C2}"/>
              </a:ext>
            </a:extLst>
          </p:cNvPr>
          <p:cNvSpPr txBox="1"/>
          <p:nvPr/>
        </p:nvSpPr>
        <p:spPr>
          <a:xfrm>
            <a:off x="2759833" y="3145109"/>
            <a:ext cx="1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113CB3A-762B-7D92-701A-0FE656A8C5CA}"/>
              </a:ext>
            </a:extLst>
          </p:cNvPr>
          <p:cNvCxnSpPr>
            <a:cxnSpLocks/>
            <a:stCxn id="33" idx="1"/>
            <a:endCxn id="16" idx="3"/>
          </p:cNvCxnSpPr>
          <p:nvPr/>
        </p:nvCxnSpPr>
        <p:spPr>
          <a:xfrm flipH="1" flipV="1">
            <a:off x="4941493" y="3094651"/>
            <a:ext cx="1535507" cy="444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BB1494-AC0D-46BC-411A-C30830A39AF1}"/>
              </a:ext>
            </a:extLst>
          </p:cNvPr>
          <p:cNvCxnSpPr>
            <a:cxnSpLocks/>
          </p:cNvCxnSpPr>
          <p:nvPr/>
        </p:nvCxnSpPr>
        <p:spPr>
          <a:xfrm>
            <a:off x="5040851" y="2496271"/>
            <a:ext cx="2209576" cy="8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8A65B96-A2C9-3EFE-B44F-30F7EA9744A1}"/>
              </a:ext>
            </a:extLst>
          </p:cNvPr>
          <p:cNvSpPr/>
          <p:nvPr/>
        </p:nvSpPr>
        <p:spPr>
          <a:xfrm>
            <a:off x="6169009" y="1808341"/>
            <a:ext cx="3720017" cy="2767661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E27A0D-A585-40A8-46E4-4D3F8065C962}"/>
              </a:ext>
            </a:extLst>
          </p:cNvPr>
          <p:cNvSpPr txBox="1"/>
          <p:nvPr/>
        </p:nvSpPr>
        <p:spPr>
          <a:xfrm>
            <a:off x="6630788" y="1464315"/>
            <a:ext cx="273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4D629A-36C7-82F5-B031-85EC8640DDAE}"/>
              </a:ext>
            </a:extLst>
          </p:cNvPr>
          <p:cNvSpPr txBox="1"/>
          <p:nvPr/>
        </p:nvSpPr>
        <p:spPr>
          <a:xfrm>
            <a:off x="4088926" y="4813616"/>
            <a:ext cx="16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Server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557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FC746-1C3B-4C21-06D6-29F8341FFFB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B408BA-B930-AE49-1378-93AC8E61E99A}"/>
              </a:ext>
            </a:extLst>
          </p:cNvPr>
          <p:cNvSpPr/>
          <p:nvPr/>
        </p:nvSpPr>
        <p:spPr>
          <a:xfrm>
            <a:off x="4147362" y="1300745"/>
            <a:ext cx="1278751" cy="3390891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D129-E6C6-D90C-64CC-7F39D3AADEE9}"/>
              </a:ext>
            </a:extLst>
          </p:cNvPr>
          <p:cNvSpPr txBox="1"/>
          <p:nvPr/>
        </p:nvSpPr>
        <p:spPr>
          <a:xfrm>
            <a:off x="4025636" y="864932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Web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7B3D5-E919-3371-1A92-77FE30EBB5E0}"/>
              </a:ext>
            </a:extLst>
          </p:cNvPr>
          <p:cNvSpPr txBox="1"/>
          <p:nvPr/>
        </p:nvSpPr>
        <p:spPr>
          <a:xfrm>
            <a:off x="319786" y="5173605"/>
            <a:ext cx="3475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WAS, Web Application Server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동적인 페이지를 제공한다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DB </a:t>
            </a:r>
            <a:r>
              <a:rPr lang="ko-KR" altLang="en-US" dirty="0"/>
              <a:t>접근 및 다양한 로직 처리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톰캣</a:t>
            </a:r>
            <a:r>
              <a:rPr lang="ko-KR" altLang="en-US" dirty="0"/>
              <a:t> 서버</a:t>
            </a:r>
            <a:r>
              <a:rPr lang="en-US" altLang="ko-KR" dirty="0"/>
              <a:t> (Tomcat Server)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3FC132-3C1A-3A56-F64E-DE0A02C8F94B}"/>
              </a:ext>
            </a:extLst>
          </p:cNvPr>
          <p:cNvSpPr/>
          <p:nvPr/>
        </p:nvSpPr>
        <p:spPr>
          <a:xfrm>
            <a:off x="5646233" y="1300745"/>
            <a:ext cx="4586014" cy="3448708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B031A-F431-CF98-039B-B035B4D17DDD}"/>
              </a:ext>
            </a:extLst>
          </p:cNvPr>
          <p:cNvSpPr txBox="1"/>
          <p:nvPr/>
        </p:nvSpPr>
        <p:spPr>
          <a:xfrm>
            <a:off x="6169009" y="867649"/>
            <a:ext cx="344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WAS, Web Application Server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2282AF-8570-D5BA-791B-3FA7D61045B5}"/>
              </a:ext>
            </a:extLst>
          </p:cNvPr>
          <p:cNvGrpSpPr/>
          <p:nvPr/>
        </p:nvGrpSpPr>
        <p:grpSpPr>
          <a:xfrm>
            <a:off x="2171924" y="2164584"/>
            <a:ext cx="2209576" cy="384135"/>
            <a:chOff x="3028335" y="2225540"/>
            <a:chExt cx="4948837" cy="427333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9F71A8F-1578-8D52-917C-D087AF6A87D7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4948837" cy="21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3D7BD5-24F1-AE34-385D-BABACC32D824}"/>
                </a:ext>
              </a:extLst>
            </p:cNvPr>
            <p:cNvSpPr txBox="1"/>
            <p:nvPr/>
          </p:nvSpPr>
          <p:spPr>
            <a:xfrm>
              <a:off x="4413664" y="2225540"/>
              <a:ext cx="2478106" cy="42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E70E67-1025-0FFE-F58B-82837830652E}"/>
              </a:ext>
            </a:extLst>
          </p:cNvPr>
          <p:cNvGrpSpPr/>
          <p:nvPr/>
        </p:nvGrpSpPr>
        <p:grpSpPr>
          <a:xfrm>
            <a:off x="615145" y="2134192"/>
            <a:ext cx="1707903" cy="1779975"/>
            <a:chOff x="10168432" y="2196299"/>
            <a:chExt cx="1707903" cy="17799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0FFFED-8456-A6A6-8F33-D6B7BC6A96B4}"/>
                </a:ext>
              </a:extLst>
            </p:cNvPr>
            <p:cNvSpPr txBox="1"/>
            <p:nvPr/>
          </p:nvSpPr>
          <p:spPr>
            <a:xfrm>
              <a:off x="10168432" y="3329943"/>
              <a:ext cx="170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Client</a:t>
              </a:r>
              <a:br>
                <a:rPr lang="en-US" altLang="ko-KR" dirty="0">
                  <a:latin typeface="맑은 고딕" panose="020B0503020000020004" pitchFamily="50" charset="-127"/>
                </a:rPr>
              </a:br>
              <a:r>
                <a:rPr lang="en-US" altLang="ko-KR" dirty="0">
                  <a:latin typeface="맑은 고딕" panose="020B0503020000020004" pitchFamily="50" charset="-127"/>
                </a:rPr>
                <a:t>(Web Browser)</a:t>
              </a:r>
            </a:p>
          </p:txBody>
        </p:sp>
        <p:pic>
          <p:nvPicPr>
            <p:cNvPr id="13" name="그래픽 12" descr="인터넷 단색으로 채워진">
              <a:extLst>
                <a:ext uri="{FF2B5EF4-FFF2-40B4-BE49-F238E27FC236}">
                  <a16:creationId xmlns:a16="http://schemas.microsoft.com/office/drawing/2014/main" id="{DDEBE799-7244-5EB6-E420-5136F3C2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319558" y="2196299"/>
              <a:ext cx="1405653" cy="1405653"/>
            </a:xfrm>
            <a:prstGeom prst="rect">
              <a:avLst/>
            </a:prstGeom>
          </p:spPr>
        </p:pic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8009B6-EE50-B678-8411-4A5BE7A771C8}"/>
              </a:ext>
            </a:extLst>
          </p:cNvPr>
          <p:cNvCxnSpPr>
            <a:cxnSpLocks/>
          </p:cNvCxnSpPr>
          <p:nvPr/>
        </p:nvCxnSpPr>
        <p:spPr>
          <a:xfrm flipH="1" flipV="1">
            <a:off x="2228850" y="3137305"/>
            <a:ext cx="2123869" cy="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3442AD-EAAD-5659-B277-B4CC62EA0D2B}"/>
              </a:ext>
            </a:extLst>
          </p:cNvPr>
          <p:cNvGrpSpPr/>
          <p:nvPr/>
        </p:nvGrpSpPr>
        <p:grpSpPr>
          <a:xfrm>
            <a:off x="3756823" y="2851490"/>
            <a:ext cx="1946309" cy="887092"/>
            <a:chOff x="9251999" y="4071466"/>
            <a:chExt cx="1946309" cy="887092"/>
          </a:xfrm>
        </p:grpSpPr>
        <p:pic>
          <p:nvPicPr>
            <p:cNvPr id="16" name="그래픽 15" descr="문서 단색으로 채워진">
              <a:extLst>
                <a:ext uri="{FF2B5EF4-FFF2-40B4-BE49-F238E27FC236}">
                  <a16:creationId xmlns:a16="http://schemas.microsoft.com/office/drawing/2014/main" id="{E3519D03-7019-4B77-A242-502F5A16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42289E-1671-B005-FD1C-D9EA94FE0142}"/>
                </a:ext>
              </a:extLst>
            </p:cNvPr>
            <p:cNvSpPr txBox="1"/>
            <p:nvPr/>
          </p:nvSpPr>
          <p:spPr>
            <a:xfrm>
              <a:off x="9251999" y="4589226"/>
              <a:ext cx="194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8E8B4D9-FB7D-ACFE-0A04-67E38E0D1A8F}"/>
              </a:ext>
            </a:extLst>
          </p:cNvPr>
          <p:cNvSpPr txBox="1"/>
          <p:nvPr/>
        </p:nvSpPr>
        <p:spPr>
          <a:xfrm>
            <a:off x="2927414" y="265484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C3C585-95BE-D950-6B1C-116B5EA1CB4D}"/>
              </a:ext>
            </a:extLst>
          </p:cNvPr>
          <p:cNvGrpSpPr/>
          <p:nvPr/>
        </p:nvGrpSpPr>
        <p:grpSpPr>
          <a:xfrm>
            <a:off x="6477000" y="2164584"/>
            <a:ext cx="5452344" cy="2101166"/>
            <a:chOff x="2670429" y="3539301"/>
            <a:chExt cx="7273246" cy="280288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016B50C-F2EB-AEAE-0C21-43306AE0458C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3" name="그래픽 32" descr="용지 단색으로 채워진">
                <a:extLst>
                  <a:ext uri="{FF2B5EF4-FFF2-40B4-BE49-F238E27FC236}">
                    <a16:creationId xmlns:a16="http://schemas.microsoft.com/office/drawing/2014/main" id="{540C31C3-2DB6-B52B-D757-13EEE1960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CD7C46-51C6-F5A6-F39E-C3B06A4C7F44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9D26E1-752B-DC6D-604D-48FC70374B57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1" name="그래픽 30" descr="용지 단색으로 채워진">
                <a:extLst>
                  <a:ext uri="{FF2B5EF4-FFF2-40B4-BE49-F238E27FC236}">
                    <a16:creationId xmlns:a16="http://schemas.microsoft.com/office/drawing/2014/main" id="{BD853076-CACB-AE49-F0F7-A0DE23BCA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FF4D41-8347-AEF6-3D43-B97081F2BE5F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F355D91-3009-B5EB-D620-7ED9E1D03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2F4B156-28BC-B4CB-3862-DFC235FE3704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9" name="그래픽 28" descr="용지 단색으로 채워진">
                <a:extLst>
                  <a:ext uri="{FF2B5EF4-FFF2-40B4-BE49-F238E27FC236}">
                    <a16:creationId xmlns:a16="http://schemas.microsoft.com/office/drawing/2014/main" id="{B3568F76-C216-1536-DFA6-847BC5685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092CA6-2D8C-E765-9150-DD3AB9A9D3E0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E4C9682-1854-2DD6-18AA-E9B536D9E63C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38C0F2C-3FD0-7C0B-539E-B894B836D4E9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래픽 25" descr="데이터베이스 단색으로 채워진">
              <a:extLst>
                <a:ext uri="{FF2B5EF4-FFF2-40B4-BE49-F238E27FC236}">
                  <a16:creationId xmlns:a16="http://schemas.microsoft.com/office/drawing/2014/main" id="{2EA395C8-8A99-D6F4-5BB1-E47E42DC6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8151400" y="4910069"/>
              <a:ext cx="914400" cy="914400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B71E82F-AD53-78E7-40AD-A972BE93BCE7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 flipV="1">
              <a:off x="6582995" y="5367269"/>
              <a:ext cx="1568405" cy="64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3680BE-8883-7B46-D944-B44048232ADA}"/>
                </a:ext>
              </a:extLst>
            </p:cNvPr>
            <p:cNvSpPr txBox="1"/>
            <p:nvPr/>
          </p:nvSpPr>
          <p:spPr>
            <a:xfrm>
              <a:off x="7273523" y="5766262"/>
              <a:ext cx="26701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E0DDDDE-268B-BFE7-72B8-D70A09B758C0}"/>
              </a:ext>
            </a:extLst>
          </p:cNvPr>
          <p:cNvSpPr txBox="1"/>
          <p:nvPr/>
        </p:nvSpPr>
        <p:spPr>
          <a:xfrm>
            <a:off x="2759833" y="3145109"/>
            <a:ext cx="1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18C593E-8F6E-0DC8-63EB-D6A4BBA6C7B9}"/>
              </a:ext>
            </a:extLst>
          </p:cNvPr>
          <p:cNvCxnSpPr>
            <a:cxnSpLocks/>
            <a:stCxn id="33" idx="1"/>
            <a:endCxn id="16" idx="3"/>
          </p:cNvCxnSpPr>
          <p:nvPr/>
        </p:nvCxnSpPr>
        <p:spPr>
          <a:xfrm flipH="1" flipV="1">
            <a:off x="4941493" y="3094651"/>
            <a:ext cx="1535507" cy="444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DB5107B-6D11-108C-C83D-B219C95D7103}"/>
              </a:ext>
            </a:extLst>
          </p:cNvPr>
          <p:cNvCxnSpPr>
            <a:cxnSpLocks/>
          </p:cNvCxnSpPr>
          <p:nvPr/>
        </p:nvCxnSpPr>
        <p:spPr>
          <a:xfrm>
            <a:off x="5040851" y="2496271"/>
            <a:ext cx="2209576" cy="8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2A2ED40-1761-4FF4-0FE1-649DA51A5447}"/>
              </a:ext>
            </a:extLst>
          </p:cNvPr>
          <p:cNvSpPr/>
          <p:nvPr/>
        </p:nvSpPr>
        <p:spPr>
          <a:xfrm>
            <a:off x="6169009" y="1808341"/>
            <a:ext cx="3720017" cy="2767661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A3C6DB-AAB3-2EC7-465E-FE62C02A174F}"/>
              </a:ext>
            </a:extLst>
          </p:cNvPr>
          <p:cNvSpPr txBox="1"/>
          <p:nvPr/>
        </p:nvSpPr>
        <p:spPr>
          <a:xfrm>
            <a:off x="6630788" y="1464315"/>
            <a:ext cx="273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5CADB8-4EA1-7A3F-05A4-2CDA4F2EE2DF}"/>
              </a:ext>
            </a:extLst>
          </p:cNvPr>
          <p:cNvSpPr txBox="1"/>
          <p:nvPr/>
        </p:nvSpPr>
        <p:spPr>
          <a:xfrm>
            <a:off x="7368256" y="4803336"/>
            <a:ext cx="151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276D24-8147-19AB-D3A5-9BB9595D0FA6}"/>
              </a:ext>
            </a:extLst>
          </p:cNvPr>
          <p:cNvSpPr txBox="1"/>
          <p:nvPr/>
        </p:nvSpPr>
        <p:spPr>
          <a:xfrm>
            <a:off x="4088926" y="4813616"/>
            <a:ext cx="16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Server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81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09F7E-5B35-B394-CA31-80556C22732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973EC-0691-06CB-1E28-16911584E996}"/>
              </a:ext>
            </a:extLst>
          </p:cNvPr>
          <p:cNvSpPr txBox="1"/>
          <p:nvPr/>
        </p:nvSpPr>
        <p:spPr>
          <a:xfrm>
            <a:off x="3756823" y="5653396"/>
            <a:ext cx="400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r>
              <a:rPr lang="ko-KR" altLang="en-US" dirty="0"/>
              <a:t>는 </a:t>
            </a:r>
            <a:r>
              <a:rPr lang="en-US" altLang="ko-KR" dirty="0"/>
              <a:t>Web Server</a:t>
            </a:r>
            <a:r>
              <a:rPr lang="ko-KR" altLang="en-US" dirty="0"/>
              <a:t>를 포함하기도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9C829A-F294-728D-4DBB-54A12806A4AA}"/>
              </a:ext>
            </a:extLst>
          </p:cNvPr>
          <p:cNvGrpSpPr/>
          <p:nvPr/>
        </p:nvGrpSpPr>
        <p:grpSpPr>
          <a:xfrm>
            <a:off x="615145" y="878845"/>
            <a:ext cx="11314199" cy="4309650"/>
            <a:chOff x="615145" y="878845"/>
            <a:chExt cx="11314199" cy="43096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BCF24B-D205-275A-A8E3-174E15F1B31E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48DF96B-5F28-0933-E011-77DD00A828C0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4232DA-E05A-7392-2E77-AB2467F27E6B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01D5C9-7539-D790-8536-0A057EED549E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5FC9974-EC96-88B5-4CB9-3682582B99EA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966B1045-B63C-B7D5-C4CD-5937814F9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8062815-F36B-8859-D29A-917AE648053A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B0781A2-F2DB-3946-2A45-AB00D1C65405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3E7A53-A9D8-9C2C-AD16-69A53981E14E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39" name="그래픽 38" descr="인터넷 단색으로 채워진">
                <a:extLst>
                  <a:ext uri="{FF2B5EF4-FFF2-40B4-BE49-F238E27FC236}">
                    <a16:creationId xmlns:a16="http://schemas.microsoft.com/office/drawing/2014/main" id="{6B37F3B5-993A-42BB-9E0B-4C023FB20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5F68A49-112E-E17A-4644-F795C63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31106A3-6BF9-3DB8-E264-7959381A3870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6" name="그래픽 35" descr="문서 단색으로 채워진">
                <a:extLst>
                  <a:ext uri="{FF2B5EF4-FFF2-40B4-BE49-F238E27FC236}">
                    <a16:creationId xmlns:a16="http://schemas.microsoft.com/office/drawing/2014/main" id="{1E7C670F-EE0D-50DA-FF7A-C214E918C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39D129-846A-936E-9335-E04C10CD3124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C34D71-2304-D497-E902-26187E63D70A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6F20FF-477F-EF57-E08B-36785040967E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B846599-21A3-5BAD-0F34-BD2B84FA8E29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4" name="그래픽 33" descr="용지 단색으로 채워진">
                  <a:extLst>
                    <a:ext uri="{FF2B5EF4-FFF2-40B4-BE49-F238E27FC236}">
                      <a16:creationId xmlns:a16="http://schemas.microsoft.com/office/drawing/2014/main" id="{19E60F41-083A-92D7-B609-BF43AF1BA5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4300CC9-7708-9271-DBF7-A0264A5EA992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652E0D8E-8317-0C44-1DAB-908083BE2759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32" name="그래픽 31" descr="용지 단색으로 채워진">
                  <a:extLst>
                    <a:ext uri="{FF2B5EF4-FFF2-40B4-BE49-F238E27FC236}">
                      <a16:creationId xmlns:a16="http://schemas.microsoft.com/office/drawing/2014/main" id="{17DEE44E-1A1A-F3C8-7B93-6F529932C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0A6F7DB-3546-B84C-EE66-7E049C3C7CE9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1A16E986-633D-40E0-8CCE-34E323F60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D2885C-EB06-79CD-785A-0975AE97E98A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30" name="그래픽 29" descr="용지 단색으로 채워진">
                  <a:extLst>
                    <a:ext uri="{FF2B5EF4-FFF2-40B4-BE49-F238E27FC236}">
                      <a16:creationId xmlns:a16="http://schemas.microsoft.com/office/drawing/2014/main" id="{8D42C4DF-B010-4017-42F7-724EF6367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020FC4C-B2BF-936E-8EBA-A0798CBD9224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06C04B72-69C2-4644-3B86-A94762E91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6033E87E-2FD3-AF05-2EE2-AFBFDAFB9B43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그래픽 26" descr="데이터베이스 단색으로 채워진">
                <a:extLst>
                  <a:ext uri="{FF2B5EF4-FFF2-40B4-BE49-F238E27FC236}">
                    <a16:creationId xmlns:a16="http://schemas.microsoft.com/office/drawing/2014/main" id="{1CA3B086-E5E6-3877-DA4D-007C016BD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A7635ECB-08D1-89C0-D5E5-C8732245CFD0}"/>
                  </a:ext>
                </a:extLst>
              </p:cNvPr>
              <p:cNvCxnSpPr>
                <a:cxnSpLocks/>
                <a:stCxn id="30" idx="3"/>
                <a:endCxn id="27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C9DD46-1CA7-DCDE-C89B-84A47C2F356E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736FF0-B20E-3511-2332-5054F9CD68AB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76970EA-1AEC-F89C-86C4-1D768EE523AB}"/>
                </a:ext>
              </a:extLst>
            </p:cNvPr>
            <p:cNvCxnSpPr>
              <a:cxnSpLocks/>
              <a:stCxn id="34" idx="1"/>
              <a:endCxn id="3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D7DE1C6-0AE4-D337-241F-7433F062AC2A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23A5D9D-EC1D-1BAE-A9C3-E148B8744E34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213D7B-0210-CB70-5FA8-AC97F523DC4D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BCE6C8-F98D-B93E-1ABD-E6FA5796906B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052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DDE9B-4638-6127-910C-6C231AFF92E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F74979-AE6E-C21B-0A56-9E18CC6E2102}"/>
              </a:ext>
            </a:extLst>
          </p:cNvPr>
          <p:cNvGrpSpPr/>
          <p:nvPr/>
        </p:nvGrpSpPr>
        <p:grpSpPr>
          <a:xfrm>
            <a:off x="615145" y="878845"/>
            <a:ext cx="11314199" cy="5326343"/>
            <a:chOff x="615145" y="878845"/>
            <a:chExt cx="11314199" cy="532634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A566D6C-8C33-67E5-36D2-A2609B00F680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83E36EE-2584-7664-A65C-8BAFB5DB8684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D9C9C8-9D96-9C91-E554-C646A480E674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540F2D-AA40-FC23-B4EA-43739E6B345D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96F4D0B-B1D8-7A81-9ECF-B5B035A22509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6D1CBD9A-80FA-CA52-4ED7-FCCF6A82D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CD1B61-5542-1F7C-E7FD-01C902FDACC9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E277AEC-8771-9675-2135-2B106399CE78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B2814F5-DA23-D0E9-8589-DB18F62F8CCD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57" name="그래픽 56" descr="인터넷 단색으로 채워진">
                <a:extLst>
                  <a:ext uri="{FF2B5EF4-FFF2-40B4-BE49-F238E27FC236}">
                    <a16:creationId xmlns:a16="http://schemas.microsoft.com/office/drawing/2014/main" id="{246FB7B0-8757-95C1-3C30-059397D4F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C421749-1785-F0F9-4FD2-9798F55E09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B0DCE47-C313-3A12-1B81-BFF310E27B5F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54" name="그래픽 53" descr="문서 단색으로 채워진">
                <a:extLst>
                  <a:ext uri="{FF2B5EF4-FFF2-40B4-BE49-F238E27FC236}">
                    <a16:creationId xmlns:a16="http://schemas.microsoft.com/office/drawing/2014/main" id="{95250C38-B7BE-21CE-A542-E310ED849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7D6AD29-A0AC-8099-1B9A-9838F8D925B1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FC4307-8850-C663-06AB-18675E093978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1857C56-6B26-5E6A-C014-049383410686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4C7363E-824B-FABE-9669-6376F1FEBAB3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52" name="그래픽 51" descr="용지 단색으로 채워진">
                  <a:extLst>
                    <a:ext uri="{FF2B5EF4-FFF2-40B4-BE49-F238E27FC236}">
                      <a16:creationId xmlns:a16="http://schemas.microsoft.com/office/drawing/2014/main" id="{1AE6E1D9-B3BB-6499-0CB3-4BB212AF52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F6B83F-9467-0080-0326-6C3A6831F240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1600CD8D-3468-813E-6A22-88152BF6C147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50" name="그래픽 49" descr="용지 단색으로 채워진">
                  <a:extLst>
                    <a:ext uri="{FF2B5EF4-FFF2-40B4-BE49-F238E27FC236}">
                      <a16:creationId xmlns:a16="http://schemas.microsoft.com/office/drawing/2014/main" id="{BC07E393-3877-3E39-2A7F-6061C49EF9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6F797E6-AB6C-64F3-4F8B-850BA12228DF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246DB674-75AC-9BCE-8081-D18966572E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E21A5B5-A633-EBDB-8343-25F785EF24F6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48" name="그래픽 47" descr="용지 단색으로 채워진">
                  <a:extLst>
                    <a:ext uri="{FF2B5EF4-FFF2-40B4-BE49-F238E27FC236}">
                      <a16:creationId xmlns:a16="http://schemas.microsoft.com/office/drawing/2014/main" id="{D3B0F98E-2C87-3A60-52CC-110EEC8EE3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D155ECF-EDB6-6469-964B-9A87D979D274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72A05790-A689-BFB6-17C7-3FAE54A2E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2B83E484-585A-6DB0-7210-EF4F86313E56}"/>
                  </a:ext>
                </a:extLst>
              </p:cNvPr>
              <p:cNvCxnSpPr>
                <a:cxnSpLocks/>
                <a:stCxn id="48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그래픽 44" descr="데이터베이스 단색으로 채워진">
                <a:extLst>
                  <a:ext uri="{FF2B5EF4-FFF2-40B4-BE49-F238E27FC236}">
                    <a16:creationId xmlns:a16="http://schemas.microsoft.com/office/drawing/2014/main" id="{0EFC1C7F-AF6D-CD5D-A193-B9E170F3FF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46A0C193-FBE2-498D-8C44-DF1CE9AB7BD0}"/>
                  </a:ext>
                </a:extLst>
              </p:cNvPr>
              <p:cNvCxnSpPr>
                <a:cxnSpLocks/>
                <a:stCxn id="48" idx="3"/>
                <a:endCxn id="45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0B57DA6-871E-9F94-3D92-87C3C0EA9BCC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D6513B-D904-AA62-5396-DF19D98202A2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7B7F148-9D79-03D6-0269-39B96A5ACE45}"/>
                </a:ext>
              </a:extLst>
            </p:cNvPr>
            <p:cNvCxnSpPr>
              <a:cxnSpLocks/>
              <a:stCxn id="52" idx="1"/>
              <a:endCxn id="54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2AEC8BA-117F-AA91-4227-1B1D88948C81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9B5F6D3-1971-50E9-5A4A-A159DAD957E9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1B71F7-2EDF-FF6F-EA39-B98DF54E79A1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4CAE1E-8EDC-25CD-EC16-6749440C708F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2880BE-6890-81FF-755F-BD106B92F98E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301956F-D0AD-D37C-3B7C-1383C2361DB4}"/>
                </a:ext>
              </a:extLst>
            </p:cNvPr>
            <p:cNvGrpSpPr/>
            <p:nvPr/>
          </p:nvGrpSpPr>
          <p:grpSpPr>
            <a:xfrm>
              <a:off x="1381754" y="976813"/>
              <a:ext cx="6812362" cy="5228375"/>
              <a:chOff x="492749" y="1092661"/>
              <a:chExt cx="6812362" cy="5228375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C3F0A312-F248-256E-1AE9-AB189DBFEBB7}"/>
                  </a:ext>
                </a:extLst>
              </p:cNvPr>
              <p:cNvSpPr/>
              <p:nvPr/>
            </p:nvSpPr>
            <p:spPr>
              <a:xfrm>
                <a:off x="492749" y="1092661"/>
                <a:ext cx="6812362" cy="522837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7" name="그래픽 26" descr="용지 단색으로 채워진">
                <a:extLst>
                  <a:ext uri="{FF2B5EF4-FFF2-40B4-BE49-F238E27FC236}">
                    <a16:creationId xmlns:a16="http://schemas.microsoft.com/office/drawing/2014/main" id="{1185322B-A669-997C-8C20-98BC7B84C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877215" y="20390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8E638-5D01-B136-2480-DC8202C4FAA4}"/>
                  </a:ext>
                </a:extLst>
              </p:cNvPr>
              <p:cNvSpPr txBox="1"/>
              <p:nvPr/>
            </p:nvSpPr>
            <p:spPr>
              <a:xfrm flipH="1">
                <a:off x="562476" y="1474194"/>
                <a:ext cx="1880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Servlet(Controller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803EA8-7351-6444-A63C-76C10619D601}"/>
                  </a:ext>
                </a:extLst>
              </p:cNvPr>
              <p:cNvSpPr txBox="1"/>
              <p:nvPr/>
            </p:nvSpPr>
            <p:spPr>
              <a:xfrm>
                <a:off x="1909516" y="2865926"/>
                <a:ext cx="9167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Service</a:t>
                </a:r>
                <a:endParaRPr lang="ko-KR" altLang="en-US" sz="1600" dirty="0"/>
              </a:p>
            </p:txBody>
          </p:sp>
          <p:pic>
            <p:nvPicPr>
              <p:cNvPr id="30" name="그래픽 29" descr="용지 단색으로 채워진">
                <a:extLst>
                  <a:ext uri="{FF2B5EF4-FFF2-40B4-BE49-F238E27FC236}">
                    <a16:creationId xmlns:a16="http://schemas.microsoft.com/office/drawing/2014/main" id="{25E8002D-0249-8F11-5C3B-BE7FE3C3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6195" y="30496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12ED48-AA59-55DB-CEFC-D9B37D9A19EA}"/>
                  </a:ext>
                </a:extLst>
              </p:cNvPr>
              <p:cNvSpPr txBox="1"/>
              <p:nvPr/>
            </p:nvSpPr>
            <p:spPr>
              <a:xfrm>
                <a:off x="3598660" y="3916796"/>
                <a:ext cx="741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DAO</a:t>
                </a:r>
                <a:endParaRPr lang="ko-KR" altLang="en-US" dirty="0"/>
              </a:p>
            </p:txBody>
          </p:sp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5169D34C-43E1-52F8-F2EF-046389868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4986038" y="39895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2AD308-5C5A-E0A4-5A02-5FA18C8FBBAC}"/>
                  </a:ext>
                </a:extLst>
              </p:cNvPr>
              <p:cNvSpPr txBox="1"/>
              <p:nvPr/>
            </p:nvSpPr>
            <p:spPr>
              <a:xfrm>
                <a:off x="4997591" y="4815749"/>
                <a:ext cx="992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Mapper</a:t>
                </a:r>
                <a:endParaRPr lang="ko-KR" altLang="en-US" dirty="0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0061EB20-5FF1-0D21-574A-DD568D580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185" y="1832591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A07AB611-D05D-B439-A93C-9F649EB6DF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065" y="2897974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84B2C30E-C4F5-8803-40C8-AB3AA4BC7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369" y="401381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2D0A2-F1AC-17E8-DB93-41B26740B0D0}"/>
                  </a:ext>
                </a:extLst>
              </p:cNvPr>
              <p:cNvSpPr txBox="1"/>
              <p:nvPr/>
            </p:nvSpPr>
            <p:spPr>
              <a:xfrm flipH="1">
                <a:off x="6477000" y="5511782"/>
                <a:ext cx="648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F5ADB74E-BC50-0ADB-D8FC-1D55AE63D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6331" y="512770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E8121F-2075-86B2-F600-863C6CFF8660}"/>
                </a:ext>
              </a:extLst>
            </p:cNvPr>
            <p:cNvSpPr txBox="1"/>
            <p:nvPr/>
          </p:nvSpPr>
          <p:spPr>
            <a:xfrm>
              <a:off x="3289903" y="1386894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요청</a:t>
              </a:r>
              <a:r>
                <a:rPr lang="en-US" altLang="ko-KR" dirty="0"/>
                <a:t>, </a:t>
              </a:r>
              <a:r>
                <a:rPr lang="ko-KR" altLang="en-US" dirty="0"/>
                <a:t>응답을 처리하는 역할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F5ECF6-72A3-3B6C-DC34-C96DA23CB0BE}"/>
                </a:ext>
              </a:extLst>
            </p:cNvPr>
            <p:cNvSpPr txBox="1"/>
            <p:nvPr/>
          </p:nvSpPr>
          <p:spPr>
            <a:xfrm>
              <a:off x="3606070" y="2176077"/>
              <a:ext cx="4049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DAO</a:t>
              </a:r>
              <a:r>
                <a:rPr lang="ko-KR" altLang="en-US" dirty="0"/>
                <a:t>로 부터 받은 데이터를 가공하거나</a:t>
              </a:r>
              <a:endParaRPr lang="en-US" altLang="ko-KR" dirty="0"/>
            </a:p>
            <a:p>
              <a:r>
                <a:rPr lang="ko-KR" altLang="en-US" dirty="0"/>
                <a:t>로직을 처리하는 역할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C4E205-D9A3-428C-5F06-7CDAF9D3EBC3}"/>
                </a:ext>
              </a:extLst>
            </p:cNvPr>
            <p:cNvSpPr txBox="1"/>
            <p:nvPr/>
          </p:nvSpPr>
          <p:spPr>
            <a:xfrm>
              <a:off x="5160268" y="3052776"/>
              <a:ext cx="2619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DB</a:t>
              </a:r>
              <a:r>
                <a:rPr lang="ko-KR" altLang="en-US" sz="1600" dirty="0"/>
                <a:t>에 접근하여 데이터를 </a:t>
              </a:r>
              <a:endParaRPr lang="en-US" altLang="ko-KR" sz="1600" dirty="0"/>
            </a:p>
            <a:p>
              <a:r>
                <a:rPr lang="ko-KR" altLang="en-US" sz="1600" dirty="0"/>
                <a:t>조회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조작하는 역할</a:t>
              </a:r>
              <a:endParaRPr lang="en-US" altLang="ko-KR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603016-1894-2A38-F447-72285506A211}"/>
                </a:ext>
              </a:extLst>
            </p:cNvPr>
            <p:cNvSpPr txBox="1"/>
            <p:nvPr/>
          </p:nvSpPr>
          <p:spPr>
            <a:xfrm>
              <a:off x="2809171" y="5049135"/>
              <a:ext cx="3690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실제 </a:t>
              </a:r>
              <a:r>
                <a:rPr lang="en-US" altLang="ko-KR" sz="1600" dirty="0"/>
                <a:t>DB</a:t>
              </a:r>
              <a:r>
                <a:rPr lang="ko-KR" altLang="en-US" sz="1600" dirty="0"/>
                <a:t>에서 어떻게 데이터를 조회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조작할지에 대한 코드</a:t>
              </a:r>
              <a:r>
                <a:rPr lang="en-US" altLang="ko-KR" sz="1600" dirty="0"/>
                <a:t>(SQL)</a:t>
              </a:r>
              <a:r>
                <a:rPr lang="ko-KR" altLang="en-US" sz="1600" dirty="0"/>
                <a:t>를 정의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08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37DDC-80EC-F9B5-5A3D-F8BBA97C53B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E7C95E-214D-250B-44F0-6E9B5C3249FA}"/>
              </a:ext>
            </a:extLst>
          </p:cNvPr>
          <p:cNvGrpSpPr/>
          <p:nvPr/>
        </p:nvGrpSpPr>
        <p:grpSpPr>
          <a:xfrm>
            <a:off x="615145" y="878845"/>
            <a:ext cx="11314199" cy="5326343"/>
            <a:chOff x="615145" y="878845"/>
            <a:chExt cx="11314199" cy="532634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EB66F41-4324-9906-44A1-92A527002AD8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ECA030C-184A-7ACD-09FE-3C1363AA5562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BB07F4-2399-34B7-C148-F3E44A2CA2EB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F3C45D-4FDA-EFA8-4AAC-27DDDBB61C38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D62102F-9C29-E42D-CAE3-0522F5146DC1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F54833F-0FEA-59C9-D274-B010E44FA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94090F3-F521-3581-4FD2-5DEC0A81F506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8F85E-E0BC-54F5-BDEE-6EE36332A491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546E231-7849-8DF2-F1DF-B7C941B948E1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58" name="그래픽 57" descr="인터넷 단색으로 채워진">
                <a:extLst>
                  <a:ext uri="{FF2B5EF4-FFF2-40B4-BE49-F238E27FC236}">
                    <a16:creationId xmlns:a16="http://schemas.microsoft.com/office/drawing/2014/main" id="{699A03DE-F00F-1CC8-3DC8-8AF0CD40F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B25BD9B-01DF-EE6E-8659-1996874D1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1ED6717-B96B-F956-E074-893D40E6A9AC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55" name="그래픽 54" descr="문서 단색으로 채워진">
                <a:extLst>
                  <a:ext uri="{FF2B5EF4-FFF2-40B4-BE49-F238E27FC236}">
                    <a16:creationId xmlns:a16="http://schemas.microsoft.com/office/drawing/2014/main" id="{EB3767F6-2A4C-1871-AB5C-083B321AF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0594D1-37BE-E625-AA5B-0ADB756D0864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CEE6A4-ABC7-FDB5-936E-767E04095E1E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891575-F98A-4E2F-9FA6-76F0AA35E27D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CE28FE8D-5DD8-E57E-0D80-EACCD2B6307C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53" name="그래픽 52" descr="용지 단색으로 채워진">
                  <a:extLst>
                    <a:ext uri="{FF2B5EF4-FFF2-40B4-BE49-F238E27FC236}">
                      <a16:creationId xmlns:a16="http://schemas.microsoft.com/office/drawing/2014/main" id="{C0E18844-0BD9-791D-90DC-D4F31C1AB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A29BAA6-2232-F7F5-EFC1-E2C3930ADDDB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1D551DC8-00E7-C27C-4542-F59DB1677577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51" name="그래픽 50" descr="용지 단색으로 채워진">
                  <a:extLst>
                    <a:ext uri="{FF2B5EF4-FFF2-40B4-BE49-F238E27FC236}">
                      <a16:creationId xmlns:a16="http://schemas.microsoft.com/office/drawing/2014/main" id="{06406BF0-1C6F-4564-357D-1FE601195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0DBA4C5-6BE4-4622-2807-6CBE38738386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8FCA13B4-9782-14A2-AFD6-118B20835B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5F7E6C2-DAD3-BA12-0C68-74BBA911A6FA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49" name="그래픽 48" descr="용지 단색으로 채워진">
                  <a:extLst>
                    <a:ext uri="{FF2B5EF4-FFF2-40B4-BE49-F238E27FC236}">
                      <a16:creationId xmlns:a16="http://schemas.microsoft.com/office/drawing/2014/main" id="{29E6D3D9-C747-842D-DEFB-9706234359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3B44B13-0331-947F-32B8-2C5FF835D613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1469527C-8021-21F5-9914-5F1060E92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A1D13E1D-5469-B6CF-C1B2-959BF506E515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그래픽 45" descr="데이터베이스 단색으로 채워진">
                <a:extLst>
                  <a:ext uri="{FF2B5EF4-FFF2-40B4-BE49-F238E27FC236}">
                    <a16:creationId xmlns:a16="http://schemas.microsoft.com/office/drawing/2014/main" id="{40B443D9-08FC-8489-91F4-CC2819F34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801B0109-4D93-074B-4DD6-239061D4665C}"/>
                  </a:ext>
                </a:extLst>
              </p:cNvPr>
              <p:cNvCxnSpPr>
                <a:cxnSpLocks/>
                <a:stCxn id="49" idx="3"/>
                <a:endCxn id="4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D197CF-E4A8-0981-020F-CE2350A53742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4B3B1B-EA55-4105-8D86-28475B842A87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637A279-4BF4-891E-9D76-D4F8B20819FD}"/>
                </a:ext>
              </a:extLst>
            </p:cNvPr>
            <p:cNvCxnSpPr>
              <a:cxnSpLocks/>
              <a:stCxn id="53" idx="1"/>
              <a:endCxn id="55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EDEAB3F-1780-22F0-46DD-A21B54E4E353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7DC1F7D-CC66-6A96-6B23-76343E63D962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8CD559-10B8-C685-3FFB-A513D867382C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849132-DC7C-12C2-F353-624377BD042D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B20A234-4449-83C4-BC07-E049910B3506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606DBA-0D60-698A-926E-55015E444027}"/>
                </a:ext>
              </a:extLst>
            </p:cNvPr>
            <p:cNvGrpSpPr/>
            <p:nvPr/>
          </p:nvGrpSpPr>
          <p:grpSpPr>
            <a:xfrm>
              <a:off x="1381754" y="976813"/>
              <a:ext cx="6812362" cy="5228375"/>
              <a:chOff x="492749" y="1092661"/>
              <a:chExt cx="6812362" cy="5228375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E9C7D91-9C4D-B669-C9D9-BDFBED67D9F4}"/>
                  </a:ext>
                </a:extLst>
              </p:cNvPr>
              <p:cNvSpPr/>
              <p:nvPr/>
            </p:nvSpPr>
            <p:spPr>
              <a:xfrm>
                <a:off x="492749" y="1092661"/>
                <a:ext cx="6812362" cy="522837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2F4E7696-20E7-057B-4BC8-A0B5564A2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877215" y="20390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A8DB53-0522-B506-4C2C-98E440098931}"/>
                  </a:ext>
                </a:extLst>
              </p:cNvPr>
              <p:cNvSpPr txBox="1"/>
              <p:nvPr/>
            </p:nvSpPr>
            <p:spPr>
              <a:xfrm flipH="1">
                <a:off x="562476" y="1474194"/>
                <a:ext cx="1880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Servlet(Controller)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4D9D21-E14A-AE6E-ABDF-536517F450D2}"/>
                  </a:ext>
                </a:extLst>
              </p:cNvPr>
              <p:cNvSpPr txBox="1"/>
              <p:nvPr/>
            </p:nvSpPr>
            <p:spPr>
              <a:xfrm>
                <a:off x="1909516" y="2865926"/>
                <a:ext cx="91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Service</a:t>
                </a:r>
                <a:endParaRPr lang="ko-KR" altLang="en-US" dirty="0"/>
              </a:p>
            </p:txBody>
          </p:sp>
          <p:pic>
            <p:nvPicPr>
              <p:cNvPr id="31" name="그래픽 30" descr="용지 단색으로 채워진">
                <a:extLst>
                  <a:ext uri="{FF2B5EF4-FFF2-40B4-BE49-F238E27FC236}">
                    <a16:creationId xmlns:a16="http://schemas.microsoft.com/office/drawing/2014/main" id="{14559DEA-6CC1-4AB5-82E7-56831F965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6195" y="30496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D6C3E1-E5F6-7448-6F05-AD9E4651896A}"/>
                  </a:ext>
                </a:extLst>
              </p:cNvPr>
              <p:cNvSpPr txBox="1"/>
              <p:nvPr/>
            </p:nvSpPr>
            <p:spPr>
              <a:xfrm>
                <a:off x="3598660" y="3916796"/>
                <a:ext cx="741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DAO</a:t>
                </a:r>
                <a:endParaRPr lang="ko-KR" altLang="en-US" dirty="0"/>
              </a:p>
            </p:txBody>
          </p:sp>
          <p:pic>
            <p:nvPicPr>
              <p:cNvPr id="33" name="그래픽 32" descr="용지 단색으로 채워진">
                <a:extLst>
                  <a:ext uri="{FF2B5EF4-FFF2-40B4-BE49-F238E27FC236}">
                    <a16:creationId xmlns:a16="http://schemas.microsoft.com/office/drawing/2014/main" id="{FBE4B2C2-A5D2-FACA-8D07-2FA00BAA32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4986038" y="39895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C5DC48-8128-E556-04B7-15AAC0464097}"/>
                  </a:ext>
                </a:extLst>
              </p:cNvPr>
              <p:cNvSpPr txBox="1"/>
              <p:nvPr/>
            </p:nvSpPr>
            <p:spPr>
              <a:xfrm>
                <a:off x="4997591" y="4815749"/>
                <a:ext cx="992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Mapper</a:t>
                </a:r>
                <a:endParaRPr lang="ko-KR" altLang="en-US" dirty="0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446562B1-9BA9-4B64-62CD-3BF6A37A8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185" y="1832591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735B8D08-9017-A87D-CA83-9CECAC82C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065" y="2897974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8D89419D-81F5-A0EB-D495-DBD93B867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369" y="401381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D7E60B3-40AD-21EC-9805-1EE8F49BEC6E}"/>
                  </a:ext>
                </a:extLst>
              </p:cNvPr>
              <p:cNvSpPr txBox="1"/>
              <p:nvPr/>
            </p:nvSpPr>
            <p:spPr>
              <a:xfrm flipH="1">
                <a:off x="6477000" y="5511782"/>
                <a:ext cx="648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60CCFBD7-4B3B-5717-7618-9E05B2094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6331" y="512770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624867-9106-FB97-7D3C-385312DD46C9}"/>
                </a:ext>
              </a:extLst>
            </p:cNvPr>
            <p:cNvSpPr txBox="1"/>
            <p:nvPr/>
          </p:nvSpPr>
          <p:spPr>
            <a:xfrm>
              <a:off x="3289903" y="1386894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요청</a:t>
              </a:r>
              <a:r>
                <a:rPr lang="en-US" altLang="ko-KR" dirty="0"/>
                <a:t>, </a:t>
              </a:r>
              <a:r>
                <a:rPr lang="ko-KR" altLang="en-US" dirty="0"/>
                <a:t>응답을 처리하는 역할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96EA59-9FB9-C57D-A340-F8764277F9FD}"/>
                </a:ext>
              </a:extLst>
            </p:cNvPr>
            <p:cNvSpPr txBox="1"/>
            <p:nvPr/>
          </p:nvSpPr>
          <p:spPr>
            <a:xfrm>
              <a:off x="3606070" y="2176077"/>
              <a:ext cx="4049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DAO</a:t>
              </a:r>
              <a:r>
                <a:rPr lang="ko-KR" altLang="en-US" dirty="0"/>
                <a:t>로 부터 받은 데이터를 가공하거나</a:t>
              </a:r>
              <a:endParaRPr lang="en-US" altLang="ko-KR" dirty="0"/>
            </a:p>
            <a:p>
              <a:r>
                <a:rPr lang="ko-KR" altLang="en-US" dirty="0"/>
                <a:t>로직을 처리하는 역할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05B027-38D9-FF7F-DE20-338CD07E41A7}"/>
                </a:ext>
              </a:extLst>
            </p:cNvPr>
            <p:cNvSpPr txBox="1"/>
            <p:nvPr/>
          </p:nvSpPr>
          <p:spPr>
            <a:xfrm>
              <a:off x="5160268" y="3052776"/>
              <a:ext cx="2619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r>
                <a:rPr lang="ko-KR" altLang="en-US" dirty="0"/>
                <a:t>에 접근하여 데이터를 </a:t>
              </a:r>
              <a:endParaRPr lang="en-US" altLang="ko-KR" dirty="0"/>
            </a:p>
            <a:p>
              <a:r>
                <a:rPr lang="ko-KR" altLang="en-US" dirty="0"/>
                <a:t>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조작하는 역할</a:t>
              </a:r>
              <a:endParaRPr lang="en-US" altLang="ko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7AC2CB-7DFF-AFE4-7286-AFCCE1804C41}"/>
                </a:ext>
              </a:extLst>
            </p:cNvPr>
            <p:cNvSpPr txBox="1"/>
            <p:nvPr/>
          </p:nvSpPr>
          <p:spPr>
            <a:xfrm>
              <a:off x="2809171" y="5049135"/>
              <a:ext cx="3690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실제 </a:t>
              </a:r>
              <a:r>
                <a:rPr lang="en-US" altLang="ko-KR" dirty="0"/>
                <a:t>DB</a:t>
              </a:r>
              <a:r>
                <a:rPr lang="ko-KR" altLang="en-US" dirty="0"/>
                <a:t>에서 어떻게 데이터를 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조작할지에 대한 코드</a:t>
              </a:r>
              <a:r>
                <a:rPr lang="en-US" altLang="ko-KR" dirty="0"/>
                <a:t>(SQL)</a:t>
              </a:r>
              <a:r>
                <a:rPr lang="ko-KR" altLang="en-US" dirty="0"/>
                <a:t>를 정의</a:t>
              </a:r>
              <a:endParaRPr lang="en-US" altLang="ko-KR" dirty="0"/>
            </a:p>
          </p:txBody>
        </p:sp>
        <p:pic>
          <p:nvPicPr>
            <p:cNvPr id="26" name="Picture 4" descr="MyBatis : 설정 및 사용법">
              <a:extLst>
                <a:ext uri="{FF2B5EF4-FFF2-40B4-BE49-F238E27FC236}">
                  <a16:creationId xmlns:a16="http://schemas.microsoft.com/office/drawing/2014/main" id="{E437AA6E-6241-CDAB-B68E-CA95D6981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651" y="4260107"/>
              <a:ext cx="2407061" cy="11228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656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4B73EF6-E168-4917-73EE-7DFE7924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65" y="1642781"/>
            <a:ext cx="7275289" cy="26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6BBB26-53D5-01FD-C38E-4D0A0DA3774A}"/>
              </a:ext>
            </a:extLst>
          </p:cNvPr>
          <p:cNvSpPr txBox="1"/>
          <p:nvPr/>
        </p:nvSpPr>
        <p:spPr>
          <a:xfrm>
            <a:off x="2946446" y="4304472"/>
            <a:ext cx="6210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프로젝트를 간편히 설정</a:t>
            </a:r>
            <a:r>
              <a:rPr lang="ko-KR" altLang="en-US" dirty="0"/>
              <a:t>할 수 있다</a:t>
            </a:r>
            <a:r>
              <a:rPr lang="en-US" altLang="ko-KR" dirty="0"/>
              <a:t>.(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관리 자동화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단독 실행 가능한 </a:t>
            </a:r>
            <a:r>
              <a:rPr lang="ko-KR" altLang="en-US" dirty="0"/>
              <a:t>스프링 애플리케이션을 제작할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/>
              <a:t>Tomcat</a:t>
            </a:r>
            <a:r>
              <a:rPr lang="ko-KR" altLang="en-US" b="1" dirty="0"/>
              <a:t>을 내장</a:t>
            </a:r>
            <a:r>
              <a:rPr lang="ko-KR" altLang="en-US" dirty="0"/>
              <a:t>하고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17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C260F-E01D-235C-04BB-928241AC802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Servlet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ED9D8-AFE7-4D84-0527-E529AFF3C26D}"/>
              </a:ext>
            </a:extLst>
          </p:cNvPr>
          <p:cNvSpPr txBox="1"/>
          <p:nvPr/>
        </p:nvSpPr>
        <p:spPr>
          <a:xfrm>
            <a:off x="380246" y="1032095"/>
            <a:ext cx="10384324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Servlet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Java</a:t>
            </a:r>
            <a:r>
              <a:rPr lang="ko-KR" altLang="en-US" dirty="0"/>
              <a:t>를 사용하여 </a:t>
            </a:r>
            <a:r>
              <a:rPr lang="en-US" altLang="ko-KR" dirty="0"/>
              <a:t>Web</a:t>
            </a:r>
            <a:r>
              <a:rPr lang="ko-KR" altLang="en-US" dirty="0"/>
              <a:t>을 만들기 위해 필요한 기술로서</a:t>
            </a:r>
            <a:r>
              <a:rPr lang="en-US" altLang="ko-KR" dirty="0"/>
              <a:t>, </a:t>
            </a:r>
            <a:r>
              <a:rPr lang="ko-KR" altLang="en-US" dirty="0"/>
              <a:t>클라이언트가 어떠한 요청을 하면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dirty="0"/>
              <a:t>그에 대한 결과를 다시 전송해주어야 하는데</a:t>
            </a:r>
            <a:r>
              <a:rPr lang="en-US" altLang="ko-KR" dirty="0"/>
              <a:t>, </a:t>
            </a:r>
            <a:r>
              <a:rPr lang="ko-KR" altLang="en-US" dirty="0"/>
              <a:t>이러한 역할을 하는 자바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동작원리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287F7A-3FDF-9931-8BC0-878B264E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38" y="3432622"/>
            <a:ext cx="64484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5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14986-2416-F174-F7AD-178DC16FD85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JSP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D22F8-9E0B-DA7E-82C6-E2E7A54D9C6E}"/>
              </a:ext>
            </a:extLst>
          </p:cNvPr>
          <p:cNvSpPr txBox="1"/>
          <p:nvPr/>
        </p:nvSpPr>
        <p:spPr>
          <a:xfrm>
            <a:off x="380246" y="1032095"/>
            <a:ext cx="10384324" cy="197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JSP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JavaServer</a:t>
            </a:r>
            <a:r>
              <a:rPr lang="en-US" altLang="ko-KR" dirty="0"/>
              <a:t> Pages</a:t>
            </a:r>
            <a:r>
              <a:rPr lang="ko-KR" altLang="en-US" dirty="0"/>
              <a:t>의 약자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HTML </a:t>
            </a:r>
            <a:r>
              <a:rPr lang="ko-KR" altLang="en-US" dirty="0"/>
              <a:t>코드에 </a:t>
            </a:r>
            <a:r>
              <a:rPr lang="en-US" altLang="ko-KR" dirty="0"/>
              <a:t>JAVA </a:t>
            </a:r>
            <a:r>
              <a:rPr lang="ko-KR" altLang="en-US" dirty="0"/>
              <a:t>코드를 넣어 </a:t>
            </a:r>
            <a:r>
              <a:rPr lang="ko-KR" altLang="en-US" dirty="0" err="1"/>
              <a:t>동적웹페이지를</a:t>
            </a:r>
            <a:r>
              <a:rPr lang="ko-KR" altLang="en-US" dirty="0"/>
              <a:t> 생성하는 </a:t>
            </a:r>
            <a:r>
              <a:rPr lang="ko-KR" altLang="en-US" dirty="0" err="1"/>
              <a:t>웹어플리케이션</a:t>
            </a:r>
            <a:r>
              <a:rPr lang="ko-KR" altLang="en-US" dirty="0"/>
              <a:t> 도구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JSP</a:t>
            </a:r>
            <a:r>
              <a:rPr lang="ko-KR" altLang="en-US" dirty="0"/>
              <a:t>가 실행되면 자바</a:t>
            </a:r>
            <a:r>
              <a:rPr lang="en-US" altLang="ko-KR" dirty="0"/>
              <a:t> </a:t>
            </a:r>
            <a:r>
              <a:rPr lang="ko-KR" altLang="en-US" dirty="0" err="1"/>
              <a:t>서블릿</a:t>
            </a:r>
            <a:r>
              <a:rPr lang="en-US" altLang="ko-KR" dirty="0"/>
              <a:t>(Servlet)</a:t>
            </a:r>
            <a:r>
              <a:rPr lang="ko-KR" altLang="en-US" dirty="0"/>
              <a:t>으로 변환되며</a:t>
            </a:r>
            <a:r>
              <a:rPr lang="en-US" altLang="ko-KR" dirty="0"/>
              <a:t>, WAS</a:t>
            </a:r>
            <a:r>
              <a:rPr lang="ko-KR" altLang="en-US" dirty="0"/>
              <a:t>에서 동작되면서 필요한 기능을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수행하고</a:t>
            </a:r>
            <a:r>
              <a:rPr lang="en-US" altLang="ko-KR" dirty="0"/>
              <a:t>, </a:t>
            </a:r>
            <a:r>
              <a:rPr lang="ko-KR" altLang="en-US" dirty="0"/>
              <a:t>그렇게 생성된 데이터를 웹페이지와 함께 클라이언트로 응답</a:t>
            </a:r>
          </a:p>
        </p:txBody>
      </p:sp>
    </p:spTree>
    <p:extLst>
      <p:ext uri="{BB962C8B-B14F-4D97-AF65-F5344CB8AC3E}">
        <p14:creationId xmlns:p14="http://schemas.microsoft.com/office/powerpoint/2010/main" val="254489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243DC0-A5CF-7A65-92E6-BF95200D188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Servlet</a:t>
            </a:r>
            <a:r>
              <a:rPr lang="ko-KR" altLang="en-US" b="1" dirty="0"/>
              <a:t> </a:t>
            </a:r>
            <a:r>
              <a:rPr lang="en-US" altLang="ko-KR" b="1" dirty="0"/>
              <a:t>vs</a:t>
            </a:r>
            <a:r>
              <a:rPr lang="ko-KR" altLang="en-US" b="1" dirty="0"/>
              <a:t> </a:t>
            </a:r>
            <a:r>
              <a:rPr lang="en-US" altLang="ko-KR" b="1" dirty="0"/>
              <a:t>JSP</a:t>
            </a:r>
            <a:endParaRPr lang="ko-KR" altLang="en-US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A365957-F96E-4ABB-A95E-C5DD0C591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7980"/>
              </p:ext>
            </p:extLst>
          </p:nvPr>
        </p:nvGraphicFramePr>
        <p:xfrm>
          <a:off x="349864" y="1325880"/>
          <a:ext cx="1149227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136">
                  <a:extLst>
                    <a:ext uri="{9D8B030D-6E8A-4147-A177-3AD203B41FA5}">
                      <a16:colId xmlns:a16="http://schemas.microsoft.com/office/drawing/2014/main" val="140349937"/>
                    </a:ext>
                  </a:extLst>
                </a:gridCol>
                <a:gridCol w="5746136">
                  <a:extLst>
                    <a:ext uri="{9D8B030D-6E8A-4147-A177-3AD203B41FA5}">
                      <a16:colId xmlns:a16="http://schemas.microsoft.com/office/drawing/2014/main" val="2325524015"/>
                    </a:ext>
                  </a:extLst>
                </a:gridCol>
              </a:tblGrid>
              <a:tr h="350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1538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스크립트 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7409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Java</a:t>
                      </a:r>
                      <a:r>
                        <a:rPr lang="ko-KR" altLang="en-US" b="1" dirty="0"/>
                        <a:t> 코드</a:t>
                      </a:r>
                      <a:r>
                        <a:rPr lang="ko-KR" altLang="en-US" dirty="0"/>
                        <a:t> 안에 </a:t>
                      </a:r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HTML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안에 </a:t>
                      </a:r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34767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코드에서 가공된 데이터로 </a:t>
                      </a:r>
                      <a:r>
                        <a:rPr lang="en-US" altLang="ko-KR" dirty="0"/>
                        <a:t>HTML</a:t>
                      </a:r>
                      <a:r>
                        <a:rPr lang="ko-KR" altLang="en-US" dirty="0"/>
                        <a:t>을 생성하여 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 코드에서 가공된 데이터를 </a:t>
                      </a:r>
                      <a:r>
                        <a:rPr lang="en-US" altLang="ko-KR" dirty="0"/>
                        <a:t>HTML</a:t>
                      </a:r>
                      <a:r>
                        <a:rPr lang="ko-KR" altLang="en-US" dirty="0"/>
                        <a:t>에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68747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Java</a:t>
                      </a:r>
                      <a:r>
                        <a:rPr lang="ko-KR" altLang="en-US" b="1" dirty="0"/>
                        <a:t>가 </a:t>
                      </a:r>
                      <a:r>
                        <a:rPr lang="ko-KR" altLang="en-US" b="1" dirty="0" err="1"/>
                        <a:t>메인이기</a:t>
                      </a:r>
                      <a:r>
                        <a:rPr lang="ko-KR" altLang="en-US" b="1" dirty="0"/>
                        <a:t> 때문에 데이터베이스 연동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비즈니스 로직과 데이터 가공 처리에 유용하다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HTML</a:t>
                      </a:r>
                      <a:r>
                        <a:rPr lang="ko-KR" altLang="en-US" b="1" dirty="0"/>
                        <a:t>이 </a:t>
                      </a:r>
                      <a:r>
                        <a:rPr lang="ko-KR" altLang="en-US" b="1" dirty="0" err="1"/>
                        <a:t>메인이기</a:t>
                      </a:r>
                      <a:r>
                        <a:rPr lang="ko-KR" altLang="en-US" b="1" dirty="0"/>
                        <a:t> 때문에 </a:t>
                      </a:r>
                      <a:r>
                        <a:rPr lang="en-US" altLang="ko-KR" b="1" dirty="0"/>
                        <a:t>View(UI</a:t>
                      </a:r>
                      <a:r>
                        <a:rPr lang="ko-KR" altLang="en-US" b="1" dirty="0"/>
                        <a:t> 요소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레이아웃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b="1" dirty="0"/>
                        <a:t>를 작성하고 확인하는데 유용하다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78030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FDC4A5E-A615-3447-FAB9-AF41F82BC052}"/>
              </a:ext>
            </a:extLst>
          </p:cNvPr>
          <p:cNvSpPr/>
          <p:nvPr/>
        </p:nvSpPr>
        <p:spPr>
          <a:xfrm>
            <a:off x="2133600" y="4175626"/>
            <a:ext cx="1479754" cy="162280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6548B-3A1B-3A2F-BC93-42E3E9250B21}"/>
              </a:ext>
            </a:extLst>
          </p:cNvPr>
          <p:cNvSpPr txBox="1"/>
          <p:nvPr/>
        </p:nvSpPr>
        <p:spPr>
          <a:xfrm>
            <a:off x="1955938" y="6009131"/>
            <a:ext cx="213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Controller</a:t>
            </a:r>
            <a:endParaRPr lang="ko-KR" altLang="en-US" sz="28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7C6D0FA-D77B-2AC3-04D3-95168249C716}"/>
              </a:ext>
            </a:extLst>
          </p:cNvPr>
          <p:cNvSpPr/>
          <p:nvPr/>
        </p:nvSpPr>
        <p:spPr>
          <a:xfrm>
            <a:off x="8368761" y="4175626"/>
            <a:ext cx="1479754" cy="162280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9C595-9F34-7A1D-F7DF-D7B3A12705B7}"/>
              </a:ext>
            </a:extLst>
          </p:cNvPr>
          <p:cNvSpPr txBox="1"/>
          <p:nvPr/>
        </p:nvSpPr>
        <p:spPr>
          <a:xfrm>
            <a:off x="8683392" y="5935411"/>
            <a:ext cx="116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View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409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9D93A-CB52-13E7-7AF0-ED10DDBD590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MVC</a:t>
            </a:r>
            <a:endParaRPr lang="ko-KR" altLang="en-US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785988-BCB9-988A-B6CC-6F8AB3CC1438}"/>
              </a:ext>
            </a:extLst>
          </p:cNvPr>
          <p:cNvGrpSpPr/>
          <p:nvPr/>
        </p:nvGrpSpPr>
        <p:grpSpPr>
          <a:xfrm>
            <a:off x="4332080" y="2815009"/>
            <a:ext cx="868643" cy="1403303"/>
            <a:chOff x="7069517" y="3502855"/>
            <a:chExt cx="539174" cy="871042"/>
          </a:xfrm>
        </p:grpSpPr>
        <p:pic>
          <p:nvPicPr>
            <p:cNvPr id="4" name="그래픽 3" descr="용지 단색으로 채워진">
              <a:extLst>
                <a:ext uri="{FF2B5EF4-FFF2-40B4-BE49-F238E27FC236}">
                  <a16:creationId xmlns:a16="http://schemas.microsoft.com/office/drawing/2014/main" id="{674812D1-CADA-E245-93FE-93360ED1A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069517" y="3502855"/>
              <a:ext cx="539174" cy="53917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E99D10-E842-BF50-F821-815D78786257}"/>
                </a:ext>
              </a:extLst>
            </p:cNvPr>
            <p:cNvSpPr txBox="1"/>
            <p:nvPr/>
          </p:nvSpPr>
          <p:spPr>
            <a:xfrm>
              <a:off x="7092606" y="3972714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0EE412-D0EE-27D4-0B31-7F5D0B033BDE}"/>
              </a:ext>
            </a:extLst>
          </p:cNvPr>
          <p:cNvGrpSpPr/>
          <p:nvPr/>
        </p:nvGrpSpPr>
        <p:grpSpPr>
          <a:xfrm>
            <a:off x="4973708" y="1415426"/>
            <a:ext cx="2670152" cy="1396011"/>
            <a:chOff x="8847618" y="3396968"/>
            <a:chExt cx="1645859" cy="860489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F33B19D0-DA80-51DD-A92F-121A24DC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366394" y="3396968"/>
              <a:ext cx="539174" cy="5391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76A223-2F28-7841-91C6-41E7EC2C60E2}"/>
                </a:ext>
              </a:extLst>
            </p:cNvPr>
            <p:cNvSpPr txBox="1"/>
            <p:nvPr/>
          </p:nvSpPr>
          <p:spPr>
            <a:xfrm>
              <a:off x="8847618" y="3859064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2659F3-C03B-3983-1404-8C5A72C01548}"/>
              </a:ext>
            </a:extLst>
          </p:cNvPr>
          <p:cNvGrpSpPr/>
          <p:nvPr/>
        </p:nvGrpSpPr>
        <p:grpSpPr>
          <a:xfrm>
            <a:off x="2418234" y="1530717"/>
            <a:ext cx="3239730" cy="358944"/>
            <a:chOff x="3028335" y="2272252"/>
            <a:chExt cx="6096000" cy="358944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632F22C-9CF0-A662-BBA9-F09B496F319E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D4F43B-60E1-F14A-3A83-3713225B88FB}"/>
                </a:ext>
              </a:extLst>
            </p:cNvPr>
            <p:cNvSpPr txBox="1"/>
            <p:nvPr/>
          </p:nvSpPr>
          <p:spPr>
            <a:xfrm>
              <a:off x="5162450" y="2272252"/>
              <a:ext cx="1827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D10464-EAB7-0C24-B393-849E271DB7D1}"/>
              </a:ext>
            </a:extLst>
          </p:cNvPr>
          <p:cNvCxnSpPr>
            <a:cxnSpLocks/>
          </p:cNvCxnSpPr>
          <p:nvPr/>
        </p:nvCxnSpPr>
        <p:spPr>
          <a:xfrm flipH="1">
            <a:off x="2162600" y="3251198"/>
            <a:ext cx="2169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B0EAC4C-0E50-F0FE-0D50-FDCD0341B046}"/>
              </a:ext>
            </a:extLst>
          </p:cNvPr>
          <p:cNvGrpSpPr/>
          <p:nvPr/>
        </p:nvGrpSpPr>
        <p:grpSpPr>
          <a:xfrm>
            <a:off x="2851107" y="3258909"/>
            <a:ext cx="891343" cy="1144086"/>
            <a:chOff x="9950347" y="4071466"/>
            <a:chExt cx="486322" cy="624220"/>
          </a:xfrm>
        </p:grpSpPr>
        <p:pic>
          <p:nvPicPr>
            <p:cNvPr id="14" name="그래픽 13" descr="문서 단색으로 채워진">
              <a:extLst>
                <a:ext uri="{FF2B5EF4-FFF2-40B4-BE49-F238E27FC236}">
                  <a16:creationId xmlns:a16="http://schemas.microsoft.com/office/drawing/2014/main" id="{58D64FF7-326A-DB68-394A-42F31F034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25BA03-BD02-5931-EA82-CB05651FB9B2}"/>
                </a:ext>
              </a:extLst>
            </p:cNvPr>
            <p:cNvSpPr txBox="1"/>
            <p:nvPr/>
          </p:nvSpPr>
          <p:spPr>
            <a:xfrm>
              <a:off x="9976448" y="4494176"/>
              <a:ext cx="434119" cy="20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A9D8CD-D416-4023-F369-3866F9A7DC4D}"/>
              </a:ext>
            </a:extLst>
          </p:cNvPr>
          <p:cNvCxnSpPr>
            <a:cxnSpLocks/>
          </p:cNvCxnSpPr>
          <p:nvPr/>
        </p:nvCxnSpPr>
        <p:spPr>
          <a:xfrm flipH="1">
            <a:off x="4955464" y="2379406"/>
            <a:ext cx="739862" cy="575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300B57-AB56-6837-547C-F699B7EC7D4F}"/>
              </a:ext>
            </a:extLst>
          </p:cNvPr>
          <p:cNvSpPr txBox="1"/>
          <p:nvPr/>
        </p:nvSpPr>
        <p:spPr>
          <a:xfrm>
            <a:off x="2733371" y="2881864"/>
            <a:ext cx="1104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D79C11-3857-17C1-090B-32780133AC4B}"/>
              </a:ext>
            </a:extLst>
          </p:cNvPr>
          <p:cNvGrpSpPr/>
          <p:nvPr/>
        </p:nvGrpSpPr>
        <p:grpSpPr>
          <a:xfrm>
            <a:off x="6528286" y="2812485"/>
            <a:ext cx="2670152" cy="1396011"/>
            <a:chOff x="8847618" y="3396968"/>
            <a:chExt cx="1645859" cy="860489"/>
          </a:xfrm>
        </p:grpSpPr>
        <p:pic>
          <p:nvPicPr>
            <p:cNvPr id="19" name="그래픽 18" descr="용지 단색으로 채워진">
              <a:extLst>
                <a:ext uri="{FF2B5EF4-FFF2-40B4-BE49-F238E27FC236}">
                  <a16:creationId xmlns:a16="http://schemas.microsoft.com/office/drawing/2014/main" id="{9D7D1FF8-44D6-E0CE-2FD1-B0FF4BAD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366394" y="3396968"/>
              <a:ext cx="539174" cy="53917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06A915-E182-51B3-1EF1-009F9A46F0F2}"/>
                </a:ext>
              </a:extLst>
            </p:cNvPr>
            <p:cNvSpPr txBox="1"/>
            <p:nvPr/>
          </p:nvSpPr>
          <p:spPr>
            <a:xfrm>
              <a:off x="8847618" y="3859064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Java Beans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M</a:t>
              </a:r>
              <a:r>
                <a:rPr lang="en-US" altLang="ko-KR" dirty="0"/>
                <a:t>odel)</a:t>
              </a:r>
              <a:endParaRPr lang="ko-KR" altLang="en-US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2D993E8-89B3-B69C-EF9E-632B2DD32B22}"/>
              </a:ext>
            </a:extLst>
          </p:cNvPr>
          <p:cNvCxnSpPr>
            <a:cxnSpLocks/>
          </p:cNvCxnSpPr>
          <p:nvPr/>
        </p:nvCxnSpPr>
        <p:spPr>
          <a:xfrm>
            <a:off x="6813755" y="2379406"/>
            <a:ext cx="556165" cy="4324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73F2B01-E0C6-CF08-BFC6-E1E76C7E47A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00728" y="3249849"/>
            <a:ext cx="2169192" cy="9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래픽 22" descr="데이터베이스 단색으로 채워진">
            <a:extLst>
              <a:ext uri="{FF2B5EF4-FFF2-40B4-BE49-F238E27FC236}">
                <a16:creationId xmlns:a16="http://schemas.microsoft.com/office/drawing/2014/main" id="{FDF521D2-D9EE-4C62-A560-600211005BF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297403" y="2778729"/>
            <a:ext cx="914400" cy="9144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6B7FAFF-3EBA-9773-1920-3CED65093A4F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8244647" y="3235929"/>
            <a:ext cx="1052756" cy="139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E640E2-1FC8-584E-0F9F-836B4F910EBF}"/>
              </a:ext>
            </a:extLst>
          </p:cNvPr>
          <p:cNvSpPr txBox="1"/>
          <p:nvPr/>
        </p:nvSpPr>
        <p:spPr>
          <a:xfrm>
            <a:off x="8419527" y="3591604"/>
            <a:ext cx="267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5567F5-6360-47FE-B4F4-6BA5BE0DC5EF}"/>
              </a:ext>
            </a:extLst>
          </p:cNvPr>
          <p:cNvSpPr txBox="1"/>
          <p:nvPr/>
        </p:nvSpPr>
        <p:spPr>
          <a:xfrm>
            <a:off x="1115449" y="4832121"/>
            <a:ext cx="10196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MVC Architecture</a:t>
            </a:r>
            <a:br>
              <a:rPr lang="en-US" altLang="ko-KR" b="1" dirty="0">
                <a:latin typeface="+mn-ea"/>
              </a:rPr>
            </a:b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M</a:t>
            </a:r>
            <a:r>
              <a:rPr lang="en-US" altLang="ko-KR" dirty="0">
                <a:latin typeface="+mn-ea"/>
              </a:rPr>
              <a:t>odel(Java Beans): </a:t>
            </a:r>
            <a:r>
              <a:rPr lang="ko-KR" altLang="en-US" dirty="0">
                <a:latin typeface="+mn-ea"/>
              </a:rPr>
              <a:t>데이터</a:t>
            </a:r>
            <a:r>
              <a:rPr lang="en-US" altLang="ko-KR" dirty="0">
                <a:latin typeface="+mn-ea"/>
              </a:rPr>
              <a:t>, DB</a:t>
            </a:r>
            <a:r>
              <a:rPr lang="ko-KR" altLang="en-US" dirty="0">
                <a:latin typeface="+mn-ea"/>
              </a:rPr>
              <a:t>에 접근하는 데이터를 다루는 형태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i="1" dirty="0">
                <a:latin typeface="+mn-ea"/>
              </a:rPr>
              <a:t>- </a:t>
            </a:r>
            <a:r>
              <a:rPr lang="en-US" altLang="ko-KR" b="1" dirty="0">
                <a:latin typeface="+mn-ea"/>
              </a:rPr>
              <a:t>Vi</a:t>
            </a:r>
            <a:r>
              <a:rPr lang="en-US" altLang="ko-KR" dirty="0">
                <a:latin typeface="+mn-ea"/>
              </a:rPr>
              <a:t>ew(JSP): Controller</a:t>
            </a:r>
            <a:r>
              <a:rPr lang="ko-KR" altLang="en-US" dirty="0">
                <a:latin typeface="+mn-ea"/>
              </a:rPr>
              <a:t>로 부터 받은 데이터를 </a:t>
            </a: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에 반영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사용자에게 보여지고 입력을 받음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en-US" altLang="ko-KR" b="1" dirty="0">
                <a:latin typeface="+mn-ea"/>
              </a:rPr>
              <a:t>C</a:t>
            </a:r>
            <a:r>
              <a:rPr lang="en-US" altLang="ko-KR" dirty="0">
                <a:latin typeface="+mn-ea"/>
              </a:rPr>
              <a:t>ontroller(Servlet): </a:t>
            </a:r>
            <a:r>
              <a:rPr lang="ko-KR" altLang="en-US" dirty="0">
                <a:latin typeface="+mn-ea"/>
              </a:rPr>
              <a:t>요청을 받고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에 연동하거나 데이터를 가공 및 로직 처리 담당</a:t>
            </a:r>
            <a:endParaRPr lang="en-US" altLang="ko-KR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58462" y="993531"/>
            <a:ext cx="8721970" cy="3596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포인트가 5개인 별 27"/>
          <p:cNvSpPr/>
          <p:nvPr/>
        </p:nvSpPr>
        <p:spPr>
          <a:xfrm>
            <a:off x="9307651" y="1194227"/>
            <a:ext cx="904152" cy="775250"/>
          </a:xfrm>
          <a:prstGeom prst="star5">
            <a:avLst>
              <a:gd name="adj" fmla="val 17319"/>
              <a:gd name="hf" fmla="val 105146"/>
              <a:gd name="vf" fmla="val 1105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3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D8FFE5-93AF-DBE7-2A52-8EBA7E628EC2}"/>
              </a:ext>
            </a:extLst>
          </p:cNvPr>
          <p:cNvGrpSpPr/>
          <p:nvPr/>
        </p:nvGrpSpPr>
        <p:grpSpPr>
          <a:xfrm>
            <a:off x="6804005" y="1892513"/>
            <a:ext cx="1397498" cy="1445964"/>
            <a:chOff x="9085380" y="2819399"/>
            <a:chExt cx="1397498" cy="1445964"/>
          </a:xfrm>
        </p:grpSpPr>
        <p:pic>
          <p:nvPicPr>
            <p:cNvPr id="3" name="그래픽 2" descr="서버 단색으로 채워진">
              <a:extLst>
                <a:ext uri="{FF2B5EF4-FFF2-40B4-BE49-F238E27FC236}">
                  <a16:creationId xmlns:a16="http://schemas.microsoft.com/office/drawing/2014/main" id="{E5AD9BB0-4F66-7DE0-B152-D61EF9B08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8D06C-6C69-32E3-8758-7CA578BB79F8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21D81B-CED2-691A-7E27-C7C7AB846CCE}"/>
              </a:ext>
            </a:extLst>
          </p:cNvPr>
          <p:cNvGrpSpPr/>
          <p:nvPr/>
        </p:nvGrpSpPr>
        <p:grpSpPr>
          <a:xfrm>
            <a:off x="2648090" y="1854085"/>
            <a:ext cx="4216000" cy="369332"/>
            <a:chOff x="3028335" y="2283541"/>
            <a:chExt cx="6096000" cy="36933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EF7309C-36E8-55B0-91AE-296596F6B6C7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0DE55-3162-3563-B016-A021B48C6075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DE4E8B-0FAA-D9BA-3B22-34C46B0E0F85}"/>
              </a:ext>
            </a:extLst>
          </p:cNvPr>
          <p:cNvGrpSpPr/>
          <p:nvPr/>
        </p:nvGrpSpPr>
        <p:grpSpPr>
          <a:xfrm>
            <a:off x="808946" y="1785433"/>
            <a:ext cx="2302618" cy="1593273"/>
            <a:chOff x="10091424" y="2202603"/>
            <a:chExt cx="2302618" cy="1593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6D852-8467-AFB0-CF2D-B5B380B962DB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10" name="그래픽 9" descr="인터넷 단색으로 채워진">
              <a:extLst>
                <a:ext uri="{FF2B5EF4-FFF2-40B4-BE49-F238E27FC236}">
                  <a16:creationId xmlns:a16="http://schemas.microsoft.com/office/drawing/2014/main" id="{C43C5474-9D47-6B99-0066-B6977B96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14B5AA-F35C-D8AF-3767-802EA44F5FB6}"/>
              </a:ext>
            </a:extLst>
          </p:cNvPr>
          <p:cNvCxnSpPr>
            <a:cxnSpLocks/>
          </p:cNvCxnSpPr>
          <p:nvPr/>
        </p:nvCxnSpPr>
        <p:spPr>
          <a:xfrm flipH="1">
            <a:off x="2648091" y="279022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D03268C-22ED-CA9A-69B9-DE80D91AEB1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83502" y="243574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F4ACAD-CDD4-A4CB-55BF-45257D8B95FD}"/>
              </a:ext>
            </a:extLst>
          </p:cNvPr>
          <p:cNvGrpSpPr/>
          <p:nvPr/>
        </p:nvGrpSpPr>
        <p:grpSpPr>
          <a:xfrm>
            <a:off x="4453501" y="2834400"/>
            <a:ext cx="791008" cy="752478"/>
            <a:chOff x="9798004" y="4071466"/>
            <a:chExt cx="791008" cy="752478"/>
          </a:xfrm>
        </p:grpSpPr>
        <p:pic>
          <p:nvPicPr>
            <p:cNvPr id="14" name="그래픽 13" descr="문서 단색으로 채워진">
              <a:extLst>
                <a:ext uri="{FF2B5EF4-FFF2-40B4-BE49-F238E27FC236}">
                  <a16:creationId xmlns:a16="http://schemas.microsoft.com/office/drawing/2014/main" id="{D3564953-51AA-1165-54DE-30FA15B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AF51A-965E-A292-36F5-F617033BEC3A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996754-DC8A-9AA0-28FE-34EFA46B4892}"/>
              </a:ext>
            </a:extLst>
          </p:cNvPr>
          <p:cNvSpPr txBox="1"/>
          <p:nvPr/>
        </p:nvSpPr>
        <p:spPr>
          <a:xfrm>
            <a:off x="4492588" y="235221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6638FB1-9223-4B81-1E93-72DAAF34417B}"/>
              </a:ext>
            </a:extLst>
          </p:cNvPr>
          <p:cNvCxnSpPr>
            <a:cxnSpLocks/>
            <a:stCxn id="32" idx="1"/>
            <a:endCxn id="14" idx="3"/>
          </p:cNvCxnSpPr>
          <p:nvPr/>
        </p:nvCxnSpPr>
        <p:spPr>
          <a:xfrm rot="10800000">
            <a:off x="5092166" y="307756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7C251A-ECA4-7460-6D9C-435147947EFD}"/>
              </a:ext>
            </a:extLst>
          </p:cNvPr>
          <p:cNvGrpSpPr/>
          <p:nvPr/>
        </p:nvGrpSpPr>
        <p:grpSpPr>
          <a:xfrm>
            <a:off x="6956348" y="3285991"/>
            <a:ext cx="4407699" cy="2101166"/>
            <a:chOff x="2670429" y="3539301"/>
            <a:chExt cx="5879723" cy="280288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136D1E2-9646-32D7-2841-066FE50B2372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7E22516E-8EDE-5F73-D01C-308C47E5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3ABA38-15AD-DAD2-5A66-8D70B66C942B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BF9BFC-A11A-9B09-A8F6-7E3FAD08C072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0" name="그래픽 29" descr="용지 단색으로 채워진">
                <a:extLst>
                  <a:ext uri="{FF2B5EF4-FFF2-40B4-BE49-F238E27FC236}">
                    <a16:creationId xmlns:a16="http://schemas.microsoft.com/office/drawing/2014/main" id="{557717B7-7496-9F5C-8824-0E9CD85C0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7673EA-D785-C800-7B3A-96E6A8CF8F84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BF2BD66-F8B5-9412-18DD-D18DFC502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17150B5-F437-EBE7-7B99-3B73B74A0257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A17772F6-453F-0821-B12C-F3E718590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5FC4C6-F28D-666B-9F28-7CF061F89A81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DBC1B14-AE27-F264-EF9C-48AB10575DF4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A8F2DC-A753-97E2-2367-0821BB84C12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래픽 24" descr="데이터베이스 단색으로 채워진">
              <a:extLst>
                <a:ext uri="{FF2B5EF4-FFF2-40B4-BE49-F238E27FC236}">
                  <a16:creationId xmlns:a16="http://schemas.microsoft.com/office/drawing/2014/main" id="{1B3FEF27-8519-66E1-6924-68336CDD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AA4C730-7B15-7F6B-1098-2D9D175B385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2D2075-6E08-0910-E537-BD4F64965569}"/>
                </a:ext>
              </a:extLst>
            </p:cNvPr>
            <p:cNvSpPr txBox="1"/>
            <p:nvPr/>
          </p:nvSpPr>
          <p:spPr>
            <a:xfrm>
              <a:off x="7635751" y="5715479"/>
              <a:ext cx="742669" cy="49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C4BBEF-E8DA-4A5E-4071-81F5E67729F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웹의 변화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89651" y="1785433"/>
            <a:ext cx="2458250" cy="17698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96050" y="1871669"/>
            <a:ext cx="2128486" cy="1461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D8FFE5-93AF-DBE7-2A52-8EBA7E628EC2}"/>
              </a:ext>
            </a:extLst>
          </p:cNvPr>
          <p:cNvGrpSpPr/>
          <p:nvPr/>
        </p:nvGrpSpPr>
        <p:grpSpPr>
          <a:xfrm>
            <a:off x="6804005" y="1892513"/>
            <a:ext cx="1397498" cy="1445964"/>
            <a:chOff x="9085380" y="2819399"/>
            <a:chExt cx="1397498" cy="1445964"/>
          </a:xfrm>
        </p:grpSpPr>
        <p:pic>
          <p:nvPicPr>
            <p:cNvPr id="3" name="그래픽 2" descr="서버 단색으로 채워진">
              <a:extLst>
                <a:ext uri="{FF2B5EF4-FFF2-40B4-BE49-F238E27FC236}">
                  <a16:creationId xmlns:a16="http://schemas.microsoft.com/office/drawing/2014/main" id="{E5AD9BB0-4F66-7DE0-B152-D61EF9B08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8D06C-6C69-32E3-8758-7CA578BB79F8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21D81B-CED2-691A-7E27-C7C7AB846CCE}"/>
              </a:ext>
            </a:extLst>
          </p:cNvPr>
          <p:cNvGrpSpPr/>
          <p:nvPr/>
        </p:nvGrpSpPr>
        <p:grpSpPr>
          <a:xfrm>
            <a:off x="2648090" y="1854085"/>
            <a:ext cx="4216000" cy="369332"/>
            <a:chOff x="3028335" y="2283541"/>
            <a:chExt cx="6096000" cy="36933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EF7309C-36E8-55B0-91AE-296596F6B6C7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0DE55-3162-3563-B016-A021B48C6075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DE4E8B-0FAA-D9BA-3B22-34C46B0E0F85}"/>
              </a:ext>
            </a:extLst>
          </p:cNvPr>
          <p:cNvGrpSpPr/>
          <p:nvPr/>
        </p:nvGrpSpPr>
        <p:grpSpPr>
          <a:xfrm>
            <a:off x="808946" y="1785433"/>
            <a:ext cx="2302618" cy="1593273"/>
            <a:chOff x="10091424" y="2202603"/>
            <a:chExt cx="2302618" cy="1593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6D852-8467-AFB0-CF2D-B5B380B962DB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10" name="그래픽 9" descr="인터넷 단색으로 채워진">
              <a:extLst>
                <a:ext uri="{FF2B5EF4-FFF2-40B4-BE49-F238E27FC236}">
                  <a16:creationId xmlns:a16="http://schemas.microsoft.com/office/drawing/2014/main" id="{C43C5474-9D47-6B99-0066-B6977B96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14B5AA-F35C-D8AF-3767-802EA44F5FB6}"/>
              </a:ext>
            </a:extLst>
          </p:cNvPr>
          <p:cNvCxnSpPr>
            <a:cxnSpLocks/>
          </p:cNvCxnSpPr>
          <p:nvPr/>
        </p:nvCxnSpPr>
        <p:spPr>
          <a:xfrm flipH="1">
            <a:off x="2648091" y="279022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D03268C-22ED-CA9A-69B9-DE80D91AEB1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83502" y="243574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F4ACAD-CDD4-A4CB-55BF-45257D8B95FD}"/>
              </a:ext>
            </a:extLst>
          </p:cNvPr>
          <p:cNvGrpSpPr/>
          <p:nvPr/>
        </p:nvGrpSpPr>
        <p:grpSpPr>
          <a:xfrm>
            <a:off x="4453501" y="2834400"/>
            <a:ext cx="791008" cy="752478"/>
            <a:chOff x="9798004" y="4071466"/>
            <a:chExt cx="791008" cy="752478"/>
          </a:xfrm>
        </p:grpSpPr>
        <p:pic>
          <p:nvPicPr>
            <p:cNvPr id="14" name="그래픽 13" descr="문서 단색으로 채워진">
              <a:extLst>
                <a:ext uri="{FF2B5EF4-FFF2-40B4-BE49-F238E27FC236}">
                  <a16:creationId xmlns:a16="http://schemas.microsoft.com/office/drawing/2014/main" id="{D3564953-51AA-1165-54DE-30FA15B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AF51A-965E-A292-36F5-F617033BEC3A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996754-DC8A-9AA0-28FE-34EFA46B4892}"/>
              </a:ext>
            </a:extLst>
          </p:cNvPr>
          <p:cNvSpPr txBox="1"/>
          <p:nvPr/>
        </p:nvSpPr>
        <p:spPr>
          <a:xfrm>
            <a:off x="4492588" y="235221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6638FB1-9223-4B81-1E93-72DAAF34417B}"/>
              </a:ext>
            </a:extLst>
          </p:cNvPr>
          <p:cNvCxnSpPr>
            <a:cxnSpLocks/>
            <a:stCxn id="32" idx="1"/>
            <a:endCxn id="14" idx="3"/>
          </p:cNvCxnSpPr>
          <p:nvPr/>
        </p:nvCxnSpPr>
        <p:spPr>
          <a:xfrm rot="10800000">
            <a:off x="5092166" y="307756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7C251A-ECA4-7460-6D9C-435147947EFD}"/>
              </a:ext>
            </a:extLst>
          </p:cNvPr>
          <p:cNvGrpSpPr/>
          <p:nvPr/>
        </p:nvGrpSpPr>
        <p:grpSpPr>
          <a:xfrm>
            <a:off x="6956348" y="3285991"/>
            <a:ext cx="4407699" cy="2101166"/>
            <a:chOff x="2670429" y="3539301"/>
            <a:chExt cx="5879723" cy="280288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136D1E2-9646-32D7-2841-066FE50B2372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7E22516E-8EDE-5F73-D01C-308C47E5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3ABA38-15AD-DAD2-5A66-8D70B66C942B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BF9BFC-A11A-9B09-A8F6-7E3FAD08C072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0" name="그래픽 29" descr="용지 단색으로 채워진">
                <a:extLst>
                  <a:ext uri="{FF2B5EF4-FFF2-40B4-BE49-F238E27FC236}">
                    <a16:creationId xmlns:a16="http://schemas.microsoft.com/office/drawing/2014/main" id="{557717B7-7496-9F5C-8824-0E9CD85C0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7673EA-D785-C800-7B3A-96E6A8CF8F84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BF2BD66-F8B5-9412-18DD-D18DFC502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17150B5-F437-EBE7-7B99-3B73B74A0257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A17772F6-453F-0821-B12C-F3E718590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5FC4C6-F28D-666B-9F28-7CF061F89A81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DBC1B14-AE27-F264-EF9C-48AB10575DF4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A8F2DC-A753-97E2-2367-0821BB84C12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래픽 24" descr="데이터베이스 단색으로 채워진">
              <a:extLst>
                <a:ext uri="{FF2B5EF4-FFF2-40B4-BE49-F238E27FC236}">
                  <a16:creationId xmlns:a16="http://schemas.microsoft.com/office/drawing/2014/main" id="{1B3FEF27-8519-66E1-6924-68336CDD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AA4C730-7B15-7F6B-1098-2D9D175B385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2D2075-6E08-0910-E537-BD4F64965569}"/>
                </a:ext>
              </a:extLst>
            </p:cNvPr>
            <p:cNvSpPr txBox="1"/>
            <p:nvPr/>
          </p:nvSpPr>
          <p:spPr>
            <a:xfrm>
              <a:off x="7635751" y="5715479"/>
              <a:ext cx="742669" cy="49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D999416-2BBD-2EEB-BE15-30D53E5E078B}"/>
              </a:ext>
            </a:extLst>
          </p:cNvPr>
          <p:cNvSpPr txBox="1"/>
          <p:nvPr/>
        </p:nvSpPr>
        <p:spPr>
          <a:xfrm>
            <a:off x="899139" y="4663847"/>
            <a:ext cx="4431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복잡한 구조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개발자가 작성해야 하는 코드 양이 많음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비슷한 작업의 반복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프로젝트가 커질수록 관리가 </a:t>
            </a:r>
            <a:r>
              <a:rPr lang="ko-KR" altLang="en-US" dirty="0" err="1"/>
              <a:t>힘들어짐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3A8DE-A488-F2F1-DA56-A697251ADD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웹의 변화</a:t>
            </a:r>
          </a:p>
        </p:txBody>
      </p:sp>
    </p:spTree>
    <p:extLst>
      <p:ext uri="{BB962C8B-B14F-4D97-AF65-F5344CB8AC3E}">
        <p14:creationId xmlns:p14="http://schemas.microsoft.com/office/powerpoint/2010/main" val="180988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D8FFE5-93AF-DBE7-2A52-8EBA7E628EC2}"/>
              </a:ext>
            </a:extLst>
          </p:cNvPr>
          <p:cNvGrpSpPr/>
          <p:nvPr/>
        </p:nvGrpSpPr>
        <p:grpSpPr>
          <a:xfrm>
            <a:off x="6804005" y="1892513"/>
            <a:ext cx="1397498" cy="1445964"/>
            <a:chOff x="9085380" y="2819399"/>
            <a:chExt cx="1397498" cy="1445964"/>
          </a:xfrm>
        </p:grpSpPr>
        <p:pic>
          <p:nvPicPr>
            <p:cNvPr id="3" name="그래픽 2" descr="서버 단색으로 채워진">
              <a:extLst>
                <a:ext uri="{FF2B5EF4-FFF2-40B4-BE49-F238E27FC236}">
                  <a16:creationId xmlns:a16="http://schemas.microsoft.com/office/drawing/2014/main" id="{E5AD9BB0-4F66-7DE0-B152-D61EF9B08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8D06C-6C69-32E3-8758-7CA578BB79F8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21D81B-CED2-691A-7E27-C7C7AB846CCE}"/>
              </a:ext>
            </a:extLst>
          </p:cNvPr>
          <p:cNvGrpSpPr/>
          <p:nvPr/>
        </p:nvGrpSpPr>
        <p:grpSpPr>
          <a:xfrm>
            <a:off x="2648090" y="1854085"/>
            <a:ext cx="4216000" cy="369332"/>
            <a:chOff x="3028335" y="2283541"/>
            <a:chExt cx="6096000" cy="36933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EF7309C-36E8-55B0-91AE-296596F6B6C7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0DE55-3162-3563-B016-A021B48C6075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DE4E8B-0FAA-D9BA-3B22-34C46B0E0F85}"/>
              </a:ext>
            </a:extLst>
          </p:cNvPr>
          <p:cNvGrpSpPr/>
          <p:nvPr/>
        </p:nvGrpSpPr>
        <p:grpSpPr>
          <a:xfrm>
            <a:off x="808946" y="1785433"/>
            <a:ext cx="2302618" cy="1593273"/>
            <a:chOff x="10091424" y="2202603"/>
            <a:chExt cx="2302618" cy="1593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6D852-8467-AFB0-CF2D-B5B380B962DB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10" name="그래픽 9" descr="인터넷 단색으로 채워진">
              <a:extLst>
                <a:ext uri="{FF2B5EF4-FFF2-40B4-BE49-F238E27FC236}">
                  <a16:creationId xmlns:a16="http://schemas.microsoft.com/office/drawing/2014/main" id="{C43C5474-9D47-6B99-0066-B6977B96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14B5AA-F35C-D8AF-3767-802EA44F5FB6}"/>
              </a:ext>
            </a:extLst>
          </p:cNvPr>
          <p:cNvCxnSpPr>
            <a:cxnSpLocks/>
          </p:cNvCxnSpPr>
          <p:nvPr/>
        </p:nvCxnSpPr>
        <p:spPr>
          <a:xfrm flipH="1">
            <a:off x="2648091" y="279022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D03268C-22ED-CA9A-69B9-DE80D91AEB1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83502" y="243574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F4ACAD-CDD4-A4CB-55BF-45257D8B95FD}"/>
              </a:ext>
            </a:extLst>
          </p:cNvPr>
          <p:cNvGrpSpPr/>
          <p:nvPr/>
        </p:nvGrpSpPr>
        <p:grpSpPr>
          <a:xfrm>
            <a:off x="4453501" y="2834400"/>
            <a:ext cx="791008" cy="752478"/>
            <a:chOff x="9798004" y="4071466"/>
            <a:chExt cx="791008" cy="752478"/>
          </a:xfrm>
        </p:grpSpPr>
        <p:pic>
          <p:nvPicPr>
            <p:cNvPr id="14" name="그래픽 13" descr="문서 단색으로 채워진">
              <a:extLst>
                <a:ext uri="{FF2B5EF4-FFF2-40B4-BE49-F238E27FC236}">
                  <a16:creationId xmlns:a16="http://schemas.microsoft.com/office/drawing/2014/main" id="{D3564953-51AA-1165-54DE-30FA15B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AF51A-965E-A292-36F5-F617033BEC3A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996754-DC8A-9AA0-28FE-34EFA46B4892}"/>
              </a:ext>
            </a:extLst>
          </p:cNvPr>
          <p:cNvSpPr txBox="1"/>
          <p:nvPr/>
        </p:nvSpPr>
        <p:spPr>
          <a:xfrm>
            <a:off x="4492588" y="235221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6638FB1-9223-4B81-1E93-72DAAF34417B}"/>
              </a:ext>
            </a:extLst>
          </p:cNvPr>
          <p:cNvCxnSpPr>
            <a:cxnSpLocks/>
            <a:stCxn id="32" idx="1"/>
            <a:endCxn id="14" idx="3"/>
          </p:cNvCxnSpPr>
          <p:nvPr/>
        </p:nvCxnSpPr>
        <p:spPr>
          <a:xfrm rot="10800000">
            <a:off x="5092166" y="307756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7C251A-ECA4-7460-6D9C-435147947EFD}"/>
              </a:ext>
            </a:extLst>
          </p:cNvPr>
          <p:cNvGrpSpPr/>
          <p:nvPr/>
        </p:nvGrpSpPr>
        <p:grpSpPr>
          <a:xfrm>
            <a:off x="6956348" y="3285991"/>
            <a:ext cx="4407699" cy="2101166"/>
            <a:chOff x="2670429" y="3539301"/>
            <a:chExt cx="5879723" cy="280288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136D1E2-9646-32D7-2841-066FE50B2372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7E22516E-8EDE-5F73-D01C-308C47E5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3ABA38-15AD-DAD2-5A66-8D70B66C942B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BF9BFC-A11A-9B09-A8F6-7E3FAD08C072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0" name="그래픽 29" descr="용지 단색으로 채워진">
                <a:extLst>
                  <a:ext uri="{FF2B5EF4-FFF2-40B4-BE49-F238E27FC236}">
                    <a16:creationId xmlns:a16="http://schemas.microsoft.com/office/drawing/2014/main" id="{557717B7-7496-9F5C-8824-0E9CD85C0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7673EA-D785-C800-7B3A-96E6A8CF8F84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BF2BD66-F8B5-9412-18DD-D18DFC502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17150B5-F437-EBE7-7B99-3B73B74A0257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A17772F6-453F-0821-B12C-F3E718590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5FC4C6-F28D-666B-9F28-7CF061F89A81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DBC1B14-AE27-F264-EF9C-48AB10575DF4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A8F2DC-A753-97E2-2367-0821BB84C12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래픽 24" descr="데이터베이스 단색으로 채워진">
              <a:extLst>
                <a:ext uri="{FF2B5EF4-FFF2-40B4-BE49-F238E27FC236}">
                  <a16:creationId xmlns:a16="http://schemas.microsoft.com/office/drawing/2014/main" id="{1B3FEF27-8519-66E1-6924-68336CDD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AA4C730-7B15-7F6B-1098-2D9D175B385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2D2075-6E08-0910-E537-BD4F64965569}"/>
                </a:ext>
              </a:extLst>
            </p:cNvPr>
            <p:cNvSpPr txBox="1"/>
            <p:nvPr/>
          </p:nvSpPr>
          <p:spPr>
            <a:xfrm>
              <a:off x="7635751" y="5715479"/>
              <a:ext cx="742669" cy="49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pic>
        <p:nvPicPr>
          <p:cNvPr id="34" name="Picture 4" descr="AOP 란?">
            <a:extLst>
              <a:ext uri="{FF2B5EF4-FFF2-40B4-BE49-F238E27FC236}">
                <a16:creationId xmlns:a16="http://schemas.microsoft.com/office/drawing/2014/main" id="{17E564CB-4079-7190-B343-D7C3F287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9" y="4084581"/>
            <a:ext cx="46672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70EF1FC-4E5B-A006-25AD-C345DF67D19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웹의 변화</a:t>
            </a:r>
          </a:p>
        </p:txBody>
      </p:sp>
    </p:spTree>
    <p:extLst>
      <p:ext uri="{BB962C8B-B14F-4D97-AF65-F5344CB8AC3E}">
        <p14:creationId xmlns:p14="http://schemas.microsoft.com/office/powerpoint/2010/main" val="42125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1135</Words>
  <Application>Microsoft Office PowerPoint</Application>
  <PresentationFormat>와이드스크린</PresentationFormat>
  <Paragraphs>315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127</cp:revision>
  <dcterms:created xsi:type="dcterms:W3CDTF">2024-06-23T05:25:09Z</dcterms:created>
  <dcterms:modified xsi:type="dcterms:W3CDTF">2024-08-07T02:25:53Z</dcterms:modified>
</cp:coreProperties>
</file>