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7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1A221-7C91-415D-82D6-893448236472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EFD3-3834-4A91-BA13-A00E99D6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EFD3-3834-4A91-BA13-A00E99D607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SQL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 구조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테이블 생성 및 삭제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C0053-E6B2-F59F-E92D-CE7D5770A0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78A71-C1D7-03A4-50A1-9B69BDC593A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테이블 생성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TABLE `test1`(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index_no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user_id</a:t>
            </a:r>
            <a:r>
              <a:rPr lang="en-US" altLang="ko-KR" sz="1800" dirty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user_name</a:t>
            </a:r>
            <a:r>
              <a:rPr lang="en-US" altLang="ko-KR" sz="1800" dirty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TABLE `test2`(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user_id</a:t>
            </a:r>
            <a:r>
              <a:rPr lang="en-US" altLang="ko-KR" sz="1800" dirty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  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96453-DCD6-9FFC-13FB-AFDF8C35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83" y="3305970"/>
            <a:ext cx="317226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324419D-1C2A-BD79-6DB6-17A87CA8990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테이블 생성 확인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show tables;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CC140-C448-C0F9-10CD-94D382B8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6" y="2928753"/>
            <a:ext cx="3134162" cy="1619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68C187-00E8-5506-DD5F-30BA637BE6CC}"/>
              </a:ext>
            </a:extLst>
          </p:cNvPr>
          <p:cNvSpPr/>
          <p:nvPr/>
        </p:nvSpPr>
        <p:spPr>
          <a:xfrm>
            <a:off x="5317582" y="2521125"/>
            <a:ext cx="435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테이블 명세 확인 </a:t>
            </a:r>
            <a:r>
              <a:rPr lang="en-US" altLang="ko-KR" dirty="0" err="1"/>
              <a:t>desc</a:t>
            </a:r>
            <a:r>
              <a:rPr lang="en-US" altLang="ko-KR" dirty="0"/>
              <a:t> test1; </a:t>
            </a:r>
            <a:r>
              <a:rPr lang="en-US" altLang="ko-KR" dirty="0" err="1"/>
              <a:t>desc</a:t>
            </a:r>
            <a:r>
              <a:rPr lang="en-US" altLang="ko-KR" dirty="0"/>
              <a:t> test2;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96C06-3483-5504-B964-D0625D7EA98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43A71F-971B-1B55-9827-47FDBEC5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82" y="3070035"/>
            <a:ext cx="4848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A49B1-5138-2FC6-1038-4165639156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042FA-46F4-9BB5-4B28-29FA9A00B726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테이블 이름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87FC2-4CCD-32CA-24E9-A9BB9DA4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9" y="2577964"/>
            <a:ext cx="3096057" cy="19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6EF01-ADEE-30C6-ABCB-4E71D592D62E}"/>
              </a:ext>
            </a:extLst>
          </p:cNvPr>
          <p:cNvSpPr txBox="1"/>
          <p:nvPr/>
        </p:nvSpPr>
        <p:spPr>
          <a:xfrm>
            <a:off x="488272" y="2041864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rename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test1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test1_new;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9FAC4-9990-8901-8F73-759E7F25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05" y="2577964"/>
            <a:ext cx="3419952" cy="335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D3FA9-F014-174F-376F-2292827FFA69}"/>
              </a:ext>
            </a:extLst>
          </p:cNvPr>
          <p:cNvSpPr txBox="1"/>
          <p:nvPr/>
        </p:nvSpPr>
        <p:spPr>
          <a:xfrm>
            <a:off x="5772105" y="2041864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test1 rename test1_new;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12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6BAF-167F-2AE7-A4BB-BD834DA994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D0276-7F8E-088B-57EF-4C0CDE62F724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컬럼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9A566-CFB4-ACF9-8288-D298BFCB4B9A}"/>
              </a:ext>
            </a:extLst>
          </p:cNvPr>
          <p:cNvSpPr txBox="1"/>
          <p:nvPr/>
        </p:nvSpPr>
        <p:spPr>
          <a:xfrm>
            <a:off x="957587" y="2076183"/>
            <a:ext cx="470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test2 change </a:t>
            </a:r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en-US" altLang="ko-KR" dirty="0" err="1"/>
              <a:t>uid</a:t>
            </a:r>
            <a:r>
              <a:rPr lang="en-US" altLang="ko-KR" dirty="0"/>
              <a:t> int;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957C5-BCA7-11BE-A141-59CC5B77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0" y="2684755"/>
            <a:ext cx="4876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4B529-5E8D-410E-9B86-F5BCFE2DA4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0550E-C48F-9444-7A63-1E5828BEC1EA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컬럼 순서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AD478-52E0-39D8-BD8A-E25346C4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9" y="2303391"/>
            <a:ext cx="4706007" cy="358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D1908-563C-B49D-DBC0-E41857876DC7}"/>
              </a:ext>
            </a:extLst>
          </p:cNvPr>
          <p:cNvSpPr txBox="1"/>
          <p:nvPr/>
        </p:nvSpPr>
        <p:spPr>
          <a:xfrm>
            <a:off x="1006979" y="1757361"/>
            <a:ext cx="516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alter table test2 modify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after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688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531DC-E636-BC1D-6CD5-A3B90C6EEAC7}"/>
              </a:ext>
            </a:extLst>
          </p:cNvPr>
          <p:cNvSpPr txBox="1"/>
          <p:nvPr/>
        </p:nvSpPr>
        <p:spPr>
          <a:xfrm>
            <a:off x="994298" y="1935328"/>
            <a:ext cx="43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alter table test2 modify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 int;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954-7F6B-31C9-78D1-7878F9ED812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20AAF-8892-9E98-709E-679EC8AB8B57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컬럼 </a:t>
            </a:r>
            <a:r>
              <a:rPr lang="en-US" altLang="ko-KR" dirty="0"/>
              <a:t>Type</a:t>
            </a:r>
            <a:r>
              <a:rPr lang="ko-KR" altLang="en-US" dirty="0"/>
              <a:t>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F3232-1433-168F-179D-64F55C45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2398384"/>
            <a:ext cx="481079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83BD8-9762-19FD-E938-90FE8F6A9E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5D7A6-CF76-F344-14CF-A83681531417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컬럼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4C8F5-2588-2AC5-04DE-9806FE4C1C22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add age int default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21C5-7368-AC80-D2F7-951ABA76C672}"/>
              </a:ext>
            </a:extLst>
          </p:cNvPr>
          <p:cNvSpPr txBox="1"/>
          <p:nvPr/>
        </p:nvSpPr>
        <p:spPr>
          <a:xfrm>
            <a:off x="5106154" y="1828800"/>
            <a:ext cx="70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add </a:t>
            </a:r>
            <a:r>
              <a:rPr lang="en-US" altLang="ko-KR" sz="1800" dirty="0" err="1"/>
              <a:t>year_score</a:t>
            </a:r>
            <a:r>
              <a:rPr lang="en-US" altLang="ko-KR" sz="1800" dirty="0"/>
              <a:t> int default 10 after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753AC-BF88-506C-ED8A-C4837855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284192"/>
            <a:ext cx="4153480" cy="3677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15384D-AF90-A543-CDB1-B5DA88D4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21" y="2284192"/>
            <a:ext cx="5356611" cy="38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20E65-1B65-8250-F750-DDF49920D1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80ED9-9F7D-380F-3691-592D0A5212EC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컬럼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FC9A-7350-ECD2-ADFF-235408D2F419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drop column age;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6FF63-5BAA-EA8B-FEED-61CCAD6B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358495"/>
            <a:ext cx="42011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4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543E3-A362-B9BD-76A9-2C4B05920A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DA249-00CB-7E81-37FC-23D176DE67C2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테이블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80FBD-1913-B86A-E944-CBD785549D91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drop table test2;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1C7FB-0196-6501-3FBF-BF5AEC94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385852"/>
            <a:ext cx="28293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8C148-48E5-ED78-3C16-F2CD99B28F0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 및 삭제 </a:t>
            </a:r>
            <a:r>
              <a:rPr lang="en-US" altLang="ko-KR" b="1" dirty="0"/>
              <a:t>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CE24E-D6E4-EE43-B78A-95BC11AB1A0D}"/>
              </a:ext>
            </a:extLst>
          </p:cNvPr>
          <p:cNvSpPr txBox="1"/>
          <p:nvPr/>
        </p:nvSpPr>
        <p:spPr>
          <a:xfrm>
            <a:off x="129309" y="923278"/>
            <a:ext cx="119241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student_id</a:t>
            </a:r>
            <a:r>
              <a:rPr lang="en-US" altLang="ko-KR" dirty="0"/>
              <a:t> int, </a:t>
            </a:r>
            <a:r>
              <a:rPr lang="en-US" altLang="ko-KR" dirty="0" err="1"/>
              <a:t>student_name</a:t>
            </a:r>
            <a:r>
              <a:rPr lang="en-US" altLang="ko-KR" dirty="0"/>
              <a:t> varchar(20) </a:t>
            </a:r>
            <a:r>
              <a:rPr lang="ko-KR" altLang="en-US" dirty="0"/>
              <a:t>컬럼을 가진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테이블을 만드시오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  </a:t>
            </a:r>
            <a:r>
              <a:rPr lang="en-US" altLang="ko-KR" dirty="0" err="1" smtClean="0"/>
              <a:t>tb_student_info</a:t>
            </a:r>
            <a:r>
              <a:rPr lang="ko-KR" altLang="en-US" dirty="0" smtClean="0"/>
              <a:t> </a:t>
            </a:r>
            <a:r>
              <a:rPr lang="ko-KR" altLang="en-US" dirty="0"/>
              <a:t>테이블에 </a:t>
            </a:r>
            <a:endParaRPr lang="en-US" altLang="ko-KR" dirty="0"/>
          </a:p>
          <a:p>
            <a:pPr lvl="1"/>
            <a:r>
              <a:rPr lang="en-US" altLang="ko-KR" dirty="0" err="1"/>
              <a:t>student_grade</a:t>
            </a:r>
            <a:r>
              <a:rPr lang="en-US" altLang="ko-KR" dirty="0"/>
              <a:t> int, </a:t>
            </a:r>
          </a:p>
          <a:p>
            <a:pPr lvl="1"/>
            <a:r>
              <a:rPr lang="en-US" altLang="ko-KR" dirty="0" err="1"/>
              <a:t>student_school_area</a:t>
            </a:r>
            <a:r>
              <a:rPr lang="en-US" altLang="ko-KR" dirty="0"/>
              <a:t> varchar(10), </a:t>
            </a:r>
          </a:p>
          <a:p>
            <a:pPr lvl="1"/>
            <a:r>
              <a:rPr lang="en-US" altLang="ko-KR" dirty="0" err="1"/>
              <a:t>student_school</a:t>
            </a:r>
            <a:r>
              <a:rPr lang="en-US" altLang="ko-KR" dirty="0"/>
              <a:t> varchar(40), </a:t>
            </a:r>
          </a:p>
          <a:p>
            <a:pPr lvl="1"/>
            <a:r>
              <a:rPr lang="en-US" altLang="ko-KR" dirty="0" err="1"/>
              <a:t>addr</a:t>
            </a:r>
            <a:r>
              <a:rPr lang="en-US" altLang="ko-KR" dirty="0"/>
              <a:t> varchar(100)  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컬럼을 </a:t>
            </a:r>
            <a:r>
              <a:rPr lang="ko-KR" altLang="en-US" dirty="0" err="1"/>
              <a:t>추가하시오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컬럼 </a:t>
            </a:r>
            <a:r>
              <a:rPr lang="ko-KR" altLang="en-US" dirty="0"/>
              <a:t>앞에 </a:t>
            </a:r>
            <a:r>
              <a:rPr lang="en-US" altLang="ko-KR" dirty="0" err="1"/>
              <a:t>student_zipcode</a:t>
            </a:r>
            <a:r>
              <a:rPr lang="en-US" altLang="ko-KR" dirty="0"/>
              <a:t> varchar(6) </a:t>
            </a:r>
            <a:r>
              <a:rPr lang="ko-KR" altLang="en-US" dirty="0"/>
              <a:t>컬럼을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4.  test1_new </a:t>
            </a:r>
            <a:r>
              <a:rPr lang="ko-KR" altLang="en-US" dirty="0"/>
              <a:t>테이블을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4C8F5-2588-2AC5-04DE-9806FE4C1C22}"/>
              </a:ext>
            </a:extLst>
          </p:cNvPr>
          <p:cNvSpPr txBox="1"/>
          <p:nvPr/>
        </p:nvSpPr>
        <p:spPr>
          <a:xfrm>
            <a:off x="4835770" y="2681654"/>
            <a:ext cx="586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alter table </a:t>
            </a:r>
            <a:r>
              <a:rPr lang="en-US" altLang="ko-KR" sz="14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add </a:t>
            </a:r>
            <a:r>
              <a:rPr lang="en-US" altLang="ko-KR" sz="1400" dirty="0" err="1">
                <a:solidFill>
                  <a:srgbClr val="FF0000"/>
                </a:solidFill>
              </a:rPr>
              <a:t>student_grade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alter table </a:t>
            </a:r>
            <a:r>
              <a:rPr lang="en-US" altLang="ko-KR" sz="14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400" dirty="0">
                <a:solidFill>
                  <a:srgbClr val="FF0000"/>
                </a:solidFill>
              </a:rPr>
              <a:t> add </a:t>
            </a:r>
            <a:r>
              <a:rPr lang="en-US" altLang="ko-KR" sz="1400" dirty="0" err="1">
                <a:solidFill>
                  <a:srgbClr val="FF0000"/>
                </a:solidFill>
              </a:rPr>
              <a:t>student_school_area</a:t>
            </a:r>
            <a:r>
              <a:rPr lang="en-US" altLang="ko-KR" sz="1400" dirty="0">
                <a:solidFill>
                  <a:srgbClr val="FF0000"/>
                </a:solidFill>
              </a:rPr>
              <a:t> varchar(10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alter table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tb_student_info</a:t>
            </a:r>
            <a:r>
              <a:rPr lang="en-US" altLang="ko-KR" sz="1400" dirty="0" smtClean="0">
                <a:solidFill>
                  <a:srgbClr val="FF0000"/>
                </a:solidFill>
              </a:rPr>
              <a:t> add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student_school</a:t>
            </a:r>
            <a:r>
              <a:rPr lang="en-US" altLang="ko-KR" sz="1400" dirty="0" smtClean="0">
                <a:solidFill>
                  <a:srgbClr val="FF0000"/>
                </a:solidFill>
              </a:rPr>
              <a:t> varchar(40),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alter </a:t>
            </a:r>
            <a:r>
              <a:rPr lang="en-US" altLang="ko-KR" sz="1400" dirty="0">
                <a:solidFill>
                  <a:srgbClr val="FF0000"/>
                </a:solidFill>
              </a:rPr>
              <a:t>table </a:t>
            </a:r>
            <a:r>
              <a:rPr lang="en-US" altLang="ko-KR" sz="14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400" dirty="0">
                <a:solidFill>
                  <a:srgbClr val="FF0000"/>
                </a:solidFill>
              </a:rPr>
              <a:t> add </a:t>
            </a:r>
            <a:r>
              <a:rPr lang="en-US" altLang="ko-KR" sz="1400" dirty="0" err="1">
                <a:solidFill>
                  <a:srgbClr val="FF0000"/>
                </a:solidFill>
              </a:rPr>
              <a:t>addr</a:t>
            </a:r>
            <a:r>
              <a:rPr lang="en-US" altLang="ko-KR" sz="1400" dirty="0">
                <a:solidFill>
                  <a:srgbClr val="FF0000"/>
                </a:solidFill>
              </a:rPr>
              <a:t> varchar(100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21C5-7368-AC80-D2F7-951ABA76C672}"/>
              </a:ext>
            </a:extLst>
          </p:cNvPr>
          <p:cNvSpPr txBox="1"/>
          <p:nvPr/>
        </p:nvSpPr>
        <p:spPr>
          <a:xfrm>
            <a:off x="4835770" y="4695093"/>
            <a:ext cx="708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alter table </a:t>
            </a:r>
            <a:r>
              <a:rPr lang="en-US" altLang="ko-KR" sz="14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400" dirty="0">
                <a:solidFill>
                  <a:srgbClr val="FF0000"/>
                </a:solidFill>
              </a:rPr>
              <a:t> add </a:t>
            </a:r>
            <a:r>
              <a:rPr lang="en-US" altLang="ko-KR" sz="1400" dirty="0" err="1">
                <a:solidFill>
                  <a:srgbClr val="FF0000"/>
                </a:solidFill>
              </a:rPr>
              <a:t>student_zipcode</a:t>
            </a:r>
            <a:r>
              <a:rPr lang="en-US" altLang="ko-KR" sz="1400" dirty="0">
                <a:solidFill>
                  <a:srgbClr val="FF0000"/>
                </a:solidFill>
              </a:rPr>
              <a:t> varchar(6) after </a:t>
            </a:r>
            <a:r>
              <a:rPr lang="en-US" altLang="ko-KR" sz="1400" dirty="0" err="1">
                <a:solidFill>
                  <a:srgbClr val="FF0000"/>
                </a:solidFill>
              </a:rPr>
              <a:t>student_school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student_school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뒤에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4C8F5-2588-2AC5-04DE-9806FE4C1C22}"/>
              </a:ext>
            </a:extLst>
          </p:cNvPr>
          <p:cNvSpPr txBox="1"/>
          <p:nvPr/>
        </p:nvSpPr>
        <p:spPr>
          <a:xfrm>
            <a:off x="4741986" y="1400147"/>
            <a:ext cx="586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 CREATE TABLE `</a:t>
            </a:r>
            <a:r>
              <a:rPr lang="en-US" altLang="ko-KR" sz="14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400" dirty="0">
                <a:solidFill>
                  <a:srgbClr val="FF0000"/>
                </a:solidFill>
              </a:rPr>
              <a:t>`(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student_id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student_name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varchar(20)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);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0FBD-1913-B86A-E944-CBD785549D91}"/>
              </a:ext>
            </a:extLst>
          </p:cNvPr>
          <p:cNvSpPr txBox="1"/>
          <p:nvPr/>
        </p:nvSpPr>
        <p:spPr>
          <a:xfrm>
            <a:off x="4835770" y="5446012"/>
            <a:ext cx="4350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use </a:t>
            </a:r>
            <a:r>
              <a:rPr lang="en-US" altLang="ko-KR" sz="1400" dirty="0" err="1">
                <a:solidFill>
                  <a:srgbClr val="FF0000"/>
                </a:solidFill>
              </a:rPr>
              <a:t>test_user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show tables;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drop </a:t>
            </a:r>
            <a:r>
              <a:rPr lang="en-US" altLang="ko-KR" sz="1400" dirty="0">
                <a:solidFill>
                  <a:srgbClr val="FF0000"/>
                </a:solidFill>
              </a:rPr>
              <a:t>table </a:t>
            </a:r>
            <a:r>
              <a:rPr lang="en-US" altLang="ko-KR" sz="1400" dirty="0" smtClean="0">
                <a:solidFill>
                  <a:srgbClr val="FF0000"/>
                </a:solidFill>
              </a:rPr>
              <a:t>test1;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SQL </a:t>
            </a:r>
            <a:r>
              <a:rPr lang="ko-KR" altLang="en-US" b="1" dirty="0"/>
              <a:t>기본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FF5F-AE17-0382-187E-37E8BED0BF40}"/>
              </a:ext>
            </a:extLst>
          </p:cNvPr>
          <p:cNvSpPr txBox="1"/>
          <p:nvPr/>
        </p:nvSpPr>
        <p:spPr>
          <a:xfrm>
            <a:off x="129309" y="794328"/>
            <a:ext cx="11924146" cy="586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SQL(Standard Query Language)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DBMS </a:t>
            </a:r>
            <a:r>
              <a:rPr lang="ko-KR" altLang="en-US" dirty="0"/>
              <a:t>종류에 관계없이 공통으로 사용할 수 있도록 만든 언어</a:t>
            </a:r>
            <a:endParaRPr lang="en-US" altLang="ko-KR" sz="1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조작분류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DDL(Data Definition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정의어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뷰 같은 데이터 구조를 정의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ex) Create, Alter, Drop, Rename, Truncate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DML(Data Manipulation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조작어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조회 하거나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 Select, Insert, Update, Delete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DCL(Data Control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제어어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데이터베이스 접근</a:t>
            </a:r>
            <a:r>
              <a:rPr lang="en-US" altLang="ko-KR" sz="1600" dirty="0"/>
              <a:t>, </a:t>
            </a:r>
            <a:r>
              <a:rPr lang="ko-KR" altLang="en-US" sz="1600" dirty="0"/>
              <a:t>조작에 관련된 권한을 부여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</a:t>
            </a:r>
            <a:r>
              <a:rPr lang="ko-KR" altLang="en-US" sz="1600" dirty="0"/>
              <a:t> </a:t>
            </a:r>
            <a:r>
              <a:rPr lang="en-US" altLang="ko-KR" sz="1600" dirty="0"/>
              <a:t>Grant, Revoke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TCL(Transaction Control Language) : </a:t>
            </a:r>
            <a:r>
              <a:rPr lang="ko-KR" altLang="en-US" sz="1800" dirty="0" err="1"/>
              <a:t>트렌젝션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제어어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DML</a:t>
            </a:r>
            <a:r>
              <a:rPr lang="ko-KR" altLang="en-US" sz="1600" dirty="0"/>
              <a:t>으로 조작된 결과를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취소하는 명령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 Commit, Rollback, </a:t>
            </a:r>
            <a:r>
              <a:rPr lang="en-US" altLang="ko-KR" sz="1600" dirty="0" err="1"/>
              <a:t>Savepoint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3F152-6E7E-457E-4265-24907D974E3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42EB4-693A-CE9A-43B4-6AE93E694A9F}"/>
              </a:ext>
            </a:extLst>
          </p:cNvPr>
          <p:cNvSpPr txBox="1">
            <a:spLocks/>
          </p:cNvSpPr>
          <p:nvPr/>
        </p:nvSpPr>
        <p:spPr>
          <a:xfrm>
            <a:off x="383308" y="1166018"/>
            <a:ext cx="1118893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1)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/>
              <a:t>접속 </a:t>
            </a:r>
            <a:r>
              <a:rPr lang="en-US" altLang="ko-KR" sz="1800" dirty="0"/>
              <a:t>: </a:t>
            </a:r>
            <a:r>
              <a:rPr lang="ko-KR" altLang="en-US" sz="1800" dirty="0"/>
              <a:t>시작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8.0 Command Line Client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-&gt; </a:t>
            </a:r>
            <a:r>
              <a:rPr lang="ko-KR" altLang="en-US" sz="1800" dirty="0"/>
              <a:t>설치 시 입력한 패스워드 입력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5A8CB4-AFF6-7E58-95B1-A9218853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2732967"/>
            <a:ext cx="1510641" cy="3064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4F4A95-89AB-27B3-6F55-22E1D665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53" y="2503053"/>
            <a:ext cx="676369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4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93BF3-B9CD-C615-C44D-D80AD1136B6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AE0C8-7730-2E13-436D-DB6553435A2F}"/>
              </a:ext>
            </a:extLst>
          </p:cNvPr>
          <p:cNvSpPr txBox="1">
            <a:spLocks/>
          </p:cNvSpPr>
          <p:nvPr/>
        </p:nvSpPr>
        <p:spPr>
          <a:xfrm>
            <a:off x="290946" y="9906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2) </a:t>
            </a:r>
            <a:r>
              <a:rPr lang="ko-KR" altLang="en-US" sz="1800" dirty="0"/>
              <a:t>데이터베이스 조회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show databases;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741F1-D4C4-CB3D-495A-085E7DE6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69" y="990600"/>
            <a:ext cx="4781822" cy="3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92B6360-94EE-72CF-138D-2528E339E1D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3) </a:t>
            </a:r>
            <a:r>
              <a:rPr lang="ko-KR" altLang="en-US" sz="1800" dirty="0"/>
              <a:t>데이터베이스 생성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DATABASE `</a:t>
            </a:r>
            <a:r>
              <a:rPr lang="en-US" altLang="ko-KR" sz="1800" dirty="0" err="1"/>
              <a:t>test_user</a:t>
            </a:r>
            <a:r>
              <a:rPr lang="en-US" altLang="ko-KR" sz="1800" dirty="0"/>
              <a:t>`;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A90AC3-FA46-0CD7-4E58-9E46720A333B}"/>
              </a:ext>
            </a:extLst>
          </p:cNvPr>
          <p:cNvSpPr/>
          <p:nvPr/>
        </p:nvSpPr>
        <p:spPr>
          <a:xfrm>
            <a:off x="6321474" y="25128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show databases</a:t>
            </a:r>
            <a:r>
              <a:rPr lang="ko-KR" altLang="en-US" dirty="0"/>
              <a:t>로 생성된 </a:t>
            </a:r>
            <a:r>
              <a:rPr lang="en-US" altLang="ko-KR" dirty="0"/>
              <a:t>database</a:t>
            </a:r>
            <a:r>
              <a:rPr lang="ko-KR" altLang="en-US" dirty="0"/>
              <a:t>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35B18-5C36-224A-1F3B-C1E7D990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3190349"/>
            <a:ext cx="3543795" cy="2572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34177-54D6-8D97-BC6F-377CF1D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70" y="3190349"/>
            <a:ext cx="3143689" cy="27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A6A61-5FE0-5380-F36A-D7B9B3E5C8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</p:spTree>
    <p:extLst>
      <p:ext uri="{BB962C8B-B14F-4D97-AF65-F5344CB8AC3E}">
        <p14:creationId xmlns:p14="http://schemas.microsoft.com/office/powerpoint/2010/main" val="105133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599F41C-13EF-7798-812F-D932537B28BB}"/>
              </a:ext>
            </a:extLst>
          </p:cNvPr>
          <p:cNvSpPr txBox="1">
            <a:spLocks/>
          </p:cNvSpPr>
          <p:nvPr/>
        </p:nvSpPr>
        <p:spPr>
          <a:xfrm>
            <a:off x="457200" y="1387766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4) </a:t>
            </a:r>
            <a:r>
              <a:rPr lang="ko-KR" altLang="en-US" sz="1800" dirty="0"/>
              <a:t>데이터베이스 선택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use </a:t>
            </a:r>
            <a:r>
              <a:rPr lang="en-US" altLang="ko-KR" sz="1800" dirty="0" err="1"/>
              <a:t>test_user</a:t>
            </a:r>
            <a:r>
              <a:rPr lang="en-US" altLang="ko-KR" sz="1800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57707-11BE-EE50-038C-E79379F51EE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B26A9-0464-C5D1-A2D6-FD50C7B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8" y="2957947"/>
            <a:ext cx="310558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F66B0-952C-460B-1210-EF1408CF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9" y="3205026"/>
            <a:ext cx="3520750" cy="3311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7598-F962-2AEF-0D79-3985CD8CD1E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– Workbench </a:t>
            </a:r>
            <a:r>
              <a:rPr lang="ko-KR" altLang="en-US" b="1" dirty="0"/>
              <a:t>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6A2D-630E-1BF7-EDAF-D3A873ACFFD5}"/>
              </a:ext>
            </a:extLst>
          </p:cNvPr>
          <p:cNvSpPr txBox="1"/>
          <p:nvPr/>
        </p:nvSpPr>
        <p:spPr>
          <a:xfrm>
            <a:off x="129309" y="905164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MySQL </a:t>
            </a:r>
            <a:r>
              <a:rPr lang="ko-KR" altLang="en-US" dirty="0"/>
              <a:t>접속 </a:t>
            </a:r>
            <a:r>
              <a:rPr lang="en-US" altLang="ko-KR" dirty="0"/>
              <a:t>: </a:t>
            </a:r>
            <a:r>
              <a:rPr lang="ko-KR" altLang="en-US" dirty="0"/>
              <a:t>시작 </a:t>
            </a:r>
            <a:r>
              <a:rPr lang="en-US" altLang="ko-KR" dirty="0"/>
              <a:t>-&gt; MySQL Workbench 8.0 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36168-691D-53F3-CEBF-3312DAAAE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79" y="2329198"/>
            <a:ext cx="7076767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E2229-9E38-AC2D-E65C-5F5581F9FF3F}"/>
              </a:ext>
            </a:extLst>
          </p:cNvPr>
          <p:cNvSpPr txBox="1"/>
          <p:nvPr/>
        </p:nvSpPr>
        <p:spPr>
          <a:xfrm>
            <a:off x="129309" y="993200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</a:t>
            </a:r>
            <a:r>
              <a:rPr lang="en-US" altLang="ko-KR" dirty="0"/>
              <a:t>SCHEMAS  </a:t>
            </a:r>
            <a:r>
              <a:rPr lang="ko-KR" altLang="en-US" dirty="0"/>
              <a:t>영역 </a:t>
            </a:r>
            <a:r>
              <a:rPr lang="ko-KR" altLang="en-US" dirty="0" err="1"/>
              <a:t>우클릭</a:t>
            </a:r>
            <a:r>
              <a:rPr lang="en-US" altLang="ko-KR" dirty="0"/>
              <a:t>-&gt;Create Schemas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Name : </a:t>
            </a:r>
            <a:r>
              <a:rPr lang="ko-KR" altLang="en-US" dirty="0"/>
              <a:t>데이터베이스명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Charset/Collation : utf8mb4/utf8mb4_0900_ai_ci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/>
              <a:t>Charset(</a:t>
            </a:r>
            <a:r>
              <a:rPr lang="ko-KR" altLang="en-US" dirty="0" err="1"/>
              <a:t>케릭터셋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MySQL 5.0</a:t>
            </a:r>
            <a:r>
              <a:rPr lang="ko-KR" altLang="en-US" dirty="0"/>
              <a:t>이하 </a:t>
            </a:r>
            <a:r>
              <a:rPr lang="en-US" altLang="ko-KR" dirty="0"/>
              <a:t>: latin1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MySQL 8</a:t>
            </a:r>
            <a:r>
              <a:rPr lang="ko-KR" altLang="en-US" dirty="0"/>
              <a:t>이상 </a:t>
            </a:r>
            <a:r>
              <a:rPr lang="en-US" altLang="ko-KR" dirty="0"/>
              <a:t>: utf8mb4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021F2-926B-0CA9-B6B9-B5F8264C261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ECF144-D328-F368-2FE4-E3A9F028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96" y="2858880"/>
            <a:ext cx="6247351" cy="3865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1D34A2-E820-7827-A345-D94E1F9D2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71" y="1550818"/>
            <a:ext cx="4685399" cy="288636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CA6081-7580-F2F1-4228-14CA36C85560}"/>
              </a:ext>
            </a:extLst>
          </p:cNvPr>
          <p:cNvSpPr/>
          <p:nvPr/>
        </p:nvSpPr>
        <p:spPr>
          <a:xfrm>
            <a:off x="5074888" y="4558370"/>
            <a:ext cx="828710" cy="1109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EDB20-E66E-40B3-5510-0B7FB3B204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DB3C3-D8BD-A9C0-9BCC-B820BD672571}"/>
              </a:ext>
            </a:extLst>
          </p:cNvPr>
          <p:cNvSpPr txBox="1"/>
          <p:nvPr/>
        </p:nvSpPr>
        <p:spPr>
          <a:xfrm>
            <a:off x="129309" y="993200"/>
            <a:ext cx="1192414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student</a:t>
            </a:r>
            <a:r>
              <a:rPr lang="ko-KR" altLang="en-US" dirty="0"/>
              <a:t>라는 이름의 데이터베이스를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생성된 </a:t>
            </a:r>
            <a:r>
              <a:rPr lang="en-US" altLang="ko-KR" dirty="0"/>
              <a:t>student</a:t>
            </a:r>
            <a:r>
              <a:rPr lang="ko-KR" altLang="en-US" dirty="0"/>
              <a:t>를 화면에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student </a:t>
            </a:r>
            <a:r>
              <a:rPr lang="ko-KR" altLang="en-US" dirty="0"/>
              <a:t>데이터베이스를 </a:t>
            </a:r>
            <a:r>
              <a:rPr lang="ko-KR" altLang="en-US" dirty="0" err="1"/>
              <a:t>선택하시오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88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602</Words>
  <Application>Microsoft Office PowerPoint</Application>
  <PresentationFormat>와이드스크린</PresentationFormat>
  <Paragraphs>148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2024-06-23T05:25:09Z</dcterms:created>
  <dcterms:modified xsi:type="dcterms:W3CDTF">2024-07-11T01:55:45Z</dcterms:modified>
</cp:coreProperties>
</file>