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트랜잭션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즉시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수행 도중 데이터 변경 연산의 결과를 데이터베이스에 즉시 반영</a:t>
            </a:r>
            <a:r>
              <a:rPr lang="en-US" altLang="ko-KR" dirty="0"/>
              <a:t>(</a:t>
            </a:r>
            <a:r>
              <a:rPr lang="ko-KR" altLang="en-US" dirty="0"/>
              <a:t>로그에도 기록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지연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부분 완료되면 데이터 변경 연산의 결과를 데이터베이스에 한번에 반영한다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수행 중 데이터 변경 연산결과 로그에만 기록 후 반영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617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로그 회복 기법과 같은 방법으로 로그 기록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일정 시간 간격으로 검사 시점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최근 검사 시점 이후에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011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다른 안전한 저장 장치에 복사</a:t>
            </a:r>
            <a:r>
              <a:rPr lang="en-US" altLang="ko-KR" dirty="0"/>
              <a:t>(</a:t>
            </a:r>
            <a:r>
              <a:rPr lang="ko-KR" altLang="en-US" dirty="0"/>
              <a:t>덤프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비용이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CPU </a:t>
            </a:r>
            <a:r>
              <a:rPr lang="ko-KR" altLang="en-US" dirty="0"/>
              <a:t>낭비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7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트랜잭션</a:t>
            </a:r>
            <a:r>
              <a:rPr lang="en-US" altLang="ko-KR" b="1" dirty="0"/>
              <a:t>(Transaction)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하나 이상의 데이터베이스 연산을 묶어서 하나의 작업 단위로 처리하는 것을 의미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데이터의 무결성을 보장하기 위한 개념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연산이 모두 성공적으로 수행되거나</a:t>
            </a:r>
            <a:r>
              <a:rPr lang="en-US" altLang="ko-KR" dirty="0"/>
              <a:t>, </a:t>
            </a:r>
            <a:r>
              <a:rPr lang="ko-KR" altLang="en-US" dirty="0"/>
              <a:t>하나라도 실패할 경우 이전 상태로 롤백</a:t>
            </a:r>
            <a:r>
              <a:rPr lang="en-US" altLang="ko-KR" dirty="0"/>
              <a:t>(Rollback)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=&gt; </a:t>
            </a:r>
            <a:r>
              <a:rPr lang="ko-KR" altLang="en-US" b="1" dirty="0">
                <a:solidFill>
                  <a:srgbClr val="FF0000"/>
                </a:solidFill>
              </a:rPr>
              <a:t>데이터의 일관성 유지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C289E-EB2F-9EB2-F62B-8212848E70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8BD76E9B-9541-2AB4-20CC-187C02B07862}"/>
              </a:ext>
            </a:extLst>
          </p:cNvPr>
          <p:cNvSpPr/>
          <p:nvPr/>
        </p:nvSpPr>
        <p:spPr>
          <a:xfrm>
            <a:off x="895964" y="2641600"/>
            <a:ext cx="243143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BFFEF27-4421-AE99-E1A1-ABDC10F26921}"/>
              </a:ext>
            </a:extLst>
          </p:cNvPr>
          <p:cNvSpPr/>
          <p:nvPr/>
        </p:nvSpPr>
        <p:spPr>
          <a:xfrm>
            <a:off x="8662014" y="2603500"/>
            <a:ext cx="2634022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512B-0C2E-2E2D-DF36-BE3B7DEFD1F8}"/>
              </a:ext>
            </a:extLst>
          </p:cNvPr>
          <p:cNvSpPr txBox="1"/>
          <p:nvPr/>
        </p:nvSpPr>
        <p:spPr>
          <a:xfrm>
            <a:off x="895964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90167-0D85-BD62-5BA5-7794381D58B6}"/>
              </a:ext>
            </a:extLst>
          </p:cNvPr>
          <p:cNvSpPr txBox="1"/>
          <p:nvPr/>
        </p:nvSpPr>
        <p:spPr>
          <a:xfrm>
            <a:off x="8662014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6C44C-28DE-D675-67C9-E2135C96332B}"/>
              </a:ext>
            </a:extLst>
          </p:cNvPr>
          <p:cNvSpPr/>
          <p:nvPr/>
        </p:nvSpPr>
        <p:spPr>
          <a:xfrm>
            <a:off x="3886200" y="1333500"/>
            <a:ext cx="4203700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D8192-60D1-36CD-BE56-DBAE5CF52A09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계좌이체 트랜잭션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A7BA01-265B-1611-BE2D-B2DAF49077FB}"/>
              </a:ext>
            </a:extLst>
          </p:cNvPr>
          <p:cNvSpPr/>
          <p:nvPr/>
        </p:nvSpPr>
        <p:spPr>
          <a:xfrm>
            <a:off x="4038600" y="20320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계좌에서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출금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–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길동계좌번호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CBD9-2A7C-BEA3-CDAF-9E8761F9EB6B}"/>
              </a:ext>
            </a:extLst>
          </p:cNvPr>
          <p:cNvSpPr/>
          <p:nvPr/>
        </p:nvSpPr>
        <p:spPr>
          <a:xfrm>
            <a:off x="4032250" y="40132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계좌에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입금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연미계좌번호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FF1177-91F4-6880-D6CC-AB2083385A11}"/>
              </a:ext>
            </a:extLst>
          </p:cNvPr>
          <p:cNvSpPr/>
          <p:nvPr/>
        </p:nvSpPr>
        <p:spPr>
          <a:xfrm>
            <a:off x="332740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68827A-3252-7BCE-AF29-D1B10E773466}"/>
              </a:ext>
            </a:extLst>
          </p:cNvPr>
          <p:cNvSpPr/>
          <p:nvPr/>
        </p:nvSpPr>
        <p:spPr>
          <a:xfrm>
            <a:off x="812165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9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A787CA8D-9323-59A6-A1D9-CE2784684FE1}"/>
              </a:ext>
            </a:extLst>
          </p:cNvPr>
          <p:cNvSpPr/>
          <p:nvPr/>
        </p:nvSpPr>
        <p:spPr>
          <a:xfrm>
            <a:off x="571807" y="26416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100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A00E23A4-F432-4018-0CDE-AD776561119A}"/>
              </a:ext>
            </a:extLst>
          </p:cNvPr>
          <p:cNvSpPr/>
          <p:nvPr/>
        </p:nvSpPr>
        <p:spPr>
          <a:xfrm>
            <a:off x="9411007" y="26035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30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70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E31BA-1225-9E8F-6598-2873722333A7}"/>
              </a:ext>
            </a:extLst>
          </p:cNvPr>
          <p:cNvSpPr txBox="1"/>
          <p:nvPr/>
        </p:nvSpPr>
        <p:spPr>
          <a:xfrm>
            <a:off x="571807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326FA-F84B-80BF-A572-BD0B44A932CF}"/>
              </a:ext>
            </a:extLst>
          </p:cNvPr>
          <p:cNvSpPr txBox="1"/>
          <p:nvPr/>
        </p:nvSpPr>
        <p:spPr>
          <a:xfrm>
            <a:off x="9175443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416CF-3EBF-2A73-5542-D9D6D3DD0183}"/>
              </a:ext>
            </a:extLst>
          </p:cNvPr>
          <p:cNvSpPr/>
          <p:nvPr/>
        </p:nvSpPr>
        <p:spPr>
          <a:xfrm>
            <a:off x="3379121" y="1333500"/>
            <a:ext cx="5491522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2895-1C6B-57D4-B2BC-654F71423C6A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상품주문 트랜잭션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ED896F-CBDE-A8BF-07C0-BFC1D268C2FA}"/>
              </a:ext>
            </a:extLst>
          </p:cNvPr>
          <p:cNvSpPr/>
          <p:nvPr/>
        </p:nvSpPr>
        <p:spPr>
          <a:xfrm>
            <a:off x="3543300" y="20320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주문내용 추가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주문</a:t>
            </a:r>
            <a:r>
              <a:rPr lang="en-US" altLang="ko-KR" sz="1400" dirty="0"/>
              <a:t>(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주문일자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VALUES(‘001’, ‘GUEST‘, ‘E01-001’, 30, ‘2022-03-10’);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0250F3-0D59-E898-8AE1-66F2657D07CD}"/>
              </a:ext>
            </a:extLst>
          </p:cNvPr>
          <p:cNvSpPr/>
          <p:nvPr/>
        </p:nvSpPr>
        <p:spPr>
          <a:xfrm>
            <a:off x="3536950" y="40132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주문제품의 재고량 변경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제품테이블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재고량 </a:t>
            </a:r>
            <a:r>
              <a:rPr lang="en-US" altLang="ko-KR" dirty="0"/>
              <a:t>= </a:t>
            </a:r>
            <a:r>
              <a:rPr lang="ko-KR" altLang="en-US" dirty="0"/>
              <a:t>재고량 </a:t>
            </a:r>
            <a:r>
              <a:rPr lang="en-US" altLang="ko-KR" dirty="0"/>
              <a:t>- 30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제품번호 </a:t>
            </a:r>
            <a:r>
              <a:rPr lang="en-US" altLang="ko-KR" dirty="0"/>
              <a:t>= ‘E01-001’;</a:t>
            </a:r>
          </a:p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7A6FAE-2D20-5705-6005-13267E1A12C2}"/>
              </a:ext>
            </a:extLst>
          </p:cNvPr>
          <p:cNvSpPr/>
          <p:nvPr/>
        </p:nvSpPr>
        <p:spPr>
          <a:xfrm>
            <a:off x="2807007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3EC4FA-B8F9-2B2C-0BB9-C4FC69C0BD3E}"/>
              </a:ext>
            </a:extLst>
          </p:cNvPr>
          <p:cNvSpPr/>
          <p:nvPr/>
        </p:nvSpPr>
        <p:spPr>
          <a:xfrm>
            <a:off x="8870643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9BDC2-66F5-09AB-C265-DB7D13116E1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52347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0875E-F668-D0EE-6A60-C30567BC8A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A58A0-7B46-C08E-63B2-195C3043E6EB}"/>
              </a:ext>
            </a:extLst>
          </p:cNvPr>
          <p:cNvSpPr txBox="1"/>
          <p:nvPr/>
        </p:nvSpPr>
        <p:spPr>
          <a:xfrm>
            <a:off x="129309" y="1085850"/>
            <a:ext cx="1192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연산</a:t>
            </a: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1. commit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수행되었음을 선언</a:t>
            </a:r>
            <a:r>
              <a:rPr lang="en-US" altLang="ko-KR" dirty="0"/>
              <a:t>(</a:t>
            </a:r>
            <a:r>
              <a:rPr lang="ko-KR" altLang="en-US" dirty="0"/>
              <a:t>작업완료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dirty="0"/>
              <a:t>2. rollback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트랜잭션을 수행하는 데 실패 하였음을 선언</a:t>
            </a:r>
            <a:r>
              <a:rPr lang="en-US" altLang="ko-KR" dirty="0"/>
              <a:t>(</a:t>
            </a:r>
            <a:r>
              <a:rPr lang="ko-KR" altLang="en-US" dirty="0"/>
              <a:t>작업 취소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64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67251-1733-7093-1CAB-25EBED4204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71AD-6CCE-82B8-B943-A4D34727A0D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특성</a:t>
            </a:r>
            <a:r>
              <a:rPr lang="en-US" altLang="ko-KR" b="1" dirty="0"/>
              <a:t>(ACID)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1. </a:t>
            </a:r>
            <a:r>
              <a:rPr lang="ko-KR" altLang="en-US" b="1" dirty="0" err="1"/>
              <a:t>원자성</a:t>
            </a:r>
            <a:r>
              <a:rPr lang="en-US" altLang="ko-KR" b="1" dirty="0"/>
              <a:t>(Atomicity)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내의 모든 연산이 완전히 수행되거나 전혀 수행되지 않아야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트랜잭션이 부분적으로만 실행되는 것을 방지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일관성</a:t>
            </a:r>
            <a:r>
              <a:rPr lang="en-US" altLang="ko-KR" b="1" dirty="0"/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실행되기 전과 후에 데이터베이스가 일관된 상태를 </a:t>
            </a:r>
            <a:r>
              <a:rPr lang="ko-KR" altLang="en-US" dirty="0" err="1"/>
              <a:t>유지해야한다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데이터베이스의 모든 제약조건을 만족시켜야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3. </a:t>
            </a:r>
            <a:r>
              <a:rPr lang="ko-KR" altLang="en-US" b="1" dirty="0"/>
              <a:t>고립성</a:t>
            </a:r>
            <a:r>
              <a:rPr lang="en-US" altLang="ko-KR" b="1" dirty="0"/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동시에 실행되는 여러 트랜잭션이 서로 영향을 주지 않도록 격리되어야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  =&gt; </a:t>
            </a:r>
            <a:r>
              <a:rPr lang="ko-KR" altLang="en-US" dirty="0"/>
              <a:t>동시성 제어를 통해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4. </a:t>
            </a:r>
            <a:r>
              <a:rPr lang="ko-KR" altLang="en-US" b="1" dirty="0"/>
              <a:t>지속성</a:t>
            </a:r>
            <a:r>
              <a:rPr lang="en-US" altLang="ko-KR" b="1" dirty="0"/>
              <a:t>(Durability)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</a:t>
            </a:r>
            <a:r>
              <a:rPr lang="ko-KR" altLang="en-US" dirty="0" err="1"/>
              <a:t>커밋된</a:t>
            </a:r>
            <a:r>
              <a:rPr lang="ko-KR" altLang="en-US" dirty="0"/>
              <a:t> 후에는</a:t>
            </a:r>
            <a:r>
              <a:rPr lang="en-US" altLang="ko-KR" dirty="0"/>
              <a:t>, </a:t>
            </a:r>
            <a:r>
              <a:rPr lang="ko-KR" altLang="en-US" dirty="0"/>
              <a:t>시스템에 장애가 발생하더라도 해당 트랜잭션의 결과가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영구적으로 반영되어야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B848C-5425-15F7-872A-4EA4FCFB24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6AB33-CCA9-CAA3-E824-8E52CD0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34192"/>
            <a:ext cx="11311300" cy="33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696E3-094F-604E-7975-87D30A11B6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9809C-CD84-AE25-02F0-98E141E957B3}"/>
              </a:ext>
            </a:extLst>
          </p:cNvPr>
          <p:cNvSpPr txBox="1"/>
          <p:nvPr/>
        </p:nvSpPr>
        <p:spPr>
          <a:xfrm>
            <a:off x="129309" y="1085850"/>
            <a:ext cx="1192414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회복이란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장애가 발생했을 때 데이터베이스를 장애가 발생하기 전의 일관된 상태로 복구 시키는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연산</a:t>
            </a:r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1. redo(</a:t>
            </a:r>
            <a:r>
              <a:rPr lang="ko-KR" altLang="en-US" dirty="0"/>
              <a:t>재실행</a:t>
            </a:r>
            <a:r>
              <a:rPr lang="en-US" altLang="ko-KR" dirty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완료된 후에 장애가 발생한 경우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dirty="0"/>
              <a:t>2. undo(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완료되기 전에 장애가 발생한 경우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42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B6025-C489-E97D-81DE-72E4876EA4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8A0C-929A-CEE4-B39A-8697B8A8F8DA}"/>
              </a:ext>
            </a:extLst>
          </p:cNvPr>
          <p:cNvSpPr txBox="1"/>
          <p:nvPr/>
        </p:nvSpPr>
        <p:spPr>
          <a:xfrm>
            <a:off x="129309" y="1085850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유형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로그를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검사 시점을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3. </a:t>
            </a: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 - </a:t>
            </a:r>
            <a:r>
              <a:rPr lang="ko-KR" altLang="en-US" dirty="0"/>
              <a:t>데이터베이스 덤프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을 이용한 회복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03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564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221</cp:revision>
  <dcterms:created xsi:type="dcterms:W3CDTF">2024-06-23T05:25:09Z</dcterms:created>
  <dcterms:modified xsi:type="dcterms:W3CDTF">2024-07-25T01:11:18Z</dcterms:modified>
</cp:coreProperties>
</file>