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Lor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or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d31a7c7d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d31a7c7d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d31a7c7d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d31a7c7d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f028428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f028428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8f028428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8f02842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fb19f1c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fb19f1c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fb19f1c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fb19f1c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fb19f1c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fb19f1c3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fb19f1c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fb19f1c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en.wikipedia.org/wiki/Software-defined_networking" TargetMode="External"/><Relationship Id="rId4" Type="http://schemas.openxmlformats.org/officeDocument/2006/relationships/hyperlink" Target="https://en.wikipedia.org/wiki/Encrypt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en.wikipedia.org/wiki/Public_cloud" TargetMode="External"/><Relationship Id="rId4" Type="http://schemas.openxmlformats.org/officeDocument/2006/relationships/hyperlink" Target="https://en.wikipedia.org/wiki/Hewlett-Packard" TargetMode="External"/><Relationship Id="rId5" Type="http://schemas.openxmlformats.org/officeDocument/2006/relationships/hyperlink" Target="https://en.wikipedia.org/wiki/Computer_data_storage" TargetMode="External"/><Relationship Id="rId6" Type="http://schemas.openxmlformats.org/officeDocument/2006/relationships/hyperlink" Target="https://en.wikipedia.org/wiki/OpenStac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en.wikipedia.org/wiki/Public_cloud" TargetMode="External"/><Relationship Id="rId4" Type="http://schemas.openxmlformats.org/officeDocument/2006/relationships/hyperlink" Target="https://en.wikipedia.org/wiki/Hewlett-Packard" TargetMode="External"/><Relationship Id="rId5" Type="http://schemas.openxmlformats.org/officeDocument/2006/relationships/hyperlink" Target="https://en.wikipedia.org/wiki/Computer_data_storage" TargetMode="External"/><Relationship Id="rId6" Type="http://schemas.openxmlformats.org/officeDocument/2006/relationships/hyperlink" Target="https://en.wikipedia.org/wiki/OpenStac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n.wikipedia.org/wiki/Hewlett-Packard" TargetMode="External"/><Relationship Id="rId4" Type="http://schemas.openxmlformats.org/officeDocument/2006/relationships/hyperlink" Target="https://en.wikipedia.org/wiki/OpenStack" TargetMode="External"/><Relationship Id="rId5" Type="http://schemas.openxmlformats.org/officeDocument/2006/relationships/hyperlink" Target="https://en.wikipedia.org/wiki/Content_delivery_networ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Cloud_computing" TargetMode="External"/><Relationship Id="rId4" Type="http://schemas.openxmlformats.org/officeDocument/2006/relationships/hyperlink" Target="https://en.wikipedia.org/wiki/Hewlett-Packard" TargetMode="External"/><Relationship Id="rId11" Type="http://schemas.openxmlformats.org/officeDocument/2006/relationships/hyperlink" Target="https://en.wikipedia.org/wiki/Cloud_computing" TargetMode="External"/><Relationship Id="rId10" Type="http://schemas.openxmlformats.org/officeDocument/2006/relationships/hyperlink" Target="https://en.wikipedia.org/wiki/IT" TargetMode="External"/><Relationship Id="rId9" Type="http://schemas.openxmlformats.org/officeDocument/2006/relationships/hyperlink" Target="https://en.wikipedia.org/wiki/OpenStack" TargetMode="External"/><Relationship Id="rId5" Type="http://schemas.openxmlformats.org/officeDocument/2006/relationships/hyperlink" Target="https://en.wikipedia.org/wiki/Public_cloud" TargetMode="External"/><Relationship Id="rId6" Type="http://schemas.openxmlformats.org/officeDocument/2006/relationships/hyperlink" Target="https://en.wikipedia.org/wiki/Private_cloud" TargetMode="External"/><Relationship Id="rId7" Type="http://schemas.openxmlformats.org/officeDocument/2006/relationships/hyperlink" Target="https://en.wikipedia.org/wiki/Hybrid_cloud" TargetMode="External"/><Relationship Id="rId8" Type="http://schemas.openxmlformats.org/officeDocument/2006/relationships/hyperlink" Target="https://en.wikipedia.org/wiki/Managed_private_clou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Hybrid_clou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Software_as_a_servi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en.wikipedia.org/wiki/Infrastructure_as_a_service" TargetMode="External"/><Relationship Id="rId4" Type="http://schemas.openxmlformats.org/officeDocument/2006/relationships/hyperlink" Target="https://en.wikipedia.org/wiki/Infrastructure_as_a_service" TargetMode="External"/><Relationship Id="rId5" Type="http://schemas.openxmlformats.org/officeDocument/2006/relationships/hyperlink" Target="https://en.wikipedia.org/wiki/Platform_as_a_service" TargetMode="External"/><Relationship Id="rId6" Type="http://schemas.openxmlformats.org/officeDocument/2006/relationships/hyperlink" Target="https://en.wikipedia.org/wiki/Platform_as_a_service" TargetMode="External"/><Relationship Id="rId7" Type="http://schemas.openxmlformats.org/officeDocument/2006/relationships/hyperlink" Target="https://en.wikipedia.org/wiki/Cloud_computing" TargetMode="External"/><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idx="1" type="subTitle"/>
          </p:nvPr>
        </p:nvSpPr>
        <p:spPr>
          <a:xfrm>
            <a:off x="73225" y="2789125"/>
            <a:ext cx="8539500" cy="55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rPr>
              <a:t>HP CLOUD</a:t>
            </a:r>
            <a:endParaRPr sz="2400">
              <a:solidFill>
                <a:schemeClr val="dk1"/>
              </a:solidFill>
            </a:endParaRPr>
          </a:p>
        </p:txBody>
      </p:sp>
      <p:pic>
        <p:nvPicPr>
          <p:cNvPr id="69" name="Google Shape;69;p13"/>
          <p:cNvPicPr preferRelativeResize="0"/>
          <p:nvPr/>
        </p:nvPicPr>
        <p:blipFill>
          <a:blip r:embed="rId3">
            <a:alphaModFix/>
          </a:blip>
          <a:stretch>
            <a:fillRect/>
          </a:stretch>
        </p:blipFill>
        <p:spPr>
          <a:xfrm>
            <a:off x="3353429" y="832624"/>
            <a:ext cx="1956470" cy="1956500"/>
          </a:xfrm>
          <a:prstGeom prst="rect">
            <a:avLst/>
          </a:prstGeom>
          <a:noFill/>
          <a:ln>
            <a:noFill/>
          </a:ln>
        </p:spPr>
      </p:pic>
      <p:sp>
        <p:nvSpPr>
          <p:cNvPr id="70" name="Google Shape;70;p13"/>
          <p:cNvSpPr txBox="1"/>
          <p:nvPr/>
        </p:nvSpPr>
        <p:spPr>
          <a:xfrm>
            <a:off x="2218500" y="3414725"/>
            <a:ext cx="4707000" cy="4002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rPr lang="en">
                <a:solidFill>
                  <a:srgbClr val="1C4587"/>
                </a:solidFill>
                <a:highlight>
                  <a:srgbClr val="FFFFFF"/>
                </a:highlight>
                <a:latin typeface="Lora"/>
                <a:ea typeface="Lora"/>
                <a:cs typeface="Lora"/>
                <a:sym typeface="Lora"/>
              </a:rPr>
              <a:t>HP Stands for Hewlett-Packard </a:t>
            </a:r>
            <a:endParaRPr>
              <a:solidFill>
                <a:srgbClr val="1C458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30000"/>
              </a:lnSpc>
              <a:spcBef>
                <a:spcPts val="1700"/>
              </a:spcBef>
              <a:spcAft>
                <a:spcPts val="400"/>
              </a:spcAft>
              <a:buNone/>
            </a:pPr>
            <a:r>
              <a:rPr b="1" lang="en" sz="2100">
                <a:latin typeface="Georgia"/>
                <a:ea typeface="Georgia"/>
                <a:cs typeface="Georgia"/>
                <a:sym typeface="Georgia"/>
              </a:rPr>
              <a:t>HP Helion Managed Virtual Private Cloud</a:t>
            </a:r>
            <a:endParaRPr b="1" sz="3600"/>
          </a:p>
        </p:txBody>
      </p:sp>
      <p:sp>
        <p:nvSpPr>
          <p:cNvPr id="127" name="Google Shape;127;p22"/>
          <p:cNvSpPr txBox="1"/>
          <p:nvPr>
            <p:ph idx="1" type="body"/>
          </p:nvPr>
        </p:nvSpPr>
        <p:spPr>
          <a:xfrm>
            <a:off x="471900" y="1919075"/>
            <a:ext cx="8014200" cy="2710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Arial"/>
              <a:buChar char="●"/>
            </a:pPr>
            <a:r>
              <a:rPr lang="en" sz="1050">
                <a:solidFill>
                  <a:schemeClr val="dk1"/>
                </a:solidFill>
                <a:latin typeface="Arial"/>
                <a:ea typeface="Arial"/>
                <a:cs typeface="Arial"/>
                <a:sym typeface="Arial"/>
              </a:rPr>
              <a:t>HP Helion Managed Virtual Private Cloud is a managed cloud providing VPC features.</a:t>
            </a:r>
            <a:endParaRPr sz="1050">
              <a:solidFill>
                <a:schemeClr val="dk1"/>
              </a:solidFill>
              <a:latin typeface="Arial"/>
              <a:ea typeface="Arial"/>
              <a:cs typeface="Arial"/>
              <a:sym typeface="Arial"/>
            </a:endParaRPr>
          </a:p>
          <a:p>
            <a:pPr indent="-317500" lvl="0" marL="457200" rtl="0" algn="l">
              <a:lnSpc>
                <a:spcPct val="150000"/>
              </a:lnSpc>
              <a:spcBef>
                <a:spcPts val="0"/>
              </a:spcBef>
              <a:spcAft>
                <a:spcPts val="0"/>
              </a:spcAft>
              <a:buClr>
                <a:schemeClr val="dk1"/>
              </a:buClr>
              <a:buSzPts val="1400"/>
              <a:buFont typeface="Arial"/>
              <a:buChar char="●"/>
            </a:pPr>
            <a:r>
              <a:rPr lang="en" sz="1050">
                <a:solidFill>
                  <a:schemeClr val="dk1"/>
                </a:solidFill>
                <a:latin typeface="Arial"/>
                <a:ea typeface="Arial"/>
                <a:cs typeface="Arial"/>
                <a:sym typeface="Arial"/>
              </a:rPr>
              <a:t>It includes security features for businesses that connect to a public cloud through an on-site network, using </a:t>
            </a:r>
            <a:r>
              <a:rPr lang="en" sz="1050">
                <a:solidFill>
                  <a:schemeClr val="dk1"/>
                </a:solidFill>
                <a:uFill>
                  <a:noFill/>
                </a:uFill>
                <a:latin typeface="Arial"/>
                <a:ea typeface="Arial"/>
                <a:cs typeface="Arial"/>
                <a:sym typeface="Arial"/>
                <a:hlinkClick r:id="rId3">
                  <a:extLst>
                    <a:ext uri="{A12FA001-AC4F-418D-AE19-62706E023703}">
                      <ahyp:hlinkClr val="tx"/>
                    </a:ext>
                  </a:extLst>
                </a:hlinkClick>
              </a:rPr>
              <a:t>Software-defined networking</a:t>
            </a:r>
            <a:r>
              <a:rPr lang="en" sz="1050">
                <a:solidFill>
                  <a:schemeClr val="dk1"/>
                </a:solidFill>
                <a:latin typeface="Arial"/>
                <a:ea typeface="Arial"/>
                <a:cs typeface="Arial"/>
                <a:sym typeface="Arial"/>
              </a:rPr>
              <a:t> technology.</a:t>
            </a:r>
            <a:endParaRPr baseline="30000">
              <a:solidFill>
                <a:schemeClr val="dk1"/>
              </a:solidFill>
              <a:latin typeface="Arial"/>
              <a:ea typeface="Arial"/>
              <a:cs typeface="Arial"/>
              <a:sym typeface="Arial"/>
            </a:endParaRPr>
          </a:p>
          <a:p>
            <a:pPr indent="-317500" lvl="0" marL="457200" rtl="0" algn="l">
              <a:lnSpc>
                <a:spcPct val="150000"/>
              </a:lnSpc>
              <a:spcBef>
                <a:spcPts val="0"/>
              </a:spcBef>
              <a:spcAft>
                <a:spcPts val="0"/>
              </a:spcAft>
              <a:buClr>
                <a:schemeClr val="dk1"/>
              </a:buClr>
              <a:buSzPts val="1400"/>
              <a:buFont typeface="Arial"/>
              <a:buChar char="●"/>
            </a:pPr>
            <a:r>
              <a:rPr lang="en" sz="1050">
                <a:solidFill>
                  <a:schemeClr val="dk1"/>
                </a:solidFill>
                <a:latin typeface="Arial"/>
                <a:ea typeface="Arial"/>
                <a:cs typeface="Arial"/>
                <a:sym typeface="Arial"/>
              </a:rPr>
              <a:t>There are five different sizes of VPC installations.</a:t>
            </a:r>
            <a:endParaRPr sz="1050">
              <a:solidFill>
                <a:schemeClr val="dk1"/>
              </a:solidFill>
              <a:latin typeface="Arial"/>
              <a:ea typeface="Arial"/>
              <a:cs typeface="Arial"/>
              <a:sym typeface="Arial"/>
            </a:endParaRPr>
          </a:p>
          <a:p>
            <a:pPr indent="-317500" lvl="0" marL="457200" rtl="0" algn="l">
              <a:lnSpc>
                <a:spcPct val="150000"/>
              </a:lnSpc>
              <a:spcBef>
                <a:spcPts val="0"/>
              </a:spcBef>
              <a:spcAft>
                <a:spcPts val="0"/>
              </a:spcAft>
              <a:buClr>
                <a:schemeClr val="dk1"/>
              </a:buClr>
              <a:buSzPts val="1400"/>
              <a:buFont typeface="Arial"/>
              <a:buChar char="●"/>
            </a:pPr>
            <a:r>
              <a:rPr lang="en" sz="1050">
                <a:solidFill>
                  <a:schemeClr val="dk1"/>
                </a:solidFill>
                <a:latin typeface="Arial"/>
                <a:ea typeface="Arial"/>
                <a:cs typeface="Arial"/>
                <a:sym typeface="Arial"/>
              </a:rPr>
              <a:t>Businesses can either manage the VPC themselves or pay a fee to have HP manage it.</a:t>
            </a:r>
            <a:endParaRPr sz="1050">
              <a:solidFill>
                <a:schemeClr val="dk1"/>
              </a:solidFill>
              <a:latin typeface="Arial"/>
              <a:ea typeface="Arial"/>
              <a:cs typeface="Arial"/>
              <a:sym typeface="Arial"/>
            </a:endParaRPr>
          </a:p>
          <a:p>
            <a:pPr indent="-295275" lvl="0" marL="457200" rtl="0" algn="l">
              <a:lnSpc>
                <a:spcPct val="150000"/>
              </a:lnSpc>
              <a:spcBef>
                <a:spcPts val="0"/>
              </a:spcBef>
              <a:spcAft>
                <a:spcPts val="0"/>
              </a:spcAft>
              <a:buClr>
                <a:schemeClr val="dk1"/>
              </a:buClr>
              <a:buSzPts val="1050"/>
              <a:buFont typeface="Arial"/>
              <a:buChar char="●"/>
            </a:pPr>
            <a:r>
              <a:rPr lang="en" sz="1050">
                <a:solidFill>
                  <a:schemeClr val="dk1"/>
                </a:solidFill>
                <a:highlight>
                  <a:srgbClr val="FFFFFF"/>
                </a:highlight>
                <a:latin typeface="Arial"/>
                <a:ea typeface="Arial"/>
                <a:cs typeface="Arial"/>
                <a:sym typeface="Arial"/>
              </a:rPr>
              <a:t>Businesses that use HP Helion Managed Virtual Private Cloud receive </a:t>
            </a:r>
            <a:r>
              <a:rPr lang="en" sz="1050">
                <a:solidFill>
                  <a:schemeClr val="dk1"/>
                </a:solidFill>
                <a:highlight>
                  <a:srgbClr val="FFFFFF"/>
                </a:highlight>
                <a:uFill>
                  <a:noFill/>
                </a:uFill>
                <a:latin typeface="Arial"/>
                <a:ea typeface="Arial"/>
                <a:cs typeface="Arial"/>
                <a:sym typeface="Arial"/>
                <a:hlinkClick r:id="rId4">
                  <a:extLst>
                    <a:ext uri="{A12FA001-AC4F-418D-AE19-62706E023703}">
                      <ahyp:hlinkClr val="tx"/>
                    </a:ext>
                  </a:extLst>
                </a:hlinkClick>
              </a:rPr>
              <a:t>encrypted</a:t>
            </a:r>
            <a:r>
              <a:rPr lang="en" sz="1050">
                <a:solidFill>
                  <a:schemeClr val="dk1"/>
                </a:solidFill>
                <a:highlight>
                  <a:srgbClr val="FFFFFF"/>
                </a:highlight>
                <a:latin typeface="Arial"/>
                <a:ea typeface="Arial"/>
                <a:cs typeface="Arial"/>
                <a:sym typeface="Arial"/>
              </a:rPr>
              <a:t> backup on a daily basis, performed by HP.</a:t>
            </a:r>
            <a:endParaRPr sz="105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809225" y="316650"/>
            <a:ext cx="7888500" cy="70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rPr>
              <a:t>HP Public Cloud</a:t>
            </a:r>
            <a:endParaRPr sz="3000">
              <a:solidFill>
                <a:schemeClr val="dk1"/>
              </a:solidFill>
            </a:endParaRPr>
          </a:p>
        </p:txBody>
      </p:sp>
      <p:sp>
        <p:nvSpPr>
          <p:cNvPr id="133" name="Google Shape;133;p23"/>
          <p:cNvSpPr txBox="1"/>
          <p:nvPr>
            <p:ph idx="1" type="body"/>
          </p:nvPr>
        </p:nvSpPr>
        <p:spPr>
          <a:xfrm>
            <a:off x="475500" y="1018350"/>
            <a:ext cx="8222100" cy="35871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HP Public Cloud was a </a:t>
            </a:r>
            <a:r>
              <a:rPr lang="en" sz="1100">
                <a:solidFill>
                  <a:schemeClr val="dk1"/>
                </a:solidFill>
                <a:uFill>
                  <a:noFill/>
                </a:uFill>
                <a:latin typeface="Arial"/>
                <a:ea typeface="Arial"/>
                <a:cs typeface="Arial"/>
                <a:sym typeface="Arial"/>
                <a:hlinkClick r:id="rId3">
                  <a:extLst>
                    <a:ext uri="{A12FA001-AC4F-418D-AE19-62706E023703}">
                      <ahyp:hlinkClr val="tx"/>
                    </a:ext>
                  </a:extLst>
                </a:hlinkClick>
              </a:rPr>
              <a:t>public cloud</a:t>
            </a:r>
            <a:r>
              <a:rPr lang="en" sz="1100">
                <a:solidFill>
                  <a:schemeClr val="dk1"/>
                </a:solidFill>
                <a:latin typeface="Arial"/>
                <a:ea typeface="Arial"/>
                <a:cs typeface="Arial"/>
                <a:sym typeface="Arial"/>
              </a:rPr>
              <a:t> service from </a:t>
            </a:r>
            <a:r>
              <a:rPr lang="en" sz="1100">
                <a:solidFill>
                  <a:schemeClr val="dk1"/>
                </a:solidFill>
                <a:uFill>
                  <a:noFill/>
                </a:uFill>
                <a:latin typeface="Arial"/>
                <a:ea typeface="Arial"/>
                <a:cs typeface="Arial"/>
                <a:sym typeface="Arial"/>
                <a:hlinkClick r:id="rId4">
                  <a:extLst>
                    <a:ext uri="{A12FA001-AC4F-418D-AE19-62706E023703}">
                      <ahyp:hlinkClr val="tx"/>
                    </a:ext>
                  </a:extLst>
                </a:hlinkClick>
              </a:rPr>
              <a:t>Hewlett-Packard</a:t>
            </a:r>
            <a:r>
              <a:rPr lang="en" sz="1100">
                <a:solidFill>
                  <a:schemeClr val="dk1"/>
                </a:solidFill>
                <a:latin typeface="Arial"/>
                <a:ea typeface="Arial"/>
                <a:cs typeface="Arial"/>
                <a:sym typeface="Arial"/>
              </a:rPr>
              <a:t> (HP) </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Offered compute, </a:t>
            </a:r>
            <a:r>
              <a:rPr lang="en" sz="1100">
                <a:solidFill>
                  <a:schemeClr val="dk1"/>
                </a:solidFill>
                <a:uFill>
                  <a:noFill/>
                </a:uFill>
                <a:latin typeface="Arial"/>
                <a:ea typeface="Arial"/>
                <a:cs typeface="Arial"/>
                <a:sym typeface="Arial"/>
                <a:hlinkClick r:id="rId5">
                  <a:extLst>
                    <a:ext uri="{A12FA001-AC4F-418D-AE19-62706E023703}">
                      <ahyp:hlinkClr val="tx"/>
                    </a:ext>
                  </a:extLst>
                </a:hlinkClick>
              </a:rPr>
              <a:t>storage</a:t>
            </a:r>
            <a:r>
              <a:rPr lang="en" sz="1100">
                <a:solidFill>
                  <a:schemeClr val="dk1"/>
                </a:solidFill>
                <a:latin typeface="Arial"/>
                <a:ea typeface="Arial"/>
                <a:cs typeface="Arial"/>
                <a:sym typeface="Arial"/>
              </a:rPr>
              <a:t>, and platform services that were accessible via the public Internet to developers, independent software vendors (ISVs), SMBs, and enterprises of all sizes (including public sector).</a:t>
            </a:r>
            <a:endParaRPr sz="11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HP built its cloud infrastructure using </a:t>
            </a:r>
            <a:r>
              <a:rPr lang="en" sz="1100">
                <a:solidFill>
                  <a:schemeClr val="dk1"/>
                </a:solidFill>
                <a:uFill>
                  <a:noFill/>
                </a:uFill>
                <a:latin typeface="Arial"/>
                <a:ea typeface="Arial"/>
                <a:cs typeface="Arial"/>
                <a:sym typeface="Arial"/>
                <a:hlinkClick r:id="rId6">
                  <a:extLst>
                    <a:ext uri="{A12FA001-AC4F-418D-AE19-62706E023703}">
                      <ahyp:hlinkClr val="tx"/>
                    </a:ext>
                  </a:extLst>
                </a:hlinkClick>
              </a:rPr>
              <a:t>OpenStack</a:t>
            </a:r>
            <a:r>
              <a:rPr lang="en" sz="1100">
                <a:solidFill>
                  <a:schemeClr val="dk1"/>
                </a:solidFill>
                <a:latin typeface="Arial"/>
                <a:ea typeface="Arial"/>
                <a:cs typeface="Arial"/>
                <a:sym typeface="Arial"/>
              </a:rPr>
              <a:t> technology,( an open source cloud infrastructure project, and planned to deliver end-to-end,) converged cloud capabilities (that let users manage their cloud deployments across hybrid, private, managed private, and public cloud delivery models) with HP Public Cloud offering an open, interoperable, intuitive, and reliable public cloud option.</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26075" y="357800"/>
            <a:ext cx="2808000" cy="264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t/>
            </a:r>
            <a:endParaRPr sz="4300"/>
          </a:p>
        </p:txBody>
      </p:sp>
      <p:sp>
        <p:nvSpPr>
          <p:cNvPr id="139" name="Google Shape;139;p24"/>
          <p:cNvSpPr txBox="1"/>
          <p:nvPr>
            <p:ph idx="1" type="body"/>
          </p:nvPr>
        </p:nvSpPr>
        <p:spPr>
          <a:xfrm>
            <a:off x="320200" y="752175"/>
            <a:ext cx="2808000" cy="3903000"/>
          </a:xfrm>
          <a:prstGeom prst="rect">
            <a:avLst/>
          </a:prstGeom>
        </p:spPr>
        <p:txBody>
          <a:bodyPr anchorCtr="0" anchor="ctr" bIns="91425" lIns="91425" spcFirstLastPara="1" rIns="91425" wrap="square" tIns="91425">
            <a:noAutofit/>
          </a:bodyPr>
          <a:lstStyle/>
          <a:p>
            <a:pPr indent="0" lvl="0" marL="0" rtl="0" algn="l">
              <a:lnSpc>
                <a:spcPct val="160000"/>
              </a:lnSpc>
              <a:spcBef>
                <a:spcPts val="400"/>
              </a:spcBef>
              <a:spcAft>
                <a:spcPts val="0"/>
              </a:spcAft>
              <a:buNone/>
            </a:pPr>
            <a:r>
              <a:t/>
            </a:r>
            <a:endParaRPr b="1" sz="2750">
              <a:latin typeface="Arial"/>
              <a:ea typeface="Arial"/>
              <a:cs typeface="Arial"/>
              <a:sym typeface="Arial"/>
            </a:endParaRPr>
          </a:p>
          <a:p>
            <a:pPr indent="0" lvl="0" marL="0" rtl="0" algn="l">
              <a:lnSpc>
                <a:spcPct val="160000"/>
              </a:lnSpc>
              <a:spcBef>
                <a:spcPts val="400"/>
              </a:spcBef>
              <a:spcAft>
                <a:spcPts val="0"/>
              </a:spcAft>
              <a:buNone/>
            </a:pPr>
            <a:r>
              <a:rPr b="1" lang="en" sz="2750">
                <a:latin typeface="Arial"/>
                <a:ea typeface="Arial"/>
                <a:cs typeface="Arial"/>
                <a:sym typeface="Arial"/>
              </a:rPr>
              <a:t>HP Public Cloud Solutions</a:t>
            </a:r>
            <a:endParaRPr b="1" sz="2750">
              <a:latin typeface="Arial"/>
              <a:ea typeface="Arial"/>
              <a:cs typeface="Arial"/>
              <a:sym typeface="Arial"/>
            </a:endParaRPr>
          </a:p>
          <a:p>
            <a:pPr indent="0" lvl="0" marL="0" rtl="0" algn="l">
              <a:lnSpc>
                <a:spcPct val="200000"/>
              </a:lnSpc>
              <a:spcBef>
                <a:spcPts val="0"/>
              </a:spcBef>
              <a:spcAft>
                <a:spcPts val="1600"/>
              </a:spcAft>
              <a:buNone/>
            </a:pPr>
            <a:r>
              <a:t/>
            </a:r>
            <a:endParaRPr b="1" baseline="30000" sz="4400">
              <a:latin typeface="Arial"/>
              <a:ea typeface="Arial"/>
              <a:cs typeface="Arial"/>
              <a:sym typeface="Arial"/>
            </a:endParaRPr>
          </a:p>
        </p:txBody>
      </p:sp>
      <p:sp>
        <p:nvSpPr>
          <p:cNvPr id="140" name="Google Shape;140;p24"/>
          <p:cNvSpPr txBox="1"/>
          <p:nvPr/>
        </p:nvSpPr>
        <p:spPr>
          <a:xfrm>
            <a:off x="3967225" y="924300"/>
            <a:ext cx="39111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aseline="30000" sz="2300">
              <a:solidFill>
                <a:srgbClr val="202122"/>
              </a:solidFill>
              <a:highlight>
                <a:srgbClr val="FFFFFF"/>
              </a:highlight>
            </a:endParaRPr>
          </a:p>
        </p:txBody>
      </p:sp>
      <p:pic>
        <p:nvPicPr>
          <p:cNvPr id="141" name="Google Shape;141;p24"/>
          <p:cNvPicPr preferRelativeResize="0"/>
          <p:nvPr/>
        </p:nvPicPr>
        <p:blipFill>
          <a:blip r:embed="rId3">
            <a:alphaModFix/>
          </a:blip>
          <a:stretch>
            <a:fillRect/>
          </a:stretch>
        </p:blipFill>
        <p:spPr>
          <a:xfrm>
            <a:off x="3796075" y="357800"/>
            <a:ext cx="4798250" cy="3086825"/>
          </a:xfrm>
          <a:prstGeom prst="rect">
            <a:avLst/>
          </a:prstGeom>
          <a:noFill/>
          <a:ln>
            <a:noFill/>
          </a:ln>
        </p:spPr>
      </p:pic>
      <p:sp>
        <p:nvSpPr>
          <p:cNvPr id="142" name="Google Shape;142;p24"/>
          <p:cNvSpPr txBox="1"/>
          <p:nvPr/>
        </p:nvSpPr>
        <p:spPr>
          <a:xfrm>
            <a:off x="3582100" y="3687650"/>
            <a:ext cx="5092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baseline="30000" lang="en" sz="2200">
                <a:solidFill>
                  <a:schemeClr val="dk1"/>
                </a:solidFill>
              </a:rPr>
              <a:t>Cloud professional services help to plan how to incorporate cloud services into their business operations. </a:t>
            </a:r>
            <a:endParaRPr b="1" sz="13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526800" y="738725"/>
            <a:ext cx="7753800" cy="681900"/>
          </a:xfrm>
          <a:prstGeom prst="rect">
            <a:avLst/>
          </a:prstGeom>
        </p:spPr>
        <p:txBody>
          <a:bodyPr anchorCtr="0" anchor="ctr" bIns="91425" lIns="91425" spcFirstLastPara="1" rIns="91425" wrap="square" tIns="91425">
            <a:noAutofit/>
          </a:bodyPr>
          <a:lstStyle/>
          <a:p>
            <a:pPr indent="0" lvl="0" marL="0" rtl="0" algn="l">
              <a:lnSpc>
                <a:spcPct val="130000"/>
              </a:lnSpc>
              <a:spcBef>
                <a:spcPts val="1700"/>
              </a:spcBef>
              <a:spcAft>
                <a:spcPts val="400"/>
              </a:spcAft>
              <a:buNone/>
            </a:pPr>
            <a:r>
              <a:rPr b="1" lang="en" sz="2000">
                <a:latin typeface="Georgia"/>
                <a:ea typeface="Georgia"/>
                <a:cs typeface="Georgia"/>
                <a:sym typeface="Georgia"/>
              </a:rPr>
              <a:t>HP Public Cloud Sol</a:t>
            </a:r>
            <a:r>
              <a:rPr b="1" lang="en" sz="2000">
                <a:latin typeface="Georgia"/>
                <a:ea typeface="Georgia"/>
                <a:cs typeface="Georgia"/>
                <a:sym typeface="Georgia"/>
              </a:rPr>
              <a:t>utions</a:t>
            </a:r>
            <a:endParaRPr b="1" sz="5000"/>
          </a:p>
        </p:txBody>
      </p:sp>
      <p:sp>
        <p:nvSpPr>
          <p:cNvPr id="148" name="Google Shape;148;p2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b="1" baseline="30000" lang="en" sz="2100">
                <a:solidFill>
                  <a:schemeClr val="dk1"/>
                </a:solidFill>
                <a:latin typeface="Arial"/>
                <a:ea typeface="Arial"/>
                <a:cs typeface="Arial"/>
                <a:sym typeface="Arial"/>
              </a:rPr>
              <a:t>Archival as a Service</a:t>
            </a:r>
            <a:endParaRPr b="1" baseline="30000"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baseline="30000" lang="en" sz="2100">
                <a:solidFill>
                  <a:schemeClr val="dk1"/>
                </a:solidFill>
                <a:latin typeface="Arial"/>
                <a:ea typeface="Arial"/>
                <a:cs typeface="Arial"/>
                <a:sym typeface="Arial"/>
              </a:rPr>
              <a:t>Backup as a Service</a:t>
            </a:r>
            <a:endParaRPr b="1" baseline="30000"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baseline="30000" lang="en" sz="2100">
                <a:solidFill>
                  <a:schemeClr val="dk1"/>
                </a:solidFill>
                <a:latin typeface="Arial"/>
                <a:ea typeface="Arial"/>
                <a:cs typeface="Arial"/>
                <a:sym typeface="Arial"/>
              </a:rPr>
              <a:t>Collaboration as a Service </a:t>
            </a:r>
            <a:endParaRPr b="1" baseline="30000"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baseline="30000" lang="en" sz="2100">
                <a:solidFill>
                  <a:schemeClr val="dk1"/>
                </a:solidFill>
                <a:latin typeface="Arial"/>
                <a:ea typeface="Arial"/>
                <a:cs typeface="Arial"/>
                <a:sym typeface="Arial"/>
              </a:rPr>
              <a:t>PC and Mobile Backup and Synchronization </a:t>
            </a:r>
            <a:endParaRPr b="1" baseline="30000"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baseline="30000" lang="en" sz="2100">
                <a:solidFill>
                  <a:schemeClr val="dk1"/>
                </a:solidFill>
                <a:latin typeface="Arial"/>
                <a:ea typeface="Arial"/>
                <a:cs typeface="Arial"/>
                <a:sym typeface="Arial"/>
              </a:rPr>
              <a:t>PC and Mobile Backup and Synchronization </a:t>
            </a:r>
            <a:endParaRPr b="1" baseline="30000"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baseline="30000" lang="en" sz="2100">
                <a:solidFill>
                  <a:schemeClr val="dk1"/>
                </a:solidFill>
                <a:latin typeface="Arial"/>
                <a:ea typeface="Arial"/>
                <a:cs typeface="Arial"/>
                <a:sym typeface="Arial"/>
              </a:rPr>
              <a:t>Big Data Processing</a:t>
            </a:r>
            <a:endParaRPr b="1" baseline="30000"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baseline="30000" lang="en" sz="2100">
                <a:solidFill>
                  <a:schemeClr val="dk1"/>
                </a:solidFill>
                <a:latin typeface="Arial"/>
                <a:ea typeface="Arial"/>
                <a:cs typeface="Arial"/>
                <a:sym typeface="Arial"/>
              </a:rPr>
              <a:t>Enterprise Application Migration</a:t>
            </a:r>
            <a:endParaRPr b="1" baseline="30000" sz="2100">
              <a:solidFill>
                <a:schemeClr val="dk1"/>
              </a:solidFill>
              <a:latin typeface="Arial"/>
              <a:ea typeface="Arial"/>
              <a:cs typeface="Arial"/>
              <a:sym typeface="Arial"/>
            </a:endParaRPr>
          </a:p>
        </p:txBody>
      </p:sp>
      <p:sp>
        <p:nvSpPr>
          <p:cNvPr id="149" name="Google Shape;149;p2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baseline="30000" lang="en" sz="2100">
                <a:solidFill>
                  <a:schemeClr val="dk1"/>
                </a:solidFill>
                <a:latin typeface="Arial"/>
                <a:ea typeface="Arial"/>
                <a:cs typeface="Arial"/>
                <a:sym typeface="Arial"/>
              </a:rPr>
              <a:t>Managing Production Workloads</a:t>
            </a:r>
            <a:endParaRPr b="1" baseline="30000" sz="2100">
              <a:solidFill>
                <a:schemeClr val="dk1"/>
              </a:solidFill>
              <a:latin typeface="Arial"/>
              <a:ea typeface="Arial"/>
              <a:cs typeface="Arial"/>
              <a:sym typeface="Arial"/>
            </a:endParaRPr>
          </a:p>
          <a:p>
            <a:pPr indent="-361950" lvl="0" marL="457200" rtl="0" algn="l">
              <a:spcBef>
                <a:spcPts val="1600"/>
              </a:spcBef>
              <a:spcAft>
                <a:spcPts val="0"/>
              </a:spcAft>
              <a:buClr>
                <a:schemeClr val="dk1"/>
              </a:buClr>
              <a:buSzPts val="2100"/>
              <a:buFont typeface="Arial"/>
              <a:buChar char="●"/>
            </a:pPr>
            <a:r>
              <a:rPr b="1" baseline="30000" lang="en" sz="2100">
                <a:solidFill>
                  <a:schemeClr val="dk1"/>
                </a:solidFill>
                <a:latin typeface="Arial"/>
                <a:ea typeface="Arial"/>
                <a:cs typeface="Arial"/>
                <a:sym typeface="Arial"/>
              </a:rPr>
              <a:t>Mobile Application Development and Deployment</a:t>
            </a:r>
            <a:endParaRPr b="1" baseline="30000"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baseline="30000" lang="en" sz="2100">
                <a:solidFill>
                  <a:schemeClr val="dk1"/>
                </a:solidFill>
                <a:latin typeface="Arial"/>
                <a:ea typeface="Arial"/>
                <a:cs typeface="Arial"/>
                <a:sym typeface="Arial"/>
              </a:rPr>
              <a:t>Test &amp; Development</a:t>
            </a:r>
            <a:r>
              <a:rPr baseline="30000" lang="en" sz="2100">
                <a:solidFill>
                  <a:schemeClr val="dk1"/>
                </a:solidFill>
                <a:latin typeface="Arial"/>
                <a:ea typeface="Arial"/>
                <a:cs typeface="Arial"/>
                <a:sym typeface="Arial"/>
              </a:rPr>
              <a:t> solution </a:t>
            </a:r>
            <a:endParaRPr baseline="30000" sz="2100">
              <a:solidFill>
                <a:schemeClr val="dk1"/>
              </a:solidFill>
              <a:latin typeface="Arial"/>
              <a:ea typeface="Arial"/>
              <a:cs typeface="Arial"/>
              <a:sym typeface="Arial"/>
            </a:endParaRPr>
          </a:p>
          <a:p>
            <a:pPr indent="0" lvl="0" marL="0" rtl="0" algn="l">
              <a:spcBef>
                <a:spcPts val="1600"/>
              </a:spcBef>
              <a:spcAft>
                <a:spcPts val="0"/>
              </a:spcAft>
              <a:buNone/>
            </a:pPr>
            <a:r>
              <a:rPr b="1" baseline="30000" lang="en" sz="2100">
                <a:solidFill>
                  <a:schemeClr val="dk1"/>
                </a:solidFill>
                <a:latin typeface="Arial"/>
                <a:ea typeface="Arial"/>
                <a:cs typeface="Arial"/>
                <a:sym typeface="Arial"/>
              </a:rPr>
              <a:t>Database Archiving</a:t>
            </a:r>
            <a:endParaRPr b="1" baseline="30000" sz="2100">
              <a:solidFill>
                <a:schemeClr val="dk1"/>
              </a:solidFill>
              <a:latin typeface="Arial"/>
              <a:ea typeface="Arial"/>
              <a:cs typeface="Arial"/>
              <a:sym typeface="Arial"/>
            </a:endParaRPr>
          </a:p>
          <a:p>
            <a:pPr indent="-361950" lvl="0" marL="457200" rtl="0" algn="l">
              <a:spcBef>
                <a:spcPts val="1200"/>
              </a:spcBef>
              <a:spcAft>
                <a:spcPts val="0"/>
              </a:spcAft>
              <a:buClr>
                <a:schemeClr val="dk1"/>
              </a:buClr>
              <a:buSzPts val="2100"/>
              <a:buFont typeface="Arial"/>
              <a:buChar char="●"/>
            </a:pPr>
            <a:r>
              <a:rPr b="1" baseline="30000" lang="en" sz="2100">
                <a:solidFill>
                  <a:schemeClr val="dk1"/>
                </a:solidFill>
                <a:latin typeface="Arial"/>
                <a:ea typeface="Arial"/>
                <a:cs typeface="Arial"/>
                <a:sym typeface="Arial"/>
              </a:rPr>
              <a:t>Bursting to the HP Cloud</a:t>
            </a:r>
            <a:endParaRPr baseline="30000" sz="21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CLOUD PRODUCTS</a:t>
            </a:r>
            <a:endParaRPr>
              <a:solidFill>
                <a:schemeClr val="dk1"/>
              </a:solidFill>
            </a:endParaRPr>
          </a:p>
        </p:txBody>
      </p:sp>
      <p:sp>
        <p:nvSpPr>
          <p:cNvPr id="155" name="Google Shape;155;p26"/>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50">
                <a:solidFill>
                  <a:schemeClr val="accent1"/>
                </a:solidFill>
                <a:latin typeface="Arial"/>
                <a:ea typeface="Arial"/>
                <a:cs typeface="Arial"/>
                <a:sym typeface="Arial"/>
              </a:rPr>
              <a:t>Cloud products are solution that can deliver a virtual server on demand.</a:t>
            </a:r>
            <a:endParaRPr sz="2000">
              <a:solidFill>
                <a:schemeClr val="accent1"/>
              </a:solidFill>
            </a:endParaRPr>
          </a:p>
        </p:txBody>
      </p:sp>
      <p:pic>
        <p:nvPicPr>
          <p:cNvPr id="156" name="Google Shape;156;p26"/>
          <p:cNvPicPr preferRelativeResize="0"/>
          <p:nvPr/>
        </p:nvPicPr>
        <p:blipFill>
          <a:blip r:embed="rId3">
            <a:alphaModFix/>
          </a:blip>
          <a:stretch>
            <a:fillRect/>
          </a:stretch>
        </p:blipFill>
        <p:spPr>
          <a:xfrm>
            <a:off x="5149675" y="849350"/>
            <a:ext cx="3523926" cy="3523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653875" y="25990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CLOUD PRODUCTS</a:t>
            </a:r>
            <a:endParaRPr>
              <a:solidFill>
                <a:schemeClr val="lt2"/>
              </a:solidFill>
            </a:endParaRPr>
          </a:p>
        </p:txBody>
      </p:sp>
      <p:sp>
        <p:nvSpPr>
          <p:cNvPr id="162" name="Google Shape;162;p27"/>
          <p:cNvSpPr txBox="1"/>
          <p:nvPr>
            <p:ph idx="4294967295" type="body"/>
          </p:nvPr>
        </p:nvSpPr>
        <p:spPr>
          <a:xfrm>
            <a:off x="773700" y="1112575"/>
            <a:ext cx="7596600" cy="1215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Font typeface="Arial"/>
              <a:buChar char="●"/>
            </a:pPr>
            <a:r>
              <a:rPr b="1" baseline="30000" lang="en" sz="2400">
                <a:solidFill>
                  <a:schemeClr val="dk1"/>
                </a:solidFill>
                <a:latin typeface="Arial"/>
                <a:ea typeface="Arial"/>
                <a:cs typeface="Arial"/>
                <a:sym typeface="Arial"/>
              </a:rPr>
              <a:t>HP Cloud Compute</a:t>
            </a:r>
            <a:endParaRPr b="1" baseline="30000"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b="1" baseline="30000" lang="en" sz="2400">
                <a:solidFill>
                  <a:schemeClr val="dk1"/>
                </a:solidFill>
                <a:latin typeface="Arial"/>
                <a:ea typeface="Arial"/>
                <a:cs typeface="Arial"/>
                <a:sym typeface="Arial"/>
              </a:rPr>
              <a:t>HP Cloud Object Storage </a:t>
            </a:r>
            <a:endParaRPr b="1" baseline="30000"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b="1" baseline="30000" lang="en" sz="2400">
                <a:solidFill>
                  <a:schemeClr val="dk1"/>
                </a:solidFill>
                <a:latin typeface="Arial"/>
                <a:ea typeface="Arial"/>
                <a:cs typeface="Arial"/>
                <a:sym typeface="Arial"/>
              </a:rPr>
              <a:t>HP Cloud Content Delivery Network</a:t>
            </a:r>
            <a:r>
              <a:rPr baseline="30000" lang="en" sz="2400">
                <a:solidFill>
                  <a:schemeClr val="dk1"/>
                </a:solidFill>
                <a:latin typeface="Arial"/>
                <a:ea typeface="Arial"/>
                <a:cs typeface="Arial"/>
                <a:sym typeface="Arial"/>
              </a:rPr>
              <a:t> (CDN) </a:t>
            </a:r>
            <a:endParaRPr baseline="30000"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b="1" baseline="30000" lang="en" sz="2400">
                <a:solidFill>
                  <a:schemeClr val="dk1"/>
                </a:solidFill>
                <a:latin typeface="Arial"/>
                <a:ea typeface="Arial"/>
                <a:cs typeface="Arial"/>
                <a:sym typeface="Arial"/>
              </a:rPr>
              <a:t>HP Cloud Block Storage</a:t>
            </a:r>
            <a:endParaRPr b="1" baseline="30000"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b="1" baseline="30000" lang="en" sz="2400">
                <a:solidFill>
                  <a:schemeClr val="dk1"/>
                </a:solidFill>
                <a:latin typeface="Arial"/>
                <a:ea typeface="Arial"/>
                <a:cs typeface="Arial"/>
                <a:sym typeface="Arial"/>
              </a:rPr>
              <a:t>HP Cloud Relational Database</a:t>
            </a:r>
            <a:endParaRPr b="1" baseline="30000"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b="1" baseline="30000" lang="en" sz="2400">
                <a:solidFill>
                  <a:schemeClr val="dk1"/>
                </a:solidFill>
                <a:latin typeface="Arial"/>
                <a:ea typeface="Arial"/>
                <a:cs typeface="Arial"/>
                <a:sym typeface="Arial"/>
              </a:rPr>
              <a:t>HP Cloud Load Balancers</a:t>
            </a:r>
            <a:endParaRPr b="1" baseline="30000"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b="1" baseline="30000" lang="en" sz="2400">
                <a:solidFill>
                  <a:schemeClr val="dk1"/>
                </a:solidFill>
                <a:latin typeface="Arial"/>
                <a:ea typeface="Arial"/>
                <a:cs typeface="Arial"/>
                <a:sym typeface="Arial"/>
              </a:rPr>
              <a:t>HP Cloud DNS</a:t>
            </a:r>
            <a:endParaRPr b="1" baseline="30000"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b="1" baseline="30000" lang="en" sz="2400">
                <a:solidFill>
                  <a:schemeClr val="dk1"/>
                </a:solidFill>
                <a:latin typeface="Arial"/>
                <a:ea typeface="Arial"/>
                <a:cs typeface="Arial"/>
                <a:sym typeface="Arial"/>
              </a:rPr>
              <a:t>HP Cloud Monitoring</a:t>
            </a:r>
            <a:endParaRPr b="1" baseline="30000"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b="1" baseline="30000" lang="en" sz="2400">
                <a:solidFill>
                  <a:schemeClr val="dk1"/>
                </a:solidFill>
                <a:latin typeface="Arial"/>
                <a:ea typeface="Arial"/>
                <a:cs typeface="Arial"/>
                <a:sym typeface="Arial"/>
              </a:rPr>
              <a:t>HP Cloud Application Platform as a Service</a:t>
            </a:r>
            <a:endParaRPr b="1" baseline="30000" sz="24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90250" y="488250"/>
            <a:ext cx="6227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CONCLUSION</a:t>
            </a:r>
            <a:endParaRPr sz="4800"/>
          </a:p>
          <a:p>
            <a:pPr indent="0" lvl="0" marL="0" rtl="0" algn="l">
              <a:spcBef>
                <a:spcPts val="0"/>
              </a:spcBef>
              <a:spcAft>
                <a:spcPts val="0"/>
              </a:spcAft>
              <a:buNone/>
            </a:pPr>
            <a:r>
              <a:t/>
            </a:r>
            <a:endParaRPr sz="4800"/>
          </a:p>
        </p:txBody>
      </p:sp>
      <p:sp>
        <p:nvSpPr>
          <p:cNvPr id="168" name="Google Shape;168;p28"/>
          <p:cNvSpPr txBox="1"/>
          <p:nvPr/>
        </p:nvSpPr>
        <p:spPr>
          <a:xfrm>
            <a:off x="-1261875" y="-94150"/>
            <a:ext cx="4929600" cy="57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9" name="Google Shape;169;p28"/>
          <p:cNvSpPr txBox="1"/>
          <p:nvPr/>
        </p:nvSpPr>
        <p:spPr>
          <a:xfrm>
            <a:off x="672300" y="1805800"/>
            <a:ext cx="6427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lt1"/>
                </a:solidFill>
              </a:rPr>
              <a:t>HP Cloud was a </a:t>
            </a:r>
            <a:r>
              <a:rPr lang="en" sz="1050">
                <a:solidFill>
                  <a:schemeClr val="lt1"/>
                </a:solidFill>
                <a:uFill>
                  <a:noFill/>
                </a:uFill>
                <a:hlinkClick r:id="rId3">
                  <a:extLst>
                    <a:ext uri="{A12FA001-AC4F-418D-AE19-62706E023703}">
                      <ahyp:hlinkClr val="tx"/>
                    </a:ext>
                  </a:extLst>
                </a:hlinkClick>
              </a:rPr>
              <a:t>public cloud</a:t>
            </a:r>
            <a:r>
              <a:rPr lang="en" sz="1050">
                <a:solidFill>
                  <a:schemeClr val="lt1"/>
                </a:solidFill>
              </a:rPr>
              <a:t> service from </a:t>
            </a:r>
            <a:r>
              <a:rPr lang="en" sz="1050">
                <a:solidFill>
                  <a:schemeClr val="lt1"/>
                </a:solidFill>
                <a:uFill>
                  <a:noFill/>
                </a:uFill>
                <a:hlinkClick r:id="rId4">
                  <a:extLst>
                    <a:ext uri="{A12FA001-AC4F-418D-AE19-62706E023703}">
                      <ahyp:hlinkClr val="tx"/>
                    </a:ext>
                  </a:extLst>
                </a:hlinkClick>
              </a:rPr>
              <a:t>Hewlett-Packard</a:t>
            </a:r>
            <a:r>
              <a:rPr lang="en" sz="1050">
                <a:solidFill>
                  <a:schemeClr val="lt1"/>
                </a:solidFill>
              </a:rPr>
              <a:t> (HP) that offered compute, </a:t>
            </a:r>
            <a:r>
              <a:rPr lang="en" sz="1050">
                <a:solidFill>
                  <a:schemeClr val="lt1"/>
                </a:solidFill>
                <a:uFill>
                  <a:noFill/>
                </a:uFill>
                <a:hlinkClick r:id="rId5">
                  <a:extLst>
                    <a:ext uri="{A12FA001-AC4F-418D-AE19-62706E023703}">
                      <ahyp:hlinkClr val="tx"/>
                    </a:ext>
                  </a:extLst>
                </a:hlinkClick>
              </a:rPr>
              <a:t>storage</a:t>
            </a:r>
            <a:r>
              <a:rPr lang="en" sz="1050">
                <a:solidFill>
                  <a:schemeClr val="lt1"/>
                </a:solidFill>
              </a:rPr>
              <a:t>, and platform services that were accessible via the public Internet to developers, independent software vendors (ISVs), SMBs, and enterprises of all sizes (including public sector).</a:t>
            </a:r>
            <a:endParaRPr sz="1050">
              <a:solidFill>
                <a:schemeClr val="lt1"/>
              </a:solidFill>
            </a:endParaRPr>
          </a:p>
          <a:p>
            <a:pPr indent="0" lvl="0" marL="0" rtl="0" algn="l">
              <a:spcBef>
                <a:spcPts val="0"/>
              </a:spcBef>
              <a:spcAft>
                <a:spcPts val="0"/>
              </a:spcAft>
              <a:buNone/>
            </a:pPr>
            <a:r>
              <a:t/>
            </a:r>
            <a:endParaRPr sz="1050">
              <a:solidFill>
                <a:schemeClr val="lt1"/>
              </a:solidFill>
            </a:endParaRPr>
          </a:p>
          <a:p>
            <a:pPr indent="0" lvl="0" marL="0" rtl="0" algn="l">
              <a:spcBef>
                <a:spcPts val="0"/>
              </a:spcBef>
              <a:spcAft>
                <a:spcPts val="0"/>
              </a:spcAft>
              <a:buNone/>
            </a:pPr>
            <a:r>
              <a:rPr lang="en" sz="1050">
                <a:solidFill>
                  <a:schemeClr val="lt1"/>
                </a:solidFill>
              </a:rPr>
              <a:t>HP built its cloud infrastructure using </a:t>
            </a:r>
            <a:r>
              <a:rPr lang="en" sz="1050">
                <a:solidFill>
                  <a:schemeClr val="lt1"/>
                </a:solidFill>
                <a:uFill>
                  <a:noFill/>
                </a:uFill>
                <a:hlinkClick r:id="rId6">
                  <a:extLst>
                    <a:ext uri="{A12FA001-AC4F-418D-AE19-62706E023703}">
                      <ahyp:hlinkClr val="tx"/>
                    </a:ext>
                  </a:extLst>
                </a:hlinkClick>
              </a:rPr>
              <a:t>OpenStack</a:t>
            </a:r>
            <a:r>
              <a:rPr lang="en" sz="1050">
                <a:solidFill>
                  <a:schemeClr val="lt1"/>
                </a:solidFill>
              </a:rPr>
              <a:t> technology, an open source cloud infrastructure project, and planned to deliver end-to-end, converged cloud capabilities that let users manage their cloud deployments across hybrid, private, managed private, and public cloud delivery models with HP Public Cloud offering an open, interoperable, intuitive, and reliable public cloud option</a:t>
            </a:r>
            <a:endParaRPr>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175" name="Google Shape;175;p2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UZMA SIDDIQUI</a:t>
            </a:r>
            <a:endParaRPr sz="1400"/>
          </a:p>
          <a:p>
            <a:pPr indent="0" lvl="0" marL="0" rtl="0" algn="l">
              <a:spcBef>
                <a:spcPts val="0"/>
              </a:spcBef>
              <a:spcAft>
                <a:spcPts val="0"/>
              </a:spcAft>
              <a:buNone/>
            </a:pPr>
            <a:r>
              <a:rPr lang="en" sz="1400"/>
              <a:t>ROLL NO:15</a:t>
            </a:r>
            <a:endParaRPr sz="1400"/>
          </a:p>
          <a:p>
            <a:pPr indent="0" lvl="0" marL="0" rtl="0" algn="l">
              <a:spcBef>
                <a:spcPts val="0"/>
              </a:spcBef>
              <a:spcAft>
                <a:spcPts val="0"/>
              </a:spcAft>
              <a:buNone/>
            </a:pPr>
            <a:r>
              <a:rPr lang="en" sz="1400"/>
              <a:t>MSC(IT)</a:t>
            </a:r>
            <a:endParaRPr sz="1400"/>
          </a:p>
        </p:txBody>
      </p:sp>
      <p:pic>
        <p:nvPicPr>
          <p:cNvPr id="176" name="Google Shape;176;p29"/>
          <p:cNvPicPr preferRelativeResize="0"/>
          <p:nvPr/>
        </p:nvPicPr>
        <p:blipFill>
          <a:blip r:embed="rId3">
            <a:alphaModFix/>
          </a:blip>
          <a:stretch>
            <a:fillRect/>
          </a:stretch>
        </p:blipFill>
        <p:spPr>
          <a:xfrm>
            <a:off x="3186475" y="0"/>
            <a:ext cx="595752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347725" y="393675"/>
            <a:ext cx="8222100" cy="142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76" name="Google Shape;76;p14"/>
          <p:cNvSpPr txBox="1"/>
          <p:nvPr>
            <p:ph idx="1" type="subTitle"/>
          </p:nvPr>
        </p:nvSpPr>
        <p:spPr>
          <a:xfrm>
            <a:off x="390525" y="1368375"/>
            <a:ext cx="8222100" cy="37749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SzPts val="1100"/>
              <a:buFont typeface="Arial"/>
              <a:buChar char="●"/>
            </a:pPr>
            <a:r>
              <a:rPr lang="en" sz="1100">
                <a:latin typeface="Arial"/>
                <a:ea typeface="Arial"/>
                <a:cs typeface="Arial"/>
                <a:sym typeface="Arial"/>
              </a:rPr>
              <a:t>HP announced HP</a:t>
            </a:r>
            <a:r>
              <a:rPr b="1" lang="en" sz="950">
                <a:latin typeface="Arial"/>
                <a:ea typeface="Arial"/>
                <a:cs typeface="Arial"/>
                <a:sym typeface="Arial"/>
              </a:rPr>
              <a:t> </a:t>
            </a:r>
            <a:r>
              <a:rPr lang="en" sz="1100">
                <a:latin typeface="Arial"/>
                <a:ea typeface="Arial"/>
                <a:cs typeface="Arial"/>
                <a:sym typeface="Arial"/>
              </a:rPr>
              <a:t>Converged</a:t>
            </a:r>
            <a:r>
              <a:rPr b="1" lang="en" sz="950">
                <a:latin typeface="Arial"/>
                <a:ea typeface="Arial"/>
                <a:cs typeface="Arial"/>
                <a:sym typeface="Arial"/>
              </a:rPr>
              <a:t> </a:t>
            </a:r>
            <a:r>
              <a:rPr lang="en" sz="1100">
                <a:latin typeface="Arial"/>
                <a:ea typeface="Arial"/>
                <a:cs typeface="Arial"/>
                <a:sym typeface="Arial"/>
              </a:rPr>
              <a:t>Cloud, the industry's first solution that combines private, managed and public clouds with traditional IT to deliver an hybrid approach.</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n" sz="1100">
                <a:latin typeface="Arial"/>
                <a:ea typeface="Arial"/>
                <a:cs typeface="Arial"/>
                <a:sym typeface="Arial"/>
              </a:rPr>
              <a:t>HP Converged Cloud was announced in April 2012. HP Converged Cloud is managed under a</a:t>
            </a:r>
            <a:r>
              <a:rPr lang="en" sz="1100">
                <a:uFill>
                  <a:noFill/>
                </a:uFill>
                <a:latin typeface="Arial"/>
                <a:ea typeface="Arial"/>
                <a:cs typeface="Arial"/>
                <a:sym typeface="Arial"/>
                <a:hlinkClick r:id="rId3"/>
              </a:rPr>
              <a:t> Hewlett-Packard</a:t>
            </a:r>
            <a:r>
              <a:rPr lang="en" sz="1100">
                <a:latin typeface="Arial"/>
                <a:ea typeface="Arial"/>
                <a:cs typeface="Arial"/>
                <a:sym typeface="Arial"/>
              </a:rPr>
              <a:t> business unit established in 2013 named The Converged Cloud unit.</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n" sz="1100">
                <a:latin typeface="Arial"/>
                <a:ea typeface="Arial"/>
                <a:cs typeface="Arial"/>
                <a:sym typeface="Arial"/>
              </a:rPr>
              <a:t>HP Public Cloud was announced on March 14, 2011, and launched as a public beta on May 10, 2012.</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n" sz="1100">
                <a:latin typeface="Arial"/>
                <a:ea typeface="Arial"/>
                <a:cs typeface="Arial"/>
                <a:sym typeface="Arial"/>
              </a:rPr>
              <a:t>The HP Public Cloud Beta went live in May 2012 included</a:t>
            </a:r>
            <a:r>
              <a:rPr lang="en" sz="1100">
                <a:uFill>
                  <a:noFill/>
                </a:uFill>
                <a:latin typeface="Arial"/>
                <a:ea typeface="Arial"/>
                <a:cs typeface="Arial"/>
                <a:sym typeface="Arial"/>
                <a:hlinkClick r:id="rId4"/>
              </a:rPr>
              <a:t> OpenStack</a:t>
            </a:r>
            <a:r>
              <a:rPr lang="en" sz="1100">
                <a:latin typeface="Arial"/>
                <a:ea typeface="Arial"/>
                <a:cs typeface="Arial"/>
                <a:sym typeface="Arial"/>
              </a:rPr>
              <a:t> technology-based storage and</a:t>
            </a:r>
            <a:r>
              <a:rPr lang="en" sz="1100">
                <a:uFill>
                  <a:noFill/>
                </a:uFill>
                <a:latin typeface="Arial"/>
                <a:ea typeface="Arial"/>
                <a:cs typeface="Arial"/>
                <a:sym typeface="Arial"/>
                <a:hlinkClick r:id="rId5"/>
              </a:rPr>
              <a:t> content delivery network</a:t>
            </a:r>
            <a:r>
              <a:rPr lang="en" sz="1100">
                <a:latin typeface="Arial"/>
                <a:ea typeface="Arial"/>
                <a:cs typeface="Arial"/>
                <a:sym typeface="Arial"/>
              </a:rPr>
              <a:t> (CDN) components.</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n" sz="1100">
                <a:latin typeface="Arial"/>
                <a:ea typeface="Arial"/>
                <a:cs typeface="Arial"/>
                <a:sym typeface="Arial"/>
              </a:rPr>
              <a:t>HP Cloud DNS as a Service was moved into general availability on July 1, 2013</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n" sz="1100">
                <a:latin typeface="Arial"/>
                <a:ea typeface="Arial"/>
                <a:cs typeface="Arial"/>
                <a:sym typeface="Arial"/>
              </a:rPr>
              <a:t>On May 7, 2014, HP announced the HP Helion portfolio of products and services, HP Helion includes HP's existing cloud products, new OpenStack technology-based services, and both professional and support services to assist businesses in building and managing hybrid IT environments.</a:t>
            </a:r>
            <a:endParaRPr baseline="30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1194350" y="978475"/>
            <a:ext cx="6282000" cy="71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u="sng"/>
              <a:t>INTRODUCTION</a:t>
            </a:r>
            <a:endParaRPr sz="2500" u="sng"/>
          </a:p>
        </p:txBody>
      </p:sp>
      <p:sp>
        <p:nvSpPr>
          <p:cNvPr id="82" name="Google Shape;82;p15"/>
          <p:cNvSpPr txBox="1"/>
          <p:nvPr/>
        </p:nvSpPr>
        <p:spPr>
          <a:xfrm>
            <a:off x="389875" y="1591825"/>
            <a:ext cx="8215800" cy="20778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1200"/>
              </a:spcBef>
              <a:spcAft>
                <a:spcPts val="0"/>
              </a:spcAft>
              <a:buClr>
                <a:schemeClr val="lt1"/>
              </a:buClr>
              <a:buSzPts val="1100"/>
              <a:buChar char="●"/>
            </a:pPr>
            <a:r>
              <a:rPr lang="en" sz="1100">
                <a:solidFill>
                  <a:schemeClr val="lt1"/>
                </a:solidFill>
              </a:rPr>
              <a:t>HP Cloud was a set of </a:t>
            </a:r>
            <a:r>
              <a:rPr lang="en" sz="1100">
                <a:solidFill>
                  <a:schemeClr val="lt1"/>
                </a:solidFill>
                <a:uFill>
                  <a:noFill/>
                </a:uFill>
                <a:hlinkClick r:id="rId3">
                  <a:extLst>
                    <a:ext uri="{A12FA001-AC4F-418D-AE19-62706E023703}">
                      <ahyp:hlinkClr val="tx"/>
                    </a:ext>
                  </a:extLst>
                </a:hlinkClick>
              </a:rPr>
              <a:t>cloud computing</a:t>
            </a:r>
            <a:r>
              <a:rPr lang="en" sz="1100">
                <a:solidFill>
                  <a:schemeClr val="lt1"/>
                </a:solidFill>
              </a:rPr>
              <a:t> services available from </a:t>
            </a:r>
            <a:r>
              <a:rPr lang="en" sz="1100">
                <a:solidFill>
                  <a:schemeClr val="lt1"/>
                </a:solidFill>
                <a:uFill>
                  <a:noFill/>
                </a:uFill>
                <a:hlinkClick r:id="rId4">
                  <a:extLst>
                    <a:ext uri="{A12FA001-AC4F-418D-AE19-62706E023703}">
                      <ahyp:hlinkClr val="tx"/>
                    </a:ext>
                  </a:extLst>
                </a:hlinkClick>
              </a:rPr>
              <a:t>Hewlett-Packard</a:t>
            </a:r>
            <a:r>
              <a:rPr lang="en" sz="1100">
                <a:solidFill>
                  <a:schemeClr val="lt1"/>
                </a:solidFill>
              </a:rPr>
              <a:t> (HP)</a:t>
            </a:r>
            <a:endParaRPr sz="1100">
              <a:solidFill>
                <a:schemeClr val="lt1"/>
              </a:solidFill>
            </a:endParaRPr>
          </a:p>
          <a:p>
            <a:pPr indent="-298450" lvl="0" marL="457200" rtl="0" algn="l">
              <a:lnSpc>
                <a:spcPct val="150000"/>
              </a:lnSpc>
              <a:spcBef>
                <a:spcPts val="0"/>
              </a:spcBef>
              <a:spcAft>
                <a:spcPts val="0"/>
              </a:spcAft>
              <a:buClr>
                <a:schemeClr val="lt1"/>
              </a:buClr>
              <a:buSzPts val="1100"/>
              <a:buChar char="●"/>
            </a:pPr>
            <a:r>
              <a:rPr lang="en" sz="1100">
                <a:solidFill>
                  <a:schemeClr val="lt1"/>
                </a:solidFill>
              </a:rPr>
              <a:t>HP cloud offered </a:t>
            </a:r>
            <a:r>
              <a:rPr lang="en" sz="1100">
                <a:solidFill>
                  <a:schemeClr val="lt1"/>
                </a:solidFill>
                <a:uFill>
                  <a:noFill/>
                </a:uFill>
                <a:hlinkClick r:id="rId5">
                  <a:extLst>
                    <a:ext uri="{A12FA001-AC4F-418D-AE19-62706E023703}">
                      <ahyp:hlinkClr val="tx"/>
                    </a:ext>
                  </a:extLst>
                </a:hlinkClick>
              </a:rPr>
              <a:t>public cloud</a:t>
            </a:r>
            <a:r>
              <a:rPr lang="en" sz="1100">
                <a:solidFill>
                  <a:schemeClr val="lt1"/>
                </a:solidFill>
              </a:rPr>
              <a:t>, </a:t>
            </a:r>
            <a:r>
              <a:rPr lang="en" sz="1100">
                <a:solidFill>
                  <a:schemeClr val="lt1"/>
                </a:solidFill>
                <a:uFill>
                  <a:noFill/>
                </a:uFill>
                <a:hlinkClick r:id="rId6">
                  <a:extLst>
                    <a:ext uri="{A12FA001-AC4F-418D-AE19-62706E023703}">
                      <ahyp:hlinkClr val="tx"/>
                    </a:ext>
                  </a:extLst>
                </a:hlinkClick>
              </a:rPr>
              <a:t>private cloud</a:t>
            </a:r>
            <a:r>
              <a:rPr lang="en" sz="1100">
                <a:solidFill>
                  <a:schemeClr val="lt1"/>
                </a:solidFill>
              </a:rPr>
              <a:t>, </a:t>
            </a:r>
            <a:r>
              <a:rPr lang="en" sz="1100">
                <a:solidFill>
                  <a:schemeClr val="lt1"/>
                </a:solidFill>
                <a:uFill>
                  <a:noFill/>
                </a:uFill>
                <a:hlinkClick r:id="rId7">
                  <a:extLst>
                    <a:ext uri="{A12FA001-AC4F-418D-AE19-62706E023703}">
                      <ahyp:hlinkClr val="tx"/>
                    </a:ext>
                  </a:extLst>
                </a:hlinkClick>
              </a:rPr>
              <a:t>hybrid cloud</a:t>
            </a:r>
            <a:r>
              <a:rPr lang="en" sz="1100">
                <a:solidFill>
                  <a:schemeClr val="lt1"/>
                </a:solidFill>
              </a:rPr>
              <a:t>, </a:t>
            </a:r>
            <a:r>
              <a:rPr lang="en" sz="1100">
                <a:solidFill>
                  <a:schemeClr val="lt1"/>
                </a:solidFill>
                <a:uFill>
                  <a:noFill/>
                </a:uFill>
                <a:hlinkClick r:id="rId8">
                  <a:extLst>
                    <a:ext uri="{A12FA001-AC4F-418D-AE19-62706E023703}">
                      <ahyp:hlinkClr val="tx"/>
                    </a:ext>
                  </a:extLst>
                </a:hlinkClick>
              </a:rPr>
              <a:t>managed private cloud</a:t>
            </a:r>
            <a:r>
              <a:rPr lang="en" sz="1100">
                <a:solidFill>
                  <a:schemeClr val="lt1"/>
                </a:solidFill>
              </a:rPr>
              <a:t>, and other cloud services.</a:t>
            </a:r>
            <a:endParaRPr sz="1100">
              <a:solidFill>
                <a:schemeClr val="lt1"/>
              </a:solidFill>
            </a:endParaRPr>
          </a:p>
          <a:p>
            <a:pPr indent="-298450" lvl="0" marL="457200" rtl="0" algn="l">
              <a:lnSpc>
                <a:spcPct val="150000"/>
              </a:lnSpc>
              <a:spcBef>
                <a:spcPts val="0"/>
              </a:spcBef>
              <a:spcAft>
                <a:spcPts val="0"/>
              </a:spcAft>
              <a:buClr>
                <a:schemeClr val="lt1"/>
              </a:buClr>
              <a:buSzPts val="1100"/>
              <a:buChar char="●"/>
            </a:pPr>
            <a:r>
              <a:rPr lang="en" sz="1100">
                <a:solidFill>
                  <a:schemeClr val="lt1"/>
                </a:solidFill>
              </a:rPr>
              <a:t>It was the combination of the previous HP Converged Cloud business unit and HP Cloud Services, which is the </a:t>
            </a:r>
            <a:r>
              <a:rPr lang="en" sz="1100">
                <a:solidFill>
                  <a:schemeClr val="lt1"/>
                </a:solidFill>
                <a:uFill>
                  <a:noFill/>
                </a:uFill>
                <a:hlinkClick r:id="rId9">
                  <a:extLst>
                    <a:ext uri="{A12FA001-AC4F-418D-AE19-62706E023703}">
                      <ahyp:hlinkClr val="tx"/>
                    </a:ext>
                  </a:extLst>
                </a:hlinkClick>
              </a:rPr>
              <a:t>OpenStack</a:t>
            </a:r>
            <a:r>
              <a:rPr lang="en" sz="1100">
                <a:solidFill>
                  <a:schemeClr val="lt1"/>
                </a:solidFill>
              </a:rPr>
              <a:t> technology-based public cloud.</a:t>
            </a:r>
            <a:endParaRPr sz="1100">
              <a:solidFill>
                <a:schemeClr val="lt1"/>
              </a:solidFill>
            </a:endParaRPr>
          </a:p>
          <a:p>
            <a:pPr indent="-298450" lvl="0" marL="457200" rtl="0" algn="l">
              <a:lnSpc>
                <a:spcPct val="150000"/>
              </a:lnSpc>
              <a:spcBef>
                <a:spcPts val="0"/>
              </a:spcBef>
              <a:spcAft>
                <a:spcPts val="0"/>
              </a:spcAft>
              <a:buClr>
                <a:schemeClr val="lt1"/>
              </a:buClr>
              <a:buSzPts val="1100"/>
              <a:buChar char="●"/>
            </a:pPr>
            <a:r>
              <a:rPr lang="en" sz="1100">
                <a:solidFill>
                  <a:schemeClr val="lt1"/>
                </a:solidFill>
              </a:rPr>
              <a:t>It is used by enterprise organizations so they can combine public cloud services with their own internal </a:t>
            </a:r>
            <a:r>
              <a:rPr lang="en" sz="1100">
                <a:solidFill>
                  <a:schemeClr val="lt1"/>
                </a:solidFill>
                <a:uFill>
                  <a:noFill/>
                </a:uFill>
                <a:hlinkClick r:id="rId10">
                  <a:extLst>
                    <a:ext uri="{A12FA001-AC4F-418D-AE19-62706E023703}">
                      <ahyp:hlinkClr val="tx"/>
                    </a:ext>
                  </a:extLst>
                </a:hlinkClick>
              </a:rPr>
              <a:t>IT</a:t>
            </a:r>
            <a:r>
              <a:rPr lang="en" sz="1100">
                <a:solidFill>
                  <a:schemeClr val="lt1"/>
                </a:solidFill>
              </a:rPr>
              <a:t> resources to create hybrid clouds, or a mix of different </a:t>
            </a:r>
            <a:r>
              <a:rPr lang="en" sz="1100">
                <a:solidFill>
                  <a:schemeClr val="lt1"/>
                </a:solidFill>
                <a:uFill>
                  <a:noFill/>
                </a:uFill>
                <a:hlinkClick r:id="rId11">
                  <a:extLst>
                    <a:ext uri="{A12FA001-AC4F-418D-AE19-62706E023703}">
                      <ahyp:hlinkClr val="tx"/>
                    </a:ext>
                  </a:extLst>
                </a:hlinkClick>
              </a:rPr>
              <a:t>cloud computing</a:t>
            </a:r>
            <a:r>
              <a:rPr lang="en" sz="1100">
                <a:solidFill>
                  <a:schemeClr val="lt1"/>
                </a:solidFill>
              </a:rPr>
              <a:t> environments made up of private and public clouds</a:t>
            </a:r>
            <a:r>
              <a:rPr lang="en" sz="1050">
                <a:solidFill>
                  <a:schemeClr val="lt1"/>
                </a:solidFill>
              </a:rPr>
              <a:t>.</a:t>
            </a:r>
            <a:endParaRPr sz="1050">
              <a:solidFill>
                <a:schemeClr val="lt1"/>
              </a:solidFill>
            </a:endParaRPr>
          </a:p>
          <a:p>
            <a:pPr indent="0" lvl="0" marL="0" rtl="0" algn="l">
              <a:lnSpc>
                <a:spcPct val="150000"/>
              </a:lnSpc>
              <a:spcBef>
                <a:spcPts val="120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60000"/>
              </a:lnSpc>
              <a:spcBef>
                <a:spcPts val="400"/>
              </a:spcBef>
              <a:spcAft>
                <a:spcPts val="0"/>
              </a:spcAft>
              <a:buNone/>
            </a:pPr>
            <a:r>
              <a:rPr b="1" lang="en" sz="1550">
                <a:latin typeface="Arial"/>
                <a:ea typeface="Arial"/>
                <a:cs typeface="Arial"/>
                <a:sym typeface="Arial"/>
              </a:rPr>
              <a:t>Cloud professional services</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Arial"/>
                <a:ea typeface="Arial"/>
                <a:cs typeface="Arial"/>
                <a:sym typeface="Arial"/>
              </a:rPr>
              <a:t>Companies engage cloud professional services consultants to help them plan how to incorporate cloud services into their business operations. Consultants advise businesses on whether to use public, private, or a hybrid delivery model, and how they should implement or consume those delivery models.For example, cloud professional services consultants might recommend that businesses interested in cost savings place appropriate applications in the public cloud, but keep a higher-security application in a private cloud or </a:t>
            </a:r>
            <a:r>
              <a:rPr lang="en" sz="1050">
                <a:solidFill>
                  <a:schemeClr val="dk1"/>
                </a:solidFill>
                <a:uFill>
                  <a:noFill/>
                </a:uFill>
                <a:latin typeface="Arial"/>
                <a:ea typeface="Arial"/>
                <a:cs typeface="Arial"/>
                <a:sym typeface="Arial"/>
                <a:hlinkClick r:id="rId3">
                  <a:extLst>
                    <a:ext uri="{A12FA001-AC4F-418D-AE19-62706E023703}">
                      <ahyp:hlinkClr val="tx"/>
                    </a:ext>
                  </a:extLst>
                </a:hlinkClick>
              </a:rPr>
              <a:t>Hybrid cloud</a:t>
            </a:r>
            <a:endParaRPr>
              <a:solidFill>
                <a:schemeClr val="dk1"/>
              </a:solidFill>
            </a:endParaRPr>
          </a:p>
          <a:p>
            <a:pPr indent="0" lvl="0" marL="0" rtl="0" algn="l">
              <a:spcBef>
                <a:spcPts val="1600"/>
              </a:spcBef>
              <a:spcAft>
                <a:spcPts val="1600"/>
              </a:spcAft>
              <a:buNone/>
            </a:pPr>
            <a:r>
              <a:rPr lang="en" sz="1050">
                <a:solidFill>
                  <a:schemeClr val="dk1"/>
                </a:solidFill>
                <a:latin typeface="Arial"/>
                <a:ea typeface="Arial"/>
                <a:cs typeface="Arial"/>
                <a:sym typeface="Arial"/>
              </a:rPr>
              <a:t>The most common reason businesses engage cloud professional services are for assistance with incorporating cloud technology into existing IT environments, and to plan how to implement cloud,</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30000"/>
              </a:lnSpc>
              <a:spcBef>
                <a:spcPts val="1700"/>
              </a:spcBef>
              <a:spcAft>
                <a:spcPts val="400"/>
              </a:spcAft>
              <a:buNone/>
            </a:pPr>
            <a:r>
              <a:rPr lang="en" sz="1700">
                <a:latin typeface="Georgia"/>
                <a:ea typeface="Georgia"/>
                <a:cs typeface="Georgia"/>
                <a:sym typeface="Georgia"/>
              </a:rPr>
              <a:t>HP Cloud characteristics and components</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7025" lvl="0" marL="457200" rtl="0" algn="l">
              <a:lnSpc>
                <a:spcPct val="160000"/>
              </a:lnSpc>
              <a:spcBef>
                <a:spcPts val="400"/>
              </a:spcBef>
              <a:spcAft>
                <a:spcPts val="0"/>
              </a:spcAft>
              <a:buClr>
                <a:schemeClr val="dk1"/>
              </a:buClr>
              <a:buSzPts val="1550"/>
              <a:buFont typeface="Arial"/>
              <a:buAutoNum type="arabicPeriod"/>
            </a:pPr>
            <a:r>
              <a:rPr b="1" lang="en" sz="1550">
                <a:solidFill>
                  <a:schemeClr val="dk1"/>
                </a:solidFill>
                <a:highlight>
                  <a:srgbClr val="FFFFFF"/>
                </a:highlight>
                <a:latin typeface="Arial"/>
                <a:ea typeface="Arial"/>
                <a:cs typeface="Arial"/>
                <a:sym typeface="Arial"/>
              </a:rPr>
              <a:t>Converged infrastructure</a:t>
            </a:r>
            <a:endParaRPr b="1" sz="1550">
              <a:solidFill>
                <a:schemeClr val="dk1"/>
              </a:solidFill>
              <a:highlight>
                <a:srgbClr val="FFFFFF"/>
              </a:highlight>
              <a:latin typeface="Arial"/>
              <a:ea typeface="Arial"/>
              <a:cs typeface="Arial"/>
              <a:sym typeface="Arial"/>
            </a:endParaRPr>
          </a:p>
          <a:p>
            <a:pPr indent="-327025" lvl="0" marL="457200" rtl="0" algn="l">
              <a:lnSpc>
                <a:spcPct val="160000"/>
              </a:lnSpc>
              <a:spcBef>
                <a:spcPts val="0"/>
              </a:spcBef>
              <a:spcAft>
                <a:spcPts val="0"/>
              </a:spcAft>
              <a:buClr>
                <a:schemeClr val="dk1"/>
              </a:buClr>
              <a:buSzPts val="1550"/>
              <a:buFont typeface="Arial"/>
              <a:buAutoNum type="arabicPeriod"/>
            </a:pPr>
            <a:r>
              <a:rPr b="1" lang="en" sz="1550">
                <a:solidFill>
                  <a:schemeClr val="dk1"/>
                </a:solidFill>
                <a:highlight>
                  <a:srgbClr val="FFFFFF"/>
                </a:highlight>
                <a:latin typeface="Arial"/>
                <a:ea typeface="Arial"/>
                <a:cs typeface="Arial"/>
                <a:sym typeface="Arial"/>
              </a:rPr>
              <a:t>Open standards</a:t>
            </a:r>
            <a:endParaRPr b="1" sz="1550">
              <a:solidFill>
                <a:schemeClr val="dk1"/>
              </a:solidFill>
              <a:highlight>
                <a:srgbClr val="FFFFFF"/>
              </a:highlight>
              <a:latin typeface="Arial"/>
              <a:ea typeface="Arial"/>
              <a:cs typeface="Arial"/>
              <a:sym typeface="Arial"/>
            </a:endParaRPr>
          </a:p>
          <a:p>
            <a:pPr indent="-327025" lvl="0" marL="457200" rtl="0" algn="l">
              <a:lnSpc>
                <a:spcPct val="160000"/>
              </a:lnSpc>
              <a:spcBef>
                <a:spcPts val="0"/>
              </a:spcBef>
              <a:spcAft>
                <a:spcPts val="0"/>
              </a:spcAft>
              <a:buClr>
                <a:schemeClr val="dk1"/>
              </a:buClr>
              <a:buSzPts val="1550"/>
              <a:buFont typeface="Arial"/>
              <a:buAutoNum type="arabicPeriod"/>
            </a:pPr>
            <a:r>
              <a:rPr b="1" lang="en" sz="1550">
                <a:solidFill>
                  <a:schemeClr val="dk1"/>
                </a:solidFill>
                <a:highlight>
                  <a:srgbClr val="FFFFFF"/>
                </a:highlight>
                <a:latin typeface="Arial"/>
                <a:ea typeface="Arial"/>
                <a:cs typeface="Arial"/>
                <a:sym typeface="Arial"/>
              </a:rPr>
              <a:t>Components</a:t>
            </a:r>
            <a:endParaRPr b="1" sz="1550">
              <a:solidFill>
                <a:schemeClr val="dk1"/>
              </a:solidFill>
              <a:highlight>
                <a:srgbClr val="FFFFFF"/>
              </a:highlight>
              <a:latin typeface="Arial"/>
              <a:ea typeface="Arial"/>
              <a:cs typeface="Arial"/>
              <a:sym typeface="Arial"/>
            </a:endParaRPr>
          </a:p>
          <a:p>
            <a:pPr indent="-327025" lvl="0" marL="457200" rtl="0" algn="l">
              <a:lnSpc>
                <a:spcPct val="100000"/>
              </a:lnSpc>
              <a:spcBef>
                <a:spcPts val="0"/>
              </a:spcBef>
              <a:spcAft>
                <a:spcPts val="0"/>
              </a:spcAft>
              <a:buClr>
                <a:schemeClr val="dk1"/>
              </a:buClr>
              <a:buSzPts val="1550"/>
              <a:buFont typeface="Arial"/>
              <a:buAutoNum type="arabicPeriod"/>
            </a:pPr>
            <a:r>
              <a:rPr b="1" lang="en" sz="1550">
                <a:solidFill>
                  <a:schemeClr val="dk1"/>
                </a:solidFill>
                <a:highlight>
                  <a:srgbClr val="FFFFFF"/>
                </a:highlight>
                <a:latin typeface="Arial"/>
                <a:ea typeface="Arial"/>
                <a:cs typeface="Arial"/>
                <a:sym typeface="Arial"/>
              </a:rPr>
              <a:t>Industry sector packages</a:t>
            </a:r>
            <a:endParaRPr b="1" sz="1550">
              <a:solidFill>
                <a:schemeClr val="dk1"/>
              </a:solidFill>
              <a:highlight>
                <a:srgbClr val="FFFFFF"/>
              </a:highlight>
              <a:latin typeface="Arial"/>
              <a:ea typeface="Arial"/>
              <a:cs typeface="Arial"/>
              <a:sym typeface="Arial"/>
            </a:endParaRPr>
          </a:p>
          <a:p>
            <a:pPr indent="0" lvl="0" marL="457200" rtl="0" algn="l">
              <a:lnSpc>
                <a:spcPct val="100000"/>
              </a:lnSpc>
              <a:spcBef>
                <a:spcPts val="400"/>
              </a:spcBef>
              <a:spcAft>
                <a:spcPts val="0"/>
              </a:spcAft>
              <a:buNone/>
            </a:pPr>
            <a:r>
              <a:rPr b="1" lang="en" sz="850">
                <a:solidFill>
                  <a:schemeClr val="dk1"/>
                </a:solidFill>
                <a:highlight>
                  <a:srgbClr val="FFFFFF"/>
                </a:highlight>
                <a:latin typeface="Arial"/>
                <a:ea typeface="Arial"/>
                <a:cs typeface="Arial"/>
                <a:sym typeface="Arial"/>
              </a:rPr>
              <a:t>(</a:t>
            </a:r>
            <a:r>
              <a:rPr lang="en" sz="850">
                <a:solidFill>
                  <a:schemeClr val="dk1"/>
                </a:solidFill>
                <a:highlight>
                  <a:srgbClr val="FFFFFF"/>
                </a:highlight>
                <a:latin typeface="Arial"/>
                <a:ea typeface="Arial"/>
                <a:cs typeface="Arial"/>
                <a:sym typeface="Arial"/>
              </a:rPr>
              <a:t>For instance, HP Cloud Services for Airlines integrates </a:t>
            </a:r>
            <a:r>
              <a:rPr lang="en" sz="850">
                <a:solidFill>
                  <a:schemeClr val="dk1"/>
                </a:solidFill>
                <a:highlight>
                  <a:srgbClr val="FFFFFF"/>
                </a:highlight>
                <a:uFill>
                  <a:noFill/>
                </a:uFill>
                <a:latin typeface="Arial"/>
                <a:ea typeface="Arial"/>
                <a:cs typeface="Arial"/>
                <a:sym typeface="Arial"/>
                <a:hlinkClick r:id="rId3">
                  <a:extLst>
                    <a:ext uri="{A12FA001-AC4F-418D-AE19-62706E023703}">
                      <ahyp:hlinkClr val="tx"/>
                    </a:ext>
                  </a:extLst>
                </a:hlinkClick>
              </a:rPr>
              <a:t>Software as a service</a:t>
            </a:r>
            <a:r>
              <a:rPr lang="en" sz="850">
                <a:solidFill>
                  <a:schemeClr val="dk1"/>
                </a:solidFill>
                <a:highlight>
                  <a:srgbClr val="FFFFFF"/>
                </a:highlight>
                <a:latin typeface="Arial"/>
                <a:ea typeface="Arial"/>
                <a:cs typeface="Arial"/>
                <a:sym typeface="Arial"/>
              </a:rPr>
              <a:t> (SaaS) and infrastructure-as-a-service (IaaS) to the airline industry. Applications for that include HP Passenger Service Solution, which integrates travel and transportation industry applications into a single airline booking and travel SaaS environment.)</a:t>
            </a:r>
            <a:endParaRPr b="1" sz="1350">
              <a:solidFill>
                <a:schemeClr val="dk1"/>
              </a:solidFill>
              <a:highlight>
                <a:srgbClr val="FFFFFF"/>
              </a:highlight>
              <a:latin typeface="Arial"/>
              <a:ea typeface="Arial"/>
              <a:cs typeface="Arial"/>
              <a:sym typeface="Arial"/>
            </a:endParaRPr>
          </a:p>
          <a:p>
            <a:pPr indent="0" lvl="0" marL="457200" rtl="0" algn="l">
              <a:lnSpc>
                <a:spcPct val="160000"/>
              </a:lnSpc>
              <a:spcBef>
                <a:spcPts val="400"/>
              </a:spcBef>
              <a:spcAft>
                <a:spcPts val="0"/>
              </a:spcAft>
              <a:buNone/>
            </a:pPr>
            <a:r>
              <a:t/>
            </a:r>
            <a:endParaRPr b="1" sz="1550">
              <a:solidFill>
                <a:schemeClr val="dk1"/>
              </a:solidFill>
              <a:highlight>
                <a:srgbClr val="FFFFFF"/>
              </a:highlight>
              <a:latin typeface="Arial"/>
              <a:ea typeface="Arial"/>
              <a:cs typeface="Arial"/>
              <a:sym typeface="Arial"/>
            </a:endParaRPr>
          </a:p>
          <a:p>
            <a:pPr indent="0" lvl="0" marL="0" rtl="0" algn="l">
              <a:spcBef>
                <a:spcPts val="0"/>
              </a:spcBef>
              <a:spcAft>
                <a:spcPts val="16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baseline="30000" sz="2300">
              <a:latin typeface="Arial"/>
              <a:ea typeface="Arial"/>
              <a:cs typeface="Arial"/>
              <a:sym typeface="Arial"/>
            </a:endParaRPr>
          </a:p>
          <a:p>
            <a:pPr indent="0" lvl="0" marL="0" rtl="0" algn="l">
              <a:lnSpc>
                <a:spcPct val="115000"/>
              </a:lnSpc>
              <a:spcBef>
                <a:spcPts val="1200"/>
              </a:spcBef>
              <a:spcAft>
                <a:spcPts val="0"/>
              </a:spcAft>
              <a:buNone/>
            </a:pPr>
            <a:r>
              <a:t/>
            </a:r>
            <a:endParaRPr baseline="30000" sz="2300">
              <a:latin typeface="Arial"/>
              <a:ea typeface="Arial"/>
              <a:cs typeface="Arial"/>
              <a:sym typeface="Arial"/>
            </a:endParaRPr>
          </a:p>
          <a:p>
            <a:pPr indent="0" lvl="0" marL="0" rtl="0" algn="l">
              <a:lnSpc>
                <a:spcPct val="115000"/>
              </a:lnSpc>
              <a:spcBef>
                <a:spcPts val="1200"/>
              </a:spcBef>
              <a:spcAft>
                <a:spcPts val="0"/>
              </a:spcAft>
              <a:buNone/>
            </a:pPr>
            <a:r>
              <a:t/>
            </a:r>
            <a:endParaRPr baseline="30000" sz="2300">
              <a:latin typeface="Arial"/>
              <a:ea typeface="Arial"/>
              <a:cs typeface="Arial"/>
              <a:sym typeface="Arial"/>
            </a:endParaRPr>
          </a:p>
          <a:p>
            <a:pPr indent="0" lvl="0" marL="0" rtl="0" algn="l">
              <a:lnSpc>
                <a:spcPct val="115000"/>
              </a:lnSpc>
              <a:spcBef>
                <a:spcPts val="1200"/>
              </a:spcBef>
              <a:spcAft>
                <a:spcPts val="0"/>
              </a:spcAft>
              <a:buNone/>
            </a:pPr>
            <a:r>
              <a:t/>
            </a:r>
            <a:endParaRPr baseline="30000" sz="2800">
              <a:latin typeface="Arial"/>
              <a:ea typeface="Arial"/>
              <a:cs typeface="Arial"/>
              <a:sym typeface="Arial"/>
            </a:endParaRPr>
          </a:p>
          <a:p>
            <a:pPr indent="0" lvl="0" marL="0" rtl="0" algn="l">
              <a:lnSpc>
                <a:spcPct val="115000"/>
              </a:lnSpc>
              <a:spcBef>
                <a:spcPts val="1200"/>
              </a:spcBef>
              <a:spcAft>
                <a:spcPts val="1200"/>
              </a:spcAft>
              <a:buNone/>
            </a:pPr>
            <a:r>
              <a:rPr b="1" baseline="30000" lang="en">
                <a:latin typeface="Arial"/>
                <a:ea typeface="Arial"/>
                <a:cs typeface="Arial"/>
                <a:sym typeface="Arial"/>
              </a:rPr>
              <a:t>CLOUD COMPUTING CHALLENGES</a:t>
            </a:r>
            <a:endParaRPr b="1" baseline="30000">
              <a:latin typeface="Arial"/>
              <a:ea typeface="Arial"/>
              <a:cs typeface="Arial"/>
              <a:sym typeface="Arial"/>
            </a:endParaRPr>
          </a:p>
        </p:txBody>
      </p:sp>
      <p:sp>
        <p:nvSpPr>
          <p:cNvPr id="100" name="Google Shape;100;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1600">
                <a:solidFill>
                  <a:schemeClr val="dk1"/>
                </a:solidFill>
                <a:highlight>
                  <a:srgbClr val="FFFFFF"/>
                </a:highlight>
                <a:latin typeface="Arial"/>
                <a:ea typeface="Arial"/>
                <a:cs typeface="Arial"/>
                <a:sym typeface="Arial"/>
              </a:rPr>
              <a:t>There can be different types of hybrid clouds for specific tasks:</a:t>
            </a:r>
            <a:endParaRPr baseline="30000" sz="1600">
              <a:solidFill>
                <a:schemeClr val="dk1"/>
              </a:solidFill>
              <a:highlight>
                <a:srgbClr val="FFFFFF"/>
              </a:highlight>
              <a:latin typeface="Arial"/>
              <a:ea typeface="Arial"/>
              <a:cs typeface="Arial"/>
              <a:sym typeface="Arial"/>
            </a:endParaRPr>
          </a:p>
          <a:p>
            <a:pPr indent="-330200" lvl="0" marL="457200" rtl="0" algn="l">
              <a:spcBef>
                <a:spcPts val="1600"/>
              </a:spcBef>
              <a:spcAft>
                <a:spcPts val="0"/>
              </a:spcAft>
              <a:buClr>
                <a:schemeClr val="dk1"/>
              </a:buClr>
              <a:buSzPts val="1600"/>
              <a:buFont typeface="Arial"/>
              <a:buChar char="●"/>
            </a:pPr>
            <a:r>
              <a:rPr baseline="30000" lang="en" sz="1600">
                <a:solidFill>
                  <a:schemeClr val="dk1"/>
                </a:solidFill>
                <a:highlight>
                  <a:srgbClr val="FFFFFF"/>
                </a:highlight>
                <a:latin typeface="Arial"/>
                <a:ea typeface="Arial"/>
                <a:cs typeface="Arial"/>
                <a:sym typeface="Arial"/>
              </a:rPr>
              <a:t>The</a:t>
            </a:r>
            <a:r>
              <a:rPr baseline="30000" lang="en" sz="1600">
                <a:solidFill>
                  <a:schemeClr val="dk1"/>
                </a:solidFill>
                <a:highlight>
                  <a:srgbClr val="FFFFFF"/>
                </a:highlight>
                <a:uFill>
                  <a:noFill/>
                </a:uFill>
                <a:latin typeface="Arial"/>
                <a:ea typeface="Arial"/>
                <a:cs typeface="Arial"/>
                <a:sym typeface="Arial"/>
                <a:hlinkClick r:id="rId3">
                  <a:extLst>
                    <a:ext uri="{A12FA001-AC4F-418D-AE19-62706E023703}">
                      <ahyp:hlinkClr val="tx"/>
                    </a:ext>
                  </a:extLst>
                </a:hlinkClick>
              </a:rPr>
              <a:t> </a:t>
            </a:r>
            <a:r>
              <a:rPr baseline="30000" lang="en" sz="1600" u="sng">
                <a:solidFill>
                  <a:schemeClr val="dk1"/>
                </a:solidFill>
                <a:highlight>
                  <a:srgbClr val="FFFFFF"/>
                </a:highlight>
                <a:latin typeface="Arial"/>
                <a:ea typeface="Arial"/>
                <a:cs typeface="Arial"/>
                <a:sym typeface="Arial"/>
                <a:hlinkClick r:id="rId4">
                  <a:extLst>
                    <a:ext uri="{A12FA001-AC4F-418D-AE19-62706E023703}">
                      <ahyp:hlinkClr val="tx"/>
                    </a:ext>
                  </a:extLst>
                </a:hlinkClick>
              </a:rPr>
              <a:t>Infrastructure as a service</a:t>
            </a:r>
            <a:r>
              <a:rPr baseline="30000" lang="en" sz="1600">
                <a:solidFill>
                  <a:schemeClr val="dk1"/>
                </a:solidFill>
                <a:highlight>
                  <a:srgbClr val="FFFFFF"/>
                </a:highlight>
                <a:latin typeface="Arial"/>
                <a:ea typeface="Arial"/>
                <a:cs typeface="Arial"/>
                <a:sym typeface="Arial"/>
              </a:rPr>
              <a:t> (IaaS) model can be a hybrid cloud in that it could use operating systems and virtualization technologies</a:t>
            </a:r>
            <a:endParaRPr baseline="30000" sz="16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baseline="30000" lang="en" sz="1600">
                <a:solidFill>
                  <a:schemeClr val="dk1"/>
                </a:solidFill>
                <a:highlight>
                  <a:srgbClr val="FFFFFF"/>
                </a:highlight>
                <a:latin typeface="Arial"/>
                <a:ea typeface="Arial"/>
                <a:cs typeface="Arial"/>
                <a:sym typeface="Arial"/>
              </a:rPr>
              <a:t>MIX cloud with public cloud technologies include</a:t>
            </a:r>
            <a:r>
              <a:rPr baseline="30000" lang="en" sz="1600">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 </a:t>
            </a:r>
            <a:r>
              <a:rPr baseline="30000" lang="en" sz="1600" u="sng">
                <a:solidFill>
                  <a:schemeClr val="dk1"/>
                </a:solidFill>
                <a:highlight>
                  <a:srgbClr val="FFFFFF"/>
                </a:highlight>
                <a:latin typeface="Arial"/>
                <a:ea typeface="Arial"/>
                <a:cs typeface="Arial"/>
                <a:sym typeface="Arial"/>
                <a:hlinkClick r:id="rId6">
                  <a:extLst>
                    <a:ext uri="{A12FA001-AC4F-418D-AE19-62706E023703}">
                      <ahyp:hlinkClr val="tx"/>
                    </a:ext>
                  </a:extLst>
                </a:hlinkClick>
              </a:rPr>
              <a:t>Platform as a service</a:t>
            </a:r>
            <a:r>
              <a:rPr baseline="30000" lang="en" sz="1600">
                <a:solidFill>
                  <a:schemeClr val="dk1"/>
                </a:solidFill>
                <a:highlight>
                  <a:srgbClr val="FFFFFF"/>
                </a:highlight>
                <a:latin typeface="Arial"/>
                <a:ea typeface="Arial"/>
                <a:cs typeface="Arial"/>
                <a:sym typeface="Arial"/>
              </a:rPr>
              <a:t> (PaaS)</a:t>
            </a:r>
            <a:endParaRPr baseline="30000" sz="16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baseline="30000" lang="en" sz="1600">
                <a:solidFill>
                  <a:schemeClr val="dk1"/>
                </a:solidFill>
                <a:highlight>
                  <a:srgbClr val="FFFFFF"/>
                </a:highlight>
                <a:latin typeface="Arial"/>
                <a:ea typeface="Arial"/>
                <a:cs typeface="Arial"/>
                <a:sym typeface="Arial"/>
              </a:rPr>
              <a:t> infrastructure services combined with development tools and middleware; and Software as a Service (SaaS)</a:t>
            </a:r>
            <a:endParaRPr baseline="30000" sz="1600">
              <a:solidFill>
                <a:schemeClr val="dk1"/>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aseline="30000" sz="2100">
              <a:solidFill>
                <a:schemeClr val="dk1"/>
              </a:solidFill>
              <a:highlight>
                <a:srgbClr val="FFFFFF"/>
              </a:highlight>
              <a:latin typeface="Arial"/>
              <a:ea typeface="Arial"/>
              <a:cs typeface="Arial"/>
              <a:sym typeface="Arial"/>
            </a:endParaRPr>
          </a:p>
        </p:txBody>
      </p:sp>
      <p:sp>
        <p:nvSpPr>
          <p:cNvPr id="101" name="Google Shape;101;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However, moving data in the cloud can be a difficult procedure.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A way to mitigate cloud migration difficulties is to architect applications which select open standards for </a:t>
            </a:r>
            <a:r>
              <a:rPr lang="en" sz="1100">
                <a:solidFill>
                  <a:schemeClr val="dk1"/>
                </a:solidFill>
                <a:uFill>
                  <a:noFill/>
                </a:uFill>
                <a:latin typeface="Arial"/>
                <a:ea typeface="Arial"/>
                <a:cs typeface="Arial"/>
                <a:sym typeface="Arial"/>
                <a:hlinkClick r:id="rId7">
                  <a:extLst>
                    <a:ext uri="{A12FA001-AC4F-418D-AE19-62706E023703}">
                      <ahyp:hlinkClr val="tx"/>
                    </a:ext>
                  </a:extLst>
                </a:hlinkClick>
              </a:rPr>
              <a:t>cloud computing</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457200" rtl="0" algn="l">
              <a:spcBef>
                <a:spcPts val="1600"/>
              </a:spcBef>
              <a:spcAft>
                <a:spcPts val="0"/>
              </a:spcAft>
              <a:buNone/>
            </a:pPr>
            <a:r>
              <a:t/>
            </a:r>
            <a:endParaRPr sz="1100">
              <a:solidFill>
                <a:schemeClr val="dk1"/>
              </a:solidFill>
              <a:latin typeface="Arial"/>
              <a:ea typeface="Arial"/>
              <a:cs typeface="Arial"/>
              <a:sym typeface="Arial"/>
            </a:endParaRPr>
          </a:p>
          <a:p>
            <a:pPr indent="0" lvl="0" marL="457200" rtl="0" algn="l">
              <a:spcBef>
                <a:spcPts val="1600"/>
              </a:spcBef>
              <a:spcAft>
                <a:spcPts val="1600"/>
              </a:spcAft>
              <a:buNone/>
            </a:pPr>
            <a:r>
              <a:t/>
            </a:r>
            <a:endParaRPr baseline="30000" sz="1100">
              <a:solidFill>
                <a:schemeClr val="dk1"/>
              </a:solidFill>
              <a:latin typeface="Arial"/>
              <a:ea typeface="Arial"/>
              <a:cs typeface="Arial"/>
              <a:sym typeface="Arial"/>
            </a:endParaRPr>
          </a:p>
        </p:txBody>
      </p:sp>
      <p:pic>
        <p:nvPicPr>
          <p:cNvPr id="102" name="Google Shape;102;p18"/>
          <p:cNvPicPr preferRelativeResize="0"/>
          <p:nvPr/>
        </p:nvPicPr>
        <p:blipFill>
          <a:blip r:embed="rId8">
            <a:alphaModFix/>
          </a:blip>
          <a:stretch>
            <a:fillRect/>
          </a:stretch>
        </p:blipFill>
        <p:spPr>
          <a:xfrm>
            <a:off x="5071225" y="2993350"/>
            <a:ext cx="3551675" cy="188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HP CloudSystem has a full range of scalable, extensible offerings to fit any level of cloud maturity. </a:t>
            </a:r>
            <a:endParaRPr sz="2500"/>
          </a:p>
        </p:txBody>
      </p:sp>
      <p:sp>
        <p:nvSpPr>
          <p:cNvPr id="108" name="Google Shape;108;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745900" y="1828800"/>
            <a:ext cx="6896100" cy="331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30000"/>
              </a:lnSpc>
              <a:spcBef>
                <a:spcPts val="1700"/>
              </a:spcBef>
              <a:spcAft>
                <a:spcPts val="400"/>
              </a:spcAft>
              <a:buNone/>
            </a:pPr>
            <a:r>
              <a:rPr lang="en" sz="1700">
                <a:latin typeface="Georgia"/>
                <a:ea typeface="Georgia"/>
                <a:cs typeface="Georgia"/>
                <a:sym typeface="Georgia"/>
              </a:rPr>
              <a:t>HP Helion Professional Services</a:t>
            </a:r>
            <a:endParaRPr/>
          </a:p>
        </p:txBody>
      </p:sp>
      <p:sp>
        <p:nvSpPr>
          <p:cNvPr id="115" name="Google Shape;115;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chemeClr val="dk1"/>
              </a:buClr>
              <a:buSzPts val="1350"/>
              <a:buFont typeface="Arial"/>
              <a:buChar char="●"/>
            </a:pPr>
            <a:r>
              <a:rPr lang="en" sz="1350">
                <a:solidFill>
                  <a:schemeClr val="dk1"/>
                </a:solidFill>
                <a:highlight>
                  <a:srgbClr val="FFFFFF"/>
                </a:highlight>
                <a:latin typeface="Arial"/>
                <a:ea typeface="Arial"/>
                <a:cs typeface="Arial"/>
                <a:sym typeface="Arial"/>
              </a:rPr>
              <a:t>HP Professional Services consultants work with user organizations to help them create cloud environments.</a:t>
            </a:r>
            <a:endParaRPr sz="1350">
              <a:solidFill>
                <a:schemeClr val="dk1"/>
              </a:solidFill>
              <a:highlight>
                <a:srgbClr val="FFFFFF"/>
              </a:highlight>
              <a:latin typeface="Arial"/>
              <a:ea typeface="Arial"/>
              <a:cs typeface="Arial"/>
              <a:sym typeface="Arial"/>
            </a:endParaRPr>
          </a:p>
          <a:p>
            <a:pPr indent="-314325" lvl="0" marL="457200" rtl="0" algn="l">
              <a:spcBef>
                <a:spcPts val="0"/>
              </a:spcBef>
              <a:spcAft>
                <a:spcPts val="0"/>
              </a:spcAft>
              <a:buClr>
                <a:schemeClr val="dk1"/>
              </a:buClr>
              <a:buSzPts val="1350"/>
              <a:buFont typeface="Arial"/>
              <a:buChar char="●"/>
            </a:pPr>
            <a:r>
              <a:rPr lang="en" sz="1350">
                <a:solidFill>
                  <a:schemeClr val="dk1"/>
                </a:solidFill>
                <a:highlight>
                  <a:srgbClr val="FFFFFF"/>
                </a:highlight>
                <a:latin typeface="Arial"/>
                <a:ea typeface="Arial"/>
                <a:cs typeface="Arial"/>
                <a:sym typeface="Arial"/>
              </a:rPr>
              <a:t> Businesses that engage with HP Professional Services are those that want to use hybrid cloud and other cloud configurations.These businesses receive advice on how they can implement cloud in a consistent manner and how to get value from their cloud investment. </a:t>
            </a:r>
            <a:endParaRPr sz="1350">
              <a:solidFill>
                <a:schemeClr val="dk1"/>
              </a:solidFill>
              <a:highlight>
                <a:srgbClr val="FFFFFF"/>
              </a:highlight>
              <a:latin typeface="Arial"/>
              <a:ea typeface="Arial"/>
              <a:cs typeface="Arial"/>
              <a:sym typeface="Arial"/>
            </a:endParaRPr>
          </a:p>
          <a:p>
            <a:pPr indent="-314325" lvl="0" marL="457200" rtl="0" algn="l">
              <a:spcBef>
                <a:spcPts val="0"/>
              </a:spcBef>
              <a:spcAft>
                <a:spcPts val="0"/>
              </a:spcAft>
              <a:buClr>
                <a:schemeClr val="dk1"/>
              </a:buClr>
              <a:buSzPts val="1350"/>
              <a:buFont typeface="Arial"/>
              <a:buChar char="●"/>
            </a:pPr>
            <a:r>
              <a:rPr lang="en" sz="1350">
                <a:solidFill>
                  <a:schemeClr val="dk1"/>
                </a:solidFill>
                <a:highlight>
                  <a:srgbClr val="FFFFFF"/>
                </a:highlight>
                <a:latin typeface="Arial"/>
                <a:ea typeface="Arial"/>
                <a:cs typeface="Arial"/>
                <a:sym typeface="Arial"/>
              </a:rPr>
              <a:t>Businesses also receive advice on how to manage the cloud.</a:t>
            </a:r>
            <a:endParaRPr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913250" y="255800"/>
            <a:ext cx="4531200" cy="822600"/>
          </a:xfrm>
          <a:prstGeom prst="rect">
            <a:avLst/>
          </a:prstGeom>
        </p:spPr>
        <p:txBody>
          <a:bodyPr anchorCtr="0" anchor="b" bIns="91425" lIns="91425" spcFirstLastPara="1" rIns="91425" wrap="square" tIns="91425">
            <a:noAutofit/>
          </a:bodyPr>
          <a:lstStyle/>
          <a:p>
            <a:pPr indent="0" lvl="0" marL="0" rtl="0" algn="l">
              <a:lnSpc>
                <a:spcPct val="200000"/>
              </a:lnSpc>
              <a:spcBef>
                <a:spcPts val="1200"/>
              </a:spcBef>
              <a:spcAft>
                <a:spcPts val="0"/>
              </a:spcAft>
              <a:buNone/>
            </a:pPr>
            <a:r>
              <a:t/>
            </a:r>
            <a:endParaRPr b="1" baseline="30000" sz="4400">
              <a:solidFill>
                <a:schemeClr val="lt1"/>
              </a:solidFill>
              <a:latin typeface="Arial"/>
              <a:ea typeface="Arial"/>
              <a:cs typeface="Arial"/>
              <a:sym typeface="Arial"/>
            </a:endParaRPr>
          </a:p>
          <a:p>
            <a:pPr indent="0" lvl="0" marL="0" rtl="0" algn="l">
              <a:lnSpc>
                <a:spcPct val="200000"/>
              </a:lnSpc>
              <a:spcBef>
                <a:spcPts val="1700"/>
              </a:spcBef>
              <a:spcAft>
                <a:spcPts val="400"/>
              </a:spcAft>
              <a:buNone/>
            </a:pPr>
            <a:r>
              <a:rPr b="1" lang="en" sz="1900">
                <a:solidFill>
                  <a:schemeClr val="dk1"/>
                </a:solidFill>
                <a:latin typeface="Georgia"/>
                <a:ea typeface="Georgia"/>
                <a:cs typeface="Georgia"/>
                <a:sym typeface="Georgia"/>
              </a:rPr>
              <a:t>HP Helion Professional Services</a:t>
            </a:r>
            <a:endParaRPr b="1" sz="1900">
              <a:solidFill>
                <a:schemeClr val="dk1"/>
              </a:solidFill>
              <a:latin typeface="Georgia"/>
              <a:ea typeface="Georgia"/>
              <a:cs typeface="Georgia"/>
              <a:sym typeface="Georgia"/>
            </a:endParaRPr>
          </a:p>
        </p:txBody>
      </p:sp>
      <p:sp>
        <p:nvSpPr>
          <p:cNvPr id="121" name="Google Shape;121;p21"/>
          <p:cNvSpPr txBox="1"/>
          <p:nvPr>
            <p:ph idx="1" type="body"/>
          </p:nvPr>
        </p:nvSpPr>
        <p:spPr>
          <a:xfrm>
            <a:off x="475500" y="932850"/>
            <a:ext cx="8222100" cy="3672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Arial"/>
              <a:buChar char="●"/>
            </a:pPr>
            <a:r>
              <a:rPr baseline="30000" lang="en" sz="2300">
                <a:solidFill>
                  <a:schemeClr val="dk1"/>
                </a:solidFill>
                <a:latin typeface="Arial"/>
                <a:ea typeface="Arial"/>
                <a:cs typeface="Arial"/>
                <a:sym typeface="Arial"/>
              </a:rPr>
              <a:t>HP Cloud Advisory Services </a:t>
            </a:r>
            <a:endParaRPr baseline="30000"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Char char="●"/>
            </a:pPr>
            <a:r>
              <a:rPr baseline="30000" lang="en" sz="2300">
                <a:solidFill>
                  <a:schemeClr val="dk1"/>
                </a:solidFill>
                <a:latin typeface="Arial"/>
                <a:ea typeface="Arial"/>
                <a:cs typeface="Arial"/>
                <a:sym typeface="Arial"/>
              </a:rPr>
              <a:t>HP Cloud Strategy Services </a:t>
            </a:r>
            <a:endParaRPr baseline="30000"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Char char="●"/>
            </a:pPr>
            <a:r>
              <a:rPr baseline="30000" lang="en" sz="2300">
                <a:solidFill>
                  <a:schemeClr val="dk1"/>
                </a:solidFill>
                <a:latin typeface="Arial"/>
                <a:ea typeface="Arial"/>
                <a:cs typeface="Arial"/>
                <a:sym typeface="Arial"/>
              </a:rPr>
              <a:t>HP Applications Transformation to Cloud Services </a:t>
            </a:r>
            <a:endParaRPr baseline="30000"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Char char="●"/>
            </a:pPr>
            <a:r>
              <a:rPr baseline="30000" lang="en" sz="2300">
                <a:solidFill>
                  <a:schemeClr val="dk1"/>
                </a:solidFill>
                <a:latin typeface="Arial"/>
                <a:ea typeface="Arial"/>
                <a:cs typeface="Arial"/>
                <a:sym typeface="Arial"/>
              </a:rPr>
              <a:t>HP Cloud Design Services</a:t>
            </a:r>
            <a:endParaRPr baseline="30000"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Char char="●"/>
            </a:pPr>
            <a:r>
              <a:rPr baseline="30000" lang="en" sz="2300">
                <a:solidFill>
                  <a:schemeClr val="dk1"/>
                </a:solidFill>
                <a:latin typeface="Arial"/>
                <a:ea typeface="Arial"/>
                <a:cs typeface="Arial"/>
                <a:sym typeface="Arial"/>
              </a:rPr>
              <a:t>HP Cloud Implementation Services </a:t>
            </a:r>
            <a:endParaRPr baseline="30000"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Char char="●"/>
            </a:pPr>
            <a:r>
              <a:rPr baseline="30000" lang="en" sz="2300">
                <a:solidFill>
                  <a:schemeClr val="dk1"/>
                </a:solidFill>
                <a:latin typeface="Arial"/>
                <a:ea typeface="Arial"/>
                <a:cs typeface="Arial"/>
                <a:sym typeface="Arial"/>
              </a:rPr>
              <a:t>HP Cloud Operation Services </a:t>
            </a:r>
            <a:endParaRPr baseline="30000"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Char char="●"/>
            </a:pPr>
            <a:r>
              <a:rPr baseline="30000" lang="en" sz="2300">
                <a:solidFill>
                  <a:schemeClr val="dk1"/>
                </a:solidFill>
                <a:latin typeface="Arial"/>
                <a:ea typeface="Arial"/>
                <a:cs typeface="Arial"/>
                <a:sym typeface="Arial"/>
              </a:rPr>
              <a:t>HP Cloud Education Services </a:t>
            </a:r>
            <a:endParaRPr baseline="30000"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Font typeface="Arial"/>
              <a:buChar char="●"/>
            </a:pPr>
            <a:r>
              <a:rPr baseline="30000" lang="en" sz="2300">
                <a:solidFill>
                  <a:schemeClr val="dk1"/>
                </a:solidFill>
                <a:latin typeface="Arial"/>
                <a:ea typeface="Arial"/>
                <a:cs typeface="Arial"/>
                <a:sym typeface="Arial"/>
              </a:rPr>
              <a:t>HP Helion OpenStack Professional Services  </a:t>
            </a:r>
            <a:endParaRPr baseline="30000" sz="23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