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44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719970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647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67925bc5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67925bc5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58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67925bc5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67925bc5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163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67925bc5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c67925bc5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573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67925bc5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67925bc5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272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67925bc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67925bc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60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92a6882b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92a6882b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919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67925bc5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67925bc5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8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67925bc5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67925bc5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127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c67925bc5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c67925bc5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351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67925bc5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c67925bc5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81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74dc6416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74dc6416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900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c67925bc5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c67925bc5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589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67925bc53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c67925bc53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42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67925bc5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67925bc5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019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67925bc53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c67925bc5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664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991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3717241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371724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95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631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71724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3717241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48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04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658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367e8681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367e8681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385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b260503c04d64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b260503c04d64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71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Random_variable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northeastern.edu/graduate/blog/what-does-a-data-analyst-do/"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northeastern.edu/graduate/blog/what-does-a-data-scientist-do/" TargetMode="External"/><Relationship Id="rId4" Type="http://schemas.openxmlformats.org/officeDocument/2006/relationships/hyperlink" Target="https://www.northeastern.edu/graduate/blog/predictive-analytic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324750"/>
            <a:ext cx="8222100" cy="748200"/>
          </a:xfrm>
          <a:prstGeom prst="rect">
            <a:avLst/>
          </a:prstGeom>
        </p:spPr>
        <p:txBody>
          <a:bodyPr spcFirstLastPara="1" wrap="square" lIns="91425" tIns="91425" rIns="91425" bIns="91425" anchor="b" anchorCtr="0">
            <a:noAutofit/>
          </a:bodyPr>
          <a:lstStyle/>
          <a:p>
            <a:pPr marL="0" lvl="0" indent="0" algn="l" rtl="0">
              <a:lnSpc>
                <a:spcPct val="112500"/>
              </a:lnSpc>
              <a:spcBef>
                <a:spcPts val="1500"/>
              </a:spcBef>
              <a:spcAft>
                <a:spcPts val="800"/>
              </a:spcAft>
              <a:buNone/>
            </a:pPr>
            <a:r>
              <a:rPr lang="en" sz="2400" b="1" u="sng">
                <a:solidFill>
                  <a:srgbClr val="FF9900"/>
                </a:solidFill>
                <a:latin typeface="Arial"/>
                <a:ea typeface="Arial"/>
                <a:cs typeface="Arial"/>
                <a:sym typeface="Arial"/>
              </a:rPr>
              <a:t>Statistical Modeling</a:t>
            </a:r>
            <a:endParaRPr b="1" u="sng">
              <a:solidFill>
                <a:srgbClr val="FF9900"/>
              </a:solidFill>
            </a:endParaRPr>
          </a:p>
        </p:txBody>
      </p:sp>
      <p:sp>
        <p:nvSpPr>
          <p:cNvPr id="86" name="Google Shape;86;p13"/>
          <p:cNvSpPr txBox="1">
            <a:spLocks noGrp="1"/>
          </p:cNvSpPr>
          <p:nvPr>
            <p:ph type="subTitle" idx="1"/>
          </p:nvPr>
        </p:nvSpPr>
        <p:spPr>
          <a:xfrm>
            <a:off x="598100" y="2715936"/>
            <a:ext cx="8222100" cy="8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UZMA SIDDIQUI</a:t>
            </a:r>
            <a:endParaRPr/>
          </a:p>
          <a:p>
            <a:pPr marL="0" lvl="0" indent="0" algn="l" rtl="0">
              <a:spcBef>
                <a:spcPts val="0"/>
              </a:spcBef>
              <a:spcAft>
                <a:spcPts val="0"/>
              </a:spcAft>
              <a:buNone/>
            </a:pPr>
            <a:r>
              <a:rPr lang="en"/>
              <a:t>Roll no:15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solidFill>
                  <a:srgbClr val="A64D79"/>
                </a:solidFill>
              </a:rPr>
              <a:t>Example of Linear Regression Model</a:t>
            </a:r>
            <a:endParaRPr sz="2900">
              <a:solidFill>
                <a:srgbClr val="A64D79"/>
              </a:solidFill>
            </a:endParaRPr>
          </a:p>
          <a:p>
            <a:pPr marL="0" lvl="0" indent="0" algn="l" rtl="0">
              <a:spcBef>
                <a:spcPts val="0"/>
              </a:spcBef>
              <a:spcAft>
                <a:spcPts val="0"/>
              </a:spcAft>
              <a:buNone/>
            </a:pPr>
            <a:endParaRPr sz="100">
              <a:solidFill>
                <a:srgbClr val="A64D79"/>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4" name="Google Shape;164;p22"/>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65" name="Google Shape;165;p22"/>
          <p:cNvSpPr txBox="1">
            <a:spLocks noGrp="1"/>
          </p:cNvSpPr>
          <p:nvPr>
            <p:ph type="body" idx="2"/>
          </p:nvPr>
        </p:nvSpPr>
        <p:spPr>
          <a:xfrm>
            <a:off x="4832400" y="908100"/>
            <a:ext cx="3999900" cy="40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Output:</a:t>
            </a:r>
            <a:endParaRPr/>
          </a:p>
        </p:txBody>
      </p:sp>
      <p:pic>
        <p:nvPicPr>
          <p:cNvPr id="166" name="Google Shape;166;p22"/>
          <p:cNvPicPr preferRelativeResize="0"/>
          <p:nvPr/>
        </p:nvPicPr>
        <p:blipFill>
          <a:blip r:embed="rId3">
            <a:alphaModFix/>
          </a:blip>
          <a:stretch>
            <a:fillRect/>
          </a:stretch>
        </p:blipFill>
        <p:spPr>
          <a:xfrm>
            <a:off x="43600" y="1017800"/>
            <a:ext cx="4528401" cy="4115300"/>
          </a:xfrm>
          <a:prstGeom prst="rect">
            <a:avLst/>
          </a:prstGeom>
          <a:noFill/>
          <a:ln>
            <a:noFill/>
          </a:ln>
        </p:spPr>
      </p:pic>
      <p:pic>
        <p:nvPicPr>
          <p:cNvPr id="167" name="Google Shape;167;p22"/>
          <p:cNvPicPr preferRelativeResize="0"/>
          <p:nvPr/>
        </p:nvPicPr>
        <p:blipFill>
          <a:blip r:embed="rId4">
            <a:alphaModFix/>
          </a:blip>
          <a:stretch>
            <a:fillRect/>
          </a:stretch>
        </p:blipFill>
        <p:spPr>
          <a:xfrm>
            <a:off x="4620425" y="1278600"/>
            <a:ext cx="4385374" cy="3776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178325" y="221200"/>
            <a:ext cx="4231500" cy="570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n" sz="1900" b="1">
                <a:latin typeface="Arial"/>
                <a:ea typeface="Arial"/>
                <a:cs typeface="Arial"/>
                <a:sym typeface="Arial"/>
              </a:rPr>
              <a:t>Logistic regression</a:t>
            </a:r>
            <a:endParaRPr sz="2100" b="1"/>
          </a:p>
        </p:txBody>
      </p:sp>
      <p:sp>
        <p:nvSpPr>
          <p:cNvPr id="173" name="Google Shape;173;p23"/>
          <p:cNvSpPr txBox="1">
            <a:spLocks noGrp="1"/>
          </p:cNvSpPr>
          <p:nvPr>
            <p:ph type="body" idx="2"/>
          </p:nvPr>
        </p:nvSpPr>
        <p:spPr>
          <a:xfrm>
            <a:off x="4939500" y="221200"/>
            <a:ext cx="3837000" cy="46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1C232"/>
              </a:solidFill>
              <a:latin typeface="Arial"/>
              <a:ea typeface="Arial"/>
              <a:cs typeface="Arial"/>
              <a:sym typeface="Arial"/>
            </a:endParaRPr>
          </a:p>
          <a:p>
            <a:pPr marL="457200" lvl="0" indent="-304800" algn="l" rtl="0">
              <a:spcBef>
                <a:spcPts val="1600"/>
              </a:spcBef>
              <a:spcAft>
                <a:spcPts val="0"/>
              </a:spcAft>
              <a:buClr>
                <a:srgbClr val="F1C232"/>
              </a:buClr>
              <a:buSzPts val="1200"/>
              <a:buFont typeface="Arial"/>
              <a:buChar char="❖"/>
            </a:pPr>
            <a:r>
              <a:rPr lang="en" sz="1200">
                <a:solidFill>
                  <a:srgbClr val="F1C232"/>
                </a:solidFill>
                <a:latin typeface="Arial"/>
                <a:ea typeface="Arial"/>
                <a:cs typeface="Arial"/>
                <a:sym typeface="Arial"/>
              </a:rPr>
              <a:t>The linear regression model can work well for regression, but fails for classification.</a:t>
            </a:r>
            <a:endParaRPr sz="1200">
              <a:solidFill>
                <a:srgbClr val="F1C232"/>
              </a:solidFill>
              <a:latin typeface="Arial"/>
              <a:ea typeface="Arial"/>
              <a:cs typeface="Arial"/>
              <a:sym typeface="Arial"/>
            </a:endParaRPr>
          </a:p>
          <a:p>
            <a:pPr marL="457200" lvl="0" indent="-304800" algn="l" rtl="0">
              <a:spcBef>
                <a:spcPts val="0"/>
              </a:spcBef>
              <a:spcAft>
                <a:spcPts val="0"/>
              </a:spcAft>
              <a:buClr>
                <a:srgbClr val="F1C232"/>
              </a:buClr>
              <a:buSzPts val="1200"/>
              <a:buFont typeface="Arial"/>
              <a:buChar char="❖"/>
            </a:pPr>
            <a:r>
              <a:rPr lang="en" sz="1200">
                <a:solidFill>
                  <a:srgbClr val="F1C232"/>
                </a:solidFill>
                <a:latin typeface="Arial"/>
                <a:ea typeface="Arial"/>
                <a:cs typeface="Arial"/>
                <a:sym typeface="Arial"/>
              </a:rPr>
              <a:t>A linear model does not output probabilities.</a:t>
            </a:r>
            <a:endParaRPr sz="1200">
              <a:solidFill>
                <a:srgbClr val="F1C232"/>
              </a:solidFill>
              <a:latin typeface="Arial"/>
              <a:ea typeface="Arial"/>
              <a:cs typeface="Arial"/>
              <a:sym typeface="Arial"/>
            </a:endParaRPr>
          </a:p>
          <a:p>
            <a:pPr marL="457200" lvl="0" indent="-304800" algn="l" rtl="0">
              <a:spcBef>
                <a:spcPts val="0"/>
              </a:spcBef>
              <a:spcAft>
                <a:spcPts val="0"/>
              </a:spcAft>
              <a:buClr>
                <a:srgbClr val="F1C232"/>
              </a:buClr>
              <a:buSzPts val="1200"/>
              <a:buFont typeface="Arial"/>
              <a:buChar char="❖"/>
            </a:pPr>
            <a:r>
              <a:rPr lang="en" sz="1200">
                <a:solidFill>
                  <a:srgbClr val="F1C232"/>
                </a:solidFill>
                <a:latin typeface="Arial"/>
                <a:ea typeface="Arial"/>
                <a:cs typeface="Arial"/>
                <a:sym typeface="Arial"/>
              </a:rPr>
              <a:t>A solution for classification is logistic regression.</a:t>
            </a:r>
            <a:endParaRPr sz="1200">
              <a:solidFill>
                <a:srgbClr val="F1C232"/>
              </a:solidFill>
              <a:latin typeface="Arial"/>
              <a:ea typeface="Arial"/>
              <a:cs typeface="Arial"/>
              <a:sym typeface="Arial"/>
            </a:endParaRPr>
          </a:p>
          <a:p>
            <a:pPr marL="457200" lvl="0" indent="-304800" algn="l" rtl="0">
              <a:spcBef>
                <a:spcPts val="0"/>
              </a:spcBef>
              <a:spcAft>
                <a:spcPts val="0"/>
              </a:spcAft>
              <a:buClr>
                <a:srgbClr val="F1C232"/>
              </a:buClr>
              <a:buSzPts val="1200"/>
              <a:buFont typeface="Arial"/>
              <a:buChar char="❖"/>
            </a:pPr>
            <a:r>
              <a:rPr lang="en" sz="1200">
                <a:solidFill>
                  <a:srgbClr val="F1C232"/>
                </a:solidFill>
                <a:latin typeface="Arial"/>
                <a:ea typeface="Arial"/>
                <a:cs typeface="Arial"/>
                <a:sym typeface="Arial"/>
              </a:rPr>
              <a:t>Logistic regression models the probabilities for classification problems with two possible outcomes. It's an extension of the linear regression model for classification problems.</a:t>
            </a:r>
            <a:endParaRPr sz="1200">
              <a:solidFill>
                <a:srgbClr val="F1C232"/>
              </a:solidFill>
              <a:latin typeface="Arial"/>
              <a:ea typeface="Arial"/>
              <a:cs typeface="Arial"/>
              <a:sym typeface="Arial"/>
            </a:endParaRPr>
          </a:p>
          <a:p>
            <a:pPr marL="457200" lvl="0" indent="-304800" algn="l" rtl="0">
              <a:spcBef>
                <a:spcPts val="0"/>
              </a:spcBef>
              <a:spcAft>
                <a:spcPts val="0"/>
              </a:spcAft>
              <a:buClr>
                <a:srgbClr val="F1C232"/>
              </a:buClr>
              <a:buSzPts val="1200"/>
              <a:buFont typeface="Arial"/>
              <a:buChar char="❖"/>
            </a:pPr>
            <a:r>
              <a:rPr lang="en" sz="1200">
                <a:solidFill>
                  <a:srgbClr val="F1C232"/>
                </a:solidFill>
                <a:latin typeface="Arial"/>
                <a:ea typeface="Arial"/>
                <a:cs typeface="Arial"/>
                <a:sym typeface="Arial"/>
              </a:rPr>
              <a:t>the logistic regression model uses the logistic function to squeeze the output of a linear equation between 0 and 1.</a:t>
            </a:r>
            <a:endParaRPr sz="1200">
              <a:solidFill>
                <a:srgbClr val="F1C232"/>
              </a:solidFill>
              <a:latin typeface="Arial"/>
              <a:ea typeface="Arial"/>
              <a:cs typeface="Arial"/>
              <a:sym typeface="Arial"/>
            </a:endParaRPr>
          </a:p>
          <a:p>
            <a:pPr marL="457200" lvl="0" indent="0" algn="l" rtl="0">
              <a:spcBef>
                <a:spcPts val="1600"/>
              </a:spcBef>
              <a:spcAft>
                <a:spcPts val="0"/>
              </a:spcAft>
              <a:buNone/>
            </a:pPr>
            <a:r>
              <a:rPr lang="en" sz="1200">
                <a:solidFill>
                  <a:srgbClr val="F1C232"/>
                </a:solidFill>
                <a:latin typeface="Arial"/>
                <a:ea typeface="Arial"/>
                <a:cs typeface="Arial"/>
                <a:sym typeface="Arial"/>
              </a:rPr>
              <a:t>Used: </a:t>
            </a:r>
            <a:endParaRPr sz="1200">
              <a:solidFill>
                <a:srgbClr val="F1C232"/>
              </a:solidFill>
              <a:latin typeface="Arial"/>
              <a:ea typeface="Arial"/>
              <a:cs typeface="Arial"/>
              <a:sym typeface="Arial"/>
            </a:endParaRPr>
          </a:p>
          <a:p>
            <a:pPr marL="457200" lvl="0" indent="-304800" algn="l" rtl="0">
              <a:spcBef>
                <a:spcPts val="1600"/>
              </a:spcBef>
              <a:spcAft>
                <a:spcPts val="0"/>
              </a:spcAft>
              <a:buClr>
                <a:srgbClr val="F1C232"/>
              </a:buClr>
              <a:buSzPts val="1200"/>
              <a:buFont typeface="Arial"/>
              <a:buAutoNum type="arabicPeriod"/>
            </a:pPr>
            <a:r>
              <a:rPr lang="en" sz="1200">
                <a:solidFill>
                  <a:srgbClr val="F1C232"/>
                </a:solidFill>
                <a:latin typeface="Arial"/>
                <a:ea typeface="Arial"/>
                <a:cs typeface="Arial"/>
                <a:sym typeface="Arial"/>
              </a:rPr>
              <a:t>Fraud Detection</a:t>
            </a:r>
            <a:endParaRPr sz="1200">
              <a:solidFill>
                <a:srgbClr val="F1C232"/>
              </a:solidFill>
              <a:latin typeface="Arial"/>
              <a:ea typeface="Arial"/>
              <a:cs typeface="Arial"/>
              <a:sym typeface="Arial"/>
            </a:endParaRPr>
          </a:p>
          <a:p>
            <a:pPr marL="457200" lvl="0" indent="-304800" algn="l" rtl="0">
              <a:spcBef>
                <a:spcPts val="0"/>
              </a:spcBef>
              <a:spcAft>
                <a:spcPts val="0"/>
              </a:spcAft>
              <a:buClr>
                <a:srgbClr val="F1C232"/>
              </a:buClr>
              <a:buSzPts val="1200"/>
              <a:buFont typeface="Arial"/>
              <a:buAutoNum type="arabicPeriod"/>
            </a:pPr>
            <a:r>
              <a:rPr lang="en" sz="1200">
                <a:solidFill>
                  <a:srgbClr val="F1C232"/>
                </a:solidFill>
                <a:latin typeface="Arial"/>
                <a:ea typeface="Arial"/>
                <a:cs typeface="Arial"/>
                <a:sym typeface="Arial"/>
              </a:rPr>
              <a:t>Disease diagnosis</a:t>
            </a:r>
            <a:endParaRPr sz="1200">
              <a:solidFill>
                <a:srgbClr val="F1C232"/>
              </a:solidFill>
              <a:latin typeface="Arial"/>
              <a:ea typeface="Arial"/>
              <a:cs typeface="Arial"/>
              <a:sym typeface="Arial"/>
            </a:endParaRPr>
          </a:p>
          <a:p>
            <a:pPr marL="457200" lvl="0" indent="-304800" algn="l" rtl="0">
              <a:spcBef>
                <a:spcPts val="0"/>
              </a:spcBef>
              <a:spcAft>
                <a:spcPts val="0"/>
              </a:spcAft>
              <a:buClr>
                <a:srgbClr val="F1C232"/>
              </a:buClr>
              <a:buSzPts val="1200"/>
              <a:buFont typeface="Arial"/>
              <a:buAutoNum type="arabicPeriod"/>
            </a:pPr>
            <a:r>
              <a:rPr lang="en" sz="1200">
                <a:solidFill>
                  <a:srgbClr val="F1C232"/>
                </a:solidFill>
                <a:latin typeface="Arial"/>
                <a:ea typeface="Arial"/>
                <a:cs typeface="Arial"/>
                <a:sym typeface="Arial"/>
              </a:rPr>
              <a:t>Emergency Detection</a:t>
            </a:r>
            <a:endParaRPr sz="1200">
              <a:solidFill>
                <a:srgbClr val="F1C232"/>
              </a:solidFill>
              <a:latin typeface="Arial"/>
              <a:ea typeface="Arial"/>
              <a:cs typeface="Arial"/>
              <a:sym typeface="Arial"/>
            </a:endParaRPr>
          </a:p>
          <a:p>
            <a:pPr marL="457200" lvl="0" indent="-304800" algn="l" rtl="0">
              <a:spcBef>
                <a:spcPts val="0"/>
              </a:spcBef>
              <a:spcAft>
                <a:spcPts val="0"/>
              </a:spcAft>
              <a:buClr>
                <a:srgbClr val="F1C232"/>
              </a:buClr>
              <a:buSzPts val="1200"/>
              <a:buFont typeface="Arial"/>
              <a:buAutoNum type="arabicPeriod"/>
            </a:pPr>
            <a:r>
              <a:rPr lang="en" sz="1200">
                <a:solidFill>
                  <a:srgbClr val="F1C232"/>
                </a:solidFill>
                <a:latin typeface="Arial"/>
                <a:ea typeface="Arial"/>
                <a:cs typeface="Arial"/>
                <a:sym typeface="Arial"/>
              </a:rPr>
              <a:t>Spam ,No Spam</a:t>
            </a:r>
            <a:endParaRPr sz="1200">
              <a:solidFill>
                <a:srgbClr val="F1C232"/>
              </a:solidFill>
              <a:latin typeface="Arial"/>
              <a:ea typeface="Arial"/>
              <a:cs typeface="Arial"/>
              <a:sym typeface="Arial"/>
            </a:endParaRPr>
          </a:p>
          <a:p>
            <a:pPr marL="0" lvl="0" indent="0" algn="l" rtl="0">
              <a:spcBef>
                <a:spcPts val="1600"/>
              </a:spcBef>
              <a:spcAft>
                <a:spcPts val="1600"/>
              </a:spcAft>
              <a:buNone/>
            </a:pPr>
            <a:endParaRPr sz="1200">
              <a:solidFill>
                <a:srgbClr val="F1C232"/>
              </a:solidFill>
              <a:latin typeface="Arial"/>
              <a:ea typeface="Arial"/>
              <a:cs typeface="Arial"/>
              <a:sym typeface="Arial"/>
            </a:endParaRPr>
          </a:p>
        </p:txBody>
      </p:sp>
      <p:sp>
        <p:nvSpPr>
          <p:cNvPr id="174" name="Google Shape;174;p23"/>
          <p:cNvSpPr txBox="1">
            <a:spLocks noGrp="1"/>
          </p:cNvSpPr>
          <p:nvPr>
            <p:ph type="subTitle" idx="1"/>
          </p:nvPr>
        </p:nvSpPr>
        <p:spPr>
          <a:xfrm>
            <a:off x="265500" y="1046126"/>
            <a:ext cx="4045200" cy="396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highlight>
                  <a:srgbClr val="FFFFFF"/>
                </a:highlight>
                <a:latin typeface="Arial"/>
                <a:ea typeface="Arial"/>
                <a:cs typeface="Arial"/>
                <a:sym typeface="Arial"/>
              </a:rPr>
              <a:t>The logistic function is defined as: </a:t>
            </a:r>
            <a:endParaRPr sz="1400">
              <a:solidFill>
                <a:srgbClr val="F1C232"/>
              </a:solidFill>
            </a:endParaRPr>
          </a:p>
          <a:p>
            <a:pPr marL="0" lvl="0" indent="0" algn="ctr" rtl="0">
              <a:spcBef>
                <a:spcPts val="0"/>
              </a:spcBef>
              <a:spcAft>
                <a:spcPts val="0"/>
              </a:spcAft>
              <a:buNone/>
            </a:pPr>
            <a:endParaRPr sz="1200">
              <a:solidFill>
                <a:srgbClr val="F1C232"/>
              </a:solidFill>
              <a:highlight>
                <a:srgbClr val="FFFFFF"/>
              </a:highlight>
              <a:latin typeface="Arial"/>
              <a:ea typeface="Arial"/>
              <a:cs typeface="Arial"/>
              <a:sym typeface="Arial"/>
            </a:endParaRPr>
          </a:p>
        </p:txBody>
      </p:sp>
      <p:pic>
        <p:nvPicPr>
          <p:cNvPr id="175" name="Google Shape;175;p23"/>
          <p:cNvPicPr preferRelativeResize="0"/>
          <p:nvPr/>
        </p:nvPicPr>
        <p:blipFill>
          <a:blip r:embed="rId3">
            <a:alphaModFix/>
          </a:blip>
          <a:stretch>
            <a:fillRect/>
          </a:stretch>
        </p:blipFill>
        <p:spPr>
          <a:xfrm>
            <a:off x="423950" y="1758100"/>
            <a:ext cx="3740275" cy="3102075"/>
          </a:xfrm>
          <a:prstGeom prst="rect">
            <a:avLst/>
          </a:prstGeom>
          <a:noFill/>
          <a:ln>
            <a:noFill/>
          </a:ln>
        </p:spPr>
      </p:pic>
      <p:pic>
        <p:nvPicPr>
          <p:cNvPr id="176" name="Google Shape;176;p23"/>
          <p:cNvPicPr preferRelativeResize="0"/>
          <p:nvPr/>
        </p:nvPicPr>
        <p:blipFill>
          <a:blip r:embed="rId4">
            <a:alphaModFix/>
          </a:blip>
          <a:stretch>
            <a:fillRect/>
          </a:stretch>
        </p:blipFill>
        <p:spPr>
          <a:xfrm>
            <a:off x="2688000" y="923925"/>
            <a:ext cx="1673325" cy="63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221900" y="163100"/>
            <a:ext cx="4045200" cy="103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Example of Logistic Regression</a:t>
            </a:r>
            <a:endParaRPr sz="3000"/>
          </a:p>
        </p:txBody>
      </p:sp>
      <p:sp>
        <p:nvSpPr>
          <p:cNvPr id="182" name="Google Shape;182;p24"/>
          <p:cNvSpPr txBox="1">
            <a:spLocks noGrp="1"/>
          </p:cNvSpPr>
          <p:nvPr>
            <p:ph type="subTitle" idx="1"/>
          </p:nvPr>
        </p:nvSpPr>
        <p:spPr>
          <a:xfrm>
            <a:off x="280175" y="879049"/>
            <a:ext cx="4045200" cy="1264200"/>
          </a:xfrm>
          <a:prstGeom prst="rect">
            <a:avLst/>
          </a:prstGeom>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r>
              <a:rPr lang="en" sz="850">
                <a:solidFill>
                  <a:srgbClr val="000000"/>
                </a:solidFill>
                <a:highlight>
                  <a:srgbClr val="FFFFFF"/>
                </a:highlight>
                <a:latin typeface="Verdana"/>
                <a:ea typeface="Verdana"/>
                <a:cs typeface="Verdana"/>
                <a:sym typeface="Verdana"/>
              </a:rPr>
              <a:t>It has three parameters:</a:t>
            </a:r>
            <a:endParaRPr sz="850">
              <a:solidFill>
                <a:srgbClr val="000000"/>
              </a:solidFill>
              <a:highlight>
                <a:srgbClr val="FFFFFF"/>
              </a:highlight>
              <a:latin typeface="Verdana"/>
              <a:ea typeface="Verdana"/>
              <a:cs typeface="Verdana"/>
              <a:sym typeface="Verdana"/>
            </a:endParaRPr>
          </a:p>
          <a:p>
            <a:pPr marL="0" lvl="0" indent="0" algn="l" rtl="0">
              <a:lnSpc>
                <a:spcPct val="100000"/>
              </a:lnSpc>
              <a:spcBef>
                <a:spcPts val="1400"/>
              </a:spcBef>
              <a:spcAft>
                <a:spcPts val="0"/>
              </a:spcAft>
              <a:buNone/>
            </a:pPr>
            <a:r>
              <a:rPr lang="en" sz="900">
                <a:solidFill>
                  <a:srgbClr val="DC143C"/>
                </a:solidFill>
                <a:highlight>
                  <a:srgbClr val="FFFFFF"/>
                </a:highlight>
                <a:latin typeface="Courier New"/>
                <a:ea typeface="Courier New"/>
                <a:cs typeface="Courier New"/>
                <a:sym typeface="Courier New"/>
              </a:rPr>
              <a:t>loc</a:t>
            </a:r>
            <a:r>
              <a:rPr lang="en" sz="850">
                <a:solidFill>
                  <a:srgbClr val="000000"/>
                </a:solidFill>
                <a:highlight>
                  <a:srgbClr val="FFFFFF"/>
                </a:highlight>
                <a:latin typeface="Verdana"/>
                <a:ea typeface="Verdana"/>
                <a:cs typeface="Verdana"/>
                <a:sym typeface="Verdana"/>
              </a:rPr>
              <a:t> - mean, where the peak is. Default 0.</a:t>
            </a:r>
            <a:endParaRPr sz="850">
              <a:solidFill>
                <a:srgbClr val="000000"/>
              </a:solidFill>
              <a:highlight>
                <a:srgbClr val="FFFFFF"/>
              </a:highlight>
              <a:latin typeface="Verdana"/>
              <a:ea typeface="Verdana"/>
              <a:cs typeface="Verdana"/>
              <a:sym typeface="Verdana"/>
            </a:endParaRPr>
          </a:p>
          <a:p>
            <a:pPr marL="0" lvl="0" indent="0" algn="l" rtl="0">
              <a:lnSpc>
                <a:spcPct val="100000"/>
              </a:lnSpc>
              <a:spcBef>
                <a:spcPts val="1400"/>
              </a:spcBef>
              <a:spcAft>
                <a:spcPts val="0"/>
              </a:spcAft>
              <a:buNone/>
            </a:pPr>
            <a:r>
              <a:rPr lang="en" sz="900">
                <a:solidFill>
                  <a:srgbClr val="DC143C"/>
                </a:solidFill>
                <a:highlight>
                  <a:srgbClr val="FFFFFF"/>
                </a:highlight>
                <a:latin typeface="Courier New"/>
                <a:ea typeface="Courier New"/>
                <a:cs typeface="Courier New"/>
                <a:sym typeface="Courier New"/>
              </a:rPr>
              <a:t>scale</a:t>
            </a:r>
            <a:r>
              <a:rPr lang="en" sz="850">
                <a:solidFill>
                  <a:srgbClr val="000000"/>
                </a:solidFill>
                <a:highlight>
                  <a:srgbClr val="FFFFFF"/>
                </a:highlight>
                <a:latin typeface="Verdana"/>
                <a:ea typeface="Verdana"/>
                <a:cs typeface="Verdana"/>
                <a:sym typeface="Verdana"/>
              </a:rPr>
              <a:t> - standard deviation, the flatness of distribution. Default 1.</a:t>
            </a:r>
            <a:endParaRPr sz="850">
              <a:solidFill>
                <a:srgbClr val="000000"/>
              </a:solidFill>
              <a:highlight>
                <a:srgbClr val="FFFFFF"/>
              </a:highlight>
              <a:latin typeface="Verdana"/>
              <a:ea typeface="Verdana"/>
              <a:cs typeface="Verdana"/>
              <a:sym typeface="Verdana"/>
            </a:endParaRPr>
          </a:p>
          <a:p>
            <a:pPr marL="0" lvl="0" indent="0" algn="l" rtl="0">
              <a:lnSpc>
                <a:spcPct val="100000"/>
              </a:lnSpc>
              <a:spcBef>
                <a:spcPts val="1400"/>
              </a:spcBef>
              <a:spcAft>
                <a:spcPts val="0"/>
              </a:spcAft>
              <a:buNone/>
            </a:pPr>
            <a:r>
              <a:rPr lang="en" sz="900">
                <a:solidFill>
                  <a:srgbClr val="DC143C"/>
                </a:solidFill>
                <a:highlight>
                  <a:srgbClr val="FFFFFF"/>
                </a:highlight>
                <a:latin typeface="Courier New"/>
                <a:ea typeface="Courier New"/>
                <a:cs typeface="Courier New"/>
                <a:sym typeface="Courier New"/>
              </a:rPr>
              <a:t>size</a:t>
            </a:r>
            <a:r>
              <a:rPr lang="en" sz="850">
                <a:solidFill>
                  <a:srgbClr val="000000"/>
                </a:solidFill>
                <a:highlight>
                  <a:srgbClr val="FFFFFF"/>
                </a:highlight>
                <a:latin typeface="Verdana"/>
                <a:ea typeface="Verdana"/>
                <a:cs typeface="Verdana"/>
                <a:sym typeface="Verdana"/>
              </a:rPr>
              <a:t> - The shape of the returned array.</a:t>
            </a:r>
            <a:endParaRPr sz="850">
              <a:solidFill>
                <a:srgbClr val="000000"/>
              </a:solidFill>
              <a:highlight>
                <a:srgbClr val="FFFFFF"/>
              </a:highlight>
              <a:latin typeface="Verdana"/>
              <a:ea typeface="Verdana"/>
              <a:cs typeface="Verdana"/>
              <a:sym typeface="Verdana"/>
            </a:endParaRPr>
          </a:p>
          <a:p>
            <a:pPr marL="0" lvl="0" indent="0" algn="ctr" rtl="0">
              <a:lnSpc>
                <a:spcPct val="100000"/>
              </a:lnSpc>
              <a:spcBef>
                <a:spcPts val="1400"/>
              </a:spcBef>
              <a:spcAft>
                <a:spcPts val="0"/>
              </a:spcAft>
              <a:buNone/>
            </a:pPr>
            <a:endParaRPr sz="1800"/>
          </a:p>
        </p:txBody>
      </p:sp>
      <p:sp>
        <p:nvSpPr>
          <p:cNvPr id="183" name="Google Shape;183;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184" name="Google Shape;184;p24"/>
          <p:cNvPicPr preferRelativeResize="0"/>
          <p:nvPr/>
        </p:nvPicPr>
        <p:blipFill>
          <a:blip r:embed="rId3">
            <a:alphaModFix/>
          </a:blip>
          <a:stretch>
            <a:fillRect/>
          </a:stretch>
        </p:blipFill>
        <p:spPr>
          <a:xfrm>
            <a:off x="33575" y="3107725"/>
            <a:ext cx="4538425" cy="2095500"/>
          </a:xfrm>
          <a:prstGeom prst="rect">
            <a:avLst/>
          </a:prstGeom>
          <a:noFill/>
          <a:ln>
            <a:noFill/>
          </a:ln>
        </p:spPr>
      </p:pic>
      <p:pic>
        <p:nvPicPr>
          <p:cNvPr id="185" name="Google Shape;185;p24"/>
          <p:cNvPicPr preferRelativeResize="0"/>
          <p:nvPr/>
        </p:nvPicPr>
        <p:blipFill>
          <a:blip r:embed="rId4">
            <a:alphaModFix/>
          </a:blip>
          <a:stretch>
            <a:fillRect/>
          </a:stretch>
        </p:blipFill>
        <p:spPr>
          <a:xfrm>
            <a:off x="33575" y="2599575"/>
            <a:ext cx="4485150" cy="371475"/>
          </a:xfrm>
          <a:prstGeom prst="rect">
            <a:avLst/>
          </a:prstGeom>
          <a:noFill/>
          <a:ln>
            <a:noFill/>
          </a:ln>
        </p:spPr>
      </p:pic>
      <p:pic>
        <p:nvPicPr>
          <p:cNvPr id="186" name="Google Shape;186;p24"/>
          <p:cNvPicPr preferRelativeResize="0"/>
          <p:nvPr/>
        </p:nvPicPr>
        <p:blipFill>
          <a:blip r:embed="rId5">
            <a:alphaModFix/>
          </a:blip>
          <a:stretch>
            <a:fillRect/>
          </a:stretch>
        </p:blipFill>
        <p:spPr>
          <a:xfrm>
            <a:off x="4634950" y="66675"/>
            <a:ext cx="4449250" cy="501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265500" y="87175"/>
            <a:ext cx="4045200" cy="668400"/>
          </a:xfrm>
          <a:prstGeom prst="rect">
            <a:avLst/>
          </a:prstGeom>
        </p:spPr>
        <p:txBody>
          <a:bodyPr spcFirstLastPara="1" wrap="square" lIns="91425" tIns="91425" rIns="91425" bIns="91425" anchor="b" anchorCtr="0">
            <a:noAutofit/>
          </a:bodyPr>
          <a:lstStyle/>
          <a:p>
            <a:pPr marL="457200" marR="25400" lvl="0" indent="0" algn="l" rtl="0">
              <a:lnSpc>
                <a:spcPct val="178571"/>
              </a:lnSpc>
              <a:spcBef>
                <a:spcPts val="1400"/>
              </a:spcBef>
              <a:spcAft>
                <a:spcPts val="1100"/>
              </a:spcAft>
              <a:buNone/>
            </a:pPr>
            <a:r>
              <a:rPr lang="en" sz="1450" b="1">
                <a:solidFill>
                  <a:srgbClr val="F1C232"/>
                </a:solidFill>
                <a:latin typeface="Verdana"/>
                <a:ea typeface="Verdana"/>
                <a:cs typeface="Verdana"/>
                <a:sym typeface="Verdana"/>
              </a:rPr>
              <a:t>Polynomial Regression model</a:t>
            </a:r>
            <a:endParaRPr sz="4800" b="1"/>
          </a:p>
        </p:txBody>
      </p:sp>
      <p:sp>
        <p:nvSpPr>
          <p:cNvPr id="192" name="Google Shape;192;p25"/>
          <p:cNvSpPr txBox="1">
            <a:spLocks noGrp="1"/>
          </p:cNvSpPr>
          <p:nvPr>
            <p:ph type="subTitle" idx="1"/>
          </p:nvPr>
        </p:nvSpPr>
        <p:spPr>
          <a:xfrm>
            <a:off x="265500" y="2993100"/>
            <a:ext cx="4045200" cy="2077800"/>
          </a:xfrm>
          <a:prstGeom prst="rect">
            <a:avLst/>
          </a:prstGeom>
        </p:spPr>
        <p:txBody>
          <a:bodyPr spcFirstLastPara="1" wrap="square" lIns="91425" tIns="91425" rIns="91425" bIns="91425" anchor="t" anchorCtr="0">
            <a:noAutofit/>
          </a:bodyPr>
          <a:lstStyle/>
          <a:p>
            <a:pPr marL="0" lvl="0" indent="0" algn="l" rtl="0">
              <a:lnSpc>
                <a:spcPct val="130000"/>
              </a:lnSpc>
              <a:spcBef>
                <a:spcPts val="1800"/>
              </a:spcBef>
              <a:spcAft>
                <a:spcPts val="0"/>
              </a:spcAft>
              <a:buNone/>
            </a:pPr>
            <a:r>
              <a:rPr lang="en" sz="1400">
                <a:solidFill>
                  <a:srgbClr val="610B38"/>
                </a:solidFill>
                <a:highlight>
                  <a:srgbClr val="FFFFFF"/>
                </a:highlight>
                <a:latin typeface="Arial"/>
                <a:ea typeface="Arial"/>
                <a:cs typeface="Arial"/>
                <a:sym typeface="Arial"/>
              </a:rPr>
              <a:t>Equation of the Polynomial Regression Model:</a:t>
            </a:r>
            <a:endParaRPr sz="1400">
              <a:solidFill>
                <a:srgbClr val="610B38"/>
              </a:solidFill>
              <a:highlight>
                <a:srgbClr val="FFFFFF"/>
              </a:highlight>
              <a:latin typeface="Arial"/>
              <a:ea typeface="Arial"/>
              <a:cs typeface="Arial"/>
              <a:sym typeface="Arial"/>
            </a:endParaRPr>
          </a:p>
          <a:p>
            <a:pPr marL="0" lvl="0" indent="0" algn="l" rtl="0">
              <a:lnSpc>
                <a:spcPct val="130000"/>
              </a:lnSpc>
              <a:spcBef>
                <a:spcPts val="1800"/>
              </a:spcBef>
              <a:spcAft>
                <a:spcPts val="0"/>
              </a:spcAft>
              <a:buNone/>
            </a:pPr>
            <a:r>
              <a:rPr lang="en" sz="1050" b="1">
                <a:solidFill>
                  <a:srgbClr val="BF9000"/>
                </a:solidFill>
                <a:latin typeface="Verdana"/>
                <a:ea typeface="Verdana"/>
                <a:cs typeface="Verdana"/>
                <a:sym typeface="Verdana"/>
              </a:rPr>
              <a:t>Simple Linear Regression equation:</a:t>
            </a:r>
            <a:endParaRPr sz="1050" b="1">
              <a:solidFill>
                <a:srgbClr val="BF9000"/>
              </a:solidFill>
              <a:latin typeface="Verdana"/>
              <a:ea typeface="Verdana"/>
              <a:cs typeface="Verdana"/>
              <a:sym typeface="Verdana"/>
            </a:endParaRPr>
          </a:p>
          <a:p>
            <a:pPr marL="0" lvl="0" indent="0" algn="l" rtl="0">
              <a:lnSpc>
                <a:spcPct val="115000"/>
              </a:lnSpc>
              <a:spcBef>
                <a:spcPts val="1100"/>
              </a:spcBef>
              <a:spcAft>
                <a:spcPts val="0"/>
              </a:spcAft>
              <a:buNone/>
            </a:pPr>
            <a:r>
              <a:rPr lang="en" sz="1050" b="1">
                <a:solidFill>
                  <a:srgbClr val="BF9000"/>
                </a:solidFill>
                <a:latin typeface="Verdana"/>
                <a:ea typeface="Verdana"/>
                <a:cs typeface="Verdana"/>
                <a:sym typeface="Verdana"/>
              </a:rPr>
              <a:t>y = b</a:t>
            </a:r>
            <a:r>
              <a:rPr lang="en" sz="1050" b="1" baseline="-25000">
                <a:solidFill>
                  <a:srgbClr val="BF9000"/>
                </a:solidFill>
                <a:latin typeface="Verdana"/>
                <a:ea typeface="Verdana"/>
                <a:cs typeface="Verdana"/>
                <a:sym typeface="Verdana"/>
              </a:rPr>
              <a:t>0</a:t>
            </a:r>
            <a:r>
              <a:rPr lang="en" sz="1050" b="1">
                <a:solidFill>
                  <a:srgbClr val="BF9000"/>
                </a:solidFill>
                <a:latin typeface="Verdana"/>
                <a:ea typeface="Verdana"/>
                <a:cs typeface="Verdana"/>
                <a:sym typeface="Verdana"/>
              </a:rPr>
              <a:t>+b</a:t>
            </a:r>
            <a:r>
              <a:rPr lang="en" sz="1050" b="1" baseline="-25000">
                <a:solidFill>
                  <a:srgbClr val="BF9000"/>
                </a:solidFill>
                <a:latin typeface="Verdana"/>
                <a:ea typeface="Verdana"/>
                <a:cs typeface="Verdana"/>
                <a:sym typeface="Verdana"/>
              </a:rPr>
              <a:t>1</a:t>
            </a:r>
            <a:r>
              <a:rPr lang="en" sz="1050" b="1">
                <a:solidFill>
                  <a:srgbClr val="BF9000"/>
                </a:solidFill>
                <a:latin typeface="Verdana"/>
                <a:ea typeface="Verdana"/>
                <a:cs typeface="Verdana"/>
                <a:sym typeface="Verdana"/>
              </a:rPr>
              <a:t>x </a:t>
            </a:r>
            <a:endParaRPr sz="1050" b="1">
              <a:solidFill>
                <a:srgbClr val="BF9000"/>
              </a:solidFill>
              <a:latin typeface="Verdana"/>
              <a:ea typeface="Verdana"/>
              <a:cs typeface="Verdana"/>
              <a:sym typeface="Verdana"/>
            </a:endParaRPr>
          </a:p>
          <a:p>
            <a:pPr marL="0" lvl="0" indent="0" algn="l" rtl="0">
              <a:lnSpc>
                <a:spcPct val="115000"/>
              </a:lnSpc>
              <a:spcBef>
                <a:spcPts val="1100"/>
              </a:spcBef>
              <a:spcAft>
                <a:spcPts val="0"/>
              </a:spcAft>
              <a:buNone/>
            </a:pPr>
            <a:r>
              <a:rPr lang="en" sz="1050" b="1">
                <a:solidFill>
                  <a:srgbClr val="BF9000"/>
                </a:solidFill>
                <a:latin typeface="Verdana"/>
                <a:ea typeface="Verdana"/>
                <a:cs typeface="Verdana"/>
                <a:sym typeface="Verdana"/>
              </a:rPr>
              <a:t>Multiple Linear Regression equation:         </a:t>
            </a:r>
            <a:endParaRPr sz="1050" b="1">
              <a:solidFill>
                <a:srgbClr val="BF9000"/>
              </a:solidFill>
              <a:latin typeface="Verdana"/>
              <a:ea typeface="Verdana"/>
              <a:cs typeface="Verdana"/>
              <a:sym typeface="Verdana"/>
            </a:endParaRPr>
          </a:p>
          <a:p>
            <a:pPr marL="0" lvl="0" indent="0" algn="l" rtl="0">
              <a:lnSpc>
                <a:spcPct val="115000"/>
              </a:lnSpc>
              <a:spcBef>
                <a:spcPts val="1100"/>
              </a:spcBef>
              <a:spcAft>
                <a:spcPts val="0"/>
              </a:spcAft>
              <a:buNone/>
            </a:pPr>
            <a:r>
              <a:rPr lang="en" sz="1050" b="1">
                <a:solidFill>
                  <a:srgbClr val="BF9000"/>
                </a:solidFill>
                <a:latin typeface="Verdana"/>
                <a:ea typeface="Verdana"/>
                <a:cs typeface="Verdana"/>
                <a:sym typeface="Verdana"/>
              </a:rPr>
              <a:t>y= b</a:t>
            </a:r>
            <a:r>
              <a:rPr lang="en" sz="1050" b="1" baseline="-25000">
                <a:solidFill>
                  <a:srgbClr val="BF9000"/>
                </a:solidFill>
                <a:latin typeface="Verdana"/>
                <a:ea typeface="Verdana"/>
                <a:cs typeface="Verdana"/>
                <a:sym typeface="Verdana"/>
              </a:rPr>
              <a:t>0</a:t>
            </a:r>
            <a:r>
              <a:rPr lang="en" sz="1050" b="1">
                <a:solidFill>
                  <a:srgbClr val="BF9000"/>
                </a:solidFill>
                <a:latin typeface="Verdana"/>
                <a:ea typeface="Verdana"/>
                <a:cs typeface="Verdana"/>
                <a:sym typeface="Verdana"/>
              </a:rPr>
              <a:t>+b</a:t>
            </a:r>
            <a:r>
              <a:rPr lang="en" sz="1050" b="1" baseline="-25000">
                <a:solidFill>
                  <a:srgbClr val="BF9000"/>
                </a:solidFill>
                <a:latin typeface="Verdana"/>
                <a:ea typeface="Verdana"/>
                <a:cs typeface="Verdana"/>
                <a:sym typeface="Verdana"/>
              </a:rPr>
              <a:t>1</a:t>
            </a:r>
            <a:r>
              <a:rPr lang="en" sz="1050" b="1">
                <a:solidFill>
                  <a:srgbClr val="BF9000"/>
                </a:solidFill>
                <a:latin typeface="Verdana"/>
                <a:ea typeface="Verdana"/>
                <a:cs typeface="Verdana"/>
                <a:sym typeface="Verdana"/>
              </a:rPr>
              <a:t>x+ b</a:t>
            </a:r>
            <a:r>
              <a:rPr lang="en" sz="1050" b="1" baseline="-25000">
                <a:solidFill>
                  <a:srgbClr val="BF9000"/>
                </a:solidFill>
                <a:latin typeface="Verdana"/>
                <a:ea typeface="Verdana"/>
                <a:cs typeface="Verdana"/>
                <a:sym typeface="Verdana"/>
              </a:rPr>
              <a:t>2</a:t>
            </a:r>
            <a:r>
              <a:rPr lang="en" sz="1050" b="1">
                <a:solidFill>
                  <a:srgbClr val="BF9000"/>
                </a:solidFill>
                <a:latin typeface="Verdana"/>
                <a:ea typeface="Verdana"/>
                <a:cs typeface="Verdana"/>
                <a:sym typeface="Verdana"/>
              </a:rPr>
              <a:t>x</a:t>
            </a:r>
            <a:r>
              <a:rPr lang="en" sz="1050" b="1" baseline="-25000">
                <a:solidFill>
                  <a:srgbClr val="BF9000"/>
                </a:solidFill>
                <a:latin typeface="Verdana"/>
                <a:ea typeface="Verdana"/>
                <a:cs typeface="Verdana"/>
                <a:sym typeface="Verdana"/>
              </a:rPr>
              <a:t>2</a:t>
            </a:r>
            <a:r>
              <a:rPr lang="en" sz="1050" b="1">
                <a:solidFill>
                  <a:srgbClr val="BF9000"/>
                </a:solidFill>
                <a:latin typeface="Verdana"/>
                <a:ea typeface="Verdana"/>
                <a:cs typeface="Verdana"/>
                <a:sym typeface="Verdana"/>
              </a:rPr>
              <a:t>+ b</a:t>
            </a:r>
            <a:r>
              <a:rPr lang="en" sz="1050" b="1" baseline="-25000">
                <a:solidFill>
                  <a:srgbClr val="BF9000"/>
                </a:solidFill>
                <a:latin typeface="Verdana"/>
                <a:ea typeface="Verdana"/>
                <a:cs typeface="Verdana"/>
                <a:sym typeface="Verdana"/>
              </a:rPr>
              <a:t>3</a:t>
            </a:r>
            <a:r>
              <a:rPr lang="en" sz="1050" b="1">
                <a:solidFill>
                  <a:srgbClr val="BF9000"/>
                </a:solidFill>
                <a:latin typeface="Verdana"/>
                <a:ea typeface="Verdana"/>
                <a:cs typeface="Verdana"/>
                <a:sym typeface="Verdana"/>
              </a:rPr>
              <a:t>x</a:t>
            </a:r>
            <a:r>
              <a:rPr lang="en" sz="1050" b="1" baseline="-25000">
                <a:solidFill>
                  <a:srgbClr val="BF9000"/>
                </a:solidFill>
                <a:latin typeface="Verdana"/>
                <a:ea typeface="Verdana"/>
                <a:cs typeface="Verdana"/>
                <a:sym typeface="Verdana"/>
              </a:rPr>
              <a:t>3</a:t>
            </a:r>
            <a:r>
              <a:rPr lang="en" sz="1050" b="1">
                <a:solidFill>
                  <a:srgbClr val="BF9000"/>
                </a:solidFill>
                <a:latin typeface="Verdana"/>
                <a:ea typeface="Verdana"/>
                <a:cs typeface="Verdana"/>
                <a:sym typeface="Verdana"/>
              </a:rPr>
              <a:t>+....+ b</a:t>
            </a:r>
            <a:r>
              <a:rPr lang="en" sz="1050" b="1" baseline="-25000">
                <a:solidFill>
                  <a:srgbClr val="BF9000"/>
                </a:solidFill>
                <a:latin typeface="Verdana"/>
                <a:ea typeface="Verdana"/>
                <a:cs typeface="Verdana"/>
                <a:sym typeface="Verdana"/>
              </a:rPr>
              <a:t>n</a:t>
            </a:r>
            <a:r>
              <a:rPr lang="en" sz="1050" b="1">
                <a:solidFill>
                  <a:srgbClr val="BF9000"/>
                </a:solidFill>
                <a:latin typeface="Verdana"/>
                <a:ea typeface="Verdana"/>
                <a:cs typeface="Verdana"/>
                <a:sym typeface="Verdana"/>
              </a:rPr>
              <a:t>x</a:t>
            </a:r>
            <a:r>
              <a:rPr lang="en" sz="1050" b="1" baseline="-25000">
                <a:solidFill>
                  <a:srgbClr val="BF9000"/>
                </a:solidFill>
                <a:latin typeface="Verdana"/>
                <a:ea typeface="Verdana"/>
                <a:cs typeface="Verdana"/>
                <a:sym typeface="Verdana"/>
              </a:rPr>
              <a:t>n</a:t>
            </a:r>
            <a:r>
              <a:rPr lang="en" sz="1050" b="1">
                <a:solidFill>
                  <a:srgbClr val="BF9000"/>
                </a:solidFill>
                <a:latin typeface="Verdana"/>
                <a:ea typeface="Verdana"/>
                <a:cs typeface="Verdana"/>
                <a:sym typeface="Verdana"/>
              </a:rPr>
              <a:t>    </a:t>
            </a:r>
            <a:r>
              <a:rPr lang="en" sz="1050" b="1">
                <a:solidFill>
                  <a:srgbClr val="000000"/>
                </a:solidFill>
                <a:highlight>
                  <a:srgbClr val="FFFFFF"/>
                </a:highlight>
                <a:latin typeface="Verdana"/>
                <a:ea typeface="Verdana"/>
                <a:cs typeface="Verdana"/>
                <a:sym typeface="Verdana"/>
              </a:rPr>
              <a:t>     </a:t>
            </a:r>
            <a:endParaRPr sz="1050" b="1">
              <a:solidFill>
                <a:srgbClr val="000000"/>
              </a:solidFill>
              <a:highlight>
                <a:srgbClr val="FFFFFF"/>
              </a:highlight>
              <a:latin typeface="Verdana"/>
              <a:ea typeface="Verdana"/>
              <a:cs typeface="Verdana"/>
              <a:sym typeface="Verdana"/>
            </a:endParaRPr>
          </a:p>
          <a:p>
            <a:pPr marL="0" lvl="0" indent="0" algn="l" rtl="0">
              <a:lnSpc>
                <a:spcPct val="130000"/>
              </a:lnSpc>
              <a:spcBef>
                <a:spcPts val="1800"/>
              </a:spcBef>
              <a:spcAft>
                <a:spcPts val="400"/>
              </a:spcAft>
              <a:buNone/>
            </a:pPr>
            <a:endParaRPr sz="1900">
              <a:solidFill>
                <a:srgbClr val="610B38"/>
              </a:solidFill>
              <a:highlight>
                <a:srgbClr val="FFFFFF"/>
              </a:highlight>
              <a:latin typeface="Arial"/>
              <a:ea typeface="Arial"/>
              <a:cs typeface="Arial"/>
              <a:sym typeface="Arial"/>
            </a:endParaRPr>
          </a:p>
        </p:txBody>
      </p:sp>
      <p:sp>
        <p:nvSpPr>
          <p:cNvPr id="193" name="Google Shape;193;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marR="25400" lvl="0" indent="0" algn="l" rtl="0">
              <a:lnSpc>
                <a:spcPct val="178571"/>
              </a:lnSpc>
              <a:spcBef>
                <a:spcPts val="1400"/>
              </a:spcBef>
              <a:spcAft>
                <a:spcPts val="0"/>
              </a:spcAft>
              <a:buNone/>
            </a:pPr>
            <a:endParaRPr sz="850">
              <a:solidFill>
                <a:srgbClr val="F1C232"/>
              </a:solidFill>
              <a:latin typeface="Verdana"/>
              <a:ea typeface="Verdana"/>
              <a:cs typeface="Verdana"/>
              <a:sym typeface="Verdana"/>
            </a:endParaRPr>
          </a:p>
          <a:p>
            <a:pPr marL="457200" marR="25400" lvl="0" indent="-282575" algn="l" rtl="0">
              <a:lnSpc>
                <a:spcPct val="178571"/>
              </a:lnSpc>
              <a:spcBef>
                <a:spcPts val="1400"/>
              </a:spcBef>
              <a:spcAft>
                <a:spcPts val="0"/>
              </a:spcAft>
              <a:buClr>
                <a:srgbClr val="F1C232"/>
              </a:buClr>
              <a:buSzPts val="850"/>
              <a:buFont typeface="Verdana"/>
              <a:buChar char="●"/>
            </a:pPr>
            <a:r>
              <a:rPr lang="en" sz="850">
                <a:solidFill>
                  <a:srgbClr val="F1C232"/>
                </a:solidFill>
                <a:latin typeface="Verdana"/>
                <a:ea typeface="Verdana"/>
                <a:cs typeface="Verdana"/>
                <a:sym typeface="Verdana"/>
              </a:rPr>
              <a:t>If we apply a linear model on a </a:t>
            </a:r>
            <a:r>
              <a:rPr lang="en" sz="850" b="1">
                <a:solidFill>
                  <a:srgbClr val="F1C232"/>
                </a:solidFill>
                <a:latin typeface="Verdana"/>
                <a:ea typeface="Verdana"/>
                <a:cs typeface="Verdana"/>
                <a:sym typeface="Verdana"/>
              </a:rPr>
              <a:t>linear dataset</a:t>
            </a:r>
            <a:r>
              <a:rPr lang="en" sz="850">
                <a:solidFill>
                  <a:srgbClr val="F1C232"/>
                </a:solidFill>
                <a:latin typeface="Verdana"/>
                <a:ea typeface="Verdana"/>
                <a:cs typeface="Verdana"/>
                <a:sym typeface="Verdana"/>
              </a:rPr>
              <a:t>, then it provides us a good result as we have seen in Simple Linear Regression, but if we apply the same model without any modification on a </a:t>
            </a:r>
            <a:r>
              <a:rPr lang="en" sz="850" b="1">
                <a:solidFill>
                  <a:srgbClr val="F1C232"/>
                </a:solidFill>
                <a:latin typeface="Verdana"/>
                <a:ea typeface="Verdana"/>
                <a:cs typeface="Verdana"/>
                <a:sym typeface="Verdana"/>
              </a:rPr>
              <a:t>non-linear dataset</a:t>
            </a:r>
            <a:r>
              <a:rPr lang="en" sz="850">
                <a:solidFill>
                  <a:srgbClr val="F1C232"/>
                </a:solidFill>
                <a:latin typeface="Verdana"/>
                <a:ea typeface="Verdana"/>
                <a:cs typeface="Verdana"/>
                <a:sym typeface="Verdana"/>
              </a:rPr>
              <a:t>, then it will produce a drastic output. Due to which loss function will increase, the error rate will be high, and accuracy will be decreased.</a:t>
            </a:r>
            <a:endParaRPr sz="850">
              <a:solidFill>
                <a:srgbClr val="F1C232"/>
              </a:solidFill>
              <a:latin typeface="Verdana"/>
              <a:ea typeface="Verdana"/>
              <a:cs typeface="Verdana"/>
              <a:sym typeface="Verdana"/>
            </a:endParaRPr>
          </a:p>
          <a:p>
            <a:pPr marL="457200" marR="25400" lvl="0" indent="-282575" algn="l" rtl="0">
              <a:lnSpc>
                <a:spcPct val="178571"/>
              </a:lnSpc>
              <a:spcBef>
                <a:spcPts val="0"/>
              </a:spcBef>
              <a:spcAft>
                <a:spcPts val="0"/>
              </a:spcAft>
              <a:buClr>
                <a:srgbClr val="F1C232"/>
              </a:buClr>
              <a:buSzPts val="850"/>
              <a:buFont typeface="Verdana"/>
              <a:buChar char="●"/>
            </a:pPr>
            <a:r>
              <a:rPr lang="en" sz="850">
                <a:solidFill>
                  <a:srgbClr val="F1C232"/>
                </a:solidFill>
                <a:latin typeface="Verdana"/>
                <a:ea typeface="Verdana"/>
                <a:cs typeface="Verdana"/>
                <a:sym typeface="Verdana"/>
              </a:rPr>
              <a:t>So for such cases, </a:t>
            </a:r>
            <a:r>
              <a:rPr lang="en" sz="850" b="1">
                <a:solidFill>
                  <a:srgbClr val="F1C232"/>
                </a:solidFill>
                <a:latin typeface="Verdana"/>
                <a:ea typeface="Verdana"/>
                <a:cs typeface="Verdana"/>
                <a:sym typeface="Verdana"/>
              </a:rPr>
              <a:t>where data points are arranged in a non-linear fashion, we need the Polynomial Regression model</a:t>
            </a:r>
            <a:r>
              <a:rPr lang="en" sz="850">
                <a:solidFill>
                  <a:srgbClr val="F1C232"/>
                </a:solidFill>
                <a:latin typeface="Verdana"/>
                <a:ea typeface="Verdana"/>
                <a:cs typeface="Verdana"/>
                <a:sym typeface="Verdana"/>
              </a:rPr>
              <a:t>. We can understand it in a better way using the below comparison diagram of the linear dataset and non-linear dataset.</a:t>
            </a:r>
            <a:endParaRPr sz="850">
              <a:solidFill>
                <a:srgbClr val="F1C232"/>
              </a:solidFill>
              <a:latin typeface="Verdana"/>
              <a:ea typeface="Verdana"/>
              <a:cs typeface="Verdana"/>
              <a:sym typeface="Verdana"/>
            </a:endParaRPr>
          </a:p>
          <a:p>
            <a:pPr marL="457200" marR="25400" lvl="0" indent="-282575" algn="l" rtl="0">
              <a:lnSpc>
                <a:spcPct val="178571"/>
              </a:lnSpc>
              <a:spcBef>
                <a:spcPts val="0"/>
              </a:spcBef>
              <a:spcAft>
                <a:spcPts val="0"/>
              </a:spcAft>
              <a:buClr>
                <a:srgbClr val="F1C232"/>
              </a:buClr>
              <a:buSzPts val="850"/>
              <a:buFont typeface="Verdana"/>
              <a:buChar char="●"/>
            </a:pPr>
            <a:r>
              <a:rPr lang="en" sz="850">
                <a:solidFill>
                  <a:srgbClr val="F1C232"/>
                </a:solidFill>
                <a:latin typeface="Verdana"/>
                <a:ea typeface="Verdana"/>
                <a:cs typeface="Verdana"/>
                <a:sym typeface="Verdana"/>
              </a:rPr>
              <a:t>In the image, we have taken a dataset which is arranged non-linearly. So if we try to cover it with a linear model, then we can clearly see that it hardly covers any data point. On the other hand, a curve is suitable to cover most of the data points, which is of the Polynomial model.</a:t>
            </a:r>
            <a:endParaRPr sz="850">
              <a:solidFill>
                <a:srgbClr val="F1C232"/>
              </a:solidFill>
              <a:latin typeface="Verdana"/>
              <a:ea typeface="Verdana"/>
              <a:cs typeface="Verdana"/>
              <a:sym typeface="Verdana"/>
            </a:endParaRPr>
          </a:p>
          <a:p>
            <a:pPr marL="457200" marR="25400" lvl="0" indent="-282575" algn="l" rtl="0">
              <a:lnSpc>
                <a:spcPct val="178571"/>
              </a:lnSpc>
              <a:spcBef>
                <a:spcPts val="0"/>
              </a:spcBef>
              <a:spcAft>
                <a:spcPts val="0"/>
              </a:spcAft>
              <a:buClr>
                <a:srgbClr val="F1C232"/>
              </a:buClr>
              <a:buSzPts val="850"/>
              <a:buFont typeface="Verdana"/>
              <a:buChar char="●"/>
            </a:pPr>
            <a:r>
              <a:rPr lang="en" sz="850">
                <a:solidFill>
                  <a:srgbClr val="F1C232"/>
                </a:solidFill>
                <a:latin typeface="Verdana"/>
                <a:ea typeface="Verdana"/>
                <a:cs typeface="Verdana"/>
                <a:sym typeface="Verdana"/>
              </a:rPr>
              <a:t>Hence, </a:t>
            </a:r>
            <a:r>
              <a:rPr lang="en" sz="850" i="1">
                <a:solidFill>
                  <a:srgbClr val="F1C232"/>
                </a:solidFill>
                <a:latin typeface="Verdana"/>
                <a:ea typeface="Verdana"/>
                <a:cs typeface="Verdana"/>
                <a:sym typeface="Verdana"/>
              </a:rPr>
              <a:t>if the datasets are arranged in a non-linear fashion, then we should use the Polynomial Regression model instead of Simple Linear Regression.</a:t>
            </a:r>
            <a:endParaRPr sz="850">
              <a:solidFill>
                <a:srgbClr val="F1C232"/>
              </a:solidFill>
              <a:latin typeface="Verdana"/>
              <a:ea typeface="Verdana"/>
              <a:cs typeface="Verdana"/>
              <a:sym typeface="Verdana"/>
            </a:endParaRPr>
          </a:p>
          <a:p>
            <a:pPr marL="0" lvl="0" indent="0" algn="l" rtl="0">
              <a:spcBef>
                <a:spcPts val="1100"/>
              </a:spcBef>
              <a:spcAft>
                <a:spcPts val="1600"/>
              </a:spcAft>
              <a:buNone/>
            </a:pPr>
            <a:endParaRPr sz="1600">
              <a:solidFill>
                <a:srgbClr val="F1C232"/>
              </a:solidFill>
            </a:endParaRPr>
          </a:p>
        </p:txBody>
      </p:sp>
      <p:pic>
        <p:nvPicPr>
          <p:cNvPr id="194" name="Google Shape;194;p25"/>
          <p:cNvPicPr preferRelativeResize="0"/>
          <p:nvPr/>
        </p:nvPicPr>
        <p:blipFill>
          <a:blip r:embed="rId3">
            <a:alphaModFix/>
          </a:blip>
          <a:stretch>
            <a:fillRect/>
          </a:stretch>
        </p:blipFill>
        <p:spPr>
          <a:xfrm>
            <a:off x="133200" y="607950"/>
            <a:ext cx="4438800" cy="262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Polynomial Regression Model</a:t>
            </a:r>
            <a:endParaRPr/>
          </a:p>
        </p:txBody>
      </p:sp>
      <p:sp>
        <p:nvSpPr>
          <p:cNvPr id="200" name="Google Shape;200;p26"/>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01" name="Google Shape;201;p26"/>
          <p:cNvSpPr txBox="1">
            <a:spLocks noGrp="1"/>
          </p:cNvSpPr>
          <p:nvPr>
            <p:ph type="body" idx="2"/>
          </p:nvPr>
        </p:nvSpPr>
        <p:spPr>
          <a:xfrm>
            <a:off x="4832400" y="966225"/>
            <a:ext cx="3999900" cy="36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Output:</a:t>
            </a:r>
            <a:endParaRPr/>
          </a:p>
        </p:txBody>
      </p:sp>
      <p:pic>
        <p:nvPicPr>
          <p:cNvPr id="202" name="Google Shape;202;p26"/>
          <p:cNvPicPr preferRelativeResize="0"/>
          <p:nvPr/>
        </p:nvPicPr>
        <p:blipFill>
          <a:blip r:embed="rId3">
            <a:alphaModFix/>
          </a:blip>
          <a:stretch>
            <a:fillRect/>
          </a:stretch>
        </p:blipFill>
        <p:spPr>
          <a:xfrm>
            <a:off x="101875" y="1164625"/>
            <a:ext cx="4605725" cy="3714750"/>
          </a:xfrm>
          <a:prstGeom prst="rect">
            <a:avLst/>
          </a:prstGeom>
          <a:noFill/>
          <a:ln>
            <a:noFill/>
          </a:ln>
        </p:spPr>
      </p:pic>
      <p:pic>
        <p:nvPicPr>
          <p:cNvPr id="203" name="Google Shape;203;p26"/>
          <p:cNvPicPr preferRelativeResize="0"/>
          <p:nvPr/>
        </p:nvPicPr>
        <p:blipFill>
          <a:blip r:embed="rId4">
            <a:alphaModFix/>
          </a:blip>
          <a:stretch>
            <a:fillRect/>
          </a:stretch>
        </p:blipFill>
        <p:spPr>
          <a:xfrm>
            <a:off x="4832400" y="1518350"/>
            <a:ext cx="4158475" cy="354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700" b="1">
                <a:solidFill>
                  <a:srgbClr val="A64D79"/>
                </a:solidFill>
                <a:highlight>
                  <a:srgbClr val="FFFFFF"/>
                </a:highlight>
                <a:latin typeface="Arial"/>
                <a:ea typeface="Arial"/>
                <a:cs typeface="Arial"/>
                <a:sym typeface="Arial"/>
              </a:rPr>
              <a:t>Classification Model</a:t>
            </a:r>
            <a:endParaRPr sz="3500" b="1">
              <a:solidFill>
                <a:srgbClr val="A64D79"/>
              </a:solidFill>
            </a:endParaRPr>
          </a:p>
        </p:txBody>
      </p:sp>
      <p:sp>
        <p:nvSpPr>
          <p:cNvPr id="209" name="Google Shape;209;p27"/>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Arial"/>
                <a:ea typeface="Arial"/>
                <a:cs typeface="Arial"/>
                <a:sym typeface="Arial"/>
              </a:rPr>
              <a:t>Classification is when the feature to be predicted contains categories of values. Each of these categories is considered as a class into which the predicted value falls and hence has its name, classification.</a:t>
            </a:r>
            <a:endParaRPr sz="1200">
              <a:solidFill>
                <a:schemeClr val="dk1"/>
              </a:solidFill>
              <a:highlight>
                <a:srgbClr val="FFFFFF"/>
              </a:highlight>
              <a:latin typeface="Arial"/>
              <a:ea typeface="Arial"/>
              <a:cs typeface="Arial"/>
              <a:sym typeface="Arial"/>
            </a:endParaRPr>
          </a:p>
          <a:p>
            <a:pPr marL="0" lvl="0" indent="0" algn="l" rtl="0">
              <a:spcBef>
                <a:spcPts val="1600"/>
              </a:spcBef>
              <a:spcAft>
                <a:spcPts val="0"/>
              </a:spcAft>
              <a:buNone/>
            </a:pPr>
            <a:r>
              <a:rPr lang="en" sz="1100">
                <a:solidFill>
                  <a:schemeClr val="dk1"/>
                </a:solidFill>
                <a:highlight>
                  <a:srgbClr val="FFFFFF"/>
                </a:highlight>
                <a:latin typeface="Arial"/>
                <a:ea typeface="Arial"/>
                <a:cs typeface="Arial"/>
                <a:sym typeface="Arial"/>
              </a:rPr>
              <a:t>Classification algorithms include:</a:t>
            </a:r>
            <a:endParaRPr sz="1100">
              <a:solidFill>
                <a:schemeClr val="dk1"/>
              </a:solidFill>
              <a:highlight>
                <a:srgbClr val="FFFFFF"/>
              </a:highlight>
              <a:latin typeface="Arial"/>
              <a:ea typeface="Arial"/>
              <a:cs typeface="Arial"/>
              <a:sym typeface="Arial"/>
            </a:endParaRPr>
          </a:p>
          <a:p>
            <a:pPr marL="457200" lvl="0" indent="-295275" algn="l" rtl="0">
              <a:spcBef>
                <a:spcPts val="2400"/>
              </a:spcBef>
              <a:spcAft>
                <a:spcPts val="0"/>
              </a:spcAft>
              <a:buClr>
                <a:schemeClr val="dk1"/>
              </a:buClr>
              <a:buSzPts val="1050"/>
              <a:buFont typeface="Arial"/>
              <a:buChar char="●"/>
            </a:pPr>
            <a:r>
              <a:rPr lang="en" sz="1050">
                <a:solidFill>
                  <a:schemeClr val="dk1"/>
                </a:solidFill>
                <a:highlight>
                  <a:srgbClr val="FFFFFF"/>
                </a:highlight>
                <a:latin typeface="Arial"/>
                <a:ea typeface="Arial"/>
                <a:cs typeface="Arial"/>
                <a:sym typeface="Arial"/>
              </a:rPr>
              <a:t>Naive Bayes</a:t>
            </a:r>
            <a:endParaRPr sz="1050">
              <a:solidFill>
                <a:schemeClr val="dk1"/>
              </a:solidFill>
              <a:highlight>
                <a:srgbClr val="FFFFFF"/>
              </a:highlight>
              <a:latin typeface="Arial"/>
              <a:ea typeface="Arial"/>
              <a:cs typeface="Arial"/>
              <a:sym typeface="Arial"/>
            </a:endParaRPr>
          </a:p>
          <a:p>
            <a:pPr marL="457200" lvl="0" indent="-295275" algn="l" rtl="0">
              <a:spcBef>
                <a:spcPts val="0"/>
              </a:spcBef>
              <a:spcAft>
                <a:spcPts val="0"/>
              </a:spcAft>
              <a:buClr>
                <a:schemeClr val="dk1"/>
              </a:buClr>
              <a:buSzPts val="1050"/>
              <a:buFont typeface="Arial"/>
              <a:buChar char="●"/>
            </a:pPr>
            <a:r>
              <a:rPr lang="en" sz="1050">
                <a:solidFill>
                  <a:schemeClr val="dk1"/>
                </a:solidFill>
                <a:highlight>
                  <a:srgbClr val="FFFFFF"/>
                </a:highlight>
                <a:latin typeface="Arial"/>
                <a:ea typeface="Arial"/>
                <a:cs typeface="Arial"/>
                <a:sym typeface="Arial"/>
              </a:rPr>
              <a:t>Logistic regression</a:t>
            </a:r>
            <a:endParaRPr sz="1050">
              <a:solidFill>
                <a:schemeClr val="dk1"/>
              </a:solidFill>
              <a:highlight>
                <a:srgbClr val="FFFFFF"/>
              </a:highlight>
              <a:latin typeface="Arial"/>
              <a:ea typeface="Arial"/>
              <a:cs typeface="Arial"/>
              <a:sym typeface="Arial"/>
            </a:endParaRPr>
          </a:p>
          <a:p>
            <a:pPr marL="457200" lvl="0" indent="-295275" algn="l" rtl="0">
              <a:spcBef>
                <a:spcPts val="0"/>
              </a:spcBef>
              <a:spcAft>
                <a:spcPts val="0"/>
              </a:spcAft>
              <a:buClr>
                <a:schemeClr val="dk1"/>
              </a:buClr>
              <a:buSzPts val="1050"/>
              <a:buFont typeface="Arial"/>
              <a:buChar char="●"/>
            </a:pPr>
            <a:r>
              <a:rPr lang="en" sz="1050">
                <a:solidFill>
                  <a:schemeClr val="dk1"/>
                </a:solidFill>
                <a:highlight>
                  <a:srgbClr val="FFFFFF"/>
                </a:highlight>
                <a:latin typeface="Arial"/>
                <a:ea typeface="Arial"/>
                <a:cs typeface="Arial"/>
                <a:sym typeface="Arial"/>
              </a:rPr>
              <a:t>K-nearest neighbors</a:t>
            </a:r>
            <a:endParaRPr sz="1050">
              <a:solidFill>
                <a:schemeClr val="dk1"/>
              </a:solidFill>
              <a:highlight>
                <a:srgbClr val="FFFFFF"/>
              </a:highlight>
              <a:latin typeface="Arial"/>
              <a:ea typeface="Arial"/>
              <a:cs typeface="Arial"/>
              <a:sym typeface="Arial"/>
            </a:endParaRPr>
          </a:p>
          <a:p>
            <a:pPr marL="457200" lvl="0" indent="-295275" algn="l" rtl="0">
              <a:spcBef>
                <a:spcPts val="0"/>
              </a:spcBef>
              <a:spcAft>
                <a:spcPts val="0"/>
              </a:spcAft>
              <a:buClr>
                <a:schemeClr val="dk1"/>
              </a:buClr>
              <a:buSzPts val="1050"/>
              <a:buFont typeface="Arial"/>
              <a:buChar char="●"/>
            </a:pPr>
            <a:r>
              <a:rPr lang="en" sz="1050">
                <a:solidFill>
                  <a:schemeClr val="dk1"/>
                </a:solidFill>
                <a:highlight>
                  <a:srgbClr val="FFFFFF"/>
                </a:highlight>
                <a:latin typeface="Arial"/>
                <a:ea typeface="Arial"/>
                <a:cs typeface="Arial"/>
                <a:sym typeface="Arial"/>
              </a:rPr>
              <a:t>(Kernel) SVM</a:t>
            </a:r>
            <a:endParaRPr sz="1050">
              <a:solidFill>
                <a:schemeClr val="dk1"/>
              </a:solidFill>
              <a:highlight>
                <a:srgbClr val="FFFFFF"/>
              </a:highlight>
              <a:latin typeface="Arial"/>
              <a:ea typeface="Arial"/>
              <a:cs typeface="Arial"/>
              <a:sym typeface="Arial"/>
            </a:endParaRPr>
          </a:p>
          <a:p>
            <a:pPr marL="457200" lvl="0" indent="-295275" algn="l" rtl="0">
              <a:spcBef>
                <a:spcPts val="0"/>
              </a:spcBef>
              <a:spcAft>
                <a:spcPts val="0"/>
              </a:spcAft>
              <a:buClr>
                <a:schemeClr val="dk1"/>
              </a:buClr>
              <a:buSzPts val="1050"/>
              <a:buFont typeface="Arial"/>
              <a:buChar char="●"/>
            </a:pPr>
            <a:r>
              <a:rPr lang="en" sz="1050">
                <a:solidFill>
                  <a:schemeClr val="dk1"/>
                </a:solidFill>
                <a:highlight>
                  <a:srgbClr val="FFFFFF"/>
                </a:highlight>
                <a:latin typeface="Arial"/>
                <a:ea typeface="Arial"/>
                <a:cs typeface="Arial"/>
                <a:sym typeface="Arial"/>
              </a:rPr>
              <a:t>Decision tree</a:t>
            </a:r>
            <a:endParaRPr sz="1050">
              <a:solidFill>
                <a:schemeClr val="dk1"/>
              </a:solidFill>
              <a:highlight>
                <a:srgbClr val="FFFFFF"/>
              </a:highlight>
              <a:latin typeface="Arial"/>
              <a:ea typeface="Arial"/>
              <a:cs typeface="Arial"/>
              <a:sym typeface="Arial"/>
            </a:endParaRPr>
          </a:p>
          <a:p>
            <a:pPr marL="457200" lvl="0" indent="-295275" algn="l" rtl="0">
              <a:spcBef>
                <a:spcPts val="0"/>
              </a:spcBef>
              <a:spcAft>
                <a:spcPts val="0"/>
              </a:spcAft>
              <a:buClr>
                <a:schemeClr val="dk1"/>
              </a:buClr>
              <a:buSzPts val="1050"/>
              <a:buFont typeface="Arial"/>
              <a:buChar char="●"/>
            </a:pPr>
            <a:r>
              <a:rPr lang="en" sz="1050">
                <a:solidFill>
                  <a:schemeClr val="dk1"/>
                </a:solidFill>
                <a:highlight>
                  <a:srgbClr val="FFFFFF"/>
                </a:highlight>
                <a:latin typeface="Arial"/>
                <a:ea typeface="Arial"/>
                <a:cs typeface="Arial"/>
                <a:sym typeface="Arial"/>
              </a:rPr>
              <a:t>Ensemble learning</a:t>
            </a:r>
            <a:endParaRPr sz="1050">
              <a:solidFill>
                <a:schemeClr val="dk1"/>
              </a:solidFill>
              <a:highlight>
                <a:srgbClr val="FFFFFF"/>
              </a:highlight>
              <a:latin typeface="Arial"/>
              <a:ea typeface="Arial"/>
              <a:cs typeface="Arial"/>
              <a:sym typeface="Arial"/>
            </a:endParaRPr>
          </a:p>
          <a:p>
            <a:pPr marL="0" lvl="0" indent="0" algn="l" rtl="0">
              <a:spcBef>
                <a:spcPts val="2400"/>
              </a:spcBef>
              <a:spcAft>
                <a:spcPts val="1600"/>
              </a:spcAft>
              <a:buNone/>
            </a:pPr>
            <a:endParaRPr sz="1200">
              <a:solidFill>
                <a:schemeClr val="dk1"/>
              </a:solidFill>
              <a:highlight>
                <a:srgbClr val="FFFFFF"/>
              </a:highlight>
              <a:latin typeface="Arial"/>
              <a:ea typeface="Arial"/>
              <a:cs typeface="Arial"/>
              <a:sym typeface="Arial"/>
            </a:endParaRPr>
          </a:p>
        </p:txBody>
      </p:sp>
      <p:sp>
        <p:nvSpPr>
          <p:cNvPr id="210" name="Google Shape;210;p27"/>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1" name="Google Shape;211;p27"/>
          <p:cNvPicPr preferRelativeResize="0"/>
          <p:nvPr/>
        </p:nvPicPr>
        <p:blipFill>
          <a:blip r:embed="rId3">
            <a:alphaModFix/>
          </a:blip>
          <a:stretch>
            <a:fillRect/>
          </a:stretch>
        </p:blipFill>
        <p:spPr>
          <a:xfrm>
            <a:off x="4874700" y="973475"/>
            <a:ext cx="3575200" cy="344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55000"/>
              </a:lnSpc>
              <a:spcBef>
                <a:spcPts val="1800"/>
              </a:spcBef>
              <a:spcAft>
                <a:spcPts val="400"/>
              </a:spcAft>
              <a:buNone/>
            </a:pPr>
            <a:r>
              <a:rPr lang="en" sz="1950" b="1">
                <a:latin typeface="Arial"/>
                <a:ea typeface="Arial"/>
                <a:cs typeface="Arial"/>
                <a:sym typeface="Arial"/>
              </a:rPr>
              <a:t>Unsupervised Learning</a:t>
            </a:r>
            <a:endParaRPr sz="1900" b="1">
              <a:latin typeface="Arial"/>
              <a:ea typeface="Arial"/>
              <a:cs typeface="Arial"/>
              <a:sym typeface="Arial"/>
            </a:endParaRPr>
          </a:p>
        </p:txBody>
      </p:sp>
      <p:sp>
        <p:nvSpPr>
          <p:cNvPr id="217" name="Google Shape;217;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b="1">
                <a:solidFill>
                  <a:srgbClr val="A64D79"/>
                </a:solidFill>
                <a:latin typeface="Arial"/>
                <a:ea typeface="Arial"/>
                <a:cs typeface="Arial"/>
                <a:sym typeface="Arial"/>
              </a:rPr>
              <a:t>Unsupervised Learning</a:t>
            </a:r>
            <a:r>
              <a:rPr lang="en" sz="1350">
                <a:solidFill>
                  <a:srgbClr val="A64D79"/>
                </a:solidFill>
                <a:latin typeface="Arial"/>
                <a:ea typeface="Arial"/>
                <a:cs typeface="Arial"/>
                <a:sym typeface="Arial"/>
              </a:rPr>
              <a:t> is a machine learning technique in which the users do not need to supervise the model. Instead, it allows the model to work on its own to discover patterns and information that was previously undetected. It mainly deals with the unlabelled data.</a:t>
            </a:r>
            <a:endParaRPr sz="1350">
              <a:solidFill>
                <a:srgbClr val="A64D79"/>
              </a:solidFill>
              <a:latin typeface="Arial"/>
              <a:ea typeface="Arial"/>
              <a:cs typeface="Arial"/>
              <a:sym typeface="Arial"/>
            </a:endParaRPr>
          </a:p>
          <a:p>
            <a:pPr marL="0" lvl="0" indent="0" algn="l" rtl="0">
              <a:lnSpc>
                <a:spcPct val="100000"/>
              </a:lnSpc>
              <a:spcBef>
                <a:spcPts val="1600"/>
              </a:spcBef>
              <a:spcAft>
                <a:spcPts val="0"/>
              </a:spcAft>
              <a:buNone/>
            </a:pPr>
            <a:r>
              <a:rPr lang="en" sz="1350" b="1">
                <a:solidFill>
                  <a:srgbClr val="A64D79"/>
                </a:solidFill>
                <a:latin typeface="Arial"/>
                <a:ea typeface="Arial"/>
                <a:cs typeface="Arial"/>
                <a:sym typeface="Arial"/>
              </a:rPr>
              <a:t>Unsupervised Learning Algorithms</a:t>
            </a:r>
            <a:r>
              <a:rPr lang="en" sz="1350">
                <a:solidFill>
                  <a:srgbClr val="A64D79"/>
                </a:solidFill>
                <a:latin typeface="Arial"/>
                <a:ea typeface="Arial"/>
                <a:cs typeface="Arial"/>
                <a:sym typeface="Arial"/>
              </a:rPr>
              <a:t> allow users to perform more complex processing tasks compared to supervised learning. </a:t>
            </a:r>
            <a:endParaRPr sz="1350">
              <a:solidFill>
                <a:srgbClr val="A64D79"/>
              </a:solidFill>
              <a:latin typeface="Arial"/>
              <a:ea typeface="Arial"/>
              <a:cs typeface="Arial"/>
              <a:sym typeface="Arial"/>
            </a:endParaRPr>
          </a:p>
          <a:p>
            <a:pPr marL="0" lvl="0" indent="0" algn="l" rtl="0">
              <a:lnSpc>
                <a:spcPct val="100000"/>
              </a:lnSpc>
              <a:spcBef>
                <a:spcPts val="1600"/>
              </a:spcBef>
              <a:spcAft>
                <a:spcPts val="0"/>
              </a:spcAft>
              <a:buNone/>
            </a:pPr>
            <a:r>
              <a:rPr lang="en" sz="1350">
                <a:solidFill>
                  <a:srgbClr val="A64D79"/>
                </a:solidFill>
                <a:latin typeface="Arial"/>
                <a:ea typeface="Arial"/>
                <a:cs typeface="Arial"/>
                <a:sym typeface="Arial"/>
              </a:rPr>
              <a:t>Unsupervised learning algorithms include clustering, anomaly detection, neural networks, etc.</a:t>
            </a:r>
            <a:endParaRPr sz="1350">
              <a:solidFill>
                <a:srgbClr val="A64D79"/>
              </a:solidFill>
              <a:latin typeface="Arial"/>
              <a:ea typeface="Arial"/>
              <a:cs typeface="Arial"/>
              <a:sym typeface="Arial"/>
            </a:endParaRPr>
          </a:p>
          <a:p>
            <a:pPr marL="0" lvl="0" indent="0" algn="l" rtl="0">
              <a:lnSpc>
                <a:spcPct val="100000"/>
              </a:lnSpc>
              <a:spcBef>
                <a:spcPts val="1600"/>
              </a:spcBef>
              <a:spcAft>
                <a:spcPts val="0"/>
              </a:spcAft>
              <a:buNone/>
            </a:pPr>
            <a:r>
              <a:rPr lang="en" sz="1350">
                <a:solidFill>
                  <a:srgbClr val="A64D79"/>
                </a:solidFill>
                <a:latin typeface="Arial"/>
                <a:ea typeface="Arial"/>
                <a:cs typeface="Arial"/>
                <a:sym typeface="Arial"/>
              </a:rPr>
              <a:t>Unsupervised learning problems further grouped into clustering and association problems.</a:t>
            </a:r>
            <a:endParaRPr sz="1350">
              <a:solidFill>
                <a:srgbClr val="A64D79"/>
              </a:solidFill>
              <a:latin typeface="Arial"/>
              <a:ea typeface="Arial"/>
              <a:cs typeface="Arial"/>
              <a:sym typeface="Arial"/>
            </a:endParaRPr>
          </a:p>
          <a:p>
            <a:pPr marL="0" lvl="0" indent="0" algn="l" rtl="0">
              <a:lnSpc>
                <a:spcPct val="100000"/>
              </a:lnSpc>
              <a:spcBef>
                <a:spcPts val="1600"/>
              </a:spcBef>
              <a:spcAft>
                <a:spcPts val="0"/>
              </a:spcAft>
              <a:buNone/>
            </a:pPr>
            <a:endParaRPr sz="1350">
              <a:solidFill>
                <a:srgbClr val="A64D79"/>
              </a:solidFill>
              <a:latin typeface="Arial"/>
              <a:ea typeface="Arial"/>
              <a:cs typeface="Arial"/>
              <a:sym typeface="Arial"/>
            </a:endParaRPr>
          </a:p>
          <a:p>
            <a:pPr marL="0" lvl="0" indent="0" algn="l" rtl="0">
              <a:lnSpc>
                <a:spcPct val="100000"/>
              </a:lnSpc>
              <a:spcBef>
                <a:spcPts val="1600"/>
              </a:spcBef>
              <a:spcAft>
                <a:spcPts val="1600"/>
              </a:spcAft>
              <a:buNone/>
            </a:pPr>
            <a:endParaRPr sz="1350">
              <a:solidFill>
                <a:srgbClr val="A64D79"/>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ctrTitle"/>
          </p:nvPr>
        </p:nvSpPr>
        <p:spPr>
          <a:xfrm>
            <a:off x="401950" y="249597"/>
            <a:ext cx="8222100" cy="838800"/>
          </a:xfrm>
          <a:prstGeom prst="rect">
            <a:avLst/>
          </a:prstGeom>
        </p:spPr>
        <p:txBody>
          <a:bodyPr spcFirstLastPara="1" wrap="square" lIns="91425" tIns="91425" rIns="91425" bIns="91425" anchor="b" anchorCtr="0">
            <a:noAutofit/>
          </a:bodyPr>
          <a:lstStyle/>
          <a:p>
            <a:pPr marL="0" lvl="0" indent="0" algn="l" rtl="0">
              <a:lnSpc>
                <a:spcPct val="155000"/>
              </a:lnSpc>
              <a:spcBef>
                <a:spcPts val="1800"/>
              </a:spcBef>
              <a:spcAft>
                <a:spcPts val="400"/>
              </a:spcAft>
              <a:buNone/>
            </a:pPr>
            <a:r>
              <a:rPr lang="en" sz="1950" b="1">
                <a:latin typeface="Arial"/>
                <a:ea typeface="Arial"/>
                <a:cs typeface="Arial"/>
                <a:sym typeface="Arial"/>
              </a:rPr>
              <a:t>Clustering:</a:t>
            </a:r>
            <a:endParaRPr/>
          </a:p>
        </p:txBody>
      </p:sp>
      <p:sp>
        <p:nvSpPr>
          <p:cNvPr id="223" name="Google Shape;223;p29"/>
          <p:cNvSpPr txBox="1">
            <a:spLocks noGrp="1"/>
          </p:cNvSpPr>
          <p:nvPr>
            <p:ph type="subTitle" idx="1"/>
          </p:nvPr>
        </p:nvSpPr>
        <p:spPr>
          <a:xfrm>
            <a:off x="598100" y="3356350"/>
            <a:ext cx="8222100" cy="16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A64D79"/>
                </a:solidFill>
                <a:latin typeface="Arial"/>
                <a:ea typeface="Arial"/>
                <a:cs typeface="Arial"/>
                <a:sym typeface="Arial"/>
              </a:rPr>
              <a:t>It mainly deals with finding a structure or pattern in a collection of uncategorized data. Clustering algorithms will process your data and find natural clusters(groups) if they exist in the data. You can also modify how many clusters your algorithms should identify.</a:t>
            </a:r>
            <a:endParaRPr>
              <a:solidFill>
                <a:srgbClr val="A64D79"/>
              </a:solidFill>
            </a:endParaRPr>
          </a:p>
          <a:p>
            <a:pPr marL="0" lvl="0" indent="0" algn="l" rtl="0">
              <a:spcBef>
                <a:spcPts val="0"/>
              </a:spcBef>
              <a:spcAft>
                <a:spcPts val="0"/>
              </a:spcAft>
              <a:buNone/>
            </a:pPr>
            <a:endParaRPr>
              <a:solidFill>
                <a:srgbClr val="A64D79"/>
              </a:solidFill>
            </a:endParaRPr>
          </a:p>
          <a:p>
            <a:pPr marL="0" lvl="0" indent="0" algn="l" rtl="0">
              <a:spcBef>
                <a:spcPts val="0"/>
              </a:spcBef>
              <a:spcAft>
                <a:spcPts val="0"/>
              </a:spcAft>
              <a:buNone/>
            </a:pPr>
            <a:endParaRPr>
              <a:solidFill>
                <a:srgbClr val="A64D79"/>
              </a:solidFill>
            </a:endParaRPr>
          </a:p>
          <a:p>
            <a:pPr marL="0" lvl="0" indent="0" algn="l" rtl="0">
              <a:spcBef>
                <a:spcPts val="0"/>
              </a:spcBef>
              <a:spcAft>
                <a:spcPts val="0"/>
              </a:spcAft>
              <a:buNone/>
            </a:pPr>
            <a:endParaRPr>
              <a:solidFill>
                <a:srgbClr val="A64D79"/>
              </a:solidFill>
            </a:endParaRPr>
          </a:p>
          <a:p>
            <a:pPr marL="0" lvl="0" indent="0" algn="l" rtl="0">
              <a:spcBef>
                <a:spcPts val="0"/>
              </a:spcBef>
              <a:spcAft>
                <a:spcPts val="0"/>
              </a:spcAft>
              <a:buNone/>
            </a:pPr>
            <a:endParaRPr>
              <a:solidFill>
                <a:srgbClr val="A64D79"/>
              </a:solidFill>
            </a:endParaRPr>
          </a:p>
          <a:p>
            <a:pPr marL="0" lvl="0" indent="0" algn="l" rtl="0">
              <a:spcBef>
                <a:spcPts val="0"/>
              </a:spcBef>
              <a:spcAft>
                <a:spcPts val="0"/>
              </a:spcAft>
              <a:buNone/>
            </a:pPr>
            <a:endParaRPr>
              <a:solidFill>
                <a:srgbClr val="A64D79"/>
              </a:solidFill>
            </a:endParaRPr>
          </a:p>
          <a:p>
            <a:pPr marL="0" lvl="0" indent="0" algn="l" rtl="0">
              <a:spcBef>
                <a:spcPts val="0"/>
              </a:spcBef>
              <a:spcAft>
                <a:spcPts val="0"/>
              </a:spcAft>
              <a:buNone/>
            </a:pPr>
            <a:endParaRPr>
              <a:solidFill>
                <a:srgbClr val="A64D79"/>
              </a:solidFill>
            </a:endParaRPr>
          </a:p>
          <a:p>
            <a:pPr marL="0" lvl="0" indent="0" algn="l" rtl="0">
              <a:spcBef>
                <a:spcPts val="0"/>
              </a:spcBef>
              <a:spcAft>
                <a:spcPts val="0"/>
              </a:spcAft>
              <a:buNone/>
            </a:pPr>
            <a:endParaRPr>
              <a:solidFill>
                <a:srgbClr val="A64D79"/>
              </a:solidFill>
            </a:endParaRPr>
          </a:p>
        </p:txBody>
      </p:sp>
      <p:pic>
        <p:nvPicPr>
          <p:cNvPr id="224" name="Google Shape;224;p29"/>
          <p:cNvPicPr preferRelativeResize="0"/>
          <p:nvPr/>
        </p:nvPicPr>
        <p:blipFill>
          <a:blip r:embed="rId3">
            <a:alphaModFix/>
          </a:blip>
          <a:stretch>
            <a:fillRect/>
          </a:stretch>
        </p:blipFill>
        <p:spPr>
          <a:xfrm>
            <a:off x="598100" y="864525"/>
            <a:ext cx="8112424" cy="242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55000"/>
              </a:lnSpc>
              <a:spcBef>
                <a:spcPts val="1800"/>
              </a:spcBef>
              <a:spcAft>
                <a:spcPts val="400"/>
              </a:spcAft>
              <a:buNone/>
            </a:pPr>
            <a:r>
              <a:rPr lang="en" sz="1950" b="1">
                <a:solidFill>
                  <a:srgbClr val="A64D79"/>
                </a:solidFill>
                <a:latin typeface="Arial"/>
                <a:ea typeface="Arial"/>
                <a:cs typeface="Arial"/>
                <a:sym typeface="Arial"/>
              </a:rPr>
              <a:t>Clustering Types</a:t>
            </a:r>
            <a:endParaRPr sz="1950" b="1">
              <a:solidFill>
                <a:srgbClr val="A64D79"/>
              </a:solidFill>
              <a:latin typeface="Arial"/>
              <a:ea typeface="Arial"/>
              <a:cs typeface="Arial"/>
              <a:sym typeface="Arial"/>
            </a:endParaRPr>
          </a:p>
        </p:txBody>
      </p:sp>
      <p:sp>
        <p:nvSpPr>
          <p:cNvPr id="230" name="Google Shape;230;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4325" algn="l" rtl="0">
              <a:spcBef>
                <a:spcPts val="1800"/>
              </a:spcBef>
              <a:spcAft>
                <a:spcPts val="0"/>
              </a:spcAft>
              <a:buClr>
                <a:srgbClr val="F1C232"/>
              </a:buClr>
              <a:buSzPts val="1350"/>
              <a:buFont typeface="Arial"/>
              <a:buChar char="●"/>
            </a:pPr>
            <a:r>
              <a:rPr lang="en" sz="1350">
                <a:solidFill>
                  <a:srgbClr val="F1C232"/>
                </a:solidFill>
                <a:latin typeface="Arial"/>
                <a:ea typeface="Arial"/>
                <a:cs typeface="Arial"/>
                <a:sym typeface="Arial"/>
              </a:rPr>
              <a:t>Hierarchical clustering</a:t>
            </a:r>
            <a:endParaRPr sz="1350">
              <a:solidFill>
                <a:srgbClr val="F1C232"/>
              </a:solidFill>
              <a:latin typeface="Arial"/>
              <a:ea typeface="Arial"/>
              <a:cs typeface="Arial"/>
              <a:sym typeface="Arial"/>
            </a:endParaRPr>
          </a:p>
          <a:p>
            <a:pPr marL="457200" lvl="0" indent="-314325" algn="l" rtl="0">
              <a:spcBef>
                <a:spcPts val="0"/>
              </a:spcBef>
              <a:spcAft>
                <a:spcPts val="0"/>
              </a:spcAft>
              <a:buClr>
                <a:srgbClr val="F1C232"/>
              </a:buClr>
              <a:buSzPts val="1350"/>
              <a:buFont typeface="Arial"/>
              <a:buChar char="●"/>
            </a:pPr>
            <a:r>
              <a:rPr lang="en" sz="1350">
                <a:solidFill>
                  <a:srgbClr val="F1C232"/>
                </a:solidFill>
                <a:latin typeface="Arial"/>
                <a:ea typeface="Arial"/>
                <a:cs typeface="Arial"/>
                <a:sym typeface="Arial"/>
              </a:rPr>
              <a:t>K-means clustering</a:t>
            </a:r>
            <a:endParaRPr sz="1350">
              <a:solidFill>
                <a:srgbClr val="F1C232"/>
              </a:solidFill>
              <a:latin typeface="Arial"/>
              <a:ea typeface="Arial"/>
              <a:cs typeface="Arial"/>
              <a:sym typeface="Arial"/>
            </a:endParaRPr>
          </a:p>
          <a:p>
            <a:pPr marL="457200" lvl="0" indent="-314325" algn="l" rtl="0">
              <a:spcBef>
                <a:spcPts val="0"/>
              </a:spcBef>
              <a:spcAft>
                <a:spcPts val="0"/>
              </a:spcAft>
              <a:buClr>
                <a:srgbClr val="F1C232"/>
              </a:buClr>
              <a:buSzPts val="1350"/>
              <a:buFont typeface="Arial"/>
              <a:buChar char="●"/>
            </a:pPr>
            <a:r>
              <a:rPr lang="en" sz="1350">
                <a:solidFill>
                  <a:srgbClr val="F1C232"/>
                </a:solidFill>
                <a:latin typeface="Arial"/>
                <a:ea typeface="Arial"/>
                <a:cs typeface="Arial"/>
                <a:sym typeface="Arial"/>
              </a:rPr>
              <a:t>K-NN (k nearest neighbors)</a:t>
            </a:r>
            <a:endParaRPr sz="1350">
              <a:solidFill>
                <a:srgbClr val="F1C232"/>
              </a:solidFill>
              <a:latin typeface="Arial"/>
              <a:ea typeface="Arial"/>
              <a:cs typeface="Arial"/>
              <a:sym typeface="Arial"/>
            </a:endParaRPr>
          </a:p>
          <a:p>
            <a:pPr marL="457200" lvl="0" indent="-314325" algn="l" rtl="0">
              <a:spcBef>
                <a:spcPts val="0"/>
              </a:spcBef>
              <a:spcAft>
                <a:spcPts val="0"/>
              </a:spcAft>
              <a:buClr>
                <a:srgbClr val="F1C232"/>
              </a:buClr>
              <a:buSzPts val="1350"/>
              <a:buFont typeface="Arial"/>
              <a:buChar char="●"/>
            </a:pPr>
            <a:r>
              <a:rPr lang="en" sz="1350">
                <a:solidFill>
                  <a:srgbClr val="F1C232"/>
                </a:solidFill>
                <a:latin typeface="Arial"/>
                <a:ea typeface="Arial"/>
                <a:cs typeface="Arial"/>
                <a:sym typeface="Arial"/>
              </a:rPr>
              <a:t>Principal Component Analysis</a:t>
            </a:r>
            <a:endParaRPr sz="1350">
              <a:solidFill>
                <a:srgbClr val="F1C232"/>
              </a:solidFill>
              <a:latin typeface="Arial"/>
              <a:ea typeface="Arial"/>
              <a:cs typeface="Arial"/>
              <a:sym typeface="Arial"/>
            </a:endParaRPr>
          </a:p>
          <a:p>
            <a:pPr marL="457200" lvl="0" indent="0" algn="l" rtl="0">
              <a:spcBef>
                <a:spcPts val="1800"/>
              </a:spcBef>
              <a:spcAft>
                <a:spcPts val="1800"/>
              </a:spcAft>
              <a:buNone/>
            </a:pPr>
            <a:endParaRPr>
              <a:solidFill>
                <a:srgbClr val="F1C23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275375" y="75825"/>
            <a:ext cx="8520600" cy="4836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600" b="1">
                <a:highlight>
                  <a:srgbClr val="FFFFFF"/>
                </a:highlight>
                <a:latin typeface="Arial"/>
                <a:ea typeface="Arial"/>
                <a:cs typeface="Arial"/>
                <a:sym typeface="Arial"/>
              </a:rPr>
              <a:t>Hierarchical Clustering:</a:t>
            </a:r>
            <a:endParaRPr sz="1600" b="1">
              <a:highlight>
                <a:srgbClr val="FFFFFF"/>
              </a:highlight>
              <a:latin typeface="Arial"/>
              <a:ea typeface="Arial"/>
              <a:cs typeface="Arial"/>
              <a:sym typeface="Arial"/>
            </a:endParaRPr>
          </a:p>
          <a:p>
            <a:pPr marL="0" lvl="0" indent="0" algn="l" rtl="0">
              <a:spcBef>
                <a:spcPts val="400"/>
              </a:spcBef>
              <a:spcAft>
                <a:spcPts val="0"/>
              </a:spcAft>
              <a:buNone/>
            </a:pPr>
            <a:endParaRPr sz="1600" b="1">
              <a:highlight>
                <a:srgbClr val="FFFFFF"/>
              </a:highlight>
              <a:latin typeface="Arial"/>
              <a:ea typeface="Arial"/>
              <a:cs typeface="Arial"/>
              <a:sym typeface="Arial"/>
            </a:endParaRPr>
          </a:p>
        </p:txBody>
      </p:sp>
      <p:sp>
        <p:nvSpPr>
          <p:cNvPr id="236" name="Google Shape;236;p31"/>
          <p:cNvSpPr txBox="1">
            <a:spLocks noGrp="1"/>
          </p:cNvSpPr>
          <p:nvPr>
            <p:ph type="body" idx="1"/>
          </p:nvPr>
        </p:nvSpPr>
        <p:spPr>
          <a:xfrm>
            <a:off x="311700" y="632050"/>
            <a:ext cx="8520600" cy="39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chemeClr val="accent3"/>
                </a:solidFill>
                <a:highlight>
                  <a:srgbClr val="FFFFFF"/>
                </a:highlight>
                <a:latin typeface="Arial"/>
                <a:ea typeface="Arial"/>
                <a:cs typeface="Arial"/>
                <a:sym typeface="Arial"/>
              </a:rPr>
              <a:t>Hierarchical clustering is an algorithm which builds a hierarchy of clusters. It begins with all the data which is assigned to a cluster of their own. Here, two close cluster are going to be in the same cluster. This algorithm ends when there is only one cluster left.</a:t>
            </a:r>
            <a:endParaRPr sz="1350">
              <a:solidFill>
                <a:schemeClr val="accent3"/>
              </a:solidFill>
              <a:highlight>
                <a:srgbClr val="FFFFFF"/>
              </a:highlight>
              <a:latin typeface="Arial"/>
              <a:ea typeface="Arial"/>
              <a:cs typeface="Arial"/>
              <a:sym typeface="Arial"/>
            </a:endParaRPr>
          </a:p>
          <a:p>
            <a:pPr marL="0" lvl="0" indent="0" algn="l" rtl="0">
              <a:spcBef>
                <a:spcPts val="1600"/>
              </a:spcBef>
              <a:spcAft>
                <a:spcPts val="0"/>
              </a:spcAft>
              <a:buNone/>
            </a:pPr>
            <a:endParaRPr sz="1350">
              <a:solidFill>
                <a:schemeClr val="accent3"/>
              </a:solidFill>
              <a:highlight>
                <a:srgbClr val="FFFFFF"/>
              </a:highlight>
              <a:latin typeface="Arial"/>
              <a:ea typeface="Arial"/>
              <a:cs typeface="Arial"/>
              <a:sym typeface="Arial"/>
            </a:endParaRPr>
          </a:p>
          <a:p>
            <a:pPr marL="0" lvl="0" indent="0" algn="l" rtl="0">
              <a:spcBef>
                <a:spcPts val="1600"/>
              </a:spcBef>
              <a:spcAft>
                <a:spcPts val="1600"/>
              </a:spcAft>
              <a:buNone/>
            </a:pPr>
            <a:endParaRPr>
              <a:solidFill>
                <a:schemeClr val="accent3"/>
              </a:solidFill>
            </a:endParaRPr>
          </a:p>
        </p:txBody>
      </p:sp>
      <p:pic>
        <p:nvPicPr>
          <p:cNvPr id="237" name="Google Shape;237;p31"/>
          <p:cNvPicPr preferRelativeResize="0"/>
          <p:nvPr/>
        </p:nvPicPr>
        <p:blipFill>
          <a:blip r:embed="rId3">
            <a:alphaModFix/>
          </a:blip>
          <a:stretch>
            <a:fillRect/>
          </a:stretch>
        </p:blipFill>
        <p:spPr>
          <a:xfrm>
            <a:off x="60050" y="1474774"/>
            <a:ext cx="7962900" cy="2361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2500"/>
              </a:lnSpc>
              <a:spcBef>
                <a:spcPts val="1500"/>
              </a:spcBef>
              <a:spcAft>
                <a:spcPts val="0"/>
              </a:spcAft>
              <a:buNone/>
            </a:pPr>
            <a:r>
              <a:rPr lang="en" sz="2400" b="1">
                <a:highlight>
                  <a:srgbClr val="FFFFFF"/>
                </a:highlight>
                <a:latin typeface="Arial"/>
                <a:ea typeface="Arial"/>
                <a:cs typeface="Arial"/>
                <a:sym typeface="Arial"/>
              </a:rPr>
              <a:t>Statistical Modeling </a:t>
            </a:r>
            <a:endParaRPr sz="2400" b="1">
              <a:highlight>
                <a:srgbClr val="FFFFFF"/>
              </a:highlight>
              <a:latin typeface="Arial"/>
              <a:ea typeface="Arial"/>
              <a:cs typeface="Arial"/>
              <a:sym typeface="Arial"/>
            </a:endParaRPr>
          </a:p>
          <a:p>
            <a:pPr marL="0" lvl="0" indent="0" algn="l" rtl="0">
              <a:spcBef>
                <a:spcPts val="800"/>
              </a:spcBef>
              <a:spcAft>
                <a:spcPts val="0"/>
              </a:spcAft>
              <a:buNone/>
            </a:pP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A64D79"/>
                </a:solidFill>
                <a:highlight>
                  <a:srgbClr val="FFFFFF"/>
                </a:highlight>
                <a:latin typeface="Arial"/>
                <a:ea typeface="Arial"/>
                <a:cs typeface="Arial"/>
                <a:sym typeface="Arial"/>
              </a:rPr>
              <a:t> A </a:t>
            </a:r>
            <a:r>
              <a:rPr lang="en" sz="1200" b="1">
                <a:solidFill>
                  <a:srgbClr val="A64D79"/>
                </a:solidFill>
                <a:highlight>
                  <a:srgbClr val="FFFFFF"/>
                </a:highlight>
                <a:latin typeface="Arial"/>
                <a:ea typeface="Arial"/>
                <a:cs typeface="Arial"/>
                <a:sym typeface="Arial"/>
              </a:rPr>
              <a:t>statistical model</a:t>
            </a:r>
            <a:r>
              <a:rPr lang="en" sz="1200">
                <a:solidFill>
                  <a:srgbClr val="A64D79"/>
                </a:solidFill>
                <a:highlight>
                  <a:srgbClr val="FFFFFF"/>
                </a:highlight>
                <a:latin typeface="Arial"/>
                <a:ea typeface="Arial"/>
                <a:cs typeface="Arial"/>
                <a:sym typeface="Arial"/>
              </a:rPr>
              <a:t> is a mathematical representation of observed data.</a:t>
            </a:r>
            <a:endParaRPr sz="1200">
              <a:solidFill>
                <a:srgbClr val="A64D79"/>
              </a:solidFill>
              <a:highlight>
                <a:srgbClr val="FFFFFF"/>
              </a:highlight>
              <a:latin typeface="Arial"/>
              <a:ea typeface="Arial"/>
              <a:cs typeface="Arial"/>
              <a:sym typeface="Arial"/>
            </a:endParaRPr>
          </a:p>
          <a:p>
            <a:pPr marL="0" lvl="0" indent="0" algn="l" rtl="0">
              <a:spcBef>
                <a:spcPts val="1600"/>
              </a:spcBef>
              <a:spcAft>
                <a:spcPts val="0"/>
              </a:spcAft>
              <a:buNone/>
            </a:pPr>
            <a:r>
              <a:rPr lang="en" sz="1050">
                <a:solidFill>
                  <a:srgbClr val="A64D79"/>
                </a:solidFill>
                <a:latin typeface="Arial"/>
                <a:ea typeface="Arial"/>
                <a:cs typeface="Arial"/>
                <a:sym typeface="Arial"/>
              </a:rPr>
              <a:t>A statistical model is usually specified as a mathematical relationship between one or more </a:t>
            </a:r>
            <a:r>
              <a:rPr lang="en" sz="1050">
                <a:solidFill>
                  <a:srgbClr val="A64D79"/>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random variables</a:t>
            </a:r>
            <a:r>
              <a:rPr lang="en" sz="1050">
                <a:solidFill>
                  <a:srgbClr val="A64D79"/>
                </a:solidFill>
                <a:latin typeface="Arial"/>
                <a:ea typeface="Arial"/>
                <a:cs typeface="Arial"/>
                <a:sym typeface="Arial"/>
              </a:rPr>
              <a:t> and other non-random variables. As such, a statistical model is "a formal representation of a theory".</a:t>
            </a:r>
            <a:endParaRPr sz="1200">
              <a:solidFill>
                <a:srgbClr val="A64D79"/>
              </a:solidFill>
              <a:latin typeface="Arial"/>
              <a:ea typeface="Arial"/>
              <a:cs typeface="Arial"/>
              <a:sym typeface="Arial"/>
            </a:endParaRPr>
          </a:p>
          <a:p>
            <a:pPr marL="0" lvl="0" indent="0" algn="l" rtl="0">
              <a:spcBef>
                <a:spcPts val="1600"/>
              </a:spcBef>
              <a:spcAft>
                <a:spcPts val="0"/>
              </a:spcAft>
              <a:buNone/>
            </a:pPr>
            <a:endParaRPr sz="1200">
              <a:solidFill>
                <a:srgbClr val="A64D79"/>
              </a:solidFill>
              <a:highlight>
                <a:srgbClr val="FFFFFF"/>
              </a:highlight>
              <a:latin typeface="Arial"/>
              <a:ea typeface="Arial"/>
              <a:cs typeface="Arial"/>
              <a:sym typeface="Arial"/>
            </a:endParaRPr>
          </a:p>
          <a:p>
            <a:pPr marL="0" lvl="0" indent="0" algn="l" rtl="0">
              <a:spcBef>
                <a:spcPts val="1600"/>
              </a:spcBef>
              <a:spcAft>
                <a:spcPts val="0"/>
              </a:spcAft>
              <a:buNone/>
            </a:pPr>
            <a:endParaRPr sz="1200">
              <a:solidFill>
                <a:srgbClr val="A64D79"/>
              </a:solidFill>
              <a:highlight>
                <a:srgbClr val="FFFFFF"/>
              </a:highlight>
              <a:latin typeface="Arial"/>
              <a:ea typeface="Arial"/>
              <a:cs typeface="Arial"/>
              <a:sym typeface="Arial"/>
            </a:endParaRPr>
          </a:p>
          <a:p>
            <a:pPr marL="0" lvl="0" indent="0" algn="l" rtl="0">
              <a:spcBef>
                <a:spcPts val="1600"/>
              </a:spcBef>
              <a:spcAft>
                <a:spcPts val="1600"/>
              </a:spcAft>
              <a:buNone/>
            </a:pPr>
            <a:endParaRPr sz="1200">
              <a:solidFill>
                <a:srgbClr val="A64D79"/>
              </a:solidFill>
              <a:highlight>
                <a:srgbClr val="FFFFFF"/>
              </a:highlight>
              <a:latin typeface="Arial"/>
              <a:ea typeface="Arial"/>
              <a:cs typeface="Arial"/>
              <a:sym typeface="Arial"/>
            </a:endParaRPr>
          </a:p>
        </p:txBody>
      </p:sp>
      <p:pic>
        <p:nvPicPr>
          <p:cNvPr id="93" name="Google Shape;93;p14"/>
          <p:cNvPicPr preferRelativeResize="0"/>
          <p:nvPr/>
        </p:nvPicPr>
        <p:blipFill>
          <a:blip r:embed="rId4">
            <a:alphaModFix/>
          </a:blip>
          <a:stretch>
            <a:fillRect/>
          </a:stretch>
        </p:blipFill>
        <p:spPr>
          <a:xfrm>
            <a:off x="0" y="2419175"/>
            <a:ext cx="6109725" cy="2476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1800"/>
              </a:spcAft>
              <a:buNone/>
            </a:pPr>
            <a:r>
              <a:rPr lang="en" sz="1350" b="1">
                <a:solidFill>
                  <a:srgbClr val="A64D79"/>
                </a:solidFill>
                <a:highlight>
                  <a:srgbClr val="FFFFFF"/>
                </a:highlight>
                <a:latin typeface="Arial"/>
                <a:ea typeface="Arial"/>
                <a:cs typeface="Arial"/>
                <a:sym typeface="Arial"/>
              </a:rPr>
              <a:t>K-means clustering</a:t>
            </a:r>
            <a:endParaRPr b="1">
              <a:solidFill>
                <a:srgbClr val="A64D79"/>
              </a:solidFill>
            </a:endParaRPr>
          </a:p>
        </p:txBody>
      </p:sp>
      <p:sp>
        <p:nvSpPr>
          <p:cNvPr id="243" name="Google Shape;243;p32"/>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chemeClr val="dk1"/>
                </a:solidFill>
                <a:highlight>
                  <a:srgbClr val="FFFFFF"/>
                </a:highlight>
                <a:latin typeface="Arial"/>
                <a:ea typeface="Arial"/>
                <a:cs typeface="Arial"/>
                <a:sym typeface="Arial"/>
              </a:rPr>
              <a:t>K means it is an iterative clustering algorithm which helps you to find the highest value for every iteration. Initially, the desired number of clusters are selected. In this clustering method, you need to cluster the data points into k groups. A larger k means smaller groups with more granularity in the same way. A lower k means larger groups with less granularity.</a:t>
            </a:r>
            <a:endParaRPr sz="1350">
              <a:solidFill>
                <a:schemeClr val="dk1"/>
              </a:solidFill>
              <a:highlight>
                <a:srgbClr val="FFFFFF"/>
              </a:highlight>
              <a:latin typeface="Arial"/>
              <a:ea typeface="Arial"/>
              <a:cs typeface="Arial"/>
              <a:sym typeface="Arial"/>
            </a:endParaRPr>
          </a:p>
          <a:p>
            <a:pPr marL="0" lvl="0" indent="0" algn="l" rtl="0">
              <a:spcBef>
                <a:spcPts val="1600"/>
              </a:spcBef>
              <a:spcAft>
                <a:spcPts val="1600"/>
              </a:spcAft>
              <a:buNone/>
            </a:pPr>
            <a:r>
              <a:rPr lang="en" sz="1350">
                <a:solidFill>
                  <a:schemeClr val="dk1"/>
                </a:solidFill>
                <a:highlight>
                  <a:srgbClr val="FFFFFF"/>
                </a:highlight>
                <a:latin typeface="Arial"/>
                <a:ea typeface="Arial"/>
                <a:cs typeface="Arial"/>
                <a:sym typeface="Arial"/>
              </a:rPr>
              <a:t> In k-means clustering, each group is defined by creating a centroid for each group. The centroids are like the heart of the cluster, which captures the points closest to them and adds them to the cluster.</a:t>
            </a:r>
            <a:endParaRPr sz="1350">
              <a:solidFill>
                <a:schemeClr val="dk1"/>
              </a:solidFill>
              <a:highlight>
                <a:srgbClr val="FFFFFF"/>
              </a:highlight>
              <a:latin typeface="Arial"/>
              <a:ea typeface="Arial"/>
              <a:cs typeface="Arial"/>
              <a:sym typeface="Arial"/>
            </a:endParaRPr>
          </a:p>
        </p:txBody>
      </p:sp>
      <p:pic>
        <p:nvPicPr>
          <p:cNvPr id="244" name="Google Shape;244;p32"/>
          <p:cNvPicPr preferRelativeResize="0"/>
          <p:nvPr/>
        </p:nvPicPr>
        <p:blipFill>
          <a:blip r:embed="rId3">
            <a:alphaModFix/>
          </a:blip>
          <a:stretch>
            <a:fillRect/>
          </a:stretch>
        </p:blipFill>
        <p:spPr>
          <a:xfrm>
            <a:off x="4911225" y="885025"/>
            <a:ext cx="3921075" cy="3648225"/>
          </a:xfrm>
          <a:prstGeom prst="rect">
            <a:avLst/>
          </a:prstGeom>
          <a:noFill/>
          <a:ln>
            <a:noFill/>
          </a:ln>
        </p:spPr>
      </p:pic>
      <p:sp>
        <p:nvSpPr>
          <p:cNvPr id="245" name="Google Shape;245;p32"/>
          <p:cNvSpPr txBox="1">
            <a:spLocks noGrp="1"/>
          </p:cNvSpPr>
          <p:nvPr>
            <p:ph type="body" idx="2"/>
          </p:nvPr>
        </p:nvSpPr>
        <p:spPr>
          <a:xfrm>
            <a:off x="4832400" y="181625"/>
            <a:ext cx="3999900" cy="43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311700" y="152550"/>
            <a:ext cx="8520600" cy="3705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600" b="1">
                <a:latin typeface="Arial"/>
                <a:ea typeface="Arial"/>
                <a:cs typeface="Arial"/>
                <a:sym typeface="Arial"/>
              </a:rPr>
              <a:t>K- Nearest neighbours</a:t>
            </a:r>
            <a:endParaRPr sz="1600" b="1">
              <a:latin typeface="Arial"/>
              <a:ea typeface="Arial"/>
              <a:cs typeface="Arial"/>
              <a:sym typeface="Arial"/>
            </a:endParaRPr>
          </a:p>
          <a:p>
            <a:pPr marL="0" lvl="0" indent="0" algn="l" rtl="0">
              <a:lnSpc>
                <a:spcPct val="115000"/>
              </a:lnSpc>
              <a:spcBef>
                <a:spcPts val="40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a:p>
        </p:txBody>
      </p:sp>
      <p:sp>
        <p:nvSpPr>
          <p:cNvPr id="251" name="Google Shape;251;p33"/>
          <p:cNvSpPr txBox="1">
            <a:spLocks noGrp="1"/>
          </p:cNvSpPr>
          <p:nvPr>
            <p:ph type="body" idx="1"/>
          </p:nvPr>
        </p:nvSpPr>
        <p:spPr>
          <a:xfrm>
            <a:off x="311700" y="697425"/>
            <a:ext cx="3999900" cy="387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A64D79"/>
                </a:solidFill>
              </a:rPr>
              <a:t>K-NN algorithm assumes the similarity between the new case/data and available cases and put the new case into the category that is most similar to the available categories.</a:t>
            </a:r>
            <a:endParaRPr sz="1100">
              <a:solidFill>
                <a:srgbClr val="A64D79"/>
              </a:solidFill>
            </a:endParaRPr>
          </a:p>
          <a:p>
            <a:pPr marL="0" lvl="0" indent="0" algn="l" rtl="0">
              <a:spcBef>
                <a:spcPts val="1600"/>
              </a:spcBef>
              <a:spcAft>
                <a:spcPts val="0"/>
              </a:spcAft>
              <a:buNone/>
            </a:pPr>
            <a:r>
              <a:rPr lang="en" sz="1100">
                <a:solidFill>
                  <a:srgbClr val="A64D79"/>
                </a:solidFill>
              </a:rPr>
              <a:t>KNN algorithm at the training phase just stores the dataset and when it gets new data, then it classifies that data into a category that is much similar to the new data.</a:t>
            </a:r>
            <a:endParaRPr sz="1100">
              <a:solidFill>
                <a:srgbClr val="A64D79"/>
              </a:solidFill>
            </a:endParaRPr>
          </a:p>
          <a:p>
            <a:pPr marL="0" lvl="0" indent="0" algn="l" rtl="0">
              <a:spcBef>
                <a:spcPts val="1600"/>
              </a:spcBef>
              <a:spcAft>
                <a:spcPts val="0"/>
              </a:spcAft>
              <a:buNone/>
            </a:pPr>
            <a:endParaRPr sz="1100">
              <a:solidFill>
                <a:srgbClr val="A64D79"/>
              </a:solidFill>
            </a:endParaRPr>
          </a:p>
          <a:p>
            <a:pPr marL="0" lvl="0" indent="0" algn="l" rtl="0">
              <a:spcBef>
                <a:spcPts val="1600"/>
              </a:spcBef>
              <a:spcAft>
                <a:spcPts val="1600"/>
              </a:spcAft>
              <a:buNone/>
            </a:pPr>
            <a:endParaRPr sz="1100">
              <a:solidFill>
                <a:srgbClr val="A64D79"/>
              </a:solidFill>
            </a:endParaRPr>
          </a:p>
        </p:txBody>
      </p:sp>
      <p:sp>
        <p:nvSpPr>
          <p:cNvPr id="252" name="Google Shape;252;p33"/>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3" name="Google Shape;253;p33"/>
          <p:cNvPicPr preferRelativeResize="0"/>
          <p:nvPr/>
        </p:nvPicPr>
        <p:blipFill>
          <a:blip r:embed="rId3">
            <a:alphaModFix/>
          </a:blip>
          <a:stretch>
            <a:fillRect/>
          </a:stretch>
        </p:blipFill>
        <p:spPr>
          <a:xfrm>
            <a:off x="4832402" y="1128725"/>
            <a:ext cx="3914450" cy="2886075"/>
          </a:xfrm>
          <a:prstGeom prst="rect">
            <a:avLst/>
          </a:prstGeom>
          <a:noFill/>
          <a:ln>
            <a:noFill/>
          </a:ln>
        </p:spPr>
      </p:pic>
      <p:pic>
        <p:nvPicPr>
          <p:cNvPr id="254" name="Google Shape;254;p33"/>
          <p:cNvPicPr preferRelativeResize="0"/>
          <p:nvPr/>
        </p:nvPicPr>
        <p:blipFill>
          <a:blip r:embed="rId4">
            <a:alphaModFix/>
          </a:blip>
          <a:stretch>
            <a:fillRect/>
          </a:stretch>
        </p:blipFill>
        <p:spPr>
          <a:xfrm>
            <a:off x="94450" y="2340050"/>
            <a:ext cx="4620425" cy="2228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350">
                <a:solidFill>
                  <a:srgbClr val="A64D79"/>
                </a:solidFill>
                <a:highlight>
                  <a:srgbClr val="FFFFFF"/>
                </a:highlight>
                <a:latin typeface="Arial"/>
                <a:ea typeface="Arial"/>
                <a:cs typeface="Arial"/>
                <a:sym typeface="Arial"/>
              </a:rPr>
              <a:t>Principal Component Analysis</a:t>
            </a:r>
            <a:endParaRPr sz="1350">
              <a:solidFill>
                <a:srgbClr val="A64D79"/>
              </a:solidFill>
              <a:highlight>
                <a:srgbClr val="FFFFFF"/>
              </a:highlight>
              <a:latin typeface="Arial"/>
              <a:ea typeface="Arial"/>
              <a:cs typeface="Arial"/>
              <a:sym typeface="Arial"/>
            </a:endParaRPr>
          </a:p>
          <a:p>
            <a:pPr marL="0" lvl="0" indent="0" algn="l" rtl="0">
              <a:spcBef>
                <a:spcPts val="1800"/>
              </a:spcBef>
              <a:spcAft>
                <a:spcPts val="0"/>
              </a:spcAft>
              <a:buNone/>
            </a:pPr>
            <a:endParaRPr>
              <a:solidFill>
                <a:srgbClr val="A64D79"/>
              </a:solidFill>
            </a:endParaRPr>
          </a:p>
        </p:txBody>
      </p:sp>
      <p:sp>
        <p:nvSpPr>
          <p:cNvPr id="260" name="Google Shape;260;p34"/>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b="1">
                <a:solidFill>
                  <a:schemeClr val="dk1"/>
                </a:solidFill>
                <a:highlight>
                  <a:srgbClr val="FFFFFF"/>
                </a:highlight>
                <a:latin typeface="Arial"/>
                <a:ea typeface="Arial"/>
                <a:cs typeface="Arial"/>
                <a:sym typeface="Arial"/>
              </a:rPr>
              <a:t>Principal component analysis aims</a:t>
            </a:r>
            <a:r>
              <a:rPr lang="en" sz="1200">
                <a:solidFill>
                  <a:schemeClr val="dk1"/>
                </a:solidFill>
                <a:highlight>
                  <a:srgbClr val="FFFFFF"/>
                </a:highlight>
                <a:latin typeface="Arial"/>
                <a:ea typeface="Arial"/>
                <a:cs typeface="Arial"/>
                <a:sym typeface="Arial"/>
              </a:rPr>
              <a:t> at reducing a large set of variables to a small set that still contains most of the information in the large set. The technique of </a:t>
            </a:r>
            <a:r>
              <a:rPr lang="en" sz="1200" b="1">
                <a:solidFill>
                  <a:schemeClr val="dk1"/>
                </a:solidFill>
                <a:highlight>
                  <a:srgbClr val="FFFFFF"/>
                </a:highlight>
                <a:latin typeface="Arial"/>
                <a:ea typeface="Arial"/>
                <a:cs typeface="Arial"/>
                <a:sym typeface="Arial"/>
              </a:rPr>
              <a:t>principal component analysis</a:t>
            </a:r>
            <a:r>
              <a:rPr lang="en" sz="1200">
                <a:solidFill>
                  <a:schemeClr val="dk1"/>
                </a:solidFill>
                <a:highlight>
                  <a:srgbClr val="FFFFFF"/>
                </a:highlight>
                <a:latin typeface="Arial"/>
                <a:ea typeface="Arial"/>
                <a:cs typeface="Arial"/>
                <a:sym typeface="Arial"/>
              </a:rPr>
              <a:t> enables us to create and use a reduced set of variables, which are called </a:t>
            </a:r>
            <a:r>
              <a:rPr lang="en" sz="1200" b="1">
                <a:solidFill>
                  <a:schemeClr val="dk1"/>
                </a:solidFill>
                <a:highlight>
                  <a:srgbClr val="FFFFFF"/>
                </a:highlight>
                <a:latin typeface="Arial"/>
                <a:ea typeface="Arial"/>
                <a:cs typeface="Arial"/>
                <a:sym typeface="Arial"/>
              </a:rPr>
              <a:t>principal</a:t>
            </a:r>
            <a:r>
              <a:rPr lang="en" sz="1200">
                <a:solidFill>
                  <a:schemeClr val="dk1"/>
                </a:solidFill>
                <a:highlight>
                  <a:srgbClr val="FFFFFF"/>
                </a:highlight>
                <a:latin typeface="Arial"/>
                <a:ea typeface="Arial"/>
                <a:cs typeface="Arial"/>
                <a:sym typeface="Arial"/>
              </a:rPr>
              <a:t> factors.</a:t>
            </a:r>
            <a:endParaRPr>
              <a:solidFill>
                <a:schemeClr val="dk1"/>
              </a:solidFill>
            </a:endParaRPr>
          </a:p>
        </p:txBody>
      </p:sp>
      <p:sp>
        <p:nvSpPr>
          <p:cNvPr id="261" name="Google Shape;261;p34"/>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2" name="Google Shape;262;p34"/>
          <p:cNvPicPr preferRelativeResize="0"/>
          <p:nvPr/>
        </p:nvPicPr>
        <p:blipFill>
          <a:blip r:embed="rId3">
            <a:alphaModFix/>
          </a:blip>
          <a:stretch>
            <a:fillRect/>
          </a:stretch>
        </p:blipFill>
        <p:spPr>
          <a:xfrm>
            <a:off x="4460600" y="203425"/>
            <a:ext cx="4569574" cy="4700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55000"/>
              </a:lnSpc>
              <a:spcBef>
                <a:spcPts val="1800"/>
              </a:spcBef>
              <a:spcAft>
                <a:spcPts val="0"/>
              </a:spcAft>
              <a:buNone/>
            </a:pPr>
            <a:r>
              <a:rPr lang="en" sz="1950" b="1">
                <a:solidFill>
                  <a:srgbClr val="A64D79"/>
                </a:solidFill>
                <a:latin typeface="Arial"/>
                <a:ea typeface="Arial"/>
                <a:cs typeface="Arial"/>
                <a:sym typeface="Arial"/>
              </a:rPr>
              <a:t>Association</a:t>
            </a:r>
            <a:endParaRPr sz="1950" b="1">
              <a:solidFill>
                <a:srgbClr val="A64D79"/>
              </a:solidFill>
              <a:latin typeface="Arial"/>
              <a:ea typeface="Arial"/>
              <a:cs typeface="Arial"/>
              <a:sym typeface="Arial"/>
            </a:endParaRPr>
          </a:p>
          <a:p>
            <a:pPr marL="0" lvl="0" indent="0" algn="l" rtl="0">
              <a:spcBef>
                <a:spcPts val="400"/>
              </a:spcBef>
              <a:spcAft>
                <a:spcPts val="0"/>
              </a:spcAft>
              <a:buNone/>
            </a:pPr>
            <a:endParaRPr sz="1950" b="1">
              <a:solidFill>
                <a:srgbClr val="A64D79"/>
              </a:solidFill>
              <a:latin typeface="Arial"/>
              <a:ea typeface="Arial"/>
              <a:cs typeface="Arial"/>
              <a:sym typeface="Arial"/>
            </a:endParaRPr>
          </a:p>
        </p:txBody>
      </p:sp>
      <p:sp>
        <p:nvSpPr>
          <p:cNvPr id="268" name="Google Shape;268;p35"/>
          <p:cNvSpPr txBox="1">
            <a:spLocks noGrp="1"/>
          </p:cNvSpPr>
          <p:nvPr>
            <p:ph type="body" idx="1"/>
          </p:nvPr>
        </p:nvSpPr>
        <p:spPr>
          <a:xfrm>
            <a:off x="311700" y="1075200"/>
            <a:ext cx="8520600" cy="34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chemeClr val="dk1"/>
                </a:solidFill>
                <a:latin typeface="Arial"/>
                <a:ea typeface="Arial"/>
                <a:cs typeface="Arial"/>
                <a:sym typeface="Arial"/>
              </a:rPr>
              <a:t>Association rules allow you to establish associations amongst data objects inside large databases. This unsupervised technique is about discovering interesting relationships between variables in large databases. For example, people that buy a new home most likely to buy new furniture.</a:t>
            </a:r>
            <a:endParaRPr sz="1350">
              <a:solidFill>
                <a:schemeClr val="dk1"/>
              </a:solidFill>
              <a:latin typeface="Arial"/>
              <a:ea typeface="Arial"/>
              <a:cs typeface="Arial"/>
              <a:sym typeface="Arial"/>
            </a:endParaRPr>
          </a:p>
          <a:p>
            <a:pPr marL="0" lvl="0" indent="0" algn="l" rtl="0">
              <a:spcBef>
                <a:spcPts val="1600"/>
              </a:spcBef>
              <a:spcAft>
                <a:spcPts val="0"/>
              </a:spcAft>
              <a:buNone/>
            </a:pPr>
            <a:r>
              <a:rPr lang="en" sz="1350">
                <a:solidFill>
                  <a:schemeClr val="dk1"/>
                </a:solidFill>
                <a:latin typeface="Arial"/>
                <a:ea typeface="Arial"/>
                <a:cs typeface="Arial"/>
                <a:sym typeface="Arial"/>
              </a:rPr>
              <a:t>Other Examples:</a:t>
            </a:r>
            <a:endParaRPr sz="1350">
              <a:solidFill>
                <a:schemeClr val="dk1"/>
              </a:solidFill>
              <a:latin typeface="Arial"/>
              <a:ea typeface="Arial"/>
              <a:cs typeface="Arial"/>
              <a:sym typeface="Arial"/>
            </a:endParaRPr>
          </a:p>
          <a:p>
            <a:pPr marL="457200" lvl="0" indent="-314325" algn="l" rtl="0">
              <a:spcBef>
                <a:spcPts val="1800"/>
              </a:spcBef>
              <a:spcAft>
                <a:spcPts val="0"/>
              </a:spcAft>
              <a:buClr>
                <a:schemeClr val="dk1"/>
              </a:buClr>
              <a:buSzPts val="1350"/>
              <a:buFont typeface="Arial"/>
              <a:buChar char="●"/>
            </a:pPr>
            <a:r>
              <a:rPr lang="en" sz="1350">
                <a:solidFill>
                  <a:schemeClr val="dk1"/>
                </a:solidFill>
                <a:latin typeface="Arial"/>
                <a:ea typeface="Arial"/>
                <a:cs typeface="Arial"/>
                <a:sym typeface="Arial"/>
              </a:rPr>
              <a:t>A subgroup of cancer patients grouped by their gene expression measurements</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en" sz="1350">
                <a:solidFill>
                  <a:schemeClr val="dk1"/>
                </a:solidFill>
                <a:latin typeface="Arial"/>
                <a:ea typeface="Arial"/>
                <a:cs typeface="Arial"/>
                <a:sym typeface="Arial"/>
              </a:rPr>
              <a:t>Groups of shopper based on their browsing and purchasing histories</a:t>
            </a:r>
            <a:endParaRPr sz="1350">
              <a:solidFill>
                <a:schemeClr val="dk1"/>
              </a:solidFill>
              <a:latin typeface="Arial"/>
              <a:ea typeface="Arial"/>
              <a:cs typeface="Arial"/>
              <a:sym typeface="Arial"/>
            </a:endParaRPr>
          </a:p>
          <a:p>
            <a:pPr marL="457200" lvl="0" indent="-314325" algn="l" rtl="0">
              <a:spcBef>
                <a:spcPts val="0"/>
              </a:spcBef>
              <a:spcAft>
                <a:spcPts val="0"/>
              </a:spcAft>
              <a:buClr>
                <a:schemeClr val="dk1"/>
              </a:buClr>
              <a:buSzPts val="1350"/>
              <a:buFont typeface="Arial"/>
              <a:buChar char="●"/>
            </a:pPr>
            <a:r>
              <a:rPr lang="en" sz="1350">
                <a:solidFill>
                  <a:schemeClr val="dk1"/>
                </a:solidFill>
                <a:latin typeface="Arial"/>
                <a:ea typeface="Arial"/>
                <a:cs typeface="Arial"/>
                <a:sym typeface="Arial"/>
              </a:rPr>
              <a:t>Movie group by the rating given by movies viewers</a:t>
            </a:r>
            <a:endParaRPr sz="1350">
              <a:solidFill>
                <a:schemeClr val="dk1"/>
              </a:solidFill>
              <a:latin typeface="Arial"/>
              <a:ea typeface="Arial"/>
              <a:cs typeface="Arial"/>
              <a:sym typeface="Arial"/>
            </a:endParaRPr>
          </a:p>
          <a:p>
            <a:pPr marL="0" lvl="0" indent="0" algn="l" rtl="0">
              <a:lnSpc>
                <a:spcPct val="100000"/>
              </a:lnSpc>
              <a:spcBef>
                <a:spcPts val="1800"/>
              </a:spcBef>
              <a:spcAft>
                <a:spcPts val="0"/>
              </a:spcAft>
              <a:buNone/>
            </a:pPr>
            <a:endParaRPr sz="3000">
              <a:solidFill>
                <a:schemeClr val="dk1"/>
              </a:solidFill>
            </a:endParaRPr>
          </a:p>
          <a:p>
            <a:pPr marL="0" lvl="0" indent="0" algn="l" rtl="0">
              <a:spcBef>
                <a:spcPts val="0"/>
              </a:spcBef>
              <a:spcAft>
                <a:spcPts val="1600"/>
              </a:spcAft>
              <a:buNone/>
            </a:pPr>
            <a:endParaRPr sz="1950" b="1">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grpSp>
        <p:nvGrpSpPr>
          <p:cNvPr id="273" name="Google Shape;273;p36"/>
          <p:cNvGrpSpPr/>
          <p:nvPr/>
        </p:nvGrpSpPr>
        <p:grpSpPr>
          <a:xfrm>
            <a:off x="4939500" y="1219611"/>
            <a:ext cx="3837000" cy="2704200"/>
            <a:chOff x="4939500" y="1219611"/>
            <a:chExt cx="3837000" cy="2704200"/>
          </a:xfrm>
        </p:grpSpPr>
        <p:cxnSp>
          <p:nvCxnSpPr>
            <p:cNvPr id="274" name="Google Shape;274;p36"/>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75" name="Google Shape;275;p36"/>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76" name="Google Shape;276;p36"/>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77" name="Google Shape;277;p36"/>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78" name="Google Shape;278;p36"/>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79" name="Google Shape;279;p36"/>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80" name="Google Shape;280;p36"/>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81" name="Google Shape;281;p36"/>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82" name="Google Shape;282;p36"/>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83" name="Google Shape;283;p36"/>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84" name="Google Shape;284;p36"/>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Thankyou</a:t>
            </a:r>
            <a:endParaRPr/>
          </a:p>
        </p:txBody>
      </p:sp>
      <p:sp>
        <p:nvSpPr>
          <p:cNvPr id="286" name="Google Shape;286;p3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grpSp>
        <p:nvGrpSpPr>
          <p:cNvPr id="287" name="Google Shape;287;p36"/>
          <p:cNvGrpSpPr/>
          <p:nvPr/>
        </p:nvGrpSpPr>
        <p:grpSpPr>
          <a:xfrm>
            <a:off x="4939534" y="2017046"/>
            <a:ext cx="3825543" cy="1573620"/>
            <a:chOff x="1000000" y="2393988"/>
            <a:chExt cx="4144235" cy="1704713"/>
          </a:xfrm>
        </p:grpSpPr>
        <p:sp>
          <p:nvSpPr>
            <p:cNvPr id="288" name="Google Shape;288;p36"/>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89" name="Google Shape;289;p36"/>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6"/>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36"/>
          <p:cNvGrpSpPr/>
          <p:nvPr/>
        </p:nvGrpSpPr>
        <p:grpSpPr>
          <a:xfrm>
            <a:off x="4939557" y="1778136"/>
            <a:ext cx="3836911" cy="1503799"/>
            <a:chOff x="1000025" y="2059300"/>
            <a:chExt cx="4156550" cy="1629075"/>
          </a:xfrm>
        </p:grpSpPr>
        <p:sp>
          <p:nvSpPr>
            <p:cNvPr id="299" name="Google Shape;299;p36"/>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300" name="Google Shape;300;p36"/>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6"/>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6"/>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body" idx="1"/>
          </p:nvPr>
        </p:nvSpPr>
        <p:spPr>
          <a:xfrm>
            <a:off x="311700" y="334175"/>
            <a:ext cx="8520600" cy="42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a:solidFill>
                  <a:schemeClr val="dk1"/>
                </a:solidFill>
                <a:highlight>
                  <a:schemeClr val="lt1"/>
                </a:highlight>
                <a:latin typeface="Arial"/>
                <a:ea typeface="Arial"/>
                <a:cs typeface="Arial"/>
                <a:sym typeface="Arial"/>
              </a:rPr>
              <a:t>HOW IT IS USED:</a:t>
            </a:r>
            <a:endParaRPr sz="2000" b="1" u="sng">
              <a:solidFill>
                <a:schemeClr val="dk1"/>
              </a:solidFill>
              <a:highlight>
                <a:schemeClr val="lt1"/>
              </a:highlight>
              <a:latin typeface="Arial"/>
              <a:ea typeface="Arial"/>
              <a:cs typeface="Arial"/>
              <a:sym typeface="Arial"/>
            </a:endParaRPr>
          </a:p>
          <a:p>
            <a:pPr marL="0" lvl="0" indent="0" algn="l" rtl="0">
              <a:spcBef>
                <a:spcPts val="1600"/>
              </a:spcBef>
              <a:spcAft>
                <a:spcPts val="0"/>
              </a:spcAft>
              <a:buNone/>
            </a:pPr>
            <a:r>
              <a:rPr lang="en" sz="1200">
                <a:solidFill>
                  <a:srgbClr val="A64D79"/>
                </a:solidFill>
                <a:highlight>
                  <a:schemeClr val="lt1"/>
                </a:highlight>
                <a:latin typeface="Arial"/>
                <a:ea typeface="Arial"/>
                <a:cs typeface="Arial"/>
                <a:sym typeface="Arial"/>
              </a:rPr>
              <a:t>When </a:t>
            </a:r>
            <a:r>
              <a:rPr lang="en" sz="1200" b="1">
                <a:solidFill>
                  <a:srgbClr val="A64D79"/>
                </a:solidFill>
                <a:highlight>
                  <a:schemeClr val="lt1"/>
                </a:highlight>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analysts</a:t>
            </a:r>
            <a:r>
              <a:rPr lang="en" sz="1200">
                <a:solidFill>
                  <a:srgbClr val="A64D79"/>
                </a:solidFill>
                <a:highlight>
                  <a:schemeClr val="lt1"/>
                </a:highlight>
                <a:latin typeface="Arial"/>
                <a:ea typeface="Arial"/>
                <a:cs typeface="Arial"/>
                <a:sym typeface="Arial"/>
              </a:rPr>
              <a:t> apply various statistical models to the data they are investigating, they are able to understand and interpret the information more strategically. </a:t>
            </a:r>
            <a:endParaRPr sz="1200">
              <a:solidFill>
                <a:srgbClr val="A64D79"/>
              </a:solidFill>
              <a:highlight>
                <a:schemeClr val="lt1"/>
              </a:highlight>
              <a:latin typeface="Arial"/>
              <a:ea typeface="Arial"/>
              <a:cs typeface="Arial"/>
              <a:sym typeface="Arial"/>
            </a:endParaRPr>
          </a:p>
          <a:p>
            <a:pPr marL="0" lvl="0" indent="0" algn="l" rtl="0">
              <a:spcBef>
                <a:spcPts val="1600"/>
              </a:spcBef>
              <a:spcAft>
                <a:spcPts val="0"/>
              </a:spcAft>
              <a:buNone/>
            </a:pPr>
            <a:r>
              <a:rPr lang="en" sz="1200">
                <a:solidFill>
                  <a:srgbClr val="A64D79"/>
                </a:solidFill>
                <a:highlight>
                  <a:schemeClr val="lt1"/>
                </a:highlight>
                <a:latin typeface="Arial"/>
                <a:ea typeface="Arial"/>
                <a:cs typeface="Arial"/>
                <a:sym typeface="Arial"/>
              </a:rPr>
              <a:t>This practice allows them to identify relationships between variables, </a:t>
            </a:r>
            <a:r>
              <a:rPr lang="en" sz="1200">
                <a:solidFill>
                  <a:srgbClr val="A64D79"/>
                </a:solidFill>
                <a:highlight>
                  <a:schemeClr val="lt1"/>
                </a:highlight>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make predictions</a:t>
            </a:r>
            <a:r>
              <a:rPr lang="en" sz="1200">
                <a:solidFill>
                  <a:srgbClr val="A64D79"/>
                </a:solidFill>
                <a:highlight>
                  <a:schemeClr val="lt1"/>
                </a:highlight>
                <a:latin typeface="Arial"/>
                <a:ea typeface="Arial"/>
                <a:cs typeface="Arial"/>
                <a:sym typeface="Arial"/>
              </a:rPr>
              <a:t> about future sets of data, and visualize that data so that non-analysts and stakeholders can consume and leverage it.</a:t>
            </a:r>
            <a:endParaRPr sz="1200">
              <a:solidFill>
                <a:srgbClr val="A64D79"/>
              </a:solidFill>
              <a:highlight>
                <a:schemeClr val="lt1"/>
              </a:highlight>
              <a:latin typeface="Arial"/>
              <a:ea typeface="Arial"/>
              <a:cs typeface="Arial"/>
              <a:sym typeface="Arial"/>
            </a:endParaRPr>
          </a:p>
          <a:p>
            <a:pPr marL="0" lvl="0" indent="0" algn="l" rtl="0">
              <a:spcBef>
                <a:spcPts val="1600"/>
              </a:spcBef>
              <a:spcAft>
                <a:spcPts val="0"/>
              </a:spcAft>
              <a:buNone/>
            </a:pPr>
            <a:r>
              <a:rPr lang="en" sz="1200">
                <a:solidFill>
                  <a:srgbClr val="A64D79"/>
                </a:solidFill>
                <a:highlight>
                  <a:srgbClr val="FFFFFF"/>
                </a:highlight>
                <a:latin typeface="Arial"/>
                <a:ea typeface="Arial"/>
                <a:cs typeface="Arial"/>
                <a:sym typeface="Arial"/>
              </a:rPr>
              <a:t>While </a:t>
            </a:r>
            <a:r>
              <a:rPr lang="en" sz="1200" b="1">
                <a:solidFill>
                  <a:srgbClr val="A64D79"/>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scientists</a:t>
            </a:r>
            <a:r>
              <a:rPr lang="en" sz="1200">
                <a:solidFill>
                  <a:srgbClr val="A64D79"/>
                </a:solidFill>
                <a:highlight>
                  <a:srgbClr val="FFFFFF"/>
                </a:highlight>
                <a:latin typeface="Arial"/>
                <a:ea typeface="Arial"/>
                <a:cs typeface="Arial"/>
                <a:sym typeface="Arial"/>
              </a:rPr>
              <a:t> are most often tasked with building models and writing algorithms, analysts also interact with statistical models in their work on occasion.</a:t>
            </a:r>
            <a:endParaRPr sz="1200">
              <a:solidFill>
                <a:srgbClr val="A64D79"/>
              </a:solidFill>
              <a:highlight>
                <a:srgbClr val="FFFFFF"/>
              </a:highlight>
              <a:latin typeface="Arial"/>
              <a:ea typeface="Arial"/>
              <a:cs typeface="Arial"/>
              <a:sym typeface="Arial"/>
            </a:endParaRPr>
          </a:p>
          <a:p>
            <a:pPr marL="0" lvl="0" indent="0" algn="l" rtl="0">
              <a:spcBef>
                <a:spcPts val="1600"/>
              </a:spcBef>
              <a:spcAft>
                <a:spcPts val="0"/>
              </a:spcAft>
              <a:buNone/>
            </a:pPr>
            <a:r>
              <a:rPr lang="en" sz="1200">
                <a:solidFill>
                  <a:srgbClr val="A64D79"/>
                </a:solidFill>
                <a:latin typeface="Arial"/>
                <a:ea typeface="Arial"/>
                <a:cs typeface="Arial"/>
                <a:sym typeface="Arial"/>
              </a:rPr>
              <a:t>“As machine learning and artificial intelligence become more commonplace, more and more companies and organizations are leveraging statistical modeling in order to make predictions about the future based off data,”</a:t>
            </a:r>
            <a:endParaRPr sz="1200">
              <a:solidFill>
                <a:srgbClr val="A64D79"/>
              </a:solidFill>
              <a:latin typeface="Arial"/>
              <a:ea typeface="Arial"/>
              <a:cs typeface="Arial"/>
              <a:sym typeface="Arial"/>
            </a:endParaRPr>
          </a:p>
          <a:p>
            <a:pPr marL="0" lvl="0" indent="0" algn="l" rtl="0">
              <a:spcBef>
                <a:spcPts val="1600"/>
              </a:spcBef>
              <a:spcAft>
                <a:spcPts val="1600"/>
              </a:spcAft>
              <a:buNone/>
            </a:pPr>
            <a:r>
              <a:rPr lang="en" sz="1200">
                <a:solidFill>
                  <a:srgbClr val="A64D79"/>
                </a:solidFill>
                <a:latin typeface="Arial"/>
                <a:ea typeface="Arial"/>
                <a:cs typeface="Arial"/>
                <a:sym typeface="Arial"/>
              </a:rPr>
              <a:t>data analytics need to understand how the underlying models work…No matter what kind of analysis you are doing or what kind of data you are working with, you are going to need to use statistical modeling in some way.”</a:t>
            </a:r>
            <a:endParaRPr sz="1200">
              <a:solidFill>
                <a:srgbClr val="A64D7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2500"/>
              </a:lnSpc>
              <a:spcBef>
                <a:spcPts val="1500"/>
              </a:spcBef>
              <a:spcAft>
                <a:spcPts val="0"/>
              </a:spcAft>
              <a:buNone/>
            </a:pPr>
            <a:r>
              <a:rPr lang="en" sz="2400" b="1">
                <a:highlight>
                  <a:srgbClr val="FFFFFF"/>
                </a:highlight>
                <a:latin typeface="Arial"/>
                <a:ea typeface="Arial"/>
                <a:cs typeface="Arial"/>
                <a:sym typeface="Arial"/>
              </a:rPr>
              <a:t>3 Reasons to Learn Statistical Modeling</a:t>
            </a:r>
            <a:endParaRPr sz="2400" b="1">
              <a:highlight>
                <a:srgbClr val="FFFFFF"/>
              </a:highlight>
              <a:latin typeface="Arial"/>
              <a:ea typeface="Arial"/>
              <a:cs typeface="Arial"/>
              <a:sym typeface="Arial"/>
            </a:endParaRPr>
          </a:p>
          <a:p>
            <a:pPr marL="0" lvl="0" indent="0" algn="l" rtl="0">
              <a:spcBef>
                <a:spcPts val="800"/>
              </a:spcBef>
              <a:spcAft>
                <a:spcPts val="0"/>
              </a:spcAft>
              <a:buNone/>
            </a:pPr>
            <a:endParaRPr/>
          </a:p>
        </p:txBody>
      </p:sp>
      <p:grpSp>
        <p:nvGrpSpPr>
          <p:cNvPr id="104" name="Google Shape;104;p16"/>
          <p:cNvGrpSpPr/>
          <p:nvPr/>
        </p:nvGrpSpPr>
        <p:grpSpPr>
          <a:xfrm>
            <a:off x="431925" y="1304875"/>
            <a:ext cx="2628925" cy="3416400"/>
            <a:chOff x="431925" y="1304875"/>
            <a:chExt cx="2628925" cy="3416400"/>
          </a:xfrm>
        </p:grpSpPr>
        <p:sp>
          <p:nvSpPr>
            <p:cNvPr id="105" name="Google Shape;105;p16"/>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6"/>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9900"/>
                </a:solidFill>
              </a:rPr>
              <a:t>Choose the Right Model</a:t>
            </a:r>
            <a:endParaRPr sz="1600" b="1">
              <a:solidFill>
                <a:srgbClr val="FF9900"/>
              </a:solidFill>
            </a:endParaRPr>
          </a:p>
        </p:txBody>
      </p:sp>
      <p:sp>
        <p:nvSpPr>
          <p:cNvPr id="108" name="Google Shape;108;p16"/>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A64D79"/>
                </a:solidFill>
                <a:highlight>
                  <a:srgbClr val="FFFFFF"/>
                </a:highlight>
                <a:latin typeface="Arial"/>
                <a:ea typeface="Arial"/>
                <a:cs typeface="Arial"/>
                <a:sym typeface="Arial"/>
              </a:rPr>
              <a:t>There are many different types of statistical models</a:t>
            </a:r>
            <a:endParaRPr sz="1200">
              <a:solidFill>
                <a:srgbClr val="A64D79"/>
              </a:solidFill>
              <a:highlight>
                <a:srgbClr val="FFFFFF"/>
              </a:highlight>
              <a:latin typeface="Arial"/>
              <a:ea typeface="Arial"/>
              <a:cs typeface="Arial"/>
              <a:sym typeface="Arial"/>
            </a:endParaRPr>
          </a:p>
          <a:p>
            <a:pPr marL="0" lvl="0" indent="0" algn="l" rtl="0">
              <a:spcBef>
                <a:spcPts val="1600"/>
              </a:spcBef>
              <a:spcAft>
                <a:spcPts val="1600"/>
              </a:spcAft>
              <a:buNone/>
            </a:pPr>
            <a:r>
              <a:rPr lang="en" sz="1200">
                <a:solidFill>
                  <a:srgbClr val="A64D79"/>
                </a:solidFill>
                <a:highlight>
                  <a:srgbClr val="FFFFFF"/>
                </a:highlight>
                <a:latin typeface="Arial"/>
                <a:ea typeface="Arial"/>
                <a:cs typeface="Arial"/>
                <a:sym typeface="Arial"/>
              </a:rPr>
              <a:t>data analyst should be able to identify not only which model will help best,but also which model is most appropriate for the data they’re working with.</a:t>
            </a:r>
            <a:endParaRPr sz="1200">
              <a:solidFill>
                <a:srgbClr val="A64D79"/>
              </a:solidFill>
              <a:highlight>
                <a:srgbClr val="FFFFFF"/>
              </a:highlight>
              <a:latin typeface="Arial"/>
              <a:ea typeface="Arial"/>
              <a:cs typeface="Arial"/>
              <a:sym typeface="Arial"/>
            </a:endParaRPr>
          </a:p>
        </p:txBody>
      </p:sp>
      <p:grpSp>
        <p:nvGrpSpPr>
          <p:cNvPr id="109" name="Google Shape;109;p16"/>
          <p:cNvGrpSpPr/>
          <p:nvPr/>
        </p:nvGrpSpPr>
        <p:grpSpPr>
          <a:xfrm>
            <a:off x="3320450" y="1304875"/>
            <a:ext cx="2632500" cy="3416400"/>
            <a:chOff x="3320450" y="1304875"/>
            <a:chExt cx="2632500" cy="3416400"/>
          </a:xfrm>
        </p:grpSpPr>
        <p:sp>
          <p:nvSpPr>
            <p:cNvPr id="110" name="Google Shape;110;p16"/>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rPr>
              <a:t>Prepare Your Data</a:t>
            </a:r>
            <a:endParaRPr>
              <a:solidFill>
                <a:srgbClr val="FF9900"/>
              </a:solidFill>
            </a:endParaRPr>
          </a:p>
        </p:txBody>
      </p:sp>
      <p:sp>
        <p:nvSpPr>
          <p:cNvPr id="113" name="Google Shape;113;p16"/>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A64D79"/>
                </a:solidFill>
                <a:highlight>
                  <a:srgbClr val="FFFFFF"/>
                </a:highlight>
                <a:latin typeface="Arial"/>
                <a:ea typeface="Arial"/>
                <a:cs typeface="Arial"/>
                <a:sym typeface="Arial"/>
              </a:rPr>
              <a:t>To ensure your analysis is accurate and viable, the data must first be cleaned up. </a:t>
            </a:r>
            <a:endParaRPr sz="1100">
              <a:solidFill>
                <a:srgbClr val="A64D79"/>
              </a:solidFill>
              <a:highlight>
                <a:srgbClr val="FFFFFF"/>
              </a:highlight>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A64D79"/>
                </a:solidFill>
                <a:highlight>
                  <a:srgbClr val="FFFFFF"/>
                </a:highlight>
                <a:latin typeface="Arial"/>
                <a:ea typeface="Arial"/>
                <a:cs typeface="Arial"/>
                <a:sym typeface="Arial"/>
              </a:rPr>
              <a:t>This cleanup often includes organizing the gathered information and removing “bad or incomplete data” from the sample.</a:t>
            </a:r>
            <a:endParaRPr sz="1100">
              <a:solidFill>
                <a:srgbClr val="A64D79"/>
              </a:solidFill>
              <a:highlight>
                <a:srgbClr val="FFFFFF"/>
              </a:highlight>
              <a:latin typeface="Arial"/>
              <a:ea typeface="Arial"/>
              <a:cs typeface="Arial"/>
              <a:sym typeface="Arial"/>
            </a:endParaRPr>
          </a:p>
          <a:p>
            <a:pPr marL="0" lvl="0" indent="0" algn="l" rtl="0">
              <a:lnSpc>
                <a:spcPct val="100000"/>
              </a:lnSpc>
              <a:spcBef>
                <a:spcPts val="1600"/>
              </a:spcBef>
              <a:spcAft>
                <a:spcPts val="1600"/>
              </a:spcAft>
              <a:buNone/>
            </a:pPr>
            <a:r>
              <a:rPr lang="en" sz="1100">
                <a:solidFill>
                  <a:srgbClr val="A64D79"/>
                </a:solidFill>
                <a:highlight>
                  <a:srgbClr val="FFFFFF"/>
                </a:highlight>
                <a:latin typeface="Arial"/>
                <a:ea typeface="Arial"/>
                <a:cs typeface="Arial"/>
                <a:sym typeface="Arial"/>
              </a:rPr>
              <a:t>Before any statistical model can be completed, you need to explore, understand the data. “</a:t>
            </a:r>
            <a:r>
              <a:rPr lang="en" sz="1100" b="1">
                <a:solidFill>
                  <a:srgbClr val="A64D79"/>
                </a:solidFill>
                <a:highlight>
                  <a:srgbClr val="FFFFFF"/>
                </a:highlight>
                <a:latin typeface="Arial"/>
                <a:ea typeface="Arial"/>
                <a:cs typeface="Arial"/>
                <a:sym typeface="Arial"/>
              </a:rPr>
              <a:t>If there is no quality, then you can’t really derive any insights from it.”</a:t>
            </a:r>
            <a:endParaRPr sz="1500" b="1">
              <a:solidFill>
                <a:srgbClr val="A64D79"/>
              </a:solidFill>
            </a:endParaRPr>
          </a:p>
        </p:txBody>
      </p:sp>
      <p:grpSp>
        <p:nvGrpSpPr>
          <p:cNvPr id="114" name="Google Shape;114;p16"/>
          <p:cNvGrpSpPr/>
          <p:nvPr/>
        </p:nvGrpSpPr>
        <p:grpSpPr>
          <a:xfrm>
            <a:off x="6212550" y="1304875"/>
            <a:ext cx="2632500" cy="3416400"/>
            <a:chOff x="6212550" y="1304875"/>
            <a:chExt cx="2632500" cy="3416400"/>
          </a:xfrm>
        </p:grpSpPr>
        <p:sp>
          <p:nvSpPr>
            <p:cNvPr id="115" name="Google Shape;115;p16"/>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6"/>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rPr>
              <a:t>Better Communicator</a:t>
            </a:r>
            <a:endParaRPr>
              <a:solidFill>
                <a:srgbClr val="FF9900"/>
              </a:solidFill>
            </a:endParaRPr>
          </a:p>
        </p:txBody>
      </p:sp>
      <p:sp>
        <p:nvSpPr>
          <p:cNvPr id="118" name="Google Shape;118;p16"/>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rgbClr val="A64D79"/>
                </a:solidFill>
                <a:highlight>
                  <a:srgbClr val="FFFFFF"/>
                </a:highlight>
                <a:latin typeface="Arial"/>
                <a:ea typeface="Arial"/>
                <a:cs typeface="Arial"/>
                <a:sym typeface="Arial"/>
              </a:rPr>
              <a:t>Having a thorough understanding of statistical modeling can help you better communicate.</a:t>
            </a:r>
            <a:endParaRPr sz="1200">
              <a:solidFill>
                <a:srgbClr val="A64D79"/>
              </a:solidFill>
              <a:highlight>
                <a:srgbClr val="FFFFFF"/>
              </a:highlight>
              <a:latin typeface="Arial"/>
              <a:ea typeface="Arial"/>
              <a:cs typeface="Arial"/>
              <a:sym typeface="Arial"/>
            </a:endParaRPr>
          </a:p>
          <a:p>
            <a:pPr marL="0" lvl="0" indent="0" algn="l" rtl="0">
              <a:lnSpc>
                <a:spcPct val="100000"/>
              </a:lnSpc>
              <a:spcBef>
                <a:spcPts val="1600"/>
              </a:spcBef>
              <a:spcAft>
                <a:spcPts val="0"/>
              </a:spcAft>
              <a:buNone/>
            </a:pPr>
            <a:r>
              <a:rPr lang="en" sz="1200">
                <a:solidFill>
                  <a:srgbClr val="A64D79"/>
                </a:solidFill>
                <a:highlight>
                  <a:srgbClr val="FFFFFF"/>
                </a:highlight>
                <a:latin typeface="Arial"/>
                <a:ea typeface="Arial"/>
                <a:cs typeface="Arial"/>
                <a:sym typeface="Arial"/>
              </a:rPr>
              <a:t> you will be better equipped to reach conclusions and therefore generate better data visualizations</a:t>
            </a:r>
            <a:endParaRPr sz="1200">
              <a:solidFill>
                <a:srgbClr val="A64D79"/>
              </a:solidFill>
              <a:highlight>
                <a:srgbClr val="FFFFFF"/>
              </a:highlight>
              <a:latin typeface="Arial"/>
              <a:ea typeface="Arial"/>
              <a:cs typeface="Arial"/>
              <a:sym typeface="Arial"/>
            </a:endParaRPr>
          </a:p>
          <a:p>
            <a:pPr marL="0" lvl="0" indent="0" algn="l" rtl="0">
              <a:lnSpc>
                <a:spcPct val="100000"/>
              </a:lnSpc>
              <a:spcBef>
                <a:spcPts val="1600"/>
              </a:spcBef>
              <a:spcAft>
                <a:spcPts val="1600"/>
              </a:spcAft>
              <a:buNone/>
            </a:pPr>
            <a:r>
              <a:rPr lang="en" sz="1200">
                <a:solidFill>
                  <a:srgbClr val="A64D79"/>
                </a:solidFill>
                <a:highlight>
                  <a:srgbClr val="FFFFFF"/>
                </a:highlight>
                <a:latin typeface="Arial"/>
                <a:ea typeface="Arial"/>
                <a:cs typeface="Arial"/>
                <a:sym typeface="Arial"/>
              </a:rPr>
              <a:t>allow you to generate and explain those more granular details when necessary. </a:t>
            </a:r>
            <a:endParaRPr sz="1200">
              <a:solidFill>
                <a:srgbClr val="A64D79"/>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1700" y="162975"/>
            <a:ext cx="8520600" cy="411000"/>
          </a:xfrm>
          <a:prstGeom prst="rect">
            <a:avLst/>
          </a:prstGeom>
        </p:spPr>
        <p:txBody>
          <a:bodyPr spcFirstLastPara="1" wrap="square" lIns="91425" tIns="91425" rIns="91425" bIns="91425" anchor="t" anchorCtr="0">
            <a:normAutofit fontScale="90000"/>
          </a:bodyPr>
          <a:lstStyle/>
          <a:p>
            <a:pPr marL="0" lvl="0" indent="0" algn="l" rtl="0">
              <a:lnSpc>
                <a:spcPct val="112500"/>
              </a:lnSpc>
              <a:spcBef>
                <a:spcPts val="1500"/>
              </a:spcBef>
              <a:spcAft>
                <a:spcPts val="0"/>
              </a:spcAft>
              <a:buNone/>
            </a:pPr>
            <a:r>
              <a:rPr lang="en" sz="2400" b="1">
                <a:highlight>
                  <a:srgbClr val="FFFFFF"/>
                </a:highlight>
                <a:latin typeface="Arial"/>
                <a:ea typeface="Arial"/>
                <a:cs typeface="Arial"/>
                <a:sym typeface="Arial"/>
              </a:rPr>
              <a:t>Important Statistical Techniques in Data Analysis </a:t>
            </a:r>
            <a:endParaRPr sz="2400" b="1">
              <a:highlight>
                <a:srgbClr val="FFFFFF"/>
              </a:highlight>
              <a:latin typeface="Arial"/>
              <a:ea typeface="Arial"/>
              <a:cs typeface="Arial"/>
              <a:sym typeface="Arial"/>
            </a:endParaRPr>
          </a:p>
          <a:p>
            <a:pPr marL="0" lvl="0" indent="0" algn="l" rtl="0">
              <a:lnSpc>
                <a:spcPct val="115000"/>
              </a:lnSpc>
              <a:spcBef>
                <a:spcPts val="80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a:p>
        </p:txBody>
      </p:sp>
      <p:sp>
        <p:nvSpPr>
          <p:cNvPr id="124" name="Google Shape;124;p17"/>
          <p:cNvSpPr txBox="1">
            <a:spLocks noGrp="1"/>
          </p:cNvSpPr>
          <p:nvPr>
            <p:ph type="body" idx="1"/>
          </p:nvPr>
        </p:nvSpPr>
        <p:spPr>
          <a:xfrm>
            <a:off x="311700" y="648700"/>
            <a:ext cx="8520600" cy="15960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 sz="1200" dirty="0">
                <a:solidFill>
                  <a:srgbClr val="A64D79"/>
                </a:solidFill>
                <a:latin typeface="Arial"/>
                <a:ea typeface="Arial"/>
                <a:cs typeface="Arial"/>
                <a:sym typeface="Arial"/>
              </a:rPr>
              <a:t>Before any statistical model can be created, an analyst needs to collect or fetch the data housed on a database, clouds, social media, or within a plain excel file. To do this, analysts must also have a solid grasp of data structure and management, including how and where data is stored, fetched, and maintained. </a:t>
            </a:r>
            <a:endParaRPr sz="1200" dirty="0">
              <a:solidFill>
                <a:srgbClr val="A64D79"/>
              </a:solidFill>
              <a:latin typeface="Arial"/>
              <a:ea typeface="Arial"/>
              <a:cs typeface="Arial"/>
              <a:sym typeface="Arial"/>
            </a:endParaRPr>
          </a:p>
          <a:p>
            <a:pPr marL="0" lvl="0" indent="0" algn="l" rtl="0">
              <a:lnSpc>
                <a:spcPct val="140000"/>
              </a:lnSpc>
              <a:spcBef>
                <a:spcPts val="800"/>
              </a:spcBef>
              <a:spcAft>
                <a:spcPts val="0"/>
              </a:spcAft>
              <a:buNone/>
            </a:pPr>
            <a:r>
              <a:rPr lang="en" sz="1200" dirty="0">
                <a:solidFill>
                  <a:srgbClr val="A64D79"/>
                </a:solidFill>
                <a:latin typeface="Arial"/>
                <a:ea typeface="Arial"/>
                <a:cs typeface="Arial"/>
                <a:sym typeface="Arial"/>
              </a:rPr>
              <a:t>Once it comes time to analyze the data, there are an array of statistical models analysts may choose to utilize, most common techniques will fall into the following two groups: </a:t>
            </a:r>
            <a:endParaRPr sz="1200" dirty="0">
              <a:solidFill>
                <a:srgbClr val="FF9900"/>
              </a:solidFill>
              <a:highlight>
                <a:srgbClr val="FFFFFF"/>
              </a:highlight>
              <a:latin typeface="Arial"/>
              <a:ea typeface="Arial"/>
              <a:cs typeface="Arial"/>
              <a:sym typeface="Arial"/>
            </a:endParaRPr>
          </a:p>
          <a:p>
            <a:pPr marL="0" lvl="0" indent="0" algn="l" rtl="0">
              <a:lnSpc>
                <a:spcPct val="140000"/>
              </a:lnSpc>
              <a:spcBef>
                <a:spcPts val="800"/>
              </a:spcBef>
              <a:spcAft>
                <a:spcPts val="0"/>
              </a:spcAft>
              <a:buNone/>
            </a:pPr>
            <a:endParaRPr sz="1200" dirty="0">
              <a:solidFill>
                <a:srgbClr val="A64D79"/>
              </a:solidFill>
              <a:latin typeface="Arial"/>
              <a:ea typeface="Arial"/>
              <a:cs typeface="Arial"/>
              <a:sym typeface="Arial"/>
            </a:endParaRPr>
          </a:p>
          <a:p>
            <a:pPr marL="0" lvl="0" indent="0" algn="l" rtl="0">
              <a:spcBef>
                <a:spcPts val="800"/>
              </a:spcBef>
              <a:spcAft>
                <a:spcPts val="1600"/>
              </a:spcAft>
              <a:buNone/>
            </a:pPr>
            <a:endParaRPr dirty="0">
              <a:solidFill>
                <a:srgbClr val="A64D79"/>
              </a:solidFill>
            </a:endParaRPr>
          </a:p>
        </p:txBody>
      </p:sp>
      <p:sp>
        <p:nvSpPr>
          <p:cNvPr id="125" name="Google Shape;125;p17"/>
          <p:cNvSpPr/>
          <p:nvPr/>
        </p:nvSpPr>
        <p:spPr>
          <a:xfrm>
            <a:off x="497719" y="276511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6" name="Google Shape;126;p17"/>
          <p:cNvSpPr txBox="1">
            <a:spLocks noGrp="1"/>
          </p:cNvSpPr>
          <p:nvPr>
            <p:ph type="body" idx="1"/>
          </p:nvPr>
        </p:nvSpPr>
        <p:spPr>
          <a:xfrm>
            <a:off x="475925" y="2757850"/>
            <a:ext cx="2183100" cy="607800"/>
          </a:xfrm>
          <a:prstGeom prst="rect">
            <a:avLst/>
          </a:prstGeom>
        </p:spPr>
        <p:txBody>
          <a:bodyPr spcFirstLastPara="1" wrap="square" lIns="91425" tIns="91425" rIns="91425" bIns="91425" anchor="ctr" anchorCtr="0">
            <a:normAutofit fontScale="25000" lnSpcReduction="20000"/>
          </a:bodyPr>
          <a:lstStyle/>
          <a:p>
            <a:pPr marL="0" marR="101600" lvl="0" indent="0" algn="l" rtl="0">
              <a:lnSpc>
                <a:spcPct val="140000"/>
              </a:lnSpc>
              <a:spcBef>
                <a:spcPts val="1900"/>
              </a:spcBef>
              <a:spcAft>
                <a:spcPts val="2300"/>
              </a:spcAft>
              <a:buNone/>
            </a:pPr>
            <a:r>
              <a:rPr lang="en" sz="1200">
                <a:solidFill>
                  <a:srgbClr val="FFFFFF"/>
                </a:solidFill>
                <a:latin typeface="Arial"/>
                <a:ea typeface="Arial"/>
                <a:cs typeface="Arial"/>
                <a:sym typeface="Arial"/>
              </a:rPr>
              <a:t>        Supervised Learning</a:t>
            </a:r>
            <a:endParaRPr>
              <a:solidFill>
                <a:srgbClr val="FFFFFF"/>
              </a:solidFill>
            </a:endParaRPr>
          </a:p>
        </p:txBody>
      </p:sp>
      <p:sp>
        <p:nvSpPr>
          <p:cNvPr id="127" name="Google Shape;127;p17"/>
          <p:cNvSpPr txBox="1">
            <a:spLocks noGrp="1"/>
          </p:cNvSpPr>
          <p:nvPr>
            <p:ph type="body" idx="1"/>
          </p:nvPr>
        </p:nvSpPr>
        <p:spPr>
          <a:xfrm>
            <a:off x="475925" y="3523550"/>
            <a:ext cx="2471700" cy="1002600"/>
          </a:xfrm>
          <a:prstGeom prst="rect">
            <a:avLst/>
          </a:prstGeom>
        </p:spPr>
        <p:txBody>
          <a:bodyPr spcFirstLastPara="1" wrap="square" lIns="91425" tIns="91425" rIns="91425" bIns="91425" anchor="t" anchorCtr="0">
            <a:normAutofit/>
          </a:bodyPr>
          <a:lstStyle/>
          <a:p>
            <a:pPr marL="457200" marR="101600" lvl="0" indent="-304800" algn="l" rtl="0">
              <a:lnSpc>
                <a:spcPct val="140000"/>
              </a:lnSpc>
              <a:spcBef>
                <a:spcPts val="1900"/>
              </a:spcBef>
              <a:spcAft>
                <a:spcPts val="0"/>
              </a:spcAft>
              <a:buClr>
                <a:srgbClr val="FF9900"/>
              </a:buClr>
              <a:buSzPts val="1200"/>
              <a:buFont typeface="Arial"/>
              <a:buChar char="●"/>
            </a:pPr>
            <a:r>
              <a:rPr lang="en" sz="1200">
                <a:solidFill>
                  <a:srgbClr val="FF9900"/>
                </a:solidFill>
                <a:highlight>
                  <a:srgbClr val="FFFFFF"/>
                </a:highlight>
                <a:latin typeface="Arial"/>
                <a:ea typeface="Arial"/>
                <a:cs typeface="Arial"/>
                <a:sym typeface="Arial"/>
              </a:rPr>
              <a:t>Regression Models</a:t>
            </a:r>
            <a:endParaRPr sz="1200">
              <a:solidFill>
                <a:srgbClr val="FF9900"/>
              </a:solidFill>
              <a:highlight>
                <a:srgbClr val="FFFFFF"/>
              </a:highlight>
              <a:latin typeface="Arial"/>
              <a:ea typeface="Arial"/>
              <a:cs typeface="Arial"/>
              <a:sym typeface="Arial"/>
            </a:endParaRPr>
          </a:p>
          <a:p>
            <a:pPr marL="457200" marR="101600" lvl="0" indent="-304800" algn="l" rtl="0">
              <a:lnSpc>
                <a:spcPct val="140000"/>
              </a:lnSpc>
              <a:spcBef>
                <a:spcPts val="0"/>
              </a:spcBef>
              <a:spcAft>
                <a:spcPts val="0"/>
              </a:spcAft>
              <a:buClr>
                <a:srgbClr val="FF9900"/>
              </a:buClr>
              <a:buSzPts val="1200"/>
              <a:buFont typeface="Arial"/>
              <a:buChar char="●"/>
            </a:pPr>
            <a:r>
              <a:rPr lang="en" sz="1200">
                <a:solidFill>
                  <a:srgbClr val="FF9900"/>
                </a:solidFill>
                <a:highlight>
                  <a:srgbClr val="FFFFFF"/>
                </a:highlight>
                <a:latin typeface="Arial"/>
                <a:ea typeface="Arial"/>
                <a:cs typeface="Arial"/>
                <a:sym typeface="Arial"/>
              </a:rPr>
              <a:t>Classification Models</a:t>
            </a:r>
            <a:endParaRPr sz="1600" b="1"/>
          </a:p>
        </p:txBody>
      </p:sp>
      <p:sp>
        <p:nvSpPr>
          <p:cNvPr id="128" name="Google Shape;128;p17"/>
          <p:cNvSpPr/>
          <p:nvPr/>
        </p:nvSpPr>
        <p:spPr>
          <a:xfrm>
            <a:off x="3088352" y="2757850"/>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body" idx="1"/>
          </p:nvPr>
        </p:nvSpPr>
        <p:spPr>
          <a:xfrm>
            <a:off x="3165225" y="2757850"/>
            <a:ext cx="2414100" cy="607800"/>
          </a:xfrm>
          <a:prstGeom prst="rect">
            <a:avLst/>
          </a:prstGeom>
        </p:spPr>
        <p:txBody>
          <a:bodyPr spcFirstLastPara="1" wrap="square" lIns="91425" tIns="91425" rIns="91425" bIns="91425" anchor="ctr" anchorCtr="0">
            <a:normAutofit fontScale="25000" lnSpcReduction="20000"/>
          </a:bodyPr>
          <a:lstStyle/>
          <a:p>
            <a:pPr marL="0" marR="101600" lvl="0" indent="0" algn="ctr" rtl="0">
              <a:lnSpc>
                <a:spcPct val="140000"/>
              </a:lnSpc>
              <a:spcBef>
                <a:spcPts val="1900"/>
              </a:spcBef>
              <a:spcAft>
                <a:spcPts val="2300"/>
              </a:spcAft>
              <a:buNone/>
            </a:pPr>
            <a:r>
              <a:rPr lang="en" sz="1200">
                <a:solidFill>
                  <a:srgbClr val="FFFFFF"/>
                </a:solidFill>
                <a:latin typeface="Arial"/>
                <a:ea typeface="Arial"/>
                <a:cs typeface="Arial"/>
                <a:sym typeface="Arial"/>
              </a:rPr>
              <a:t>Unsupervised Learning</a:t>
            </a:r>
            <a:endParaRPr sz="1200">
              <a:solidFill>
                <a:srgbClr val="FFFFFF"/>
              </a:solidFill>
              <a:latin typeface="Arial"/>
              <a:ea typeface="Arial"/>
              <a:cs typeface="Arial"/>
              <a:sym typeface="Arial"/>
            </a:endParaRPr>
          </a:p>
        </p:txBody>
      </p:sp>
      <p:sp>
        <p:nvSpPr>
          <p:cNvPr id="130" name="Google Shape;130;p17"/>
          <p:cNvSpPr txBox="1">
            <a:spLocks noGrp="1"/>
          </p:cNvSpPr>
          <p:nvPr>
            <p:ph type="body" idx="1"/>
          </p:nvPr>
        </p:nvSpPr>
        <p:spPr>
          <a:xfrm>
            <a:off x="3379725" y="3523550"/>
            <a:ext cx="2471700" cy="1162200"/>
          </a:xfrm>
          <a:prstGeom prst="rect">
            <a:avLst/>
          </a:prstGeom>
        </p:spPr>
        <p:txBody>
          <a:bodyPr spcFirstLastPara="1" wrap="square" lIns="91425" tIns="91425" rIns="91425" bIns="91425" anchor="t" anchorCtr="0">
            <a:normAutofit/>
          </a:bodyPr>
          <a:lstStyle/>
          <a:p>
            <a:pPr marL="457200" marR="101600" lvl="0" indent="-304800" algn="l" rtl="0">
              <a:lnSpc>
                <a:spcPct val="140000"/>
              </a:lnSpc>
              <a:spcBef>
                <a:spcPts val="1900"/>
              </a:spcBef>
              <a:spcAft>
                <a:spcPts val="0"/>
              </a:spcAft>
              <a:buClr>
                <a:srgbClr val="FF9900"/>
              </a:buClr>
              <a:buSzPts val="1200"/>
              <a:buFont typeface="Arial"/>
              <a:buChar char="●"/>
            </a:pPr>
            <a:r>
              <a:rPr lang="en" sz="1200">
                <a:solidFill>
                  <a:srgbClr val="FF9900"/>
                </a:solidFill>
                <a:highlight>
                  <a:srgbClr val="FFFFFF"/>
                </a:highlight>
                <a:latin typeface="Arial"/>
                <a:ea typeface="Arial"/>
                <a:cs typeface="Arial"/>
                <a:sym typeface="Arial"/>
              </a:rPr>
              <a:t>Clustering Algorithms and Association rules.</a:t>
            </a:r>
            <a:endParaRPr sz="16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221900" y="388300"/>
            <a:ext cx="4045200" cy="1564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n" sz="2200" b="1" u="sng" dirty="0">
                <a:solidFill>
                  <a:schemeClr val="accent2"/>
                </a:solidFill>
                <a:latin typeface="Arial"/>
                <a:ea typeface="Arial"/>
                <a:cs typeface="Arial"/>
                <a:sym typeface="Arial"/>
              </a:rPr>
              <a:t>Supervised Learning </a:t>
            </a:r>
            <a:endParaRPr sz="5100" b="1" u="sng" dirty="0">
              <a:solidFill>
                <a:schemeClr val="accent2"/>
              </a:solidFill>
            </a:endParaRPr>
          </a:p>
        </p:txBody>
      </p:sp>
      <p:sp>
        <p:nvSpPr>
          <p:cNvPr id="136" name="Google Shape;136;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Arial"/>
                <a:ea typeface="Arial"/>
                <a:cs typeface="Arial"/>
                <a:sym typeface="Arial"/>
              </a:rPr>
              <a:t>Supervised learning as the name indicates the presence of a supervisor as a teacher. </a:t>
            </a:r>
            <a:endParaRPr sz="1300">
              <a:latin typeface="Arial"/>
              <a:ea typeface="Arial"/>
              <a:cs typeface="Arial"/>
              <a:sym typeface="Arial"/>
            </a:endParaRPr>
          </a:p>
          <a:p>
            <a:pPr marL="0" lvl="0" indent="0" algn="l" rtl="0">
              <a:spcBef>
                <a:spcPts val="1600"/>
              </a:spcBef>
              <a:spcAft>
                <a:spcPts val="0"/>
              </a:spcAft>
              <a:buNone/>
            </a:pPr>
            <a:r>
              <a:rPr lang="en" sz="1300">
                <a:latin typeface="Arial"/>
                <a:ea typeface="Arial"/>
                <a:cs typeface="Arial"/>
                <a:sym typeface="Arial"/>
              </a:rPr>
              <a:t>Basically supervised learning is a learning in which we teach or train the machine using data which is well labeled</a:t>
            </a:r>
            <a:endParaRPr sz="1300">
              <a:latin typeface="Arial"/>
              <a:ea typeface="Arial"/>
              <a:cs typeface="Arial"/>
              <a:sym typeface="Arial"/>
            </a:endParaRPr>
          </a:p>
          <a:p>
            <a:pPr marL="0" lvl="0" indent="0" algn="l" rtl="0">
              <a:spcBef>
                <a:spcPts val="1600"/>
              </a:spcBef>
              <a:spcAft>
                <a:spcPts val="1600"/>
              </a:spcAft>
              <a:buNone/>
            </a:pPr>
            <a:r>
              <a:rPr lang="en" sz="1300">
                <a:latin typeface="Arial"/>
                <a:ea typeface="Arial"/>
                <a:cs typeface="Arial"/>
                <a:sym typeface="Arial"/>
              </a:rPr>
              <a:t> After that, supervised learning algorithm analyses the data and produces a correct outcome from labeled data. </a:t>
            </a:r>
            <a:endParaRPr/>
          </a:p>
        </p:txBody>
      </p:sp>
      <p:pic>
        <p:nvPicPr>
          <p:cNvPr id="137" name="Google Shape;137;p18"/>
          <p:cNvPicPr preferRelativeResize="0"/>
          <p:nvPr/>
        </p:nvPicPr>
        <p:blipFill>
          <a:blip r:embed="rId3">
            <a:alphaModFix/>
          </a:blip>
          <a:stretch>
            <a:fillRect/>
          </a:stretch>
        </p:blipFill>
        <p:spPr>
          <a:xfrm>
            <a:off x="34875" y="2063200"/>
            <a:ext cx="4498374" cy="276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Regression Model</a:t>
            </a:r>
            <a:endParaRPr/>
          </a:p>
        </p:txBody>
      </p:sp>
      <p:sp>
        <p:nvSpPr>
          <p:cNvPr id="143" name="Google Shape;143;p19"/>
          <p:cNvSpPr txBox="1"/>
          <p:nvPr/>
        </p:nvSpPr>
        <p:spPr>
          <a:xfrm>
            <a:off x="472225" y="726425"/>
            <a:ext cx="7308300" cy="623911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lang="en" sz="1300" dirty="0" smtClean="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 sz="1300" dirty="0" smtClean="0">
                <a:solidFill>
                  <a:schemeClr val="dk1"/>
                </a:solidFill>
                <a:latin typeface="Roboto"/>
                <a:ea typeface="Roboto"/>
                <a:cs typeface="Roboto"/>
                <a:sym typeface="Roboto"/>
              </a:rPr>
              <a:t>Regression </a:t>
            </a:r>
            <a:r>
              <a:rPr lang="en" sz="1300" dirty="0">
                <a:solidFill>
                  <a:schemeClr val="dk1"/>
                </a:solidFill>
                <a:latin typeface="Roboto"/>
                <a:ea typeface="Roboto"/>
                <a:cs typeface="Roboto"/>
                <a:sym typeface="Roboto"/>
              </a:rPr>
              <a:t>is a technique used to model and analyze the relationships between variables</a:t>
            </a:r>
            <a:endParaRPr sz="1300" dirty="0">
              <a:solidFill>
                <a:schemeClr val="dk1"/>
              </a:solidFill>
              <a:latin typeface="Roboto"/>
              <a:ea typeface="Roboto"/>
              <a:cs typeface="Roboto"/>
              <a:sym typeface="Roboto"/>
            </a:endParaRPr>
          </a:p>
          <a:p>
            <a:pPr marL="0" lvl="0" indent="0" algn="l" rtl="0">
              <a:lnSpc>
                <a:spcPct val="140000"/>
              </a:lnSpc>
              <a:spcBef>
                <a:spcPts val="1600"/>
              </a:spcBef>
              <a:spcAft>
                <a:spcPts val="0"/>
              </a:spcAft>
              <a:buNone/>
            </a:pPr>
            <a:r>
              <a:rPr lang="en" sz="1150" dirty="0">
                <a:solidFill>
                  <a:schemeClr val="dk1"/>
                </a:solidFill>
                <a:latin typeface="Roboto"/>
                <a:ea typeface="Roboto"/>
                <a:cs typeface="Roboto"/>
                <a:sym typeface="Roboto"/>
              </a:rPr>
              <a:t>There are various kinds of regression techniques available to make predictions. These techniques are mostly driven by three metrics (number of independent variables, type of dependent variables and shape of regression line).</a:t>
            </a:r>
            <a:endParaRPr sz="1150" dirty="0">
              <a:solidFill>
                <a:schemeClr val="dk1"/>
              </a:solidFill>
              <a:latin typeface="Roboto"/>
              <a:ea typeface="Roboto"/>
              <a:cs typeface="Roboto"/>
              <a:sym typeface="Roboto"/>
            </a:endParaRPr>
          </a:p>
          <a:p>
            <a:pPr marL="0" lvl="0" indent="0" algn="l" rtl="0">
              <a:lnSpc>
                <a:spcPct val="140000"/>
              </a:lnSpc>
              <a:spcBef>
                <a:spcPts val="1500"/>
              </a:spcBef>
              <a:spcAft>
                <a:spcPts val="0"/>
              </a:spcAft>
              <a:buNone/>
            </a:pPr>
            <a:endParaRPr sz="1150" dirty="0">
              <a:solidFill>
                <a:schemeClr val="dk1"/>
              </a:solidFill>
              <a:latin typeface="Roboto"/>
              <a:ea typeface="Roboto"/>
              <a:cs typeface="Roboto"/>
              <a:sym typeface="Roboto"/>
            </a:endParaRPr>
          </a:p>
          <a:p>
            <a:pPr marL="0" lvl="0" indent="0" algn="l" rtl="0">
              <a:lnSpc>
                <a:spcPct val="140000"/>
              </a:lnSpc>
              <a:spcBef>
                <a:spcPts val="1500"/>
              </a:spcBef>
              <a:spcAft>
                <a:spcPts val="0"/>
              </a:spcAft>
              <a:buNone/>
            </a:pPr>
            <a:endParaRPr sz="1150" dirty="0">
              <a:solidFill>
                <a:schemeClr val="dk1"/>
              </a:solidFill>
              <a:latin typeface="Roboto"/>
              <a:ea typeface="Roboto"/>
              <a:cs typeface="Roboto"/>
              <a:sym typeface="Roboto"/>
            </a:endParaRPr>
          </a:p>
          <a:p>
            <a:pPr marL="0" lvl="0" indent="0" algn="l" rtl="0">
              <a:lnSpc>
                <a:spcPct val="140000"/>
              </a:lnSpc>
              <a:spcBef>
                <a:spcPts val="1500"/>
              </a:spcBef>
              <a:spcAft>
                <a:spcPts val="0"/>
              </a:spcAft>
              <a:buNone/>
            </a:pPr>
            <a:endParaRPr sz="1150" dirty="0">
              <a:solidFill>
                <a:schemeClr val="dk1"/>
              </a:solidFill>
              <a:latin typeface="Roboto"/>
              <a:ea typeface="Roboto"/>
              <a:cs typeface="Roboto"/>
              <a:sym typeface="Roboto"/>
            </a:endParaRPr>
          </a:p>
          <a:p>
            <a:pPr marL="0" lvl="0" indent="0" algn="l" rtl="0">
              <a:lnSpc>
                <a:spcPct val="140000"/>
              </a:lnSpc>
              <a:spcBef>
                <a:spcPts val="1500"/>
              </a:spcBef>
              <a:spcAft>
                <a:spcPts val="0"/>
              </a:spcAft>
              <a:buNone/>
            </a:pPr>
            <a:endParaRPr sz="1150" dirty="0">
              <a:solidFill>
                <a:schemeClr val="dk1"/>
              </a:solidFill>
              <a:latin typeface="Roboto"/>
              <a:ea typeface="Roboto"/>
              <a:cs typeface="Roboto"/>
              <a:sym typeface="Roboto"/>
            </a:endParaRPr>
          </a:p>
          <a:p>
            <a:pPr marL="457200" lvl="0" indent="-311150" algn="l" rtl="0">
              <a:spcBef>
                <a:spcPts val="1500"/>
              </a:spcBef>
              <a:spcAft>
                <a:spcPts val="0"/>
              </a:spcAft>
              <a:buClr>
                <a:schemeClr val="dk1"/>
              </a:buClr>
              <a:buSzPts val="1300"/>
              <a:buFont typeface="Arial"/>
              <a:buChar char="❖"/>
            </a:pPr>
            <a:r>
              <a:rPr lang="en" sz="1300" dirty="0">
                <a:solidFill>
                  <a:schemeClr val="dk1"/>
                </a:solidFill>
              </a:rPr>
              <a:t>The</a:t>
            </a:r>
            <a:r>
              <a:rPr lang="en" sz="1300" b="1" dirty="0">
                <a:solidFill>
                  <a:schemeClr val="dk1"/>
                </a:solidFill>
              </a:rPr>
              <a:t> Independent variable</a:t>
            </a:r>
            <a:r>
              <a:rPr lang="en" sz="1300" dirty="0">
                <a:solidFill>
                  <a:schemeClr val="dk1"/>
                </a:solidFill>
              </a:rPr>
              <a:t> is the </a:t>
            </a:r>
            <a:r>
              <a:rPr lang="en" sz="1300" b="1" dirty="0">
                <a:solidFill>
                  <a:schemeClr val="dk1"/>
                </a:solidFill>
              </a:rPr>
              <a:t>cause</a:t>
            </a:r>
            <a:r>
              <a:rPr lang="en" sz="1300" dirty="0">
                <a:solidFill>
                  <a:schemeClr val="dk1"/>
                </a:solidFill>
              </a:rPr>
              <a:t> . Its value are independent of other variable.</a:t>
            </a:r>
            <a:endParaRPr sz="1300" dirty="0">
              <a:solidFill>
                <a:schemeClr val="dk1"/>
              </a:solidFill>
            </a:endParaRPr>
          </a:p>
          <a:p>
            <a:pPr marL="457200" lvl="0" indent="-311150" algn="l" rtl="0">
              <a:spcBef>
                <a:spcPts val="0"/>
              </a:spcBef>
              <a:spcAft>
                <a:spcPts val="0"/>
              </a:spcAft>
              <a:buClr>
                <a:schemeClr val="dk1"/>
              </a:buClr>
              <a:buSzPts val="1300"/>
              <a:buFont typeface="Arial"/>
              <a:buChar char="❖"/>
            </a:pPr>
            <a:r>
              <a:rPr lang="en" sz="1300" dirty="0">
                <a:solidFill>
                  <a:schemeClr val="dk1"/>
                </a:solidFill>
              </a:rPr>
              <a:t>The</a:t>
            </a:r>
            <a:r>
              <a:rPr lang="en" sz="1300" b="1" dirty="0">
                <a:solidFill>
                  <a:schemeClr val="dk1"/>
                </a:solidFill>
              </a:rPr>
              <a:t> Dependent variable i</a:t>
            </a:r>
            <a:r>
              <a:rPr lang="en" sz="1300" dirty="0">
                <a:solidFill>
                  <a:schemeClr val="dk1"/>
                </a:solidFill>
              </a:rPr>
              <a:t>s the effect. Its value are depends on the change of independent variables.</a:t>
            </a:r>
            <a:endParaRPr sz="950" dirty="0">
              <a:solidFill>
                <a:schemeClr val="dk1"/>
              </a:solidFill>
              <a:latin typeface="Roboto"/>
              <a:ea typeface="Roboto"/>
              <a:cs typeface="Roboto"/>
              <a:sym typeface="Roboto"/>
            </a:endParaRPr>
          </a:p>
          <a:p>
            <a:pPr marL="0" lvl="0" indent="0" algn="l" rtl="0">
              <a:lnSpc>
                <a:spcPct val="140000"/>
              </a:lnSpc>
              <a:spcBef>
                <a:spcPts val="1500"/>
              </a:spcBef>
              <a:spcAft>
                <a:spcPts val="0"/>
              </a:spcAft>
              <a:buNone/>
            </a:pPr>
            <a:endParaRPr sz="1150" dirty="0">
              <a:solidFill>
                <a:schemeClr val="dk1"/>
              </a:solidFill>
              <a:latin typeface="Roboto"/>
              <a:ea typeface="Roboto"/>
              <a:cs typeface="Roboto"/>
              <a:sym typeface="Roboto"/>
            </a:endParaRPr>
          </a:p>
          <a:p>
            <a:pPr marL="0" lvl="0" indent="0" algn="l" rtl="0">
              <a:lnSpc>
                <a:spcPct val="140000"/>
              </a:lnSpc>
              <a:spcBef>
                <a:spcPts val="1500"/>
              </a:spcBef>
              <a:spcAft>
                <a:spcPts val="0"/>
              </a:spcAft>
              <a:buNone/>
            </a:pPr>
            <a:endParaRPr sz="1150" dirty="0">
              <a:solidFill>
                <a:schemeClr val="dk1"/>
              </a:solidFill>
              <a:latin typeface="Roboto"/>
              <a:ea typeface="Roboto"/>
              <a:cs typeface="Roboto"/>
              <a:sym typeface="Roboto"/>
            </a:endParaRPr>
          </a:p>
          <a:p>
            <a:pPr marL="0" lvl="0" indent="0" algn="l" rtl="0">
              <a:lnSpc>
                <a:spcPct val="140000"/>
              </a:lnSpc>
              <a:spcBef>
                <a:spcPts val="1500"/>
              </a:spcBef>
              <a:spcAft>
                <a:spcPts val="0"/>
              </a:spcAft>
              <a:buNone/>
            </a:pPr>
            <a:endParaRPr sz="1150" dirty="0">
              <a:solidFill>
                <a:schemeClr val="dk1"/>
              </a:solidFill>
              <a:latin typeface="Roboto"/>
              <a:ea typeface="Roboto"/>
              <a:cs typeface="Roboto"/>
              <a:sym typeface="Roboto"/>
            </a:endParaRPr>
          </a:p>
          <a:p>
            <a:pPr marL="0" lvl="0" indent="0" algn="l" rtl="0">
              <a:lnSpc>
                <a:spcPct val="140000"/>
              </a:lnSpc>
              <a:spcBef>
                <a:spcPts val="1500"/>
              </a:spcBef>
              <a:spcAft>
                <a:spcPts val="1500"/>
              </a:spcAft>
              <a:buNone/>
            </a:pPr>
            <a:endParaRPr sz="1150" dirty="0">
              <a:solidFill>
                <a:schemeClr val="dk1"/>
              </a:solidFill>
              <a:latin typeface="Roboto"/>
              <a:ea typeface="Roboto"/>
              <a:cs typeface="Roboto"/>
              <a:sym typeface="Roboto"/>
            </a:endParaRPr>
          </a:p>
        </p:txBody>
      </p:sp>
      <p:pic>
        <p:nvPicPr>
          <p:cNvPr id="144" name="Google Shape;144;p19"/>
          <p:cNvPicPr preferRelativeResize="0"/>
          <p:nvPr/>
        </p:nvPicPr>
        <p:blipFill>
          <a:blip r:embed="rId3">
            <a:alphaModFix/>
          </a:blip>
          <a:stretch>
            <a:fillRect/>
          </a:stretch>
        </p:blipFill>
        <p:spPr>
          <a:xfrm>
            <a:off x="1654474" y="1838000"/>
            <a:ext cx="5835051" cy="213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body" idx="1"/>
          </p:nvPr>
        </p:nvSpPr>
        <p:spPr>
          <a:xfrm>
            <a:off x="311700" y="937175"/>
            <a:ext cx="8520600" cy="3631800"/>
          </a:xfrm>
          <a:prstGeom prst="rect">
            <a:avLst/>
          </a:prstGeom>
        </p:spPr>
        <p:txBody>
          <a:bodyPr spcFirstLastPara="1" wrap="square" lIns="91425" tIns="91425" rIns="91425" bIns="91425" anchor="t" anchorCtr="0">
            <a:noAutofit/>
          </a:bodyPr>
          <a:lstStyle/>
          <a:p>
            <a:pPr marL="457200" lvl="0" indent="0" algn="l" rtl="0">
              <a:lnSpc>
                <a:spcPct val="100000"/>
              </a:lnSpc>
              <a:spcBef>
                <a:spcPts val="1500"/>
              </a:spcBef>
              <a:spcAft>
                <a:spcPts val="0"/>
              </a:spcAft>
              <a:buNone/>
            </a:pPr>
            <a:endParaRPr sz="1500">
              <a:solidFill>
                <a:srgbClr val="A64D79"/>
              </a:solidFill>
              <a:highlight>
                <a:srgbClr val="FFFFFF"/>
              </a:highlight>
              <a:latin typeface="Arial"/>
              <a:ea typeface="Arial"/>
              <a:cs typeface="Arial"/>
              <a:sym typeface="Arial"/>
            </a:endParaRPr>
          </a:p>
          <a:p>
            <a:pPr marL="457200" lvl="0" indent="-323850" algn="l" rtl="0">
              <a:lnSpc>
                <a:spcPct val="100000"/>
              </a:lnSpc>
              <a:spcBef>
                <a:spcPts val="1500"/>
              </a:spcBef>
              <a:spcAft>
                <a:spcPts val="0"/>
              </a:spcAft>
              <a:buClr>
                <a:srgbClr val="A64D79"/>
              </a:buClr>
              <a:buSzPts val="1500"/>
              <a:buFont typeface="Arial"/>
              <a:buChar char="❖"/>
            </a:pPr>
            <a:r>
              <a:rPr lang="en" sz="1500">
                <a:solidFill>
                  <a:srgbClr val="A64D79"/>
                </a:solidFill>
                <a:highlight>
                  <a:srgbClr val="FFFFFF"/>
                </a:highlight>
                <a:latin typeface="Arial"/>
                <a:ea typeface="Arial"/>
                <a:cs typeface="Arial"/>
                <a:sym typeface="Arial"/>
              </a:rPr>
              <a:t>The most traditional regression models that have been used for a long time are </a:t>
            </a:r>
            <a:endParaRPr sz="1500">
              <a:solidFill>
                <a:srgbClr val="A64D79"/>
              </a:solidFill>
              <a:highlight>
                <a:srgbClr val="FFFFFF"/>
              </a:highlight>
              <a:latin typeface="Arial"/>
              <a:ea typeface="Arial"/>
              <a:cs typeface="Arial"/>
              <a:sym typeface="Arial"/>
            </a:endParaRPr>
          </a:p>
          <a:p>
            <a:pPr marL="457200" lvl="0" indent="0" algn="l" rtl="0">
              <a:lnSpc>
                <a:spcPct val="100000"/>
              </a:lnSpc>
              <a:spcBef>
                <a:spcPts val="1500"/>
              </a:spcBef>
              <a:spcAft>
                <a:spcPts val="0"/>
              </a:spcAft>
              <a:buNone/>
            </a:pPr>
            <a:r>
              <a:rPr lang="en" sz="1500" b="1">
                <a:solidFill>
                  <a:srgbClr val="A64D79"/>
                </a:solidFill>
                <a:highlight>
                  <a:srgbClr val="FFFFFF"/>
                </a:highlight>
                <a:latin typeface="Arial"/>
                <a:ea typeface="Arial"/>
                <a:cs typeface="Arial"/>
                <a:sym typeface="Arial"/>
              </a:rPr>
              <a:t>linear regression</a:t>
            </a:r>
            <a:r>
              <a:rPr lang="en" sz="1500">
                <a:solidFill>
                  <a:srgbClr val="A64D79"/>
                </a:solidFill>
                <a:highlight>
                  <a:srgbClr val="FFFFFF"/>
                </a:highlight>
                <a:latin typeface="Arial"/>
                <a:ea typeface="Arial"/>
                <a:cs typeface="Arial"/>
                <a:sym typeface="Arial"/>
              </a:rPr>
              <a:t>, </a:t>
            </a:r>
            <a:r>
              <a:rPr lang="en" sz="1500" b="1">
                <a:solidFill>
                  <a:srgbClr val="A64D79"/>
                </a:solidFill>
                <a:highlight>
                  <a:srgbClr val="FFFFFF"/>
                </a:highlight>
                <a:latin typeface="Arial"/>
                <a:ea typeface="Arial"/>
                <a:cs typeface="Arial"/>
                <a:sym typeface="Arial"/>
              </a:rPr>
              <a:t>logistic regression </a:t>
            </a:r>
            <a:r>
              <a:rPr lang="en" sz="1500">
                <a:solidFill>
                  <a:srgbClr val="A64D79"/>
                </a:solidFill>
                <a:highlight>
                  <a:srgbClr val="FFFFFF"/>
                </a:highlight>
                <a:latin typeface="Arial"/>
                <a:ea typeface="Arial"/>
                <a:cs typeface="Arial"/>
                <a:sym typeface="Arial"/>
              </a:rPr>
              <a:t>and </a:t>
            </a:r>
            <a:r>
              <a:rPr lang="en" sz="1500" b="1">
                <a:solidFill>
                  <a:srgbClr val="A64D79"/>
                </a:solidFill>
                <a:highlight>
                  <a:srgbClr val="FFFFFF"/>
                </a:highlight>
                <a:latin typeface="Arial"/>
                <a:ea typeface="Arial"/>
                <a:cs typeface="Arial"/>
                <a:sym typeface="Arial"/>
              </a:rPr>
              <a:t>polynomial regression</a:t>
            </a:r>
            <a:endParaRPr sz="1700" b="1">
              <a:solidFill>
                <a:srgbClr val="A64D79"/>
              </a:solidFill>
              <a:highlight>
                <a:srgbClr val="FFFFFF"/>
              </a:highlight>
              <a:latin typeface="Arial"/>
              <a:ea typeface="Arial"/>
              <a:cs typeface="Arial"/>
              <a:sym typeface="Arial"/>
            </a:endParaRPr>
          </a:p>
          <a:p>
            <a:pPr marL="457200" lvl="0" indent="-323850" algn="l" rtl="0">
              <a:lnSpc>
                <a:spcPct val="100000"/>
              </a:lnSpc>
              <a:spcBef>
                <a:spcPts val="1500"/>
              </a:spcBef>
              <a:spcAft>
                <a:spcPts val="0"/>
              </a:spcAft>
              <a:buClr>
                <a:srgbClr val="A64D79"/>
              </a:buClr>
              <a:buSzPts val="1500"/>
              <a:buFont typeface="Arial"/>
              <a:buChar char="❖"/>
            </a:pPr>
            <a:r>
              <a:rPr lang="en" sz="1500">
                <a:solidFill>
                  <a:srgbClr val="A64D79"/>
                </a:solidFill>
                <a:highlight>
                  <a:srgbClr val="FFFFFF"/>
                </a:highlight>
                <a:latin typeface="Arial"/>
                <a:ea typeface="Arial"/>
                <a:cs typeface="Arial"/>
                <a:sym typeface="Arial"/>
              </a:rPr>
              <a:t>Other examples of regression models can include </a:t>
            </a:r>
            <a:endParaRPr sz="1500">
              <a:solidFill>
                <a:srgbClr val="A64D79"/>
              </a:solidFill>
              <a:highlight>
                <a:srgbClr val="FFFFFF"/>
              </a:highlight>
              <a:latin typeface="Arial"/>
              <a:ea typeface="Arial"/>
              <a:cs typeface="Arial"/>
              <a:sym typeface="Arial"/>
            </a:endParaRPr>
          </a:p>
          <a:p>
            <a:pPr marL="457200" lvl="0" indent="0" algn="l" rtl="0">
              <a:lnSpc>
                <a:spcPct val="100000"/>
              </a:lnSpc>
              <a:spcBef>
                <a:spcPts val="1500"/>
              </a:spcBef>
              <a:spcAft>
                <a:spcPts val="1500"/>
              </a:spcAft>
              <a:buNone/>
            </a:pPr>
            <a:r>
              <a:rPr lang="en" sz="1500">
                <a:solidFill>
                  <a:srgbClr val="A64D79"/>
                </a:solidFill>
                <a:highlight>
                  <a:srgbClr val="FFFFFF"/>
                </a:highlight>
                <a:latin typeface="Arial"/>
                <a:ea typeface="Arial"/>
                <a:cs typeface="Arial"/>
                <a:sym typeface="Arial"/>
              </a:rPr>
              <a:t>stepwise regression, ridge regression, lasso regression, and elastic net regression.</a:t>
            </a:r>
            <a:endParaRPr sz="1700">
              <a:solidFill>
                <a:srgbClr val="A64D79"/>
              </a:solidFill>
            </a:endParaRPr>
          </a:p>
        </p:txBody>
      </p:sp>
      <p:sp>
        <p:nvSpPr>
          <p:cNvPr id="150" name="Google Shape;150;p20"/>
          <p:cNvSpPr txBox="1"/>
          <p:nvPr/>
        </p:nvSpPr>
        <p:spPr>
          <a:xfrm>
            <a:off x="588450" y="355975"/>
            <a:ext cx="5230800" cy="4539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1500"/>
              </a:spcBef>
              <a:spcAft>
                <a:spcPts val="1500"/>
              </a:spcAft>
              <a:buNone/>
            </a:pPr>
            <a:r>
              <a:rPr lang="en" sz="1750" b="1">
                <a:solidFill>
                  <a:schemeClr val="dk1"/>
                </a:solidFill>
              </a:rPr>
              <a:t>Types of Regression techniques</a:t>
            </a:r>
            <a:endParaRPr sz="100">
              <a:solidFill>
                <a:srgbClr val="A64D7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311700" y="108975"/>
            <a:ext cx="8520600" cy="5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solidFill>
                  <a:srgbClr val="A64D79"/>
                </a:solidFill>
              </a:rPr>
              <a:t>Linear Regression Model</a:t>
            </a:r>
            <a:endParaRPr sz="2900">
              <a:solidFill>
                <a:srgbClr val="A64D79"/>
              </a:solidFill>
            </a:endParaRPr>
          </a:p>
          <a:p>
            <a:pPr marL="0" lvl="0" indent="0" algn="l" rtl="0">
              <a:spcBef>
                <a:spcPts val="0"/>
              </a:spcBef>
              <a:spcAft>
                <a:spcPts val="0"/>
              </a:spcAft>
              <a:buNone/>
            </a:pPr>
            <a:endParaRPr sz="100">
              <a:solidFill>
                <a:srgbClr val="A64D79"/>
              </a:solidFill>
            </a:endParaRPr>
          </a:p>
          <a:p>
            <a:pPr marL="0" lvl="0" indent="0" algn="l" rtl="0">
              <a:spcBef>
                <a:spcPts val="0"/>
              </a:spcBef>
              <a:spcAft>
                <a:spcPts val="0"/>
              </a:spcAft>
              <a:buNone/>
            </a:pPr>
            <a:endParaRPr/>
          </a:p>
        </p:txBody>
      </p:sp>
      <p:sp>
        <p:nvSpPr>
          <p:cNvPr id="156" name="Google Shape;156;p21"/>
          <p:cNvSpPr txBox="1">
            <a:spLocks noGrp="1"/>
          </p:cNvSpPr>
          <p:nvPr>
            <p:ph type="body" idx="1"/>
          </p:nvPr>
        </p:nvSpPr>
        <p:spPr>
          <a:xfrm>
            <a:off x="311700" y="908100"/>
            <a:ext cx="3999900" cy="41190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chemeClr val="dk1"/>
              </a:buClr>
              <a:buSzPts val="1100"/>
              <a:buChar char="●"/>
            </a:pPr>
            <a:r>
              <a:rPr lang="en" sz="1100">
                <a:solidFill>
                  <a:schemeClr val="dk1"/>
                </a:solidFill>
              </a:rPr>
              <a:t>A linear regression refers to a regression model that is completely made up of linear variables.</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Single Variable Linear Regression is a technique used to model the relationship between a single input independent variable and an output dependent variable using a linear model i.e a line.</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Multi-Variable Linear Regression where a model is created for the relationship between multiple independent input variables and an output dependent variable.</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It is represented by an equation Y=a+b*X + e, where a is intercept, b is slope of the line and e is error term. This equation can be used to predict the value of target variable based on given predictor variable(s).</a:t>
            </a:r>
            <a:endParaRPr sz="1100">
              <a:solidFill>
                <a:schemeClr val="dk1"/>
              </a:solidFill>
            </a:endParaRPr>
          </a:p>
        </p:txBody>
      </p:sp>
      <p:sp>
        <p:nvSpPr>
          <p:cNvPr id="157" name="Google Shape;157;p21"/>
          <p:cNvSpPr txBox="1">
            <a:spLocks noGrp="1"/>
          </p:cNvSpPr>
          <p:nvPr>
            <p:ph type="body" idx="2"/>
          </p:nvPr>
        </p:nvSpPr>
        <p:spPr>
          <a:xfrm>
            <a:off x="4832400" y="406825"/>
            <a:ext cx="3999900" cy="416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chemeClr val="dk1"/>
                </a:solidFill>
                <a:latin typeface="Arial"/>
                <a:ea typeface="Arial"/>
                <a:cs typeface="Arial"/>
                <a:sym typeface="Arial"/>
              </a:rPr>
              <a:t>A linear regression equation : </a:t>
            </a:r>
            <a:r>
              <a:rPr lang="en" sz="1500" b="1" i="1">
                <a:solidFill>
                  <a:schemeClr val="dk1"/>
                </a:solidFill>
                <a:latin typeface="Arial"/>
                <a:ea typeface="Arial"/>
                <a:cs typeface="Arial"/>
                <a:sym typeface="Arial"/>
              </a:rPr>
              <a:t>Y = a + bX</a:t>
            </a:r>
            <a:endParaRPr sz="1800" b="1">
              <a:solidFill>
                <a:schemeClr val="dk1"/>
              </a:solidFill>
            </a:endParaRPr>
          </a:p>
        </p:txBody>
      </p:sp>
      <p:pic>
        <p:nvPicPr>
          <p:cNvPr id="158" name="Google Shape;158;p21"/>
          <p:cNvPicPr preferRelativeResize="0"/>
          <p:nvPr/>
        </p:nvPicPr>
        <p:blipFill>
          <a:blip r:embed="rId3">
            <a:alphaModFix/>
          </a:blip>
          <a:stretch>
            <a:fillRect/>
          </a:stretch>
        </p:blipFill>
        <p:spPr>
          <a:xfrm>
            <a:off x="4889198" y="1299925"/>
            <a:ext cx="3770701" cy="33718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1785</Words>
  <Application>Microsoft Office PowerPoint</Application>
  <PresentationFormat>On-screen Show (16:9)</PresentationFormat>
  <Paragraphs>139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Courier New</vt:lpstr>
      <vt:lpstr>Roboto</vt:lpstr>
      <vt:lpstr>Verdana</vt:lpstr>
      <vt:lpstr>Arial</vt:lpstr>
      <vt:lpstr>Geometric</vt:lpstr>
      <vt:lpstr>Statistical Modeling</vt:lpstr>
      <vt:lpstr>Statistical Modeling  </vt:lpstr>
      <vt:lpstr>PowerPoint Presentation</vt:lpstr>
      <vt:lpstr>3 Reasons to Learn Statistical Modeling </vt:lpstr>
      <vt:lpstr>Important Statistical Techniques in Data Analysis   </vt:lpstr>
      <vt:lpstr>Supervised Learning </vt:lpstr>
      <vt:lpstr>Regression Model</vt:lpstr>
      <vt:lpstr>PowerPoint Presentation</vt:lpstr>
      <vt:lpstr>Linear Regression Model  </vt:lpstr>
      <vt:lpstr>Example of Linear Regression Model   </vt:lpstr>
      <vt:lpstr>Logistic regression</vt:lpstr>
      <vt:lpstr>Example of Logistic Regression</vt:lpstr>
      <vt:lpstr>Polynomial Regression model</vt:lpstr>
      <vt:lpstr>Example of Polynomial Regression Model</vt:lpstr>
      <vt:lpstr>Classification Model</vt:lpstr>
      <vt:lpstr>Unsupervised Learning</vt:lpstr>
      <vt:lpstr>Clustering:</vt:lpstr>
      <vt:lpstr>Clustering Types</vt:lpstr>
      <vt:lpstr>Hierarchical Clustering: </vt:lpstr>
      <vt:lpstr>K-means clustering</vt:lpstr>
      <vt:lpstr>K- Nearest neighbours  </vt:lpstr>
      <vt:lpstr>Principal Component Analysis </vt:lpstr>
      <vt:lpstr>Association </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Modeling</dc:title>
  <cp:lastModifiedBy>Career With Us</cp:lastModifiedBy>
  <cp:revision>1</cp:revision>
  <dcterms:modified xsi:type="dcterms:W3CDTF">2021-03-20T06:35:20Z</dcterms:modified>
</cp:coreProperties>
</file>