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7" r:id="rId2"/>
    <p:sldId id="257" r:id="rId3"/>
    <p:sldId id="258" r:id="rId4"/>
    <p:sldId id="259" r:id="rId5"/>
    <p:sldId id="260" r:id="rId6"/>
    <p:sldId id="268" r:id="rId7"/>
    <p:sldId id="271" r:id="rId8"/>
    <p:sldId id="269" r:id="rId9"/>
    <p:sldId id="270" r:id="rId10"/>
    <p:sldId id="272" r:id="rId11"/>
    <p:sldId id="273" r:id="rId12"/>
    <p:sldId id="274" r:id="rId13"/>
    <p:sldId id="275" r:id="rId14"/>
    <p:sldId id="279" r:id="rId15"/>
    <p:sldId id="280" r:id="rId16"/>
    <p:sldId id="282" r:id="rId17"/>
    <p:sldId id="281" r:id="rId18"/>
    <p:sldId id="283" r:id="rId19"/>
    <p:sldId id="284" r:id="rId20"/>
    <p:sldId id="262" r:id="rId21"/>
    <p:sldId id="263" r:id="rId22"/>
    <p:sldId id="264" r:id="rId23"/>
    <p:sldId id="265" r:id="rId24"/>
    <p:sldId id="266" r:id="rId25"/>
    <p:sldId id="267" r:id="rId26"/>
    <p:sldId id="286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81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7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1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9DCB-32E2-4807-8E2A-FFE5D894CBE7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1058-7356-49E5-B29D-035A1D942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6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9325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HISTOGRAM </a:t>
            </a:r>
            <a:r>
              <a:rPr lang="en-IN" dirty="0" smtClean="0">
                <a:solidFill>
                  <a:srgbClr val="FFC000"/>
                </a:solidFill>
              </a:rPr>
              <a:t>PROCESSING</a:t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/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 smtClean="0">
                <a:solidFill>
                  <a:srgbClr val="FFC000"/>
                </a:solidFill>
              </a:rPr>
              <a:t>__BY UZMA SIDDIQUI</a:t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	</a:t>
            </a:r>
            <a:r>
              <a:rPr lang="en-IN" dirty="0"/>
              <a:t>MSC(IT)/15</a:t>
            </a:r>
            <a:br>
              <a:rPr lang="en-IN" dirty="0"/>
            </a:b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03506"/>
            <a:ext cx="4038600" cy="431908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0720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Brightness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Brightness </a:t>
            </a:r>
            <a:r>
              <a:rPr lang="en-US" dirty="0">
                <a:solidFill>
                  <a:srgbClr val="FFC000"/>
                </a:solidFill>
              </a:rPr>
              <a:t>of a grayscale image is the average intensity of all pixels in </a:t>
            </a:r>
            <a:r>
              <a:rPr lang="en-US" dirty="0" smtClean="0">
                <a:solidFill>
                  <a:srgbClr val="FFC000"/>
                </a:solidFill>
              </a:rPr>
              <a:t>image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29" y="2858411"/>
            <a:ext cx="9182100" cy="26003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83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5266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Detecting Bad Exposure using Histograms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6851"/>
            <a:ext cx="10515600" cy="6167336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Underexposed, </a:t>
            </a:r>
            <a:r>
              <a:rPr lang="en-US">
                <a:solidFill>
                  <a:srgbClr val="FFC000"/>
                </a:solidFill>
              </a:rPr>
              <a:t>Properly </a:t>
            </a:r>
            <a:r>
              <a:rPr lang="en-US" smtClean="0">
                <a:solidFill>
                  <a:srgbClr val="FFC000"/>
                </a:solidFill>
              </a:rPr>
              <a:t>Overexposed, </a:t>
            </a:r>
            <a:r>
              <a:rPr lang="en-US" dirty="0">
                <a:solidFill>
                  <a:srgbClr val="FFC000"/>
                </a:solidFill>
              </a:rPr>
              <a:t>Exposed Exposure? Are </a:t>
            </a:r>
            <a:r>
              <a:rPr lang="en-US" dirty="0" smtClean="0">
                <a:solidFill>
                  <a:srgbClr val="FFC000"/>
                </a:solidFill>
              </a:rPr>
              <a:t>intensity </a:t>
            </a:r>
            <a:r>
              <a:rPr lang="en-US" dirty="0">
                <a:solidFill>
                  <a:srgbClr val="FFC000"/>
                </a:solidFill>
              </a:rPr>
              <a:t>values spread (good) out or bunched up (bad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IN" dirty="0">
                <a:solidFill>
                  <a:srgbClr val="FFC000"/>
                </a:solidFill>
              </a:rPr>
              <a:t> Underexposed		 Properly </a:t>
            </a:r>
            <a:r>
              <a:rPr lang="en-IN" dirty="0" smtClean="0">
                <a:solidFill>
                  <a:srgbClr val="FFC000"/>
                </a:solidFill>
              </a:rPr>
              <a:t>Exposed	          Overexposed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63" y="1765469"/>
            <a:ext cx="3028950" cy="22764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77" y="1755943"/>
            <a:ext cx="3038475" cy="229552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218" y="1765469"/>
            <a:ext cx="3048000" cy="23241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663" y="4168403"/>
            <a:ext cx="2600325" cy="14097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314" y="4177928"/>
            <a:ext cx="2590800" cy="14668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440" y="4216028"/>
            <a:ext cx="2590800" cy="14287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902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Contrast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contrast of a grayscale image indicates how easily objects in the image can be distinguished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High </a:t>
            </a:r>
            <a:r>
              <a:rPr lang="en-US" dirty="0">
                <a:solidFill>
                  <a:srgbClr val="FF0000"/>
                </a:solidFill>
              </a:rPr>
              <a:t>contrast image:</a:t>
            </a:r>
            <a:r>
              <a:rPr lang="en-US" dirty="0">
                <a:solidFill>
                  <a:srgbClr val="FFC000"/>
                </a:solidFill>
              </a:rPr>
              <a:t> many distinct intensity values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Low </a:t>
            </a:r>
            <a:r>
              <a:rPr lang="en-US" dirty="0">
                <a:solidFill>
                  <a:srgbClr val="FF0000"/>
                </a:solidFill>
              </a:rPr>
              <a:t>contrast: </a:t>
            </a:r>
            <a:r>
              <a:rPr lang="en-US" dirty="0">
                <a:solidFill>
                  <a:srgbClr val="FFC000"/>
                </a:solidFill>
              </a:rPr>
              <a:t>image uses few intensity values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 and Contrast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222"/>
            <a:ext cx="10515600" cy="56420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Good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Contrast?</a:t>
            </a:r>
            <a:r>
              <a:rPr lang="en-US" sz="2400" dirty="0" smtClean="0">
                <a:solidFill>
                  <a:srgbClr val="FFC000"/>
                </a:solidFill>
              </a:rPr>
              <a:t> Widely </a:t>
            </a:r>
            <a:r>
              <a:rPr lang="en-US" sz="2400" dirty="0">
                <a:solidFill>
                  <a:srgbClr val="FFC000"/>
                </a:solidFill>
              </a:rPr>
              <a:t>spread intensity values + large difference between min and max </a:t>
            </a:r>
            <a:r>
              <a:rPr lang="en-US" sz="2400" dirty="0" smtClean="0">
                <a:solidFill>
                  <a:srgbClr val="FFC000"/>
                </a:solidFill>
              </a:rPr>
              <a:t>intensity values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      Low </a:t>
            </a:r>
            <a:r>
              <a:rPr lang="en-US" sz="2400" dirty="0">
                <a:solidFill>
                  <a:srgbClr val="FFC000"/>
                </a:solidFill>
              </a:rPr>
              <a:t>contrast </a:t>
            </a:r>
            <a:r>
              <a:rPr lang="en-US" sz="2400" dirty="0" smtClean="0">
                <a:solidFill>
                  <a:srgbClr val="FFC000"/>
                </a:solidFill>
              </a:rPr>
              <a:t>	     Normal contrast		High </a:t>
            </a:r>
            <a:r>
              <a:rPr lang="en-US" sz="2400" dirty="0">
                <a:solidFill>
                  <a:srgbClr val="FFC000"/>
                </a:solidFill>
              </a:rPr>
              <a:t>contrast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4" y="1776616"/>
            <a:ext cx="2533650" cy="24841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16" y="1737706"/>
            <a:ext cx="2524125" cy="256192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613" y="1737705"/>
            <a:ext cx="2476500" cy="256192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14" y="4299626"/>
            <a:ext cx="237441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731" y="4432976"/>
            <a:ext cx="2276475" cy="1247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625" y="4432976"/>
            <a:ext cx="2276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Image Histograms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Two types: 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FFC000"/>
                </a:solidFill>
              </a:rPr>
              <a:t>Intensity </a:t>
            </a:r>
            <a:r>
              <a:rPr lang="en-US" sz="2400" dirty="0">
                <a:solidFill>
                  <a:srgbClr val="FFC000"/>
                </a:solidFill>
              </a:rPr>
              <a:t>histogram</a:t>
            </a:r>
            <a:r>
              <a:rPr lang="en-US" sz="2400" dirty="0" smtClean="0">
                <a:solidFill>
                  <a:srgbClr val="FFC000"/>
                </a:solidFill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C000"/>
                </a:solidFill>
              </a:rPr>
              <a:t> Convert </a:t>
            </a:r>
            <a:r>
              <a:rPr lang="en-US" sz="2400" dirty="0">
                <a:solidFill>
                  <a:srgbClr val="FFC000"/>
                </a:solidFill>
              </a:rPr>
              <a:t>color image to gray scale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C000"/>
                </a:solidFill>
              </a:rPr>
              <a:t> Display </a:t>
            </a:r>
            <a:r>
              <a:rPr lang="en-US" sz="2400" dirty="0">
                <a:solidFill>
                  <a:srgbClr val="FFC000"/>
                </a:solidFill>
              </a:rPr>
              <a:t>histogram of gray scale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2</a:t>
            </a:r>
            <a:r>
              <a:rPr lang="en-US" sz="2400" dirty="0">
                <a:solidFill>
                  <a:srgbClr val="FFC000"/>
                </a:solidFill>
              </a:rPr>
              <a:t>. Individual Color Channel Histograms</a:t>
            </a:r>
            <a:r>
              <a:rPr lang="en-US" sz="2400" dirty="0" smtClean="0">
                <a:solidFill>
                  <a:srgbClr val="FFC000"/>
                </a:solidFill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3 histograms (R,G,B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2901"/>
            <a:ext cx="403860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5684196" cy="24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 Histograms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Both </a:t>
            </a:r>
            <a:r>
              <a:rPr lang="en-US" dirty="0">
                <a:solidFill>
                  <a:srgbClr val="FFC000"/>
                </a:solidFill>
              </a:rPr>
              <a:t>types of histograms provide useful information about lighting, contrast, dynamic range and saturation effects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 </a:t>
            </a:r>
            <a:r>
              <a:rPr lang="en-US" dirty="0">
                <a:solidFill>
                  <a:srgbClr val="FFC000"/>
                </a:solidFill>
              </a:rPr>
              <a:t>information about the actual color distribution!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Images </a:t>
            </a:r>
            <a:r>
              <a:rPr lang="en-US" dirty="0">
                <a:solidFill>
                  <a:srgbClr val="FFC000"/>
                </a:solidFill>
              </a:rPr>
              <a:t>with totally different RGB colors can have same R, G and B histograms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Solution </a:t>
            </a:r>
            <a:r>
              <a:rPr lang="en-US" dirty="0">
                <a:solidFill>
                  <a:srgbClr val="FFC000"/>
                </a:solidFill>
              </a:rPr>
              <a:t>to this ambiguity is the Combined Color Histogram.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Negatives (</a:t>
            </a:r>
            <a:r>
              <a:rPr lang="en-US" dirty="0">
                <a:solidFill>
                  <a:srgbClr val="FF0000"/>
                </a:solidFill>
              </a:rPr>
              <a:t>Inverted Images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4" y="1825624"/>
            <a:ext cx="10624226" cy="491564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Image </a:t>
            </a:r>
            <a:r>
              <a:rPr lang="en-US" sz="2400" dirty="0">
                <a:solidFill>
                  <a:srgbClr val="FFC000"/>
                </a:solidFill>
              </a:rPr>
              <a:t>negatives useful for enhancing white or grey detail embedded in dark regions of an image </a:t>
            </a:r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Note </a:t>
            </a:r>
            <a:r>
              <a:rPr lang="en-US" sz="2400" dirty="0">
                <a:solidFill>
                  <a:srgbClr val="FFC000"/>
                </a:solidFill>
              </a:rPr>
              <a:t>how much clearer the tissue is in the negative image of the mammogram </a:t>
            </a:r>
            <a:r>
              <a:rPr lang="en-US" sz="2400" dirty="0" smtClean="0">
                <a:solidFill>
                  <a:srgbClr val="FFC000"/>
                </a:solidFill>
              </a:rPr>
              <a:t>below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	</a:t>
            </a:r>
            <a:r>
              <a:rPr lang="en-US" sz="2400" dirty="0" err="1" smtClean="0">
                <a:solidFill>
                  <a:srgbClr val="FFC000"/>
                </a:solidFill>
              </a:rPr>
              <a:t>Orignal</a:t>
            </a:r>
            <a:r>
              <a:rPr lang="en-US" sz="2400" dirty="0" smtClean="0">
                <a:solidFill>
                  <a:srgbClr val="FFC000"/>
                </a:solidFill>
              </a:rPr>
              <a:t> image                                                   Negative image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4" y="3044758"/>
            <a:ext cx="8684165" cy="31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Inverting Images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35" y="1690330"/>
            <a:ext cx="5667375" cy="49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1835" y="2480952"/>
            <a:ext cx="5527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2 steps 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C000"/>
                </a:solidFill>
              </a:rPr>
              <a:t>Multiple intensity by ‐1 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2. Add constant (e.g. </a:t>
            </a:r>
            <a:r>
              <a:rPr lang="en-US" sz="2400" dirty="0" err="1" smtClean="0">
                <a:solidFill>
                  <a:srgbClr val="FFC000"/>
                </a:solidFill>
              </a:rPr>
              <a:t>amax</a:t>
            </a:r>
            <a:r>
              <a:rPr lang="en-US" sz="2400" dirty="0" smtClean="0">
                <a:solidFill>
                  <a:srgbClr val="FFC000"/>
                </a:solidFill>
              </a:rPr>
              <a:t>) to put result in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 range [0,amax]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Implemented as ImageJ method 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	invert( )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10" y="2480952"/>
            <a:ext cx="5781675" cy="38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</p:spPr>
        <p:txBody>
          <a:bodyPr>
            <a:normAutofit fontScale="90000"/>
          </a:bodyPr>
          <a:lstStyle/>
          <a:p>
            <a:r>
              <a:rPr lang="en-IN" dirty="0"/>
              <a:t>Thresholding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404"/>
            <a:ext cx="10515600" cy="5573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histogram has wide use in thresholding. This is mostly used in computer vision.</a:t>
            </a:r>
            <a:endParaRPr lang="en-IN" dirty="0" smtClean="0">
              <a:solidFill>
                <a:srgbClr val="FFC000"/>
              </a:solidFill>
            </a:endParaRPr>
          </a:p>
          <a:p>
            <a:r>
              <a:rPr lang="en-IN" dirty="0" smtClean="0">
                <a:solidFill>
                  <a:srgbClr val="FFC000"/>
                </a:solidFill>
              </a:rPr>
              <a:t>Input value below threshold </a:t>
            </a:r>
          </a:p>
          <a:p>
            <a:r>
              <a:rPr lang="en-IN" dirty="0">
                <a:solidFill>
                  <a:srgbClr val="FFC000"/>
                </a:solidFill>
              </a:rPr>
              <a:t>Input </a:t>
            </a:r>
            <a:r>
              <a:rPr lang="en-IN">
                <a:solidFill>
                  <a:srgbClr val="FFC000"/>
                </a:solidFill>
              </a:rPr>
              <a:t>value </a:t>
            </a:r>
            <a:r>
              <a:rPr lang="en-IN" smtClean="0">
                <a:solidFill>
                  <a:srgbClr val="FFC000"/>
                </a:solidFill>
              </a:rPr>
              <a:t>above</a:t>
            </a:r>
            <a:r>
              <a:rPr lang="en-IN" smtClean="0">
                <a:solidFill>
                  <a:srgbClr val="FFC000"/>
                </a:solidFill>
              </a:rPr>
              <a:t> </a:t>
            </a:r>
            <a:r>
              <a:rPr lang="en-IN" dirty="0" smtClean="0">
                <a:solidFill>
                  <a:srgbClr val="FFC000"/>
                </a:solidFill>
              </a:rPr>
              <a:t>threshold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 smtClean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r>
              <a:rPr lang="en-IN" dirty="0" smtClean="0">
                <a:solidFill>
                  <a:srgbClr val="FFC000"/>
                </a:solidFill>
              </a:rPr>
              <a:t>Converts greyscale image to binary image (</a:t>
            </a:r>
            <a:r>
              <a:rPr lang="en-IN" dirty="0" err="1" smtClean="0">
                <a:solidFill>
                  <a:srgbClr val="FFC000"/>
                </a:solidFill>
              </a:rPr>
              <a:t>binarization</a:t>
            </a:r>
            <a:r>
              <a:rPr lang="en-IN" dirty="0" smtClean="0">
                <a:solidFill>
                  <a:srgbClr val="FFC000"/>
                </a:solidFill>
              </a:rPr>
              <a:t>) if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• Implemented as </a:t>
            </a:r>
            <a:r>
              <a:rPr lang="en-US" dirty="0" err="1">
                <a:solidFill>
                  <a:srgbClr val="FFC000"/>
                </a:solidFill>
              </a:rPr>
              <a:t>imageJ</a:t>
            </a:r>
            <a:r>
              <a:rPr lang="en-US" dirty="0">
                <a:solidFill>
                  <a:srgbClr val="FFC000"/>
                </a:solidFill>
              </a:rPr>
              <a:t> method threshold( )</a:t>
            </a:r>
            <a:endParaRPr lang="en-IN" dirty="0" smtClean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67" y="1916146"/>
            <a:ext cx="2324100" cy="330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67" y="2455728"/>
            <a:ext cx="2286000" cy="306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146" y="2971295"/>
            <a:ext cx="516255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70" y="4965767"/>
            <a:ext cx="1362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Thresholding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22" y="1524067"/>
            <a:ext cx="2900892" cy="435133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36" y="1524067"/>
            <a:ext cx="3319969" cy="435133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1235413" y="6138153"/>
            <a:ext cx="782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	</a:t>
            </a:r>
            <a:r>
              <a:rPr lang="en-IN" dirty="0" err="1" smtClean="0">
                <a:solidFill>
                  <a:srgbClr val="FFC000"/>
                </a:solidFill>
              </a:rPr>
              <a:t>Orignal</a:t>
            </a:r>
            <a:r>
              <a:rPr lang="en-IN" dirty="0" smtClean="0">
                <a:solidFill>
                  <a:srgbClr val="FFC000"/>
                </a:solidFill>
              </a:rPr>
              <a:t> Image                                                               Threshold Image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260" y="1147864"/>
            <a:ext cx="7830766" cy="50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Processing </a:t>
            </a:r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Histogram Sliding</a:t>
            </a:r>
          </a:p>
          <a:p>
            <a:r>
              <a:rPr lang="en-US" dirty="0">
                <a:solidFill>
                  <a:srgbClr val="FFC000"/>
                </a:solidFill>
              </a:rPr>
              <a:t>In Histogram sliding, the complete histogram is shifted towards rightwards or leftwards. When a histogram is shifted towards the right or left, clear changes are seen in the brightness of the image.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brightness of the image is defined by the intensity of light which is emitted by a particular light source.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042" y="369888"/>
            <a:ext cx="6759915" cy="580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</a:t>
            </a:r>
            <a:r>
              <a:rPr lang="en-IN" dirty="0" smtClean="0"/>
              <a:t>Stretching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Contrast </a:t>
            </a:r>
            <a:r>
              <a:rPr lang="en-US" dirty="0">
                <a:solidFill>
                  <a:srgbClr val="FFC000"/>
                </a:solidFill>
              </a:rPr>
              <a:t>of an image is increased.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contrast of an image is defined between the maximum and minimum value of pixel intensity.</a:t>
            </a:r>
          </a:p>
          <a:p>
            <a:r>
              <a:rPr lang="en-US" dirty="0">
                <a:solidFill>
                  <a:srgbClr val="FFC000"/>
                </a:solidFill>
              </a:rPr>
              <a:t>If we want to increase the contrast of an image, histogram of that image will be fully stretched and covered the dynamic range of the histogram.</a:t>
            </a:r>
          </a:p>
          <a:p>
            <a:r>
              <a:rPr lang="en-US" dirty="0">
                <a:solidFill>
                  <a:srgbClr val="FFC000"/>
                </a:solidFill>
              </a:rPr>
              <a:t>From histogram of an image, we can check that the image has low or high contrast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</a:t>
            </a:r>
            <a:r>
              <a:rPr lang="en-IN" dirty="0" smtClean="0"/>
              <a:t>Stretching: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1507787"/>
            <a:ext cx="8001000" cy="37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</a:t>
            </a:r>
            <a:r>
              <a:rPr lang="en-IN" dirty="0" smtClean="0"/>
              <a:t>Equalization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Used for </a:t>
            </a:r>
            <a:r>
              <a:rPr lang="en-US" dirty="0">
                <a:solidFill>
                  <a:srgbClr val="FFC000"/>
                </a:solidFill>
              </a:rPr>
              <a:t>equalizing all the pixel values of an image. Transformation is done in such a way that uniform flattened histogram is produced.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 increases </a:t>
            </a:r>
            <a:r>
              <a:rPr lang="en-US" dirty="0">
                <a:solidFill>
                  <a:srgbClr val="FFC000"/>
                </a:solidFill>
              </a:rPr>
              <a:t>the dynamic range of pixel values and makes an equal count of pixels at each level which produces a flat histogram with high contrast image.</a:t>
            </a:r>
          </a:p>
          <a:p>
            <a:r>
              <a:rPr lang="en-US" dirty="0">
                <a:solidFill>
                  <a:srgbClr val="FFC000"/>
                </a:solidFill>
              </a:rPr>
              <a:t>While stretching histogram, the shape of histogram remains the same whereas in Histogram equalization, the shape of histogram changes and it generates only one image.</a:t>
            </a: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</a:t>
            </a:r>
            <a:r>
              <a:rPr lang="en-IN" dirty="0" smtClean="0"/>
              <a:t>Equalization: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1896894"/>
            <a:ext cx="8324850" cy="33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64" y="3239310"/>
            <a:ext cx="10207524" cy="290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634952" cy="16002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0000"/>
                </a:solidFill>
              </a:rPr>
              <a:t>	</a:t>
            </a:r>
            <a:r>
              <a:rPr lang="en-IN" sz="6000" dirty="0" smtClean="0">
                <a:solidFill>
                  <a:srgbClr val="FF0000"/>
                </a:solidFill>
              </a:rPr>
              <a:t>		THANKYOU!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40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2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001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Histograms </a:t>
            </a:r>
            <a:r>
              <a:rPr lang="en-US" sz="2000" dirty="0">
                <a:solidFill>
                  <a:srgbClr val="FFC000"/>
                </a:solidFill>
              </a:rPr>
              <a:t>plots how many times (frequency) each intensity value in image occurs 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>
                <a:solidFill>
                  <a:srgbClr val="FFC000"/>
                </a:solidFill>
              </a:rPr>
              <a:t>Example</a:t>
            </a:r>
            <a:r>
              <a:rPr lang="en-US" sz="2000" dirty="0">
                <a:solidFill>
                  <a:srgbClr val="FFC000"/>
                </a:solidFill>
              </a:rPr>
              <a:t>: </a:t>
            </a:r>
          </a:p>
          <a:p>
            <a:pPr lvl="1"/>
            <a:r>
              <a:rPr lang="en-US" sz="2000" dirty="0" smtClean="0">
                <a:solidFill>
                  <a:srgbClr val="FFC000"/>
                </a:solidFill>
              </a:rPr>
              <a:t>Image </a:t>
            </a:r>
            <a:r>
              <a:rPr lang="en-US" sz="2000" dirty="0">
                <a:solidFill>
                  <a:srgbClr val="FFC000"/>
                </a:solidFill>
              </a:rPr>
              <a:t>(left) has 256 distinct gray levels (8 bits) </a:t>
            </a:r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sz="2000" dirty="0" smtClean="0">
                <a:solidFill>
                  <a:srgbClr val="FFC000"/>
                </a:solidFill>
              </a:rPr>
              <a:t>Histogram </a:t>
            </a:r>
            <a:r>
              <a:rPr lang="en-US" sz="2000" dirty="0">
                <a:solidFill>
                  <a:srgbClr val="FFC000"/>
                </a:solidFill>
              </a:rPr>
              <a:t>(right) shows frequency (how many times) each gray </a:t>
            </a:r>
            <a:r>
              <a:rPr lang="en-US" sz="2000" dirty="0" smtClean="0">
                <a:solidFill>
                  <a:srgbClr val="FFC000"/>
                </a:solidFill>
              </a:rPr>
              <a:t>level occurs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2" y="3387725"/>
            <a:ext cx="7610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Many cameras display real time histograms of scene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Helps </a:t>
            </a:r>
            <a:r>
              <a:rPr lang="en-US" dirty="0">
                <a:solidFill>
                  <a:srgbClr val="FFC000"/>
                </a:solidFill>
              </a:rPr>
              <a:t>avoid taking over‐exposed pictures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Also </a:t>
            </a:r>
            <a:r>
              <a:rPr lang="en-US" dirty="0">
                <a:solidFill>
                  <a:srgbClr val="FFC000"/>
                </a:solidFill>
              </a:rPr>
              <a:t>easier to detect types of processing previously applied to </a:t>
            </a:r>
            <a:r>
              <a:rPr lang="en-US" dirty="0" smtClean="0">
                <a:solidFill>
                  <a:srgbClr val="FFC000"/>
                </a:solidFill>
              </a:rPr>
              <a:t>image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51" y="3414408"/>
            <a:ext cx="4269835" cy="32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922"/>
          </a:xfrm>
        </p:spPr>
        <p:txBody>
          <a:bodyPr/>
          <a:lstStyle/>
          <a:p>
            <a:r>
              <a:rPr lang="en-IN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5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E.g.for</a:t>
            </a:r>
            <a:r>
              <a:rPr lang="en-US" dirty="0" smtClean="0">
                <a:solidFill>
                  <a:srgbClr val="FFC000"/>
                </a:solidFill>
              </a:rPr>
              <a:t> k=16, 10 </a:t>
            </a:r>
            <a:r>
              <a:rPr lang="en-US" dirty="0">
                <a:solidFill>
                  <a:srgbClr val="FFC000"/>
                </a:solidFill>
              </a:rPr>
              <a:t>pixels have intensity value = 2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Histograms</a:t>
            </a:r>
            <a:r>
              <a:rPr lang="en-US" dirty="0">
                <a:solidFill>
                  <a:srgbClr val="FFC000"/>
                </a:solidFill>
              </a:rPr>
              <a:t>: only statistical information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 </a:t>
            </a:r>
            <a:r>
              <a:rPr lang="en-US" dirty="0">
                <a:solidFill>
                  <a:srgbClr val="FFC000"/>
                </a:solidFill>
              </a:rPr>
              <a:t>indication of location of pixels 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98" y="1288510"/>
            <a:ext cx="8905875" cy="3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Different images can have same histogram </a:t>
            </a:r>
          </a:p>
          <a:p>
            <a:r>
              <a:rPr lang="en-US" sz="1800" dirty="0" smtClean="0">
                <a:solidFill>
                  <a:srgbClr val="FFC000"/>
                </a:solidFill>
              </a:rPr>
              <a:t>3 </a:t>
            </a:r>
            <a:r>
              <a:rPr lang="en-US" sz="1800" dirty="0">
                <a:solidFill>
                  <a:srgbClr val="FFC000"/>
                </a:solidFill>
              </a:rPr>
              <a:t>images below have same histogram </a:t>
            </a:r>
            <a:endParaRPr lang="en-US" sz="1800" dirty="0" smtClean="0">
              <a:solidFill>
                <a:srgbClr val="FFC000"/>
              </a:solidFill>
            </a:endParaRPr>
          </a:p>
          <a:p>
            <a:endParaRPr lang="en-US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</a:endParaRPr>
          </a:p>
          <a:p>
            <a:r>
              <a:rPr lang="en-US" sz="1800" dirty="0" smtClean="0">
                <a:solidFill>
                  <a:srgbClr val="FFC000"/>
                </a:solidFill>
              </a:rPr>
              <a:t>Half </a:t>
            </a:r>
            <a:r>
              <a:rPr lang="en-US" sz="1800" dirty="0">
                <a:solidFill>
                  <a:srgbClr val="FFC000"/>
                </a:solidFill>
              </a:rPr>
              <a:t>of pixels are gray, half are white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FFC000"/>
                </a:solidFill>
              </a:rPr>
              <a:t>Same </a:t>
            </a:r>
            <a:r>
              <a:rPr lang="en-US" sz="1400" dirty="0">
                <a:solidFill>
                  <a:srgbClr val="FFC000"/>
                </a:solidFill>
              </a:rPr>
              <a:t>histogram = same </a:t>
            </a:r>
            <a:r>
              <a:rPr lang="en-US" sz="1400" dirty="0" err="1">
                <a:solidFill>
                  <a:srgbClr val="FFC000"/>
                </a:solidFill>
              </a:rPr>
              <a:t>statisics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FFC000"/>
                </a:solidFill>
              </a:rPr>
              <a:t>Distribution </a:t>
            </a:r>
            <a:r>
              <a:rPr lang="en-US" sz="1400" dirty="0">
                <a:solidFill>
                  <a:srgbClr val="FFC000"/>
                </a:solidFill>
              </a:rPr>
              <a:t>of intensities could be different 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800" dirty="0" smtClean="0">
                <a:solidFill>
                  <a:srgbClr val="FFC000"/>
                </a:solidFill>
              </a:rPr>
              <a:t>Can </a:t>
            </a:r>
            <a:r>
              <a:rPr lang="en-US" sz="1800" dirty="0">
                <a:solidFill>
                  <a:srgbClr val="FFC000"/>
                </a:solidFill>
              </a:rPr>
              <a:t>we reconstruct image from </a:t>
            </a:r>
            <a:r>
              <a:rPr lang="en-US" sz="1800" dirty="0" smtClean="0">
                <a:solidFill>
                  <a:srgbClr val="FFC000"/>
                </a:solidFill>
              </a:rPr>
              <a:t>histogram</a:t>
            </a:r>
            <a:r>
              <a:rPr lang="en-US" sz="1800" dirty="0">
                <a:solidFill>
                  <a:srgbClr val="FFC000"/>
                </a:solidFill>
              </a:rPr>
              <a:t>? No</a:t>
            </a:r>
            <a:r>
              <a:rPr lang="en-US" sz="1800" dirty="0" smtClean="0">
                <a:solidFill>
                  <a:srgbClr val="FFC000"/>
                </a:solidFill>
              </a:rPr>
              <a:t>!</a:t>
            </a:r>
          </a:p>
          <a:p>
            <a:pPr marL="0" indent="0">
              <a:buNone/>
            </a:pPr>
            <a:endParaRPr lang="en-IN" sz="18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24" y="2798391"/>
            <a:ext cx="6519863" cy="20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Histograms </a:t>
            </a:r>
            <a:r>
              <a:rPr lang="en-IN" dirty="0">
                <a:solidFill>
                  <a:srgbClr val="FFC000"/>
                </a:solidFill>
              </a:rPr>
              <a:t>help detect image acquisition issues </a:t>
            </a:r>
            <a:endParaRPr lang="en-IN" dirty="0" smtClean="0">
              <a:solidFill>
                <a:srgbClr val="FFC000"/>
              </a:solidFill>
            </a:endParaRPr>
          </a:p>
          <a:p>
            <a:r>
              <a:rPr lang="en-IN" dirty="0" smtClean="0">
                <a:solidFill>
                  <a:srgbClr val="FFC000"/>
                </a:solidFill>
              </a:rPr>
              <a:t>Problems </a:t>
            </a:r>
            <a:r>
              <a:rPr lang="en-IN" dirty="0">
                <a:solidFill>
                  <a:srgbClr val="FFC000"/>
                </a:solidFill>
              </a:rPr>
              <a:t>with image can be identified on histogram </a:t>
            </a:r>
            <a:endParaRPr lang="en-IN" dirty="0" smtClean="0">
              <a:solidFill>
                <a:srgbClr val="FFC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Over and under exposure </a:t>
            </a:r>
            <a:endParaRPr lang="en-IN" dirty="0" smtClean="0">
              <a:solidFill>
                <a:srgbClr val="FFC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C000"/>
                </a:solidFill>
              </a:rPr>
              <a:t>Brightness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C000"/>
                </a:solidFill>
              </a:rPr>
              <a:t>Contrast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C000"/>
                </a:solidFill>
              </a:rPr>
              <a:t>Dynamic Range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Point </a:t>
            </a:r>
            <a:r>
              <a:rPr lang="en-IN" dirty="0">
                <a:solidFill>
                  <a:srgbClr val="FFC000"/>
                </a:solidFill>
              </a:rPr>
              <a:t>operations can be used to alter histogram. </a:t>
            </a:r>
            <a:endParaRPr lang="en-IN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IN" dirty="0" err="1" smtClean="0">
                <a:solidFill>
                  <a:srgbClr val="FFC000"/>
                </a:solidFill>
              </a:rPr>
              <a:t>E.g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C000"/>
                </a:solidFill>
              </a:rPr>
              <a:t>Addition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C000"/>
                </a:solidFill>
              </a:rPr>
              <a:t>Multiplication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 smtClean="0">
                <a:solidFill>
                  <a:srgbClr val="FFC000"/>
                </a:solidFill>
              </a:rPr>
              <a:t>Exp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and Log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srgbClr val="FFC000"/>
                </a:solidFill>
              </a:rPr>
              <a:t>Intensity </a:t>
            </a:r>
            <a:r>
              <a:rPr lang="en-IN" dirty="0">
                <a:solidFill>
                  <a:srgbClr val="FFC000"/>
                </a:solidFill>
              </a:rPr>
              <a:t>Windowing (Contrast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1956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6383"/>
            <a:ext cx="10515600" cy="569058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So, a histogram for a grayscale image with intensity values in range would contain exactly K entries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			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E.g</a:t>
            </a:r>
            <a:r>
              <a:rPr lang="en-US" dirty="0">
                <a:solidFill>
                  <a:srgbClr val="FFC000"/>
                </a:solidFill>
              </a:rPr>
              <a:t>. 8‐bit grayscale image, K </a:t>
            </a:r>
            <a:r>
              <a:rPr lang="en-US">
                <a:solidFill>
                  <a:srgbClr val="FFC000"/>
                </a:solidFill>
              </a:rPr>
              <a:t>= </a:t>
            </a:r>
            <a:r>
              <a:rPr lang="en-US" smtClean="0">
                <a:solidFill>
                  <a:srgbClr val="FFC000"/>
                </a:solidFill>
              </a:rPr>
              <a:t>28 = </a:t>
            </a:r>
            <a:r>
              <a:rPr lang="en-US" dirty="0">
                <a:solidFill>
                  <a:srgbClr val="FFC000"/>
                </a:solidFill>
              </a:rPr>
              <a:t>256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Each </a:t>
            </a:r>
            <a:r>
              <a:rPr lang="en-US" dirty="0">
                <a:solidFill>
                  <a:srgbClr val="FFC000"/>
                </a:solidFill>
              </a:rPr>
              <a:t>histogram entry is defined as: h(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) = number of pixels with intensity I for all 0 &lt;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 &lt; K. 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E.g</a:t>
            </a:r>
            <a:r>
              <a:rPr lang="en-US" dirty="0">
                <a:solidFill>
                  <a:srgbClr val="FFC000"/>
                </a:solidFill>
              </a:rPr>
              <a:t>: h(255) = number of pixels with intensity = </a:t>
            </a:r>
            <a:r>
              <a:rPr lang="en-US" dirty="0" smtClean="0">
                <a:solidFill>
                  <a:srgbClr val="FFC000"/>
                </a:solidFill>
              </a:rPr>
              <a:t>255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20" y="1230853"/>
            <a:ext cx="321945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82" y="4190798"/>
            <a:ext cx="9010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Interpreting Histograms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765"/>
            <a:ext cx="10515600" cy="5457217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Log scale makes low values more visible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Difference </a:t>
            </a:r>
            <a:r>
              <a:rPr lang="en-US" dirty="0">
                <a:solidFill>
                  <a:srgbClr val="FFC000"/>
                </a:solidFill>
              </a:rPr>
              <a:t>between darkest and </a:t>
            </a:r>
            <a:r>
              <a:rPr lang="en-US" dirty="0" smtClean="0">
                <a:solidFill>
                  <a:srgbClr val="FFC000"/>
                </a:solidFill>
              </a:rPr>
              <a:t>lightest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22" y="1998933"/>
            <a:ext cx="6419850" cy="45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4515</TotalTime>
  <Words>713</Words>
  <Application>Microsoft Office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HISTOGRAM PROCESSING  __BY UZMA SIDDIQUI  MSC(IT)/15 </vt:lpstr>
      <vt:lpstr>PowerPoint Presentation</vt:lpstr>
      <vt:lpstr>Histograms</vt:lpstr>
      <vt:lpstr>Histograms</vt:lpstr>
      <vt:lpstr>Histograms</vt:lpstr>
      <vt:lpstr>Histograms</vt:lpstr>
      <vt:lpstr>Histograms</vt:lpstr>
      <vt:lpstr>PowerPoint Presentation</vt:lpstr>
      <vt:lpstr>Interpreting Histograms </vt:lpstr>
      <vt:lpstr>Image Brightness</vt:lpstr>
      <vt:lpstr>Detecting Bad Exposure using Histograms</vt:lpstr>
      <vt:lpstr>Image Contrast</vt:lpstr>
      <vt:lpstr>Histograms and Contrast</vt:lpstr>
      <vt:lpstr>Color Image Histograms </vt:lpstr>
      <vt:lpstr>Color Image Histograms</vt:lpstr>
      <vt:lpstr>Image Negatives (Inverted Images)</vt:lpstr>
      <vt:lpstr>Inverting Images</vt:lpstr>
      <vt:lpstr>Thresholding</vt:lpstr>
      <vt:lpstr>Thresholding Example</vt:lpstr>
      <vt:lpstr>Histogram Processing Techniques</vt:lpstr>
      <vt:lpstr>PowerPoint Presentation</vt:lpstr>
      <vt:lpstr>Histogram Stretching</vt:lpstr>
      <vt:lpstr>Histogram Stretching:</vt:lpstr>
      <vt:lpstr>Histogram Equalization</vt:lpstr>
      <vt:lpstr>Histogram Equalization:</vt:lpstr>
      <vt:lpstr>   THANKYOU!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Career With Us</dc:creator>
  <cp:lastModifiedBy>Career With Us</cp:lastModifiedBy>
  <cp:revision>49</cp:revision>
  <dcterms:created xsi:type="dcterms:W3CDTF">2021-02-18T10:42:53Z</dcterms:created>
  <dcterms:modified xsi:type="dcterms:W3CDTF">2021-03-07T11:17:50Z</dcterms:modified>
</cp:coreProperties>
</file>