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p:cViewPr varScale="1">
        <p:scale>
          <a:sx n="94" d="100"/>
          <a:sy n="94" d="100"/>
        </p:scale>
        <p:origin x="20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3/9/2021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404534"/>
            <a:ext cx="8531053" cy="1646299"/>
          </a:xfrm>
        </p:spPr>
        <p:txBody>
          <a:bodyPr/>
          <a:lstStyle/>
          <a:p>
            <a:r>
              <a:rPr lang="en-IN" dirty="0"/>
              <a:t>C</a:t>
            </a:r>
            <a:r>
              <a:rPr lang="en-IN" dirty="0" smtClean="0"/>
              <a:t>ommunication based  protocol(HTTP &amp; SOAP)</a:t>
            </a:r>
            <a:endParaRPr lang="en-IN" dirty="0"/>
          </a:p>
        </p:txBody>
      </p:sp>
      <p:sp>
        <p:nvSpPr>
          <p:cNvPr id="3" name="Subtitle 2"/>
          <p:cNvSpPr>
            <a:spLocks noGrp="1"/>
          </p:cNvSpPr>
          <p:nvPr>
            <p:ph type="subTitle" idx="1"/>
          </p:nvPr>
        </p:nvSpPr>
        <p:spPr/>
        <p:txBody>
          <a:bodyPr/>
          <a:lstStyle/>
          <a:p>
            <a:r>
              <a:rPr lang="en-IN" dirty="0" smtClean="0"/>
              <a:t>__by Uzma Siddiqui</a:t>
            </a:r>
          </a:p>
          <a:p>
            <a:r>
              <a:rPr lang="en-IN" dirty="0" smtClean="0"/>
              <a:t>ROLL NO. </a:t>
            </a:r>
            <a:r>
              <a:rPr lang="en-IN" smtClean="0"/>
              <a:t>15</a:t>
            </a:r>
            <a:endParaRPr lang="en-IN" dirty="0"/>
          </a:p>
        </p:txBody>
      </p:sp>
    </p:spTree>
    <p:extLst>
      <p:ext uri="{BB962C8B-B14F-4D97-AF65-F5344CB8AC3E}">
        <p14:creationId xmlns:p14="http://schemas.microsoft.com/office/powerpoint/2010/main" val="3608435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4996"/>
          </a:xfrm>
        </p:spPr>
        <p:txBody>
          <a:bodyPr/>
          <a:lstStyle/>
          <a:p>
            <a:r>
              <a:rPr lang="en-IN" dirty="0"/>
              <a:t>Distributed messaging using SOAP</a:t>
            </a:r>
          </a:p>
        </p:txBody>
      </p:sp>
      <p:pic>
        <p:nvPicPr>
          <p:cNvPr id="4" name="Content Placeholder 3"/>
          <p:cNvPicPr>
            <a:picLocks noGrp="1" noChangeAspect="1"/>
          </p:cNvPicPr>
          <p:nvPr>
            <p:ph idx="1"/>
          </p:nvPr>
        </p:nvPicPr>
        <p:blipFill>
          <a:blip r:embed="rId2"/>
          <a:stretch>
            <a:fillRect/>
          </a:stretch>
        </p:blipFill>
        <p:spPr>
          <a:xfrm>
            <a:off x="778214" y="1264596"/>
            <a:ext cx="8025318" cy="4777430"/>
          </a:xfrm>
          <a:prstGeom prst="rect">
            <a:avLst/>
          </a:prstGeom>
        </p:spPr>
      </p:pic>
    </p:spTree>
    <p:extLst>
      <p:ext uri="{BB962C8B-B14F-4D97-AF65-F5344CB8AC3E}">
        <p14:creationId xmlns:p14="http://schemas.microsoft.com/office/powerpoint/2010/main" val="2912761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340469"/>
            <a:ext cx="3854528" cy="525294"/>
          </a:xfrm>
        </p:spPr>
        <p:txBody>
          <a:bodyPr>
            <a:normAutofit/>
          </a:bodyPr>
          <a:lstStyle/>
          <a:p>
            <a:r>
              <a:rPr lang="en-IN" sz="2400" b="1" dirty="0"/>
              <a:t>SOAP messages </a:t>
            </a:r>
          </a:p>
        </p:txBody>
      </p:sp>
      <p:pic>
        <p:nvPicPr>
          <p:cNvPr id="7" name="Content Placeholder 6"/>
          <p:cNvPicPr>
            <a:picLocks noGrp="1" noChangeAspect="1"/>
          </p:cNvPicPr>
          <p:nvPr>
            <p:ph idx="1"/>
          </p:nvPr>
        </p:nvPicPr>
        <p:blipFill>
          <a:blip r:embed="rId2"/>
          <a:stretch>
            <a:fillRect/>
          </a:stretch>
        </p:blipFill>
        <p:spPr>
          <a:xfrm>
            <a:off x="4950213" y="161316"/>
            <a:ext cx="4095750" cy="2819400"/>
          </a:xfrm>
          <a:prstGeom prst="rect">
            <a:avLst/>
          </a:prstGeom>
        </p:spPr>
      </p:pic>
      <p:sp>
        <p:nvSpPr>
          <p:cNvPr id="4" name="Text Placeholder 3"/>
          <p:cNvSpPr>
            <a:spLocks noGrp="1"/>
          </p:cNvSpPr>
          <p:nvPr>
            <p:ph type="body" sz="half" idx="2"/>
          </p:nvPr>
        </p:nvSpPr>
        <p:spPr>
          <a:xfrm>
            <a:off x="677334" y="982494"/>
            <a:ext cx="3854528" cy="5651769"/>
          </a:xfrm>
        </p:spPr>
        <p:txBody>
          <a:bodyPr>
            <a:normAutofit/>
          </a:bodyPr>
          <a:lstStyle/>
          <a:p>
            <a:pPr marL="285750" indent="-285750">
              <a:buFont typeface="Wingdings" panose="05000000000000000000" pitchFamily="2" charset="2"/>
              <a:buChar char="Ø"/>
            </a:pPr>
            <a:r>
              <a:rPr lang="en-US" sz="1800" dirty="0" smtClean="0"/>
              <a:t>SOAP </a:t>
            </a:r>
            <a:r>
              <a:rPr lang="en-US" sz="1800" dirty="0"/>
              <a:t>is based on message exchanges. </a:t>
            </a:r>
            <a:endParaRPr lang="en-US" sz="1800" dirty="0" smtClean="0"/>
          </a:p>
          <a:p>
            <a:pPr marL="285750" indent="-285750">
              <a:buFont typeface="Wingdings" panose="05000000000000000000" pitchFamily="2" charset="2"/>
              <a:buChar char="Ø"/>
            </a:pPr>
            <a:r>
              <a:rPr lang="en-US" sz="1800" dirty="0"/>
              <a:t>Messages are seen as envelopes where the application encloses the data to be sent</a:t>
            </a:r>
            <a:r>
              <a:rPr lang="en-US" sz="1800" dirty="0" smtClean="0"/>
              <a:t>.</a:t>
            </a:r>
          </a:p>
          <a:p>
            <a:pPr marL="285750" indent="-285750">
              <a:buFont typeface="Wingdings" panose="05000000000000000000" pitchFamily="2" charset="2"/>
              <a:buChar char="Ø"/>
            </a:pPr>
            <a:r>
              <a:rPr lang="en-US" sz="1800" dirty="0" smtClean="0"/>
              <a:t>A SOAP message consists of an &lt;envelop&gt;</a:t>
            </a:r>
            <a:r>
              <a:rPr lang="en-IN" sz="1800" dirty="0"/>
              <a:t>element </a:t>
            </a:r>
            <a:r>
              <a:rPr lang="en-IN" sz="1800" dirty="0" smtClean="0"/>
              <a:t>containing </a:t>
            </a:r>
            <a:r>
              <a:rPr lang="en-IN" sz="1800" dirty="0"/>
              <a:t>an optional &lt;Header</a:t>
            </a:r>
            <a:r>
              <a:rPr lang="en-IN" sz="1800" dirty="0" smtClean="0"/>
              <a:t>&gt; </a:t>
            </a:r>
            <a:r>
              <a:rPr lang="en-IN" sz="1800" dirty="0"/>
              <a:t>and a </a:t>
            </a:r>
            <a:r>
              <a:rPr lang="en-IN" sz="1800" dirty="0" smtClean="0"/>
              <a:t>mandatory &lt;Body&gt; element</a:t>
            </a:r>
            <a:endParaRPr lang="en-US" sz="1800" dirty="0" smtClean="0"/>
          </a:p>
          <a:p>
            <a:endParaRPr lang="en-IN" sz="1800" dirty="0"/>
          </a:p>
        </p:txBody>
      </p:sp>
      <p:pic>
        <p:nvPicPr>
          <p:cNvPr id="8" name="Picture 7"/>
          <p:cNvPicPr>
            <a:picLocks noChangeAspect="1"/>
          </p:cNvPicPr>
          <p:nvPr/>
        </p:nvPicPr>
        <p:blipFill>
          <a:blip r:embed="rId3"/>
          <a:stretch>
            <a:fillRect/>
          </a:stretch>
        </p:blipFill>
        <p:spPr>
          <a:xfrm>
            <a:off x="5397888" y="3116768"/>
            <a:ext cx="3200400" cy="3648075"/>
          </a:xfrm>
          <a:prstGeom prst="rect">
            <a:avLst/>
          </a:prstGeom>
        </p:spPr>
      </p:pic>
    </p:spTree>
    <p:extLst>
      <p:ext uri="{BB962C8B-B14F-4D97-AF65-F5344CB8AC3E}">
        <p14:creationId xmlns:p14="http://schemas.microsoft.com/office/powerpoint/2010/main" val="4073340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23217"/>
            <a:ext cx="8596668" cy="509081"/>
          </a:xfrm>
        </p:spPr>
        <p:txBody>
          <a:bodyPr>
            <a:normAutofit fontScale="90000"/>
          </a:bodyPr>
          <a:lstStyle/>
          <a:p>
            <a:r>
              <a:rPr lang="en-IN" dirty="0"/>
              <a:t>SOAP envelope and header</a:t>
            </a:r>
          </a:p>
        </p:txBody>
      </p:sp>
      <p:pic>
        <p:nvPicPr>
          <p:cNvPr id="4" name="Content Placeholder 3"/>
          <p:cNvPicPr>
            <a:picLocks noGrp="1" noChangeAspect="1"/>
          </p:cNvPicPr>
          <p:nvPr>
            <p:ph idx="1"/>
          </p:nvPr>
        </p:nvPicPr>
        <p:blipFill>
          <a:blip r:embed="rId2"/>
          <a:stretch>
            <a:fillRect/>
          </a:stretch>
        </p:blipFill>
        <p:spPr>
          <a:xfrm>
            <a:off x="1889311" y="820973"/>
            <a:ext cx="7029450" cy="1085850"/>
          </a:xfrm>
          <a:prstGeom prst="rect">
            <a:avLst/>
          </a:prstGeom>
        </p:spPr>
      </p:pic>
      <p:pic>
        <p:nvPicPr>
          <p:cNvPr id="5" name="Picture 4"/>
          <p:cNvPicPr>
            <a:picLocks noChangeAspect="1"/>
          </p:cNvPicPr>
          <p:nvPr/>
        </p:nvPicPr>
        <p:blipFill>
          <a:blip r:embed="rId3"/>
          <a:stretch>
            <a:fillRect/>
          </a:stretch>
        </p:blipFill>
        <p:spPr>
          <a:xfrm>
            <a:off x="3699651" y="2095498"/>
            <a:ext cx="2886075" cy="428625"/>
          </a:xfrm>
          <a:prstGeom prst="rect">
            <a:avLst/>
          </a:prstGeom>
          <a:effectLst>
            <a:softEdge rad="12700"/>
          </a:effectLst>
        </p:spPr>
      </p:pic>
      <p:pic>
        <p:nvPicPr>
          <p:cNvPr id="6" name="Picture 5"/>
          <p:cNvPicPr>
            <a:picLocks noChangeAspect="1"/>
          </p:cNvPicPr>
          <p:nvPr/>
        </p:nvPicPr>
        <p:blipFill>
          <a:blip r:embed="rId4"/>
          <a:stretch>
            <a:fillRect/>
          </a:stretch>
        </p:blipFill>
        <p:spPr>
          <a:xfrm>
            <a:off x="1608323" y="2712798"/>
            <a:ext cx="7591425" cy="3095625"/>
          </a:xfrm>
          <a:prstGeom prst="rect">
            <a:avLst/>
          </a:prstGeom>
        </p:spPr>
      </p:pic>
      <p:pic>
        <p:nvPicPr>
          <p:cNvPr id="7" name="Picture 6"/>
          <p:cNvPicPr>
            <a:picLocks noChangeAspect="1"/>
          </p:cNvPicPr>
          <p:nvPr/>
        </p:nvPicPr>
        <p:blipFill>
          <a:blip r:embed="rId5"/>
          <a:stretch>
            <a:fillRect/>
          </a:stretch>
        </p:blipFill>
        <p:spPr>
          <a:xfrm>
            <a:off x="3790138" y="5932243"/>
            <a:ext cx="2705100" cy="457200"/>
          </a:xfrm>
          <a:prstGeom prst="rect">
            <a:avLst/>
          </a:prstGeom>
          <a:effectLst>
            <a:softEdge rad="12700"/>
          </a:effectLst>
        </p:spPr>
      </p:pic>
    </p:spTree>
    <p:extLst>
      <p:ext uri="{BB962C8B-B14F-4D97-AF65-F5344CB8AC3E}">
        <p14:creationId xmlns:p14="http://schemas.microsoft.com/office/powerpoint/2010/main" val="26716410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04281"/>
            <a:ext cx="8596668" cy="700391"/>
          </a:xfrm>
        </p:spPr>
        <p:txBody>
          <a:bodyPr/>
          <a:lstStyle/>
          <a:p>
            <a:r>
              <a:rPr lang="en-IN" dirty="0"/>
              <a:t>Example SOAP Message </a:t>
            </a:r>
          </a:p>
        </p:txBody>
      </p:sp>
      <p:pic>
        <p:nvPicPr>
          <p:cNvPr id="4" name="Content Placeholder 3"/>
          <p:cNvPicPr>
            <a:picLocks noGrp="1" noChangeAspect="1"/>
          </p:cNvPicPr>
          <p:nvPr>
            <p:ph idx="1"/>
          </p:nvPr>
        </p:nvPicPr>
        <p:blipFill>
          <a:blip r:embed="rId2"/>
          <a:stretch>
            <a:fillRect/>
          </a:stretch>
        </p:blipFill>
        <p:spPr>
          <a:xfrm>
            <a:off x="677863" y="1021404"/>
            <a:ext cx="8596312" cy="5254917"/>
          </a:xfrm>
          <a:prstGeom prst="rect">
            <a:avLst/>
          </a:prstGeom>
        </p:spPr>
      </p:pic>
    </p:spTree>
    <p:extLst>
      <p:ext uri="{BB962C8B-B14F-4D97-AF65-F5344CB8AC3E}">
        <p14:creationId xmlns:p14="http://schemas.microsoft.com/office/powerpoint/2010/main" val="2071288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75099"/>
            <a:ext cx="8596668" cy="749030"/>
          </a:xfrm>
        </p:spPr>
        <p:txBody>
          <a:bodyPr>
            <a:normAutofit/>
          </a:bodyPr>
          <a:lstStyle/>
          <a:p>
            <a:r>
              <a:rPr lang="en-IN" dirty="0"/>
              <a:t>The SOAP Communication Model </a:t>
            </a:r>
          </a:p>
        </p:txBody>
      </p:sp>
      <p:sp>
        <p:nvSpPr>
          <p:cNvPr id="3" name="Content Placeholder 2"/>
          <p:cNvSpPr>
            <a:spLocks noGrp="1"/>
          </p:cNvSpPr>
          <p:nvPr>
            <p:ph idx="1"/>
          </p:nvPr>
        </p:nvSpPr>
        <p:spPr>
          <a:xfrm>
            <a:off x="677334" y="924129"/>
            <a:ext cx="8596668" cy="5117233"/>
          </a:xfrm>
        </p:spPr>
        <p:txBody>
          <a:bodyPr/>
          <a:lstStyle/>
          <a:p>
            <a:r>
              <a:rPr lang="en-US" dirty="0"/>
              <a:t>• SOAP supports two possible communication styles: </a:t>
            </a:r>
            <a:endParaRPr lang="en-US" dirty="0" smtClean="0"/>
          </a:p>
          <a:p>
            <a:pPr>
              <a:buFont typeface="Wingdings" panose="05000000000000000000" pitchFamily="2" charset="2"/>
              <a:buChar char="ü"/>
            </a:pPr>
            <a:r>
              <a:rPr lang="en-US" dirty="0" smtClean="0"/>
              <a:t> </a:t>
            </a:r>
            <a:r>
              <a:rPr lang="en-US" dirty="0"/>
              <a:t>remote procedure call (RPC) and </a:t>
            </a:r>
            <a:endParaRPr lang="en-US" dirty="0" smtClean="0"/>
          </a:p>
          <a:p>
            <a:pPr>
              <a:buFont typeface="Wingdings" panose="05000000000000000000" pitchFamily="2" charset="2"/>
              <a:buChar char="ü"/>
            </a:pPr>
            <a:r>
              <a:rPr lang="en-US" dirty="0" smtClean="0"/>
              <a:t> </a:t>
            </a:r>
            <a:r>
              <a:rPr lang="en-US" dirty="0"/>
              <a:t>document (or message).</a:t>
            </a:r>
            <a:endParaRPr lang="en-IN" dirty="0"/>
          </a:p>
        </p:txBody>
      </p:sp>
      <p:pic>
        <p:nvPicPr>
          <p:cNvPr id="4" name="Picture 3"/>
          <p:cNvPicPr>
            <a:picLocks noChangeAspect="1"/>
          </p:cNvPicPr>
          <p:nvPr/>
        </p:nvPicPr>
        <p:blipFill>
          <a:blip r:embed="rId2"/>
          <a:stretch>
            <a:fillRect/>
          </a:stretch>
        </p:blipFill>
        <p:spPr>
          <a:xfrm>
            <a:off x="4805464" y="1273472"/>
            <a:ext cx="4795981" cy="3333750"/>
          </a:xfrm>
          <a:prstGeom prst="rect">
            <a:avLst/>
          </a:prstGeom>
        </p:spPr>
      </p:pic>
      <p:pic>
        <p:nvPicPr>
          <p:cNvPr id="5" name="Picture 4"/>
          <p:cNvPicPr>
            <a:picLocks noChangeAspect="1"/>
          </p:cNvPicPr>
          <p:nvPr/>
        </p:nvPicPr>
        <p:blipFill>
          <a:blip r:embed="rId3"/>
          <a:stretch>
            <a:fillRect/>
          </a:stretch>
        </p:blipFill>
        <p:spPr>
          <a:xfrm>
            <a:off x="437745" y="2163836"/>
            <a:ext cx="4299625" cy="3448050"/>
          </a:xfrm>
          <a:prstGeom prst="rect">
            <a:avLst/>
          </a:prstGeom>
        </p:spPr>
      </p:pic>
    </p:spTree>
    <p:extLst>
      <p:ext uri="{BB962C8B-B14F-4D97-AF65-F5344CB8AC3E}">
        <p14:creationId xmlns:p14="http://schemas.microsoft.com/office/powerpoint/2010/main" val="34952335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45915"/>
            <a:ext cx="8596668" cy="710119"/>
          </a:xfrm>
        </p:spPr>
        <p:txBody>
          <a:bodyPr>
            <a:normAutofit/>
          </a:bodyPr>
          <a:lstStyle/>
          <a:p>
            <a:r>
              <a:rPr lang="en-IN" dirty="0"/>
              <a:t>SOAP Fault element </a:t>
            </a:r>
          </a:p>
        </p:txBody>
      </p:sp>
      <p:sp>
        <p:nvSpPr>
          <p:cNvPr id="4" name="Rectangle 1"/>
          <p:cNvSpPr>
            <a:spLocks noGrp="1" noChangeArrowheads="1"/>
          </p:cNvSpPr>
          <p:nvPr>
            <p:ph idx="1"/>
          </p:nvPr>
        </p:nvSpPr>
        <p:spPr bwMode="auto">
          <a:xfrm>
            <a:off x="570330" y="856034"/>
            <a:ext cx="93538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SOAP provides a model for handling faults arise.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It distinguishes between the conditions that result in a fault,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and the ability to signal that fault to the originator of the faulty message or another node.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The SOAP is the place where fault information is placed. </a:t>
            </a:r>
          </a:p>
        </p:txBody>
      </p:sp>
      <p:pic>
        <p:nvPicPr>
          <p:cNvPr id="5" name="Picture 4"/>
          <p:cNvPicPr>
            <a:picLocks noChangeAspect="1"/>
          </p:cNvPicPr>
          <p:nvPr/>
        </p:nvPicPr>
        <p:blipFill>
          <a:blip r:embed="rId2"/>
          <a:stretch>
            <a:fillRect/>
          </a:stretch>
        </p:blipFill>
        <p:spPr>
          <a:xfrm>
            <a:off x="828766" y="2056363"/>
            <a:ext cx="8293803" cy="4392061"/>
          </a:xfrm>
          <a:prstGeom prst="rect">
            <a:avLst/>
          </a:prstGeom>
        </p:spPr>
      </p:pic>
    </p:spTree>
    <p:extLst>
      <p:ext uri="{BB962C8B-B14F-4D97-AF65-F5344CB8AC3E}">
        <p14:creationId xmlns:p14="http://schemas.microsoft.com/office/powerpoint/2010/main" val="16088984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SOAP over HTTP </a:t>
            </a:r>
          </a:p>
        </p:txBody>
      </p:sp>
      <p:sp>
        <p:nvSpPr>
          <p:cNvPr id="4" name="Content Placeholder 3"/>
          <p:cNvSpPr>
            <a:spLocks noGrp="1"/>
          </p:cNvSpPr>
          <p:nvPr>
            <p:ph sz="half" idx="1"/>
          </p:nvPr>
        </p:nvSpPr>
        <p:spPr>
          <a:xfrm>
            <a:off x="677334" y="1391055"/>
            <a:ext cx="4184035" cy="4650306"/>
          </a:xfrm>
        </p:spPr>
        <p:txBody>
          <a:bodyPr>
            <a:normAutofit fontScale="92500"/>
          </a:bodyPr>
          <a:lstStyle/>
          <a:p>
            <a:r>
              <a:rPr lang="en-US" dirty="0" smtClean="0"/>
              <a:t> </a:t>
            </a:r>
            <a:r>
              <a:rPr lang="en-US" dirty="0"/>
              <a:t>A binding of SOAP to a transport protocol is a description of how a SOAP message is to be sent using that transport protocol. </a:t>
            </a:r>
            <a:endParaRPr lang="en-US" dirty="0" smtClean="0"/>
          </a:p>
          <a:p>
            <a:r>
              <a:rPr lang="en-US" dirty="0" smtClean="0"/>
              <a:t> </a:t>
            </a:r>
            <a:r>
              <a:rPr lang="en-US" dirty="0"/>
              <a:t>The typical binding for SOAP is HTTP. </a:t>
            </a:r>
            <a:endParaRPr lang="en-US" dirty="0" smtClean="0"/>
          </a:p>
          <a:p>
            <a:r>
              <a:rPr lang="en-US" dirty="0" smtClean="0"/>
              <a:t> </a:t>
            </a:r>
            <a:r>
              <a:rPr lang="en-US" dirty="0"/>
              <a:t>SOAP can use GET or POST. With GET, the request is not a SOAP message but the response is a SOAP message, with POST both request and response are SOAP messages (in version 1.2, version 1.1 mainly considers the use of POST). </a:t>
            </a:r>
          </a:p>
          <a:p>
            <a:r>
              <a:rPr lang="en-US" dirty="0" smtClean="0"/>
              <a:t>SOAP </a:t>
            </a:r>
            <a:r>
              <a:rPr lang="en-US" dirty="0"/>
              <a:t>uses the same error and status codes as those used in HTTP so that HTTP responses can be directly interpreted by a SOAP module.</a:t>
            </a:r>
            <a:endParaRPr lang="en-IN" dirty="0"/>
          </a:p>
        </p:txBody>
      </p:sp>
      <p:pic>
        <p:nvPicPr>
          <p:cNvPr id="6" name="Content Placeholder 5"/>
          <p:cNvPicPr>
            <a:picLocks noGrp="1" noChangeAspect="1"/>
          </p:cNvPicPr>
          <p:nvPr>
            <p:ph sz="half" idx="2"/>
          </p:nvPr>
        </p:nvPicPr>
        <p:blipFill>
          <a:blip r:embed="rId2"/>
          <a:stretch>
            <a:fillRect/>
          </a:stretch>
        </p:blipFill>
        <p:spPr>
          <a:xfrm>
            <a:off x="5367495" y="1206500"/>
            <a:ext cx="3628710" cy="4835525"/>
          </a:xfrm>
          <a:prstGeom prst="rect">
            <a:avLst/>
          </a:prstGeom>
        </p:spPr>
      </p:pic>
    </p:spTree>
    <p:extLst>
      <p:ext uri="{BB962C8B-B14F-4D97-AF65-F5344CB8AC3E}">
        <p14:creationId xmlns:p14="http://schemas.microsoft.com/office/powerpoint/2010/main" val="16724017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6313" y="-9728"/>
            <a:ext cx="8384768" cy="6858000"/>
          </a:xfrm>
          <a:prstGeom prst="rect">
            <a:avLst/>
          </a:prstGeom>
        </p:spPr>
      </p:pic>
    </p:spTree>
    <p:extLst>
      <p:ext uri="{BB962C8B-B14F-4D97-AF65-F5344CB8AC3E}">
        <p14:creationId xmlns:p14="http://schemas.microsoft.com/office/powerpoint/2010/main" val="4116084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288588"/>
            <a:ext cx="8596668" cy="674451"/>
          </a:xfrm>
        </p:spPr>
        <p:txBody>
          <a:bodyPr/>
          <a:lstStyle/>
          <a:p>
            <a:r>
              <a:rPr lang="en-US" dirty="0"/>
              <a:t>Advantages and disadvantages of SOAP </a:t>
            </a:r>
            <a:endParaRPr lang="en-IN" dirty="0"/>
          </a:p>
        </p:txBody>
      </p:sp>
      <p:sp>
        <p:nvSpPr>
          <p:cNvPr id="3" name="Content Placeholder 2"/>
          <p:cNvSpPr>
            <a:spLocks noGrp="1"/>
          </p:cNvSpPr>
          <p:nvPr>
            <p:ph idx="1"/>
          </p:nvPr>
        </p:nvSpPr>
        <p:spPr>
          <a:xfrm>
            <a:off x="677334" y="963039"/>
            <a:ext cx="8596668" cy="5078323"/>
          </a:xfrm>
        </p:spPr>
        <p:txBody>
          <a:bodyPr/>
          <a:lstStyle/>
          <a:p>
            <a:r>
              <a:rPr lang="en-US" dirty="0" smtClean="0"/>
              <a:t>Advantages </a:t>
            </a:r>
            <a:r>
              <a:rPr lang="en-US" dirty="0"/>
              <a:t>of SOAP are: </a:t>
            </a:r>
            <a:endParaRPr lang="en-US" dirty="0" smtClean="0"/>
          </a:p>
          <a:p>
            <a:pPr marL="0" indent="0">
              <a:buNone/>
            </a:pPr>
            <a:r>
              <a:rPr lang="en-US" dirty="0" smtClean="0"/>
              <a:t>– </a:t>
            </a:r>
            <a:r>
              <a:rPr lang="en-US" dirty="0"/>
              <a:t>Simplicity </a:t>
            </a:r>
            <a:endParaRPr lang="en-US" dirty="0" smtClean="0"/>
          </a:p>
          <a:p>
            <a:pPr marL="0" indent="0">
              <a:buNone/>
            </a:pPr>
            <a:r>
              <a:rPr lang="en-US" dirty="0" smtClean="0"/>
              <a:t>– </a:t>
            </a:r>
            <a:r>
              <a:rPr lang="en-US" dirty="0"/>
              <a:t>Portability </a:t>
            </a:r>
            <a:endParaRPr lang="en-US" dirty="0" smtClean="0"/>
          </a:p>
          <a:p>
            <a:pPr marL="0" indent="0">
              <a:buNone/>
            </a:pPr>
            <a:r>
              <a:rPr lang="en-US" dirty="0" smtClean="0"/>
              <a:t>– </a:t>
            </a:r>
            <a:r>
              <a:rPr lang="en-US" dirty="0"/>
              <a:t>Firewall friendliness </a:t>
            </a:r>
            <a:endParaRPr lang="en-US" dirty="0" smtClean="0"/>
          </a:p>
          <a:p>
            <a:pPr marL="0" indent="0">
              <a:buNone/>
            </a:pPr>
            <a:r>
              <a:rPr lang="en-US" dirty="0" smtClean="0"/>
              <a:t>– </a:t>
            </a:r>
            <a:r>
              <a:rPr lang="en-US" dirty="0"/>
              <a:t>Use of open standards </a:t>
            </a:r>
            <a:endParaRPr lang="en-US" dirty="0" smtClean="0"/>
          </a:p>
          <a:p>
            <a:pPr marL="0" indent="0">
              <a:buNone/>
            </a:pPr>
            <a:r>
              <a:rPr lang="en-US" dirty="0" smtClean="0"/>
              <a:t>– </a:t>
            </a:r>
            <a:r>
              <a:rPr lang="en-US" dirty="0"/>
              <a:t>Interoperability </a:t>
            </a:r>
            <a:endParaRPr lang="en-US" dirty="0" smtClean="0"/>
          </a:p>
          <a:p>
            <a:pPr marL="0" indent="0">
              <a:buNone/>
            </a:pPr>
            <a:r>
              <a:rPr lang="en-US" dirty="0" smtClean="0"/>
              <a:t>– </a:t>
            </a:r>
            <a:r>
              <a:rPr lang="en-US" dirty="0"/>
              <a:t>Universal acceptance. </a:t>
            </a:r>
            <a:endParaRPr lang="en-US" dirty="0" smtClean="0"/>
          </a:p>
          <a:p>
            <a:pPr>
              <a:buFont typeface="Wingdings" panose="05000000000000000000" pitchFamily="2" charset="2"/>
              <a:buChar char="Ø"/>
            </a:pPr>
            <a:r>
              <a:rPr lang="en-US" dirty="0" smtClean="0"/>
              <a:t>Disadvantages of SOAP are: </a:t>
            </a:r>
          </a:p>
          <a:p>
            <a:pPr marL="0" indent="0">
              <a:buNone/>
            </a:pPr>
            <a:r>
              <a:rPr lang="en-US" dirty="0" smtClean="0"/>
              <a:t>– </a:t>
            </a:r>
            <a:r>
              <a:rPr lang="en-US" dirty="0"/>
              <a:t>Too much reliance on HTTP </a:t>
            </a:r>
            <a:endParaRPr lang="en-US" dirty="0" smtClean="0"/>
          </a:p>
          <a:p>
            <a:pPr marL="0" indent="0">
              <a:buNone/>
            </a:pPr>
            <a:r>
              <a:rPr lang="en-US" dirty="0" smtClean="0"/>
              <a:t>– </a:t>
            </a:r>
            <a:r>
              <a:rPr lang="en-US" dirty="0"/>
              <a:t>Statelessness </a:t>
            </a:r>
            <a:endParaRPr lang="en-US" dirty="0" smtClean="0"/>
          </a:p>
          <a:p>
            <a:pPr marL="0" indent="0">
              <a:buNone/>
            </a:pPr>
            <a:r>
              <a:rPr lang="en-US" dirty="0" smtClean="0"/>
              <a:t>– </a:t>
            </a:r>
            <a:r>
              <a:rPr lang="en-US" dirty="0"/>
              <a:t>Serialization by value and not by reference.</a:t>
            </a:r>
            <a:endParaRPr lang="en-IN" dirty="0"/>
          </a:p>
        </p:txBody>
      </p:sp>
    </p:spTree>
    <p:extLst>
      <p:ext uri="{BB962C8B-B14F-4D97-AF65-F5344CB8AC3E}">
        <p14:creationId xmlns:p14="http://schemas.microsoft.com/office/powerpoint/2010/main" val="3535248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THANKYOU!</a:t>
            </a:r>
            <a:endParaRPr lang="en-IN" dirty="0"/>
          </a:p>
        </p:txBody>
      </p:sp>
    </p:spTree>
    <p:extLst>
      <p:ext uri="{BB962C8B-B14F-4D97-AF65-F5344CB8AC3E}">
        <p14:creationId xmlns:p14="http://schemas.microsoft.com/office/powerpoint/2010/main" val="1362561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What </a:t>
            </a:r>
            <a:r>
              <a:rPr lang="en-US" sz="2400" dirty="0" smtClean="0"/>
              <a:t>is Web based </a:t>
            </a:r>
            <a:r>
              <a:rPr lang="en-US" sz="2400" dirty="0"/>
              <a:t>communication protocol</a:t>
            </a:r>
            <a:r>
              <a:rPr lang="en-US" sz="2400" dirty="0" smtClean="0"/>
              <a:t>?</a:t>
            </a:r>
          </a:p>
          <a:p>
            <a:r>
              <a:rPr lang="en-US" sz="2400" dirty="0" smtClean="0"/>
              <a:t>There are many Communication </a:t>
            </a:r>
            <a:r>
              <a:rPr lang="en-US" sz="2400" dirty="0" err="1" smtClean="0"/>
              <a:t>protols</a:t>
            </a:r>
            <a:r>
              <a:rPr lang="en-US" sz="2400" dirty="0" smtClean="0"/>
              <a:t>.</a:t>
            </a:r>
          </a:p>
          <a:p>
            <a:pPr marL="0" indent="0">
              <a:buNone/>
            </a:pPr>
            <a:r>
              <a:rPr lang="en-US" sz="2400" dirty="0" smtClean="0"/>
              <a:t>	Like HTTP, Telnet, FTP, </a:t>
            </a:r>
            <a:r>
              <a:rPr lang="en-US" sz="2400" dirty="0" err="1" smtClean="0"/>
              <a:t>etc</a:t>
            </a:r>
            <a:r>
              <a:rPr lang="en-US" sz="2400" dirty="0"/>
              <a:t/>
            </a:r>
            <a:br>
              <a:rPr lang="en-US" sz="2400" dirty="0"/>
            </a:br>
            <a:endParaRPr lang="en-IN" sz="2400" dirty="0"/>
          </a:p>
        </p:txBody>
      </p:sp>
    </p:spTree>
    <p:extLst>
      <p:ext uri="{BB962C8B-B14F-4D97-AF65-F5344CB8AC3E}">
        <p14:creationId xmlns:p14="http://schemas.microsoft.com/office/powerpoint/2010/main" val="25556447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sz="2600" dirty="0"/>
              <a:t>It is a request response protocol</a:t>
            </a:r>
            <a:r>
              <a:rPr lang="en-US" sz="2600" dirty="0" smtClean="0"/>
              <a:t>.</a:t>
            </a:r>
          </a:p>
          <a:p>
            <a:r>
              <a:rPr lang="en-US" sz="2400" dirty="0" smtClean="0"/>
              <a:t>HTTP </a:t>
            </a:r>
            <a:r>
              <a:rPr lang="en-US" sz="2400" dirty="0"/>
              <a:t>is an application-level protocol </a:t>
            </a:r>
            <a:endParaRPr lang="en-US" sz="2400" dirty="0" smtClean="0"/>
          </a:p>
          <a:p>
            <a:r>
              <a:rPr lang="en-US" sz="2400" dirty="0" smtClean="0"/>
              <a:t>foundation </a:t>
            </a:r>
            <a:r>
              <a:rPr lang="en-US" sz="2400" dirty="0"/>
              <a:t>for data communication for the World Wide Web (i.e. internet) since 1990.</a:t>
            </a:r>
          </a:p>
          <a:p>
            <a:r>
              <a:rPr lang="en-US" sz="2400" dirty="0"/>
              <a:t>HTTP is a generic and stateless protocol </a:t>
            </a:r>
          </a:p>
          <a:p>
            <a:r>
              <a:rPr lang="en-US" sz="2400" dirty="0"/>
              <a:t>HTTP is a TCP/IP based communication protocol, that is used to deliver data (HTML files, image files, query results, etc.) on the World Wide Web</a:t>
            </a:r>
          </a:p>
          <a:p>
            <a:r>
              <a:rPr lang="en-US" sz="2400" dirty="0" smtClean="0"/>
              <a:t>It </a:t>
            </a:r>
            <a:r>
              <a:rPr lang="en-US" sz="2400" dirty="0"/>
              <a:t>provides a standardized way for computers to communicate with each other.</a:t>
            </a:r>
          </a:p>
          <a:p>
            <a:r>
              <a:rPr lang="en-US" sz="2400" dirty="0"/>
              <a:t>HTTP specification specifies how clients' request data will be constructed and sent to the server, and how the servers respond to these requests.</a:t>
            </a:r>
          </a:p>
          <a:p>
            <a:endParaRPr lang="en-IN" sz="2400" dirty="0"/>
          </a:p>
        </p:txBody>
      </p:sp>
      <p:pic>
        <p:nvPicPr>
          <p:cNvPr id="4" name="Picture 3"/>
          <p:cNvPicPr>
            <a:picLocks noChangeAspect="1"/>
          </p:cNvPicPr>
          <p:nvPr/>
        </p:nvPicPr>
        <p:blipFill>
          <a:blip r:embed="rId2"/>
          <a:stretch>
            <a:fillRect/>
          </a:stretch>
        </p:blipFill>
        <p:spPr>
          <a:xfrm>
            <a:off x="2149813" y="298778"/>
            <a:ext cx="5340485" cy="1734304"/>
          </a:xfrm>
          <a:prstGeom prst="rect">
            <a:avLst/>
          </a:prstGeom>
        </p:spPr>
      </p:pic>
      <p:sp>
        <p:nvSpPr>
          <p:cNvPr id="5" name="TextBox 4"/>
          <p:cNvSpPr txBox="1"/>
          <p:nvPr/>
        </p:nvSpPr>
        <p:spPr>
          <a:xfrm>
            <a:off x="910798" y="873542"/>
            <a:ext cx="1177047" cy="584775"/>
          </a:xfrm>
          <a:prstGeom prst="rect">
            <a:avLst/>
          </a:prstGeom>
          <a:noFill/>
        </p:spPr>
        <p:txBody>
          <a:bodyPr wrap="square" rtlCol="0">
            <a:spAutoFit/>
          </a:bodyPr>
          <a:lstStyle/>
          <a:p>
            <a:r>
              <a:rPr lang="en-IN" sz="3200" u="sng" dirty="0" smtClean="0">
                <a:solidFill>
                  <a:schemeClr val="accent1"/>
                </a:solidFill>
              </a:rPr>
              <a:t>HTTP</a:t>
            </a:r>
            <a:endParaRPr lang="en-IN" sz="3200" u="sng" dirty="0">
              <a:solidFill>
                <a:schemeClr val="accent1"/>
              </a:solidFill>
            </a:endParaRPr>
          </a:p>
        </p:txBody>
      </p:sp>
    </p:spTree>
    <p:extLst>
      <p:ext uri="{BB962C8B-B14F-4D97-AF65-F5344CB8AC3E}">
        <p14:creationId xmlns:p14="http://schemas.microsoft.com/office/powerpoint/2010/main" val="3080598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845762"/>
          </a:xfrm>
        </p:spPr>
        <p:txBody>
          <a:bodyPr>
            <a:noAutofit/>
          </a:bodyPr>
          <a:lstStyle/>
          <a:p>
            <a:r>
              <a:rPr lang="en-IN" sz="2800" dirty="0"/>
              <a:t>Basic </a:t>
            </a:r>
            <a:r>
              <a:rPr lang="en-IN" sz="2800" dirty="0" smtClean="0"/>
              <a:t>Features</a:t>
            </a:r>
            <a:endParaRPr lang="en-IN" sz="2800" dirty="0"/>
          </a:p>
        </p:txBody>
      </p:sp>
      <p:sp>
        <p:nvSpPr>
          <p:cNvPr id="3" name="Content Placeholder 2"/>
          <p:cNvSpPr>
            <a:spLocks noGrp="1"/>
          </p:cNvSpPr>
          <p:nvPr>
            <p:ph idx="1"/>
          </p:nvPr>
        </p:nvSpPr>
        <p:spPr/>
        <p:txBody>
          <a:bodyPr/>
          <a:lstStyle/>
          <a:p>
            <a:pPr fontAlgn="base"/>
            <a:endParaRPr lang="en-US" dirty="0" smtClean="0"/>
          </a:p>
          <a:p>
            <a:pPr fontAlgn="base"/>
            <a:endParaRPr lang="en-US" dirty="0"/>
          </a:p>
          <a:p>
            <a:pPr fontAlgn="base"/>
            <a:endParaRPr lang="en-US" dirty="0" smtClean="0"/>
          </a:p>
          <a:p>
            <a:pPr fontAlgn="base"/>
            <a:r>
              <a:rPr lang="en-US" dirty="0" smtClean="0"/>
              <a:t>HTTP </a:t>
            </a:r>
            <a:r>
              <a:rPr lang="en-US" dirty="0"/>
              <a:t>is </a:t>
            </a:r>
            <a:r>
              <a:rPr lang="en-US" dirty="0" smtClean="0"/>
              <a:t>connectionless</a:t>
            </a:r>
          </a:p>
          <a:p>
            <a:pPr marL="0" indent="0" fontAlgn="base">
              <a:buNone/>
            </a:pPr>
            <a:endParaRPr lang="en-US" dirty="0"/>
          </a:p>
          <a:p>
            <a:pPr fontAlgn="base"/>
            <a:r>
              <a:rPr lang="en-US" dirty="0"/>
              <a:t>HTTP is media </a:t>
            </a:r>
            <a:r>
              <a:rPr lang="en-US" dirty="0" smtClean="0"/>
              <a:t>independent</a:t>
            </a:r>
          </a:p>
          <a:p>
            <a:pPr marL="0" indent="0" fontAlgn="base">
              <a:buNone/>
            </a:pPr>
            <a:endParaRPr lang="en-US" dirty="0"/>
          </a:p>
          <a:p>
            <a:pPr fontAlgn="base"/>
            <a:r>
              <a:rPr lang="en-US" dirty="0"/>
              <a:t>HTTP is stateless</a:t>
            </a:r>
          </a:p>
          <a:p>
            <a:pPr marL="0" indent="0">
              <a:buNone/>
            </a:pPr>
            <a:r>
              <a:rPr lang="en-US" dirty="0"/>
              <a:t/>
            </a:r>
            <a:br>
              <a:rPr lang="en-US" dirty="0"/>
            </a:br>
            <a:endParaRPr lang="en-IN" dirty="0"/>
          </a:p>
        </p:txBody>
      </p:sp>
      <p:sp>
        <p:nvSpPr>
          <p:cNvPr id="4" name="Text Placeholder 3"/>
          <p:cNvSpPr>
            <a:spLocks noGrp="1"/>
          </p:cNvSpPr>
          <p:nvPr>
            <p:ph type="body" sz="half" idx="2"/>
          </p:nvPr>
        </p:nvSpPr>
        <p:spPr>
          <a:xfrm>
            <a:off x="677334" y="2344367"/>
            <a:ext cx="3854528" cy="3017152"/>
          </a:xfrm>
        </p:spPr>
        <p:txBody>
          <a:bodyPr>
            <a:normAutofit/>
          </a:bodyPr>
          <a:lstStyle/>
          <a:p>
            <a:r>
              <a:rPr lang="en-IN" sz="2400" dirty="0" smtClean="0">
                <a:solidFill>
                  <a:schemeClr val="accent1"/>
                </a:solidFill>
              </a:rPr>
              <a:t>Of</a:t>
            </a:r>
            <a:r>
              <a:rPr lang="en-IN" sz="2400" dirty="0" smtClean="0"/>
              <a:t> </a:t>
            </a:r>
            <a:r>
              <a:rPr lang="en-IN" sz="2400" dirty="0" smtClean="0">
                <a:solidFill>
                  <a:schemeClr val="accent1"/>
                </a:solidFill>
              </a:rPr>
              <a:t>HTTP</a:t>
            </a:r>
            <a:endParaRPr lang="en-IN" sz="2400" dirty="0">
              <a:solidFill>
                <a:schemeClr val="accent1"/>
              </a:solidFill>
            </a:endParaRPr>
          </a:p>
        </p:txBody>
      </p:sp>
    </p:spTree>
    <p:extLst>
      <p:ext uri="{BB962C8B-B14F-4D97-AF65-F5344CB8AC3E}">
        <p14:creationId xmlns:p14="http://schemas.microsoft.com/office/powerpoint/2010/main" val="26645191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495566"/>
          </a:xfrm>
        </p:spPr>
        <p:txBody>
          <a:bodyPr>
            <a:normAutofit/>
          </a:bodyPr>
          <a:lstStyle/>
          <a:p>
            <a:r>
              <a:rPr lang="en-IN" sz="2400" dirty="0"/>
              <a:t>B</a:t>
            </a:r>
            <a:r>
              <a:rPr lang="en-IN" sz="2400" dirty="0" smtClean="0"/>
              <a:t>asic Architecture</a:t>
            </a:r>
            <a:endParaRPr lang="en-IN" sz="2400" dirty="0"/>
          </a:p>
        </p:txBody>
      </p:sp>
      <p:sp>
        <p:nvSpPr>
          <p:cNvPr id="3" name="Content Placeholder 2"/>
          <p:cNvSpPr>
            <a:spLocks noGrp="1"/>
          </p:cNvSpPr>
          <p:nvPr>
            <p:ph idx="1"/>
          </p:nvPr>
        </p:nvSpPr>
        <p:spPr>
          <a:xfrm>
            <a:off x="4760461" y="514924"/>
            <a:ext cx="4513541" cy="5827510"/>
          </a:xfrm>
        </p:spPr>
        <p:txBody>
          <a:bodyPr/>
          <a:lstStyle/>
          <a:p>
            <a:r>
              <a:rPr lang="en-US" dirty="0"/>
              <a:t>The following diagram shows a very basic architecture of a web application and depicts where HTTP sits:</a:t>
            </a:r>
            <a:endParaRPr lang="en-IN" dirty="0"/>
          </a:p>
        </p:txBody>
      </p:sp>
      <p:sp>
        <p:nvSpPr>
          <p:cNvPr id="4" name="Text Placeholder 3"/>
          <p:cNvSpPr>
            <a:spLocks noGrp="1"/>
          </p:cNvSpPr>
          <p:nvPr>
            <p:ph type="body" sz="half" idx="2"/>
          </p:nvPr>
        </p:nvSpPr>
        <p:spPr>
          <a:xfrm>
            <a:off x="677334" y="2101175"/>
            <a:ext cx="3854528" cy="3260344"/>
          </a:xfrm>
        </p:spPr>
        <p:txBody>
          <a:bodyPr>
            <a:normAutofit/>
          </a:bodyPr>
          <a:lstStyle/>
          <a:p>
            <a:pPr marL="342900" indent="-342900">
              <a:buFont typeface="Wingdings" panose="05000000000000000000" pitchFamily="2" charset="2"/>
              <a:buChar char="Ø"/>
            </a:pPr>
            <a:r>
              <a:rPr lang="en-US" sz="2000" dirty="0"/>
              <a:t>HTTP is request/response protocol which is based on client/server based architecture</a:t>
            </a:r>
            <a:r>
              <a:rPr lang="en-US" sz="2000" dirty="0" smtClean="0"/>
              <a:t>.</a:t>
            </a:r>
          </a:p>
          <a:p>
            <a:pPr marL="342900" indent="-342900">
              <a:buFont typeface="Wingdings" panose="05000000000000000000" pitchFamily="2" charset="2"/>
              <a:buChar char="Ø"/>
            </a:pPr>
            <a:r>
              <a:rPr lang="en-US" sz="2000" dirty="0" smtClean="0"/>
              <a:t> </a:t>
            </a:r>
            <a:r>
              <a:rPr lang="en-US" sz="2000" dirty="0"/>
              <a:t>In this protocol, web browser, search engines, etc. behave as HTTP clients and the Web server like Servlet behaves as a server</a:t>
            </a:r>
            <a:endParaRPr lang="en-IN" sz="2000" dirty="0"/>
          </a:p>
        </p:txBody>
      </p:sp>
      <p:pic>
        <p:nvPicPr>
          <p:cNvPr id="5" name="Picture 4"/>
          <p:cNvPicPr>
            <a:picLocks noChangeAspect="1"/>
          </p:cNvPicPr>
          <p:nvPr/>
        </p:nvPicPr>
        <p:blipFill>
          <a:blip r:embed="rId2"/>
          <a:stretch>
            <a:fillRect/>
          </a:stretch>
        </p:blipFill>
        <p:spPr>
          <a:xfrm>
            <a:off x="5075837" y="1746387"/>
            <a:ext cx="4198165" cy="4294974"/>
          </a:xfrm>
          <a:prstGeom prst="rect">
            <a:avLst/>
          </a:prstGeom>
          <a:effectLst>
            <a:softEdge rad="31750"/>
          </a:effectLst>
        </p:spPr>
      </p:pic>
    </p:spTree>
    <p:extLst>
      <p:ext uri="{BB962C8B-B14F-4D97-AF65-F5344CB8AC3E}">
        <p14:creationId xmlns:p14="http://schemas.microsoft.com/office/powerpoint/2010/main" val="2227408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t>SOAP</a:t>
            </a:r>
            <a:endParaRPr lang="en-IN" dirty="0"/>
          </a:p>
        </p:txBody>
      </p:sp>
      <p:sp>
        <p:nvSpPr>
          <p:cNvPr id="6" name="Subtitle 5"/>
          <p:cNvSpPr>
            <a:spLocks noGrp="1"/>
          </p:cNvSpPr>
          <p:nvPr>
            <p:ph type="subTitle" idx="1"/>
          </p:nvPr>
        </p:nvSpPr>
        <p:spPr/>
        <p:txBody>
          <a:bodyPr>
            <a:normAutofit/>
          </a:bodyPr>
          <a:lstStyle/>
          <a:p>
            <a:r>
              <a:rPr lang="en-IN" sz="2000" dirty="0"/>
              <a:t>Simple Object Access Protocol</a:t>
            </a:r>
          </a:p>
        </p:txBody>
      </p:sp>
    </p:spTree>
    <p:extLst>
      <p:ext uri="{BB962C8B-B14F-4D97-AF65-F5344CB8AC3E}">
        <p14:creationId xmlns:p14="http://schemas.microsoft.com/office/powerpoint/2010/main" val="22340084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94554"/>
            <a:ext cx="8596668" cy="573932"/>
          </a:xfrm>
        </p:spPr>
        <p:txBody>
          <a:bodyPr>
            <a:normAutofit fontScale="90000"/>
          </a:bodyPr>
          <a:lstStyle/>
          <a:p>
            <a:r>
              <a:rPr lang="en-IN" dirty="0"/>
              <a:t>What is SOAP</a:t>
            </a:r>
            <a:r>
              <a:rPr lang="en-IN" dirty="0" smtClean="0"/>
              <a:t>?</a:t>
            </a:r>
            <a:endParaRPr lang="en-IN" dirty="0"/>
          </a:p>
        </p:txBody>
      </p:sp>
      <p:sp>
        <p:nvSpPr>
          <p:cNvPr id="3" name="Content Placeholder 2"/>
          <p:cNvSpPr>
            <a:spLocks noGrp="1"/>
          </p:cNvSpPr>
          <p:nvPr>
            <p:ph idx="1"/>
          </p:nvPr>
        </p:nvSpPr>
        <p:spPr>
          <a:xfrm>
            <a:off x="677334" y="768487"/>
            <a:ext cx="8596668" cy="5593402"/>
          </a:xfrm>
        </p:spPr>
        <p:txBody>
          <a:bodyPr>
            <a:normAutofit/>
          </a:bodyPr>
          <a:lstStyle/>
          <a:p>
            <a:r>
              <a:rPr lang="en-US" sz="1600" dirty="0" smtClean="0"/>
              <a:t>SOAP is Lightweight Protocol.</a:t>
            </a:r>
          </a:p>
          <a:p>
            <a:r>
              <a:rPr lang="en-US" sz="1600" dirty="0" smtClean="0"/>
              <a:t>SOAP </a:t>
            </a:r>
            <a:r>
              <a:rPr lang="en-US" sz="1600" dirty="0"/>
              <a:t>is the standard messaging protocol used by Web services. SOAP’s primary application is inter application communication. SOAP codifies the use of XML as an encoding scheme for request and response parameters using HTTP as a means for transport</a:t>
            </a:r>
            <a:r>
              <a:rPr lang="en-US" sz="1600" dirty="0" smtClean="0"/>
              <a:t>.</a:t>
            </a:r>
          </a:p>
          <a:p>
            <a:endParaRPr lang="en-IN" sz="1600" dirty="0"/>
          </a:p>
        </p:txBody>
      </p:sp>
      <p:pic>
        <p:nvPicPr>
          <p:cNvPr id="4" name="Picture 3"/>
          <p:cNvPicPr>
            <a:picLocks noChangeAspect="1"/>
          </p:cNvPicPr>
          <p:nvPr/>
        </p:nvPicPr>
        <p:blipFill>
          <a:blip r:embed="rId2"/>
          <a:stretch>
            <a:fillRect/>
          </a:stretch>
        </p:blipFill>
        <p:spPr>
          <a:xfrm>
            <a:off x="902211" y="2186016"/>
            <a:ext cx="8281984" cy="4059454"/>
          </a:xfrm>
          <a:prstGeom prst="rect">
            <a:avLst/>
          </a:prstGeom>
        </p:spPr>
      </p:pic>
    </p:spTree>
    <p:extLst>
      <p:ext uri="{BB962C8B-B14F-4D97-AF65-F5344CB8AC3E}">
        <p14:creationId xmlns:p14="http://schemas.microsoft.com/office/powerpoint/2010/main" val="1151585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5813"/>
          </a:xfrm>
        </p:spPr>
        <p:txBody>
          <a:bodyPr>
            <a:normAutofit fontScale="90000"/>
          </a:bodyPr>
          <a:lstStyle/>
          <a:p>
            <a:r>
              <a:rPr lang="en-IN" dirty="0"/>
              <a:t>What is SOAP? (continued)</a:t>
            </a:r>
          </a:p>
        </p:txBody>
      </p:sp>
      <p:sp>
        <p:nvSpPr>
          <p:cNvPr id="3" name="Content Placeholder 2"/>
          <p:cNvSpPr>
            <a:spLocks noGrp="1"/>
          </p:cNvSpPr>
          <p:nvPr>
            <p:ph idx="1"/>
          </p:nvPr>
        </p:nvSpPr>
        <p:spPr>
          <a:xfrm>
            <a:off x="677334" y="1235413"/>
            <a:ext cx="8596668" cy="4805949"/>
          </a:xfrm>
        </p:spPr>
        <p:txBody>
          <a:bodyPr/>
          <a:lstStyle/>
          <a:p>
            <a:r>
              <a:rPr lang="en-US" dirty="0" smtClean="0"/>
              <a:t>SOAP </a:t>
            </a:r>
            <a:r>
              <a:rPr lang="en-US" dirty="0"/>
              <a:t>covers the following four main areas: </a:t>
            </a:r>
            <a:endParaRPr lang="en-US" dirty="0" smtClean="0"/>
          </a:p>
          <a:p>
            <a:pPr marL="0" indent="0">
              <a:buNone/>
            </a:pPr>
            <a:r>
              <a:rPr lang="en-US" dirty="0" smtClean="0"/>
              <a:t>	– </a:t>
            </a:r>
            <a:r>
              <a:rPr lang="en-US" dirty="0" smtClean="0">
                <a:solidFill>
                  <a:srgbClr val="FF0000"/>
                </a:solidFill>
              </a:rPr>
              <a:t>A message format </a:t>
            </a:r>
            <a:r>
              <a:rPr lang="en-US" dirty="0" smtClean="0"/>
              <a:t>for one-way communication describing how a message 	can be packed into an XML document. </a:t>
            </a:r>
          </a:p>
          <a:p>
            <a:pPr marL="0" indent="0">
              <a:buNone/>
            </a:pPr>
            <a:r>
              <a:rPr lang="en-US" dirty="0"/>
              <a:t>	</a:t>
            </a:r>
            <a:r>
              <a:rPr lang="en-US" dirty="0" smtClean="0"/>
              <a:t>– A </a:t>
            </a:r>
            <a:r>
              <a:rPr lang="en-US" dirty="0">
                <a:solidFill>
                  <a:srgbClr val="FF0000"/>
                </a:solidFill>
              </a:rPr>
              <a:t>description</a:t>
            </a:r>
            <a:r>
              <a:rPr lang="en-US" dirty="0"/>
              <a:t> of how a SOAP message should be transported using HTTP (for </a:t>
            </a:r>
            <a:r>
              <a:rPr lang="en-US" dirty="0" smtClean="0"/>
              <a:t>	Web-based </a:t>
            </a:r>
            <a:r>
              <a:rPr lang="en-US" dirty="0"/>
              <a:t>interaction) or SMTP (for e-mail-based interaction). </a:t>
            </a:r>
            <a:endParaRPr lang="en-US" dirty="0" smtClean="0"/>
          </a:p>
          <a:p>
            <a:pPr marL="0" indent="0">
              <a:buNone/>
            </a:pPr>
            <a:r>
              <a:rPr lang="en-US" dirty="0"/>
              <a:t>	</a:t>
            </a:r>
            <a:r>
              <a:rPr lang="en-US" dirty="0" smtClean="0"/>
              <a:t>– </a:t>
            </a:r>
            <a:r>
              <a:rPr lang="en-US" dirty="0">
                <a:solidFill>
                  <a:srgbClr val="FF0000"/>
                </a:solidFill>
              </a:rPr>
              <a:t>A set of rules </a:t>
            </a:r>
            <a:r>
              <a:rPr lang="en-US" dirty="0"/>
              <a:t>that must be followed when processing a SOAP message and a </a:t>
            </a:r>
            <a:r>
              <a:rPr lang="en-US" dirty="0" smtClean="0"/>
              <a:t>	simple </a:t>
            </a:r>
            <a:r>
              <a:rPr lang="en-US" dirty="0"/>
              <a:t>classification of the entities involved in processing a SOAP message</a:t>
            </a:r>
            <a:r>
              <a:rPr lang="en-US" dirty="0" smtClean="0"/>
              <a:t>.</a:t>
            </a:r>
          </a:p>
          <a:p>
            <a:pPr marL="0" indent="0">
              <a:buNone/>
            </a:pPr>
            <a:r>
              <a:rPr lang="en-US" dirty="0"/>
              <a:t>	</a:t>
            </a:r>
            <a:r>
              <a:rPr lang="en-US" dirty="0" smtClean="0"/>
              <a:t> </a:t>
            </a:r>
            <a:r>
              <a:rPr lang="en-US" dirty="0"/>
              <a:t>– </a:t>
            </a:r>
            <a:r>
              <a:rPr lang="en-US" dirty="0">
                <a:solidFill>
                  <a:srgbClr val="FF0000"/>
                </a:solidFill>
              </a:rPr>
              <a:t>A set of conventions </a:t>
            </a:r>
            <a:r>
              <a:rPr lang="en-US" dirty="0"/>
              <a:t>on how to turn an RPC call into a SOAP message and </a:t>
            </a:r>
            <a:r>
              <a:rPr lang="en-US" dirty="0" smtClean="0"/>
              <a:t>	back.</a:t>
            </a:r>
          </a:p>
          <a:p>
            <a:pPr marL="0" indent="0">
              <a:buNone/>
            </a:pPr>
            <a:endParaRPr lang="en-IN" dirty="0"/>
          </a:p>
        </p:txBody>
      </p:sp>
    </p:spTree>
    <p:extLst>
      <p:ext uri="{BB962C8B-B14F-4D97-AF65-F5344CB8AC3E}">
        <p14:creationId xmlns:p14="http://schemas.microsoft.com/office/powerpoint/2010/main" val="208993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SOAP as a lightweight protocol </a:t>
            </a:r>
          </a:p>
        </p:txBody>
      </p:sp>
      <p:sp>
        <p:nvSpPr>
          <p:cNvPr id="3" name="Content Placeholder 2"/>
          <p:cNvSpPr>
            <a:spLocks noGrp="1"/>
          </p:cNvSpPr>
          <p:nvPr>
            <p:ph idx="1"/>
          </p:nvPr>
        </p:nvSpPr>
        <p:spPr>
          <a:pattFill prst="pct20">
            <a:fgClr>
              <a:schemeClr val="accent1"/>
            </a:fgClr>
            <a:bgClr>
              <a:schemeClr val="bg1"/>
            </a:bgClr>
          </a:pattFill>
        </p:spPr>
        <p:txBody>
          <a:bodyPr/>
          <a:lstStyle/>
          <a:p>
            <a:r>
              <a:rPr lang="en-US" dirty="0"/>
              <a:t>SOAP is a lightweight protocol that allows applications to pass messages and data back and forth between disparate systems in a distributed environment enabling remote method invocation</a:t>
            </a:r>
            <a:r>
              <a:rPr lang="en-US" dirty="0" smtClean="0"/>
              <a:t>.</a:t>
            </a:r>
          </a:p>
          <a:p>
            <a:r>
              <a:rPr lang="en-US" dirty="0"/>
              <a:t>This can be contrasted with the heavyweight </a:t>
            </a:r>
            <a:r>
              <a:rPr lang="en-US" dirty="0" smtClean="0"/>
              <a:t>protocols.</a:t>
            </a:r>
            <a:endParaRPr lang="en-IN" dirty="0"/>
          </a:p>
        </p:txBody>
      </p:sp>
      <p:pic>
        <p:nvPicPr>
          <p:cNvPr id="4" name="Picture 3"/>
          <p:cNvPicPr>
            <a:picLocks noChangeAspect="1"/>
          </p:cNvPicPr>
          <p:nvPr/>
        </p:nvPicPr>
        <p:blipFill>
          <a:blip r:embed="rId2"/>
          <a:stretch>
            <a:fillRect/>
          </a:stretch>
        </p:blipFill>
        <p:spPr>
          <a:xfrm>
            <a:off x="2694359" y="3693571"/>
            <a:ext cx="5772150" cy="2466975"/>
          </a:xfrm>
          <a:prstGeom prst="rect">
            <a:avLst/>
          </a:prstGeom>
        </p:spPr>
      </p:pic>
    </p:spTree>
    <p:extLst>
      <p:ext uri="{BB962C8B-B14F-4D97-AF65-F5344CB8AC3E}">
        <p14:creationId xmlns:p14="http://schemas.microsoft.com/office/powerpoint/2010/main" val="186743569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2043</TotalTime>
  <Words>530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Communication based  protocol(HTTP &amp; SOAP)</vt:lpstr>
      <vt:lpstr>PowerPoint Presentation</vt:lpstr>
      <vt:lpstr>PowerPoint Presentation</vt:lpstr>
      <vt:lpstr>Basic Features</vt:lpstr>
      <vt:lpstr>Basic Architecture</vt:lpstr>
      <vt:lpstr>SOAP</vt:lpstr>
      <vt:lpstr>What is SOAP?</vt:lpstr>
      <vt:lpstr>What is SOAP? (continued)</vt:lpstr>
      <vt:lpstr>SOAP as a lightweight protocol </vt:lpstr>
      <vt:lpstr>Distributed messaging using SOAP</vt:lpstr>
      <vt:lpstr>SOAP messages </vt:lpstr>
      <vt:lpstr>SOAP envelope and header</vt:lpstr>
      <vt:lpstr>Example SOAP Message </vt:lpstr>
      <vt:lpstr>The SOAP Communication Model </vt:lpstr>
      <vt:lpstr>SOAP Fault element </vt:lpstr>
      <vt:lpstr>SOAP over HTTP </vt:lpstr>
      <vt:lpstr>PowerPoint Presentation</vt:lpstr>
      <vt:lpstr>Advantages and disadvantages of SOAP </vt:lpstr>
      <vt:lpstr>THANKYOU!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based  protocol(HTTP &amp; SOAP)</dc:title>
  <dc:creator>Career With Us</dc:creator>
  <cp:lastModifiedBy>Career With Us</cp:lastModifiedBy>
  <cp:revision>32</cp:revision>
  <dcterms:created xsi:type="dcterms:W3CDTF">2021-02-21T09:03:10Z</dcterms:created>
  <dcterms:modified xsi:type="dcterms:W3CDTF">2021-03-09T14:03:08Z</dcterms:modified>
</cp:coreProperties>
</file>