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  <p:sldMasterId id="2147483676" r:id="rId2"/>
  </p:sldMasterIdLst>
  <p:notesMasterIdLst>
    <p:notesMasterId r:id="rId5"/>
  </p:notesMasterIdLst>
  <p:sldIdLst>
    <p:sldId id="1322" r:id="rId3"/>
    <p:sldId id="1323" r:id="rId4"/>
  </p:sldIdLst>
  <p:sldSz cx="12192000" cy="6858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Calibri Light" panose="020F0302020204030204" pitchFamily="34" charset="0"/>
      <p:regular r:id="rId10"/>
      <p:italic r:id="rId11"/>
    </p:embeddedFont>
    <p:embeddedFont>
      <p:font typeface="Montserrat" panose="00000500000000000000" pitchFamily="2" charset="0"/>
      <p:regular r:id="rId12"/>
      <p:bold r:id="rId13"/>
      <p:italic r:id="rId14"/>
      <p:boldItalic r:id="rId15"/>
    </p:embeddedFont>
    <p:embeddedFont>
      <p:font typeface="Montserrat SemiBold" panose="00000700000000000000" pitchFamily="2" charset="0"/>
      <p:bold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F1C"/>
    <a:srgbClr val="FF9900"/>
    <a:srgbClr val="E6E6E6"/>
    <a:srgbClr val="1942A6"/>
    <a:srgbClr val="7B93CC"/>
    <a:srgbClr val="9D399D"/>
    <a:srgbClr val="F0D5CF"/>
    <a:srgbClr val="FF56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131" autoAdjust="0"/>
    <p:restoredTop sz="95226" autoAdjust="0"/>
  </p:normalViewPr>
  <p:slideViewPr>
    <p:cSldViewPr snapToGrid="0" snapToObjects="1">
      <p:cViewPr varScale="1">
        <p:scale>
          <a:sx n="112" d="100"/>
          <a:sy n="112" d="100"/>
        </p:scale>
        <p:origin x="17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5774804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0CF9D4-6142-441F-9CC7-B111E5F3C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BD84C9-C47B-4688-9E12-08B97B78C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306C19-EDB8-45AC-A06D-1C6E7A468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420566-273E-44F3-9CE4-498C94861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6D2815-D915-46BB-8E74-27731C322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268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2DE03E-921D-4B71-9894-652B786F0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279575F-2318-430B-A3C7-280A00723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D7F357-B243-4712-AB7A-F0C6E60AA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3082FC-CA95-4D75-B66C-561D51CC3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50573C-42FA-4875-8D00-243C2A886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7358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45DC263-2243-4775-9DD9-3D4006A07E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9D7DE7F-6F3E-45F8-BCCB-1A39543D1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E95832-C46F-4E70-8D36-2D6C6305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B8BEBA-10F7-420F-850F-8C895A1E5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5B1847-01D3-4BFB-9989-12EDDB18B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836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AEDA6-8E64-4860-BD20-BF9F580919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F1FD35-DB38-4881-8899-C4D24C54DC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4A7DD-7582-4FDF-BDE9-D813EE69B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112CB-B773-47C4-8A5B-8BCD13EEE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D8543-0C1A-44D8-AF2F-73662C06A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73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C28B9-8755-45A3-B57E-80102AFB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15F04-49FC-4DF0-B9A3-ECDD02545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51E70-0D1C-4663-9A56-9C678517B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E7A67-7C7A-406F-AED1-1FA60257A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024C2-B8C2-470F-A918-517D1DD3C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652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6CB0F-13CB-4F4D-92A5-8093BFD55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BB41E4-5391-485D-9081-639632AC2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20603-342D-4D02-A6EA-400FDE3D2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E159C-CB66-49A2-A29C-1103460F2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ABF9C-985B-4B39-BECA-069775D6D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9579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2050C-258D-495A-AF47-4F25D4209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114C1-4A81-4397-BD15-A61C4D417F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E9488C-CEDA-41F2-986E-FD21BA4E0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44FCF3-45BF-4F32-9AED-8E50D3E64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11266-ED54-44B7-8482-34B8C9C63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DBCD9-FA3C-4F5B-BFC1-49A816EC4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0204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002C4-4E2F-4702-B02C-BB244E82B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2CB4E-5EC6-4341-A20B-FE41DED1E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795C79-0547-4E92-9A11-12E77E7DB8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CA4C4D-13BD-4F7E-BF38-BC5ED45021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E9732F-6819-45E4-BB4C-41138FE42B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3D2252-B35B-4B92-A505-DB32792CE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523605-4142-4FE7-83B0-35337342C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A1CF69-88C6-4ACD-99B3-1E8B7AB5D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0701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BFE60-CFC6-432C-BCA8-AB1C52349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55BE14-B49B-4A75-AAF9-8A21C3D6C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8E6795-0307-4394-96DC-7505D8EF2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34F04F-CD0E-4983-A512-2DEED58E7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5361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0DA649-D5D8-43CC-A547-86C04D283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574BA6-DD8B-4C63-AD64-301BA72E9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A965D-7295-4DD0-8D90-AB64448AC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508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464E8-9120-4C41-B5FC-6B4CFA221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C9A8D-B930-4D03-8421-B8B29406E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3F56D3-F161-4ED1-8620-9410AEF228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2EB7C-1B38-4155-A704-16AF69A1E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C21FB-1864-49CA-AC9F-1EAC4B5BA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5D9AA-75CA-4003-9614-0438506B9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9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785E31-5EE4-4031-8DAA-64044DE08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AB51F7-AD05-4812-9AEE-F0A7A18CE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39D8A6-338D-4A25-B834-B4A942E94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93547E-E0C5-4326-ADC3-C43A6781B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67DB44-D3F4-429C-AB2C-E561CB26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98397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9F6EC-7080-463B-A1AC-1229A3E7E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065340-38A2-470B-BD5D-CB504873D3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52A733-F9BE-4118-8189-B50AC4170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06EDB-2CC4-4999-94F9-6F8C79824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D39B1-164C-4E84-A4C1-42472FB3D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315DA-9347-4388-A62F-3567D161F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660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8163C-2128-4C58-B2D7-D8C2ECC91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F0CE9A-B5AC-481C-A1A9-D00B6A0D69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841F7-4ED4-428E-B275-16DD1E54D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9BCC1-9102-47D5-AA28-AC67C70BE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6AEC7-9532-4111-9F18-A500CA228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8478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438623-987D-43C9-9840-4DE8F9C6EA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A514D-8CC0-4353-9DC3-CA7DBE073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88FA3-3A37-4B41-B4F0-B69C0884A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DE89E-6964-4EC5-AA30-CEE41B040663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0D789-7F9A-4107-A75B-2352ADB74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F3EB2-DB66-422C-B9BA-C4CD98366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14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80BB85-69F4-4080-A77B-EECE9C1B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01A13A-6D46-453F-BAB2-4BAD520A2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488E4D-D5CA-49EC-B38E-714DAC9C6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8CB60D-9BAE-4973-973B-4C6853AB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C6DFA2-C663-4447-B1F9-BB6A38C33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1660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99C6E8-AF90-4703-A9FA-9A65E134A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2C6401-88FE-47FD-A731-DD657AEEC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AD3D0E6-298D-4282-8913-20026FB74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05D25A3-27E5-4E98-8C5A-B2B0697A7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63F4A1-44B5-41E4-B96B-51C286B37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96F89BA-5274-4D7F-A22B-03488DE51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5075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C0A037-7520-4515-B45B-E8BD71A13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742552-6925-46F5-A258-858B909F1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0D3C8B9-BC17-42B1-9536-626041E4B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9F04948-91DA-4B89-B095-A18DE466F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512104A-EB67-4275-8DE6-7CA0254DD8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ECE6559-6BBF-4F82-812F-26DCBE157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C43346E-31FD-437F-8433-ED2A4FFA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9BB8E7B-DEEF-4F36-AC1E-1ADBCD81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6828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3D8A9B-DDEE-472D-98C8-342D02A24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891E0F-5CBA-4701-9802-49F747FD7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DDB64FE-FE57-4FE5-A383-911D9E8B2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480F91C-FC09-444F-8303-0A51AAC90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53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4DC091D-E20B-43AF-85A6-D06B098A5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256F216-F3C5-4473-B251-72A6A8FB0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510FE17-D12B-4940-A9BA-F5142885E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1544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B74CF-2BF5-499E-835A-8CD87C61F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A49E46-BCFA-4A8B-A9EC-843184808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973AFB1-BE5F-4F23-82EA-A9E2EDCFC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A59952-DF38-4E91-AC68-8C3C22117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2383BB-619B-4187-A5BC-042AE98CE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22BE86-61A8-405E-B05C-9ED660BAE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8914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85C4CA-FD62-44D2-81B3-AB78C84EB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64F94F9-A9E5-4C0A-BC98-D38C5AA9AC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788FB35-2220-4ACE-970D-43F2556CC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CB7B7F-DA8E-4AED-B458-D0634CB1B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0F43AE8-ADD4-4B08-B8BC-39D66C3AE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34F0B5B-F0B4-42E7-AEF3-F79F94771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2741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3E1944-26C3-41F2-9AC9-82569296A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D855009-06D1-457C-AA16-D256E4C89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319EE4-DC46-41D9-BA81-50318AE273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E9FA1-3201-4CFE-B59E-2CC3904A385B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15DEA4-AA2E-4600-8609-2131E0FB2B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E62007-BA97-4721-9442-9F52017CE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9005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72FC68-B79E-4F27-875A-BED694E41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B92F4-F0A1-491A-BAF7-399CCBDC4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DF89F-3661-448B-A4AE-0C62513876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DE89E-6964-4EC5-AA30-CEE41B040663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E35F9-CC07-4538-BCA4-16A3FE5ED4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8CE8B-7131-413E-B33D-2537B3906F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A140F-569D-498A-BAD5-6B619829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8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450715" y="1722428"/>
            <a:ext cx="6319060" cy="1427172"/>
            <a:chOff x="450715" y="1590348"/>
            <a:chExt cx="6319060" cy="1427172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5EE88138-48BD-46AA-94F3-3B05DD703F63}"/>
                </a:ext>
              </a:extLst>
            </p:cNvPr>
            <p:cNvSpPr/>
            <p:nvPr/>
          </p:nvSpPr>
          <p:spPr>
            <a:xfrm>
              <a:off x="450715" y="1590348"/>
              <a:ext cx="6319060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Montserrat SemiBold" pitchFamily="2" charset="-52"/>
                  <a:ea typeface="Montserrat" charset="0"/>
                  <a:cs typeface="Montserrat" charset="0"/>
                </a:rPr>
                <a:t>FINAL CAPSTONE PROJECT</a:t>
              </a:r>
            </a:p>
          </p:txBody>
        </p:sp>
        <p:cxnSp>
          <p:nvCxnSpPr>
            <p:cNvPr id="5" name="Прямая соединительная линия 4"/>
            <p:cNvCxnSpPr/>
            <p:nvPr/>
          </p:nvCxnSpPr>
          <p:spPr>
            <a:xfrm>
              <a:off x="544022" y="3017520"/>
              <a:ext cx="4505498" cy="0"/>
            </a:xfrm>
            <a:prstGeom prst="line">
              <a:avLst/>
            </a:prstGeom>
            <a:ln w="19050">
              <a:solidFill>
                <a:srgbClr val="F3962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34193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3BDD0A5-2D80-438A-BAEB-9A97887B8967}"/>
              </a:ext>
            </a:extLst>
          </p:cNvPr>
          <p:cNvSpPr txBox="1">
            <a:spLocks/>
          </p:cNvSpPr>
          <p:nvPr/>
        </p:nvSpPr>
        <p:spPr>
          <a:xfrm>
            <a:off x="481628" y="278144"/>
            <a:ext cx="6477972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buClrTx/>
              <a:defRPr sz="2800" b="1" kern="1200">
                <a:solidFill>
                  <a:srgbClr val="FF9900"/>
                </a:solidFill>
                <a:latin typeface="Montserrat" charset="0"/>
                <a:ea typeface="+mn-ea"/>
                <a:cs typeface="+mn-cs"/>
              </a:defRPr>
            </a:lvl1pPr>
          </a:lstStyle>
          <a:p>
            <a:r>
              <a:rPr lang="en-CA" dirty="0">
                <a:solidFill>
                  <a:schemeClr val="tx1"/>
                </a:solidFill>
              </a:rPr>
              <a:t>FINAL CAPSTONE 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3F3EF7-5E2D-4106-B988-4DA362D4C6D2}"/>
              </a:ext>
            </a:extLst>
          </p:cNvPr>
          <p:cNvSpPr txBox="1"/>
          <p:nvPr/>
        </p:nvSpPr>
        <p:spPr>
          <a:xfrm>
            <a:off x="481628" y="826572"/>
            <a:ext cx="11281196" cy="3170099"/>
          </a:xfrm>
          <a:prstGeom prst="rect">
            <a:avLst/>
          </a:prstGeom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85750" indent="-285750"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charset="0"/>
                <a:ea typeface="+mn-ea"/>
                <a:cs typeface="+mn-cs"/>
              </a:defRPr>
            </a:lvl1pPr>
          </a:lstStyle>
          <a:p>
            <a:r>
              <a:rPr lang="en-US" dirty="0"/>
              <a:t>You have been hired as a consultant to a major Automotive Manufacturer and you have been tasked to develop a model to predict the impact of increasing the vehicle horsepower (HP) on fuel economy (Mileage Per Gallon (MPG)). You gathered the following dataset: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Using the skeleton </a:t>
            </a:r>
            <a:r>
              <a:rPr lang="en-US" dirty="0" err="1"/>
              <a:t>jupyter</a:t>
            </a:r>
            <a:r>
              <a:rPr lang="en-US" dirty="0"/>
              <a:t> notebook “</a:t>
            </a:r>
            <a:r>
              <a:rPr lang="en-US" i="1" dirty="0"/>
              <a:t>Simple Linear Regression - Fuel Consumption Project Questions</a:t>
            </a:r>
            <a:r>
              <a:rPr lang="en-US" dirty="0"/>
              <a:t>”, perform the following: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02A4A-8E36-4065-910C-471D00C15818}"/>
              </a:ext>
            </a:extLst>
          </p:cNvPr>
          <p:cNvSpPr txBox="1"/>
          <p:nvPr/>
        </p:nvSpPr>
        <p:spPr>
          <a:xfrm>
            <a:off x="1123590" y="2150011"/>
            <a:ext cx="10254651" cy="707886"/>
          </a:xfrm>
          <a:prstGeom prst="rect">
            <a:avLst/>
          </a:prstGeom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285750" indent="-285750"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charset="0"/>
                <a:ea typeface="+mn-ea"/>
                <a:cs typeface="+mn-cs"/>
              </a:defRPr>
            </a:lvl1pPr>
          </a:lstStyle>
          <a:p>
            <a:pPr marL="342900" lvl="1" indent="-342900">
              <a:buFont typeface="Courier New" panose="02070309020205020404" pitchFamily="49" charset="0"/>
              <a:buChar char="o"/>
            </a:pPr>
            <a:r>
              <a:rPr lang="en-US" sz="2000" kern="1200" dirty="0">
                <a:solidFill>
                  <a:schemeClr val="tx1"/>
                </a:solidFill>
                <a:latin typeface="Montserrat" charset="0"/>
                <a:ea typeface="+mn-ea"/>
                <a:cs typeface="+mn-cs"/>
              </a:rPr>
              <a:t>Independent variable X: Vehicle Horsepower </a:t>
            </a:r>
          </a:p>
          <a:p>
            <a:pPr marL="342900" lvl="1" indent="-342900">
              <a:buFont typeface="Courier New" panose="02070309020205020404" pitchFamily="49" charset="0"/>
              <a:buChar char="o"/>
            </a:pPr>
            <a:r>
              <a:rPr lang="en-US" sz="2000" kern="1200" dirty="0">
                <a:solidFill>
                  <a:schemeClr val="tx1"/>
                </a:solidFill>
                <a:latin typeface="Montserrat" charset="0"/>
                <a:ea typeface="+mn-ea"/>
                <a:cs typeface="+mn-cs"/>
              </a:rPr>
              <a:t>Dependent variable Y: Mileage Per Gallon (MPG)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BC1E6F-F782-4D18-B990-A09B830FF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8175" y="3503152"/>
            <a:ext cx="2449056" cy="31691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B6C219-3F9D-645C-9C05-2BB6DB9CB7EE}"/>
              </a:ext>
            </a:extLst>
          </p:cNvPr>
          <p:cNvSpPr txBox="1"/>
          <p:nvPr/>
        </p:nvSpPr>
        <p:spPr>
          <a:xfrm>
            <a:off x="1123590" y="3688894"/>
            <a:ext cx="8618616" cy="1631216"/>
          </a:xfrm>
          <a:prstGeom prst="rect">
            <a:avLst/>
          </a:prstGeom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285750" indent="-285750"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charset="0"/>
                <a:ea typeface="+mn-ea"/>
                <a:cs typeface="+mn-cs"/>
              </a:defRPr>
            </a:lvl1pPr>
            <a:lvl2pPr marL="342900" indent="-342900"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Montserrat" charset="0"/>
                <a:ea typeface="+mn-ea"/>
                <a:cs typeface="+mn-cs"/>
              </a:defRPr>
            </a:lvl2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1. Load the “FuelEconomy.csv” dataset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2. Perform data visualization and basic exploratory data analysis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3. Split the data into 80% for training and 20% for testing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4. Train a machine linear regression model in Scikit-Learn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5. Assess trained model performance</a:t>
            </a:r>
          </a:p>
        </p:txBody>
      </p:sp>
    </p:spTree>
    <p:extLst>
      <p:ext uri="{BB962C8B-B14F-4D97-AF65-F5344CB8AC3E}">
        <p14:creationId xmlns:p14="http://schemas.microsoft.com/office/powerpoint/2010/main" val="1876508377"/>
      </p:ext>
    </p:extLst>
  </p:cSld>
  <p:clrMapOvr>
    <a:masterClrMapping/>
  </p:clrMapOvr>
</p:sld>
</file>

<file path=ppt/theme/theme1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3312</TotalTime>
  <Words>141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Calibri Light</vt:lpstr>
      <vt:lpstr>Arial</vt:lpstr>
      <vt:lpstr>Montserrat</vt:lpstr>
      <vt:lpstr>Courier New</vt:lpstr>
      <vt:lpstr>Calibri</vt:lpstr>
      <vt:lpstr>Montserrat SemiBold</vt:lpstr>
      <vt:lpstr>1_Тема Office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Dr.Ryan</dc:creator>
  <cp:lastModifiedBy>ryanahmedaly@outlook.com</cp:lastModifiedBy>
  <cp:revision>297</cp:revision>
  <dcterms:modified xsi:type="dcterms:W3CDTF">2022-06-08T11:10:27Z</dcterms:modified>
</cp:coreProperties>
</file>