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7" r:id="rId4"/>
    <p:sldId id="257" r:id="rId5"/>
    <p:sldId id="270" r:id="rId6"/>
    <p:sldId id="272" r:id="rId7"/>
    <p:sldId id="271" r:id="rId8"/>
    <p:sldId id="273" r:id="rId9"/>
    <p:sldId id="274" r:id="rId10"/>
    <p:sldId id="275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0900" autoAdjust="0"/>
  </p:normalViewPr>
  <p:slideViewPr>
    <p:cSldViewPr>
      <p:cViewPr varScale="1">
        <p:scale>
          <a:sx n="66" d="100"/>
          <a:sy n="66" d="100"/>
        </p:scale>
        <p:origin x="18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44" d="100"/>
          <a:sy n="144" d="100"/>
        </p:scale>
        <p:origin x="-35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EA65D-49D1-4D84-ACA3-897902F71A1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20165-C0D1-4F4B-84E1-C5973439454C}">
      <dgm:prSet phldrT="[Text]"/>
      <dgm:spPr/>
      <dgm:t>
        <a:bodyPr/>
        <a:lstStyle/>
        <a:p>
          <a:r>
            <a:rPr lang="en-US" dirty="0"/>
            <a:t>1991</a:t>
          </a:r>
        </a:p>
      </dgm:t>
    </dgm:pt>
    <dgm:pt modelId="{B7A0ACE4-7082-466E-97F0-723847ECAAA2}" type="parTrans" cxnId="{DD53368D-187B-472A-9FC3-CD1D5F3BF277}">
      <dgm:prSet/>
      <dgm:spPr/>
      <dgm:t>
        <a:bodyPr/>
        <a:lstStyle/>
        <a:p>
          <a:endParaRPr lang="en-US"/>
        </a:p>
      </dgm:t>
    </dgm:pt>
    <dgm:pt modelId="{AE8CD52D-A590-4F8A-9FE4-C540437934AF}" type="sibTrans" cxnId="{DD53368D-187B-472A-9FC3-CD1D5F3BF277}">
      <dgm:prSet/>
      <dgm:spPr/>
      <dgm:t>
        <a:bodyPr/>
        <a:lstStyle/>
        <a:p>
          <a:endParaRPr lang="en-US"/>
        </a:p>
      </dgm:t>
    </dgm:pt>
    <dgm:pt modelId="{2AE31309-6D1E-4281-B737-0649817E027E}">
      <dgm:prSet phldrT="[Text]"/>
      <dgm:spPr/>
      <dgm:t>
        <a:bodyPr/>
        <a:lstStyle/>
        <a:p>
          <a:r>
            <a:rPr lang="en-US" dirty="0"/>
            <a:t>Terabytes</a:t>
          </a:r>
        </a:p>
      </dgm:t>
    </dgm:pt>
    <dgm:pt modelId="{513E415E-FAC3-42E7-A24E-3DA33A027410}" type="parTrans" cxnId="{56215613-F2BE-47FC-9D33-4662FE76C79F}">
      <dgm:prSet/>
      <dgm:spPr/>
      <dgm:t>
        <a:bodyPr/>
        <a:lstStyle/>
        <a:p>
          <a:endParaRPr lang="en-US"/>
        </a:p>
      </dgm:t>
    </dgm:pt>
    <dgm:pt modelId="{F6D2EA97-683A-45F7-8F22-6A0B9F235A33}" type="sibTrans" cxnId="{56215613-F2BE-47FC-9D33-4662FE76C79F}">
      <dgm:prSet/>
      <dgm:spPr/>
      <dgm:t>
        <a:bodyPr/>
        <a:lstStyle/>
        <a:p>
          <a:endParaRPr lang="en-US"/>
        </a:p>
      </dgm:t>
    </dgm:pt>
    <dgm:pt modelId="{734953B9-AED1-4467-B74E-BADAA1F5E272}" type="pres">
      <dgm:prSet presAssocID="{C6BEA65D-49D1-4D84-ACA3-897902F71A16}" presName="list" presStyleCnt="0">
        <dgm:presLayoutVars>
          <dgm:dir/>
          <dgm:animLvl val="lvl"/>
        </dgm:presLayoutVars>
      </dgm:prSet>
      <dgm:spPr/>
    </dgm:pt>
    <dgm:pt modelId="{D591AFE4-D77A-4DC9-BA04-4955B3F29878}" type="pres">
      <dgm:prSet presAssocID="{72D20165-C0D1-4F4B-84E1-C5973439454C}" presName="posSpace" presStyleCnt="0"/>
      <dgm:spPr/>
    </dgm:pt>
    <dgm:pt modelId="{7A09B9E5-FAE0-4ED4-B10B-2E7B65B46DC4}" type="pres">
      <dgm:prSet presAssocID="{72D20165-C0D1-4F4B-84E1-C5973439454C}" presName="vertFlow" presStyleCnt="0"/>
      <dgm:spPr/>
    </dgm:pt>
    <dgm:pt modelId="{4B5EB1A8-AFCF-47D7-883B-11DB22718D51}" type="pres">
      <dgm:prSet presAssocID="{72D20165-C0D1-4F4B-84E1-C5973439454C}" presName="topSpace" presStyleCnt="0"/>
      <dgm:spPr/>
    </dgm:pt>
    <dgm:pt modelId="{B6345425-5487-4F17-AF65-638CA0423F1F}" type="pres">
      <dgm:prSet presAssocID="{72D20165-C0D1-4F4B-84E1-C5973439454C}" presName="firstComp" presStyleCnt="0"/>
      <dgm:spPr/>
    </dgm:pt>
    <dgm:pt modelId="{F0F91AF0-F905-405B-ADAC-394568232AD9}" type="pres">
      <dgm:prSet presAssocID="{72D20165-C0D1-4F4B-84E1-C5973439454C}" presName="firstChild" presStyleLbl="bgAccFollowNode1" presStyleIdx="0" presStyleCnt="1"/>
      <dgm:spPr/>
    </dgm:pt>
    <dgm:pt modelId="{F00EC0E9-F1DE-4C02-B904-962148502C65}" type="pres">
      <dgm:prSet presAssocID="{72D20165-C0D1-4F4B-84E1-C5973439454C}" presName="firstChildTx" presStyleLbl="bgAccFollowNode1" presStyleIdx="0" presStyleCnt="1">
        <dgm:presLayoutVars>
          <dgm:bulletEnabled val="1"/>
        </dgm:presLayoutVars>
      </dgm:prSet>
      <dgm:spPr/>
    </dgm:pt>
    <dgm:pt modelId="{BF05EAB7-B7CB-45A3-871B-D49CAECCD76E}" type="pres">
      <dgm:prSet presAssocID="{72D20165-C0D1-4F4B-84E1-C5973439454C}" presName="negSpace" presStyleCnt="0"/>
      <dgm:spPr/>
    </dgm:pt>
    <dgm:pt modelId="{C5CEE60F-457C-4F44-97B4-46B849B5BBAA}" type="pres">
      <dgm:prSet presAssocID="{72D20165-C0D1-4F4B-84E1-C5973439454C}" presName="circle" presStyleLbl="node1" presStyleIdx="0" presStyleCnt="1"/>
      <dgm:spPr/>
    </dgm:pt>
  </dgm:ptLst>
  <dgm:cxnLst>
    <dgm:cxn modelId="{47648DB2-2A9A-43C8-BE1A-DFFB1A77C740}" type="presOf" srcId="{2AE31309-6D1E-4281-B737-0649817E027E}" destId="{F0F91AF0-F905-405B-ADAC-394568232AD9}" srcOrd="0" destOrd="0" presId="urn:microsoft.com/office/officeart/2005/8/layout/hList9"/>
    <dgm:cxn modelId="{4AB4E301-4EE0-410B-A442-D19582DBC0F3}" type="presOf" srcId="{72D20165-C0D1-4F4B-84E1-C5973439454C}" destId="{C5CEE60F-457C-4F44-97B4-46B849B5BBAA}" srcOrd="0" destOrd="0" presId="urn:microsoft.com/office/officeart/2005/8/layout/hList9"/>
    <dgm:cxn modelId="{DD53368D-187B-472A-9FC3-CD1D5F3BF277}" srcId="{C6BEA65D-49D1-4D84-ACA3-897902F71A16}" destId="{72D20165-C0D1-4F4B-84E1-C5973439454C}" srcOrd="0" destOrd="0" parTransId="{B7A0ACE4-7082-466E-97F0-723847ECAAA2}" sibTransId="{AE8CD52D-A590-4F8A-9FE4-C540437934AF}"/>
    <dgm:cxn modelId="{56215613-F2BE-47FC-9D33-4662FE76C79F}" srcId="{72D20165-C0D1-4F4B-84E1-C5973439454C}" destId="{2AE31309-6D1E-4281-B737-0649817E027E}" srcOrd="0" destOrd="0" parTransId="{513E415E-FAC3-42E7-A24E-3DA33A027410}" sibTransId="{F6D2EA97-683A-45F7-8F22-6A0B9F235A33}"/>
    <dgm:cxn modelId="{682C226F-1878-4663-A61B-1C0ADFE6A9AA}" type="presOf" srcId="{2AE31309-6D1E-4281-B737-0649817E027E}" destId="{F00EC0E9-F1DE-4C02-B904-962148502C65}" srcOrd="1" destOrd="0" presId="urn:microsoft.com/office/officeart/2005/8/layout/hList9"/>
    <dgm:cxn modelId="{96E439F8-674C-4759-A584-C2792A34CD55}" type="presOf" srcId="{C6BEA65D-49D1-4D84-ACA3-897902F71A16}" destId="{734953B9-AED1-4467-B74E-BADAA1F5E272}" srcOrd="0" destOrd="0" presId="urn:microsoft.com/office/officeart/2005/8/layout/hList9"/>
    <dgm:cxn modelId="{E253EBD1-3565-42E2-8BB5-E83323A82DF9}" type="presParOf" srcId="{734953B9-AED1-4467-B74E-BADAA1F5E272}" destId="{D591AFE4-D77A-4DC9-BA04-4955B3F29878}" srcOrd="0" destOrd="0" presId="urn:microsoft.com/office/officeart/2005/8/layout/hList9"/>
    <dgm:cxn modelId="{A91896EE-0BE1-4E78-BAD0-DAD00F71B766}" type="presParOf" srcId="{734953B9-AED1-4467-B74E-BADAA1F5E272}" destId="{7A09B9E5-FAE0-4ED4-B10B-2E7B65B46DC4}" srcOrd="1" destOrd="0" presId="urn:microsoft.com/office/officeart/2005/8/layout/hList9"/>
    <dgm:cxn modelId="{8C5488B1-23C2-4C61-801E-D84BBB641987}" type="presParOf" srcId="{7A09B9E5-FAE0-4ED4-B10B-2E7B65B46DC4}" destId="{4B5EB1A8-AFCF-47D7-883B-11DB22718D51}" srcOrd="0" destOrd="0" presId="urn:microsoft.com/office/officeart/2005/8/layout/hList9"/>
    <dgm:cxn modelId="{17B630C8-50C8-4014-8B76-A0AE3D7BA579}" type="presParOf" srcId="{7A09B9E5-FAE0-4ED4-B10B-2E7B65B46DC4}" destId="{B6345425-5487-4F17-AF65-638CA0423F1F}" srcOrd="1" destOrd="0" presId="urn:microsoft.com/office/officeart/2005/8/layout/hList9"/>
    <dgm:cxn modelId="{4793396E-C5CC-4CC0-AD62-BC9D9836486F}" type="presParOf" srcId="{B6345425-5487-4F17-AF65-638CA0423F1F}" destId="{F0F91AF0-F905-405B-ADAC-394568232AD9}" srcOrd="0" destOrd="0" presId="urn:microsoft.com/office/officeart/2005/8/layout/hList9"/>
    <dgm:cxn modelId="{E20FDB40-896E-4F7B-9254-6707247EAF19}" type="presParOf" srcId="{B6345425-5487-4F17-AF65-638CA0423F1F}" destId="{F00EC0E9-F1DE-4C02-B904-962148502C65}" srcOrd="1" destOrd="0" presId="urn:microsoft.com/office/officeart/2005/8/layout/hList9"/>
    <dgm:cxn modelId="{88910D1B-34F1-4E95-BEA5-8B5793F1E686}" type="presParOf" srcId="{734953B9-AED1-4467-B74E-BADAA1F5E272}" destId="{BF05EAB7-B7CB-45A3-871B-D49CAECCD76E}" srcOrd="2" destOrd="0" presId="urn:microsoft.com/office/officeart/2005/8/layout/hList9"/>
    <dgm:cxn modelId="{D4A3D51D-50DC-47EE-85CF-410B6FE18EC0}" type="presParOf" srcId="{734953B9-AED1-4467-B74E-BADAA1F5E272}" destId="{C5CEE60F-457C-4F44-97B4-46B849B5BBA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EA65D-49D1-4D84-ACA3-897902F71A1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20165-C0D1-4F4B-84E1-C5973439454C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B7A0ACE4-7082-466E-97F0-723847ECAAA2}" type="parTrans" cxnId="{DD53368D-187B-472A-9FC3-CD1D5F3BF277}">
      <dgm:prSet/>
      <dgm:spPr/>
      <dgm:t>
        <a:bodyPr/>
        <a:lstStyle/>
        <a:p>
          <a:endParaRPr lang="en-US"/>
        </a:p>
      </dgm:t>
    </dgm:pt>
    <dgm:pt modelId="{AE8CD52D-A590-4F8A-9FE4-C540437934AF}" type="sibTrans" cxnId="{DD53368D-187B-472A-9FC3-CD1D5F3BF277}">
      <dgm:prSet/>
      <dgm:spPr/>
      <dgm:t>
        <a:bodyPr/>
        <a:lstStyle/>
        <a:p>
          <a:endParaRPr lang="en-US"/>
        </a:p>
      </dgm:t>
    </dgm:pt>
    <dgm:pt modelId="{508564CB-6445-4367-AC77-27D4B7948BCA}">
      <dgm:prSet/>
      <dgm:spPr/>
      <dgm:t>
        <a:bodyPr/>
        <a:lstStyle/>
        <a:p>
          <a:r>
            <a:rPr lang="en-US"/>
            <a:t>Zettabytes</a:t>
          </a:r>
        </a:p>
      </dgm:t>
    </dgm:pt>
    <dgm:pt modelId="{E7FC11CB-1E91-42F3-95DB-7F8256A096F4}" type="parTrans" cxnId="{3DABCD08-343E-4FD2-9EE3-663CF39C78DB}">
      <dgm:prSet/>
      <dgm:spPr/>
      <dgm:t>
        <a:bodyPr/>
        <a:lstStyle/>
        <a:p>
          <a:endParaRPr lang="en-US"/>
        </a:p>
      </dgm:t>
    </dgm:pt>
    <dgm:pt modelId="{A4FFE695-C810-42AE-AF36-71E1008CA176}" type="sibTrans" cxnId="{3DABCD08-343E-4FD2-9EE3-663CF39C78DB}">
      <dgm:prSet/>
      <dgm:spPr/>
      <dgm:t>
        <a:bodyPr/>
        <a:lstStyle/>
        <a:p>
          <a:endParaRPr lang="en-US"/>
        </a:p>
      </dgm:t>
    </dgm:pt>
    <dgm:pt modelId="{734953B9-AED1-4467-B74E-BADAA1F5E272}" type="pres">
      <dgm:prSet presAssocID="{C6BEA65D-49D1-4D84-ACA3-897902F71A16}" presName="list" presStyleCnt="0">
        <dgm:presLayoutVars>
          <dgm:dir/>
          <dgm:animLvl val="lvl"/>
        </dgm:presLayoutVars>
      </dgm:prSet>
      <dgm:spPr/>
    </dgm:pt>
    <dgm:pt modelId="{D591AFE4-D77A-4DC9-BA04-4955B3F29878}" type="pres">
      <dgm:prSet presAssocID="{72D20165-C0D1-4F4B-84E1-C5973439454C}" presName="posSpace" presStyleCnt="0"/>
      <dgm:spPr/>
    </dgm:pt>
    <dgm:pt modelId="{7A09B9E5-FAE0-4ED4-B10B-2E7B65B46DC4}" type="pres">
      <dgm:prSet presAssocID="{72D20165-C0D1-4F4B-84E1-C5973439454C}" presName="vertFlow" presStyleCnt="0"/>
      <dgm:spPr/>
    </dgm:pt>
    <dgm:pt modelId="{4B5EB1A8-AFCF-47D7-883B-11DB22718D51}" type="pres">
      <dgm:prSet presAssocID="{72D20165-C0D1-4F4B-84E1-C5973439454C}" presName="topSpace" presStyleCnt="0"/>
      <dgm:spPr/>
    </dgm:pt>
    <dgm:pt modelId="{B6345425-5487-4F17-AF65-638CA0423F1F}" type="pres">
      <dgm:prSet presAssocID="{72D20165-C0D1-4F4B-84E1-C5973439454C}" presName="firstComp" presStyleCnt="0"/>
      <dgm:spPr/>
    </dgm:pt>
    <dgm:pt modelId="{F0F91AF0-F905-405B-ADAC-394568232AD9}" type="pres">
      <dgm:prSet presAssocID="{72D20165-C0D1-4F4B-84E1-C5973439454C}" presName="firstChild" presStyleLbl="bgAccFollowNode1" presStyleIdx="0" presStyleCnt="1"/>
      <dgm:spPr/>
    </dgm:pt>
    <dgm:pt modelId="{F00EC0E9-F1DE-4C02-B904-962148502C65}" type="pres">
      <dgm:prSet presAssocID="{72D20165-C0D1-4F4B-84E1-C5973439454C}" presName="firstChildTx" presStyleLbl="bgAccFollowNode1" presStyleIdx="0" presStyleCnt="1">
        <dgm:presLayoutVars>
          <dgm:bulletEnabled val="1"/>
        </dgm:presLayoutVars>
      </dgm:prSet>
      <dgm:spPr/>
    </dgm:pt>
    <dgm:pt modelId="{BF05EAB7-B7CB-45A3-871B-D49CAECCD76E}" type="pres">
      <dgm:prSet presAssocID="{72D20165-C0D1-4F4B-84E1-C5973439454C}" presName="negSpace" presStyleCnt="0"/>
      <dgm:spPr/>
    </dgm:pt>
    <dgm:pt modelId="{C5CEE60F-457C-4F44-97B4-46B849B5BBAA}" type="pres">
      <dgm:prSet presAssocID="{72D20165-C0D1-4F4B-84E1-C5973439454C}" presName="circle" presStyleLbl="node1" presStyleIdx="0" presStyleCnt="1"/>
      <dgm:spPr/>
    </dgm:pt>
  </dgm:ptLst>
  <dgm:cxnLst>
    <dgm:cxn modelId="{4AB4E301-4EE0-410B-A442-D19582DBC0F3}" type="presOf" srcId="{72D20165-C0D1-4F4B-84E1-C5973439454C}" destId="{C5CEE60F-457C-4F44-97B4-46B849B5BBAA}" srcOrd="0" destOrd="0" presId="urn:microsoft.com/office/officeart/2005/8/layout/hList9"/>
    <dgm:cxn modelId="{407127BA-13D9-412F-AFFF-7AE1E78D96CB}" type="presOf" srcId="{508564CB-6445-4367-AC77-27D4B7948BCA}" destId="{F00EC0E9-F1DE-4C02-B904-962148502C65}" srcOrd="1" destOrd="0" presId="urn:microsoft.com/office/officeart/2005/8/layout/hList9"/>
    <dgm:cxn modelId="{3DABCD08-343E-4FD2-9EE3-663CF39C78DB}" srcId="{72D20165-C0D1-4F4B-84E1-C5973439454C}" destId="{508564CB-6445-4367-AC77-27D4B7948BCA}" srcOrd="0" destOrd="0" parTransId="{E7FC11CB-1E91-42F3-95DB-7F8256A096F4}" sibTransId="{A4FFE695-C810-42AE-AF36-71E1008CA176}"/>
    <dgm:cxn modelId="{DD53368D-187B-472A-9FC3-CD1D5F3BF277}" srcId="{C6BEA65D-49D1-4D84-ACA3-897902F71A16}" destId="{72D20165-C0D1-4F4B-84E1-C5973439454C}" srcOrd="0" destOrd="0" parTransId="{B7A0ACE4-7082-466E-97F0-723847ECAAA2}" sibTransId="{AE8CD52D-A590-4F8A-9FE4-C540437934AF}"/>
    <dgm:cxn modelId="{96E439F8-674C-4759-A584-C2792A34CD55}" type="presOf" srcId="{C6BEA65D-49D1-4D84-ACA3-897902F71A16}" destId="{734953B9-AED1-4467-B74E-BADAA1F5E272}" srcOrd="0" destOrd="0" presId="urn:microsoft.com/office/officeart/2005/8/layout/hList9"/>
    <dgm:cxn modelId="{2588BD6C-38E8-4299-BE76-95838D567E8D}" type="presOf" srcId="{508564CB-6445-4367-AC77-27D4B7948BCA}" destId="{F0F91AF0-F905-405B-ADAC-394568232AD9}" srcOrd="0" destOrd="0" presId="urn:microsoft.com/office/officeart/2005/8/layout/hList9"/>
    <dgm:cxn modelId="{E253EBD1-3565-42E2-8BB5-E83323A82DF9}" type="presParOf" srcId="{734953B9-AED1-4467-B74E-BADAA1F5E272}" destId="{D591AFE4-D77A-4DC9-BA04-4955B3F29878}" srcOrd="0" destOrd="0" presId="urn:microsoft.com/office/officeart/2005/8/layout/hList9"/>
    <dgm:cxn modelId="{A91896EE-0BE1-4E78-BAD0-DAD00F71B766}" type="presParOf" srcId="{734953B9-AED1-4467-B74E-BADAA1F5E272}" destId="{7A09B9E5-FAE0-4ED4-B10B-2E7B65B46DC4}" srcOrd="1" destOrd="0" presId="urn:microsoft.com/office/officeart/2005/8/layout/hList9"/>
    <dgm:cxn modelId="{8C5488B1-23C2-4C61-801E-D84BBB641987}" type="presParOf" srcId="{7A09B9E5-FAE0-4ED4-B10B-2E7B65B46DC4}" destId="{4B5EB1A8-AFCF-47D7-883B-11DB22718D51}" srcOrd="0" destOrd="0" presId="urn:microsoft.com/office/officeart/2005/8/layout/hList9"/>
    <dgm:cxn modelId="{17B630C8-50C8-4014-8B76-A0AE3D7BA579}" type="presParOf" srcId="{7A09B9E5-FAE0-4ED4-B10B-2E7B65B46DC4}" destId="{B6345425-5487-4F17-AF65-638CA0423F1F}" srcOrd="1" destOrd="0" presId="urn:microsoft.com/office/officeart/2005/8/layout/hList9"/>
    <dgm:cxn modelId="{4793396E-C5CC-4CC0-AD62-BC9D9836486F}" type="presParOf" srcId="{B6345425-5487-4F17-AF65-638CA0423F1F}" destId="{F0F91AF0-F905-405B-ADAC-394568232AD9}" srcOrd="0" destOrd="0" presId="urn:microsoft.com/office/officeart/2005/8/layout/hList9"/>
    <dgm:cxn modelId="{E20FDB40-896E-4F7B-9254-6707247EAF19}" type="presParOf" srcId="{B6345425-5487-4F17-AF65-638CA0423F1F}" destId="{F00EC0E9-F1DE-4C02-B904-962148502C65}" srcOrd="1" destOrd="0" presId="urn:microsoft.com/office/officeart/2005/8/layout/hList9"/>
    <dgm:cxn modelId="{88910D1B-34F1-4E95-BEA5-8B5793F1E686}" type="presParOf" srcId="{734953B9-AED1-4467-B74E-BADAA1F5E272}" destId="{BF05EAB7-B7CB-45A3-871B-D49CAECCD76E}" srcOrd="2" destOrd="0" presId="urn:microsoft.com/office/officeart/2005/8/layout/hList9"/>
    <dgm:cxn modelId="{D4A3D51D-50DC-47EE-85CF-410B6FE18EC0}" type="presParOf" srcId="{734953B9-AED1-4467-B74E-BADAA1F5E272}" destId="{C5CEE60F-457C-4F44-97B4-46B849B5BBA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91AF0-F905-405B-ADAC-394568232AD9}">
      <dsp:nvSpPr>
        <dsp:cNvPr id="0" name=""/>
        <dsp:cNvSpPr/>
      </dsp:nvSpPr>
      <dsp:spPr>
        <a:xfrm>
          <a:off x="2391382" y="500429"/>
          <a:ext cx="1875120" cy="1250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Terabytes</a:t>
          </a:r>
        </a:p>
      </dsp:txBody>
      <dsp:txXfrm>
        <a:off x="2691402" y="500429"/>
        <a:ext cx="1575101" cy="1250705"/>
      </dsp:txXfrm>
    </dsp:sp>
    <dsp:sp modelId="{C5CEE60F-457C-4F44-97B4-46B849B5BBAA}">
      <dsp:nvSpPr>
        <dsp:cNvPr id="0" name=""/>
        <dsp:cNvSpPr/>
      </dsp:nvSpPr>
      <dsp:spPr>
        <a:xfrm>
          <a:off x="1391318" y="397"/>
          <a:ext cx="1250080" cy="125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1991</a:t>
          </a:r>
        </a:p>
      </dsp:txBody>
      <dsp:txXfrm>
        <a:off x="1574388" y="183467"/>
        <a:ext cx="883940" cy="88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91AF0-F905-405B-ADAC-394568232AD9}">
      <dsp:nvSpPr>
        <dsp:cNvPr id="0" name=""/>
        <dsp:cNvSpPr/>
      </dsp:nvSpPr>
      <dsp:spPr>
        <a:xfrm>
          <a:off x="2391382" y="500429"/>
          <a:ext cx="1875120" cy="1250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Zettabytes</a:t>
          </a:r>
        </a:p>
      </dsp:txBody>
      <dsp:txXfrm>
        <a:off x="2691402" y="500429"/>
        <a:ext cx="1575101" cy="1250705"/>
      </dsp:txXfrm>
    </dsp:sp>
    <dsp:sp modelId="{C5CEE60F-457C-4F44-97B4-46B849B5BBAA}">
      <dsp:nvSpPr>
        <dsp:cNvPr id="0" name=""/>
        <dsp:cNvSpPr/>
      </dsp:nvSpPr>
      <dsp:spPr>
        <a:xfrm>
          <a:off x="1391318" y="397"/>
          <a:ext cx="1250080" cy="125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2017</a:t>
          </a:r>
        </a:p>
      </dsp:txBody>
      <dsp:txXfrm>
        <a:off x="1574388" y="183467"/>
        <a:ext cx="883940" cy="88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77B874-217E-4171-8FDC-034E7A6AC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F5D974-003B-4913-9F6B-53F4D49BA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15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C4E17-C2E6-4FF3-85C6-5A8A1F701B0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653797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A9DB3-4D12-41D0-845D-1E9B1908E8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24 mins</a:t>
            </a:r>
          </a:p>
        </p:txBody>
      </p:sp>
    </p:spTree>
    <p:extLst>
      <p:ext uri="{BB962C8B-B14F-4D97-AF65-F5344CB8AC3E}">
        <p14:creationId xmlns:p14="http://schemas.microsoft.com/office/powerpoint/2010/main" val="375866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A9DB3-4D12-41D0-845D-1E9B1908E8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2 min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5D974-003B-4913-9F6B-53F4D49BA7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0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5D974-003B-4913-9F6B-53F4D49BA7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A9DB3-4D12-41D0-845D-1E9B1908E8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6 min – 5 . Terabyte is 10 power 12. Zetta</a:t>
            </a:r>
            <a:r>
              <a:rPr lang="en-CA" baseline="0" dirty="0"/>
              <a:t> byte is 10 power 21.  Exabyte is 10 power 18</a:t>
            </a:r>
            <a:endParaRPr lang="en-CA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5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A9DB3-4D12-41D0-845D-1E9B1908E8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8 min To handle</a:t>
            </a:r>
            <a:r>
              <a:rPr lang="en-US" baseline="0" dirty="0"/>
              <a:t> the growing complex data, various types of databases have emerged. Relational database is the most popularly used and owns 90% of the database market.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A9DB3-4D12-41D0-845D-1E9B1908E8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10 min - To handle</a:t>
            </a:r>
            <a:r>
              <a:rPr lang="en-US" baseline="0" dirty="0"/>
              <a:t> the growing complex data, various types of databases have emerged. Relational database is the most popularly used and owns 90% of the database market.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A9DB3-4D12-41D0-845D-1E9B1908E8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13 min</a:t>
            </a:r>
          </a:p>
        </p:txBody>
      </p:sp>
    </p:spTree>
    <p:extLst>
      <p:ext uri="{BB962C8B-B14F-4D97-AF65-F5344CB8AC3E}">
        <p14:creationId xmlns:p14="http://schemas.microsoft.com/office/powerpoint/2010/main" val="305215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A9DB3-4D12-41D0-845D-1E9B1908E8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16 mins</a:t>
            </a:r>
          </a:p>
        </p:txBody>
      </p:sp>
    </p:spTree>
    <p:extLst>
      <p:ext uri="{BB962C8B-B14F-4D97-AF65-F5344CB8AC3E}">
        <p14:creationId xmlns:p14="http://schemas.microsoft.com/office/powerpoint/2010/main" val="309990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A9DB3-4D12-41D0-845D-1E9B1908E8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23 mins</a:t>
            </a:r>
          </a:p>
        </p:txBody>
      </p:sp>
    </p:spTree>
    <p:extLst>
      <p:ext uri="{BB962C8B-B14F-4D97-AF65-F5344CB8AC3E}">
        <p14:creationId xmlns:p14="http://schemas.microsoft.com/office/powerpoint/2010/main" val="7352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riginal_1253_sca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rgbClr val="36383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839200" y="0"/>
            <a:ext cx="304800" cy="5257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181600"/>
            <a:ext cx="8077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791200"/>
            <a:ext cx="8077200" cy="4572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0" y="6248400"/>
            <a:ext cx="259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 2007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62579-7678-4612-9E33-5D4DAB12E87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914400"/>
            <a:ext cx="20383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9626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09AC7-6AFB-4CD1-8BC7-0A5FF3AFA9A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A49A1-3EC0-4F26-9193-09E7A76E1D9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149A9-B727-4A09-94B2-5B7C84BF516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2100-0733-49D3-96C6-A43A6BB8B90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E1E8-E803-4B93-B6BD-5BB44BE7D38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CB198-C0CA-41EE-AEB2-DBEFD38A037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10A5-84FA-460C-A874-0B956652664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708A0-00D2-4D9B-8651-FD0844152A4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1F52B-CC40-4716-9C11-7295138D8C7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839200" y="0"/>
            <a:ext cx="304800" cy="5257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rgbClr val="36383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8" name="Picture 10" descr="SFU_colour_wht-b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0"/>
            <a:ext cx="43434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57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693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This information will be repeated on every slide. Go to View &gt; Header and Footer to edit or remove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fld id="{959F3588-59B6-490A-9B91-70B21ACD6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68" charset="0"/>
          <a:ea typeface="ＭＳ Ｐゴシック" pitchFamily="6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68" charset="0"/>
          <a:ea typeface="ＭＳ Ｐゴシック" pitchFamily="6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68" charset="0"/>
          <a:ea typeface="ＭＳ Ｐゴシック" pitchFamily="6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68" charset="0"/>
          <a:ea typeface="ＭＳ Ｐゴシック" pitchFamily="6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68" charset="0"/>
          <a:ea typeface="ＭＳ Ｐゴシック" pitchFamily="6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68" charset="0"/>
          <a:ea typeface="ＭＳ Ｐゴシック" pitchFamily="6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68" charset="0"/>
          <a:ea typeface="ＭＳ Ｐゴシック" pitchFamily="6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68" charset="0"/>
          <a:ea typeface="ＭＳ Ｐゴシック" pitchFamily="6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ftp://ftp.ncdc.noaa.gov/pub/data/ghcn/daily/by_year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ommunity.cloud.databrick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714828" y="6257254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 4, 2017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257800"/>
            <a:ext cx="80772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kern="1200" dirty="0"/>
              <a:t>Uzma Ali				Apache Spark Made Easy!</a:t>
            </a:r>
          </a:p>
          <a:p>
            <a:pPr eaLnBrk="1" hangingPunct="1"/>
            <a:r>
              <a:rPr lang="en-US" kern="1200" dirty="0">
                <a:solidFill>
                  <a:schemeClr val="bg1">
                    <a:lumMod val="50000"/>
                  </a:schemeClr>
                </a:solidFill>
              </a:rPr>
              <a:t>MSc. Big Data – completion Apr 2017</a:t>
            </a:r>
          </a:p>
          <a:p>
            <a:pPr eaLnBrk="1" hangingPunct="1"/>
            <a:r>
              <a:rPr lang="en-US" kern="1200" dirty="0">
                <a:solidFill>
                  <a:schemeClr val="bg1">
                    <a:lumMod val="50000"/>
                  </a:schemeClr>
                </a:solidFill>
              </a:rPr>
              <a:t>BE – Computer Systems, PMP</a:t>
            </a:r>
          </a:p>
          <a:p>
            <a:pPr eaLnBrk="1" hangingPunct="1"/>
            <a:endParaRPr lang="en-US" kern="12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317000"/>
            <a:ext cx="4030990" cy="940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3"/>
    </mc:Choice>
    <mc:Fallback>
      <p:transition spd="slow" advTm="57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B7C90-F296-4C5E-8A0E-DCF7F72CBF4B}" type="slidenum">
              <a:rPr lang="en-US"/>
              <a:pPr>
                <a:defRPr/>
              </a:pPr>
              <a:t>10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5714" y="8382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Today’s Demo on </a:t>
            </a:r>
            <a:r>
              <a:rPr lang="en-CA" altLang="en-US" sz="2800" dirty="0" err="1">
                <a:solidFill>
                  <a:srgbClr val="9E0927"/>
                </a:solidFill>
              </a:rPr>
              <a:t>Databricks</a:t>
            </a:r>
            <a:r>
              <a:rPr lang="en-CA" altLang="en-US" sz="2800" dirty="0">
                <a:solidFill>
                  <a:srgbClr val="9E0927"/>
                </a:solidFill>
              </a:rPr>
              <a:t> Community Edition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37" y="5398861"/>
            <a:ext cx="5104363" cy="1190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487269"/>
            <a:ext cx="502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hlinkClick r:id="rId4"/>
              </a:rPr>
              <a:t>https://community.cloud.databricks.com</a:t>
            </a:r>
            <a:endParaRPr lang="it-IT" sz="1800" dirty="0"/>
          </a:p>
          <a:p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We will use Python as the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We will work on world weather data from 1970-1971 and compare it to world weather data in 2015-2016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514" y="1508805"/>
            <a:ext cx="294322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72298" y="3556337"/>
            <a:ext cx="7985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Dataset: </a:t>
            </a:r>
            <a:r>
              <a:rPr lang="it-IT" sz="1800" dirty="0">
                <a:hlinkClick r:id="rId6"/>
              </a:rPr>
              <a:t>ftp://ftp.ncdc.noaa.gov/pub/data/ghcn/daily/by_year</a:t>
            </a:r>
            <a:r>
              <a:rPr lang="it-IT" sz="1800" dirty="0"/>
              <a:t> </a:t>
            </a:r>
          </a:p>
          <a:p>
            <a:endParaRPr lang="it-IT" sz="2000" dirty="0"/>
          </a:p>
          <a:p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07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90600" y="144054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Demo Time!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chemeClr val="tx1"/>
                </a:solidFill>
              </a:rPr>
              <a:t>Any Questions</a:t>
            </a:r>
          </a:p>
          <a:p>
            <a:pPr eaLnBrk="1" hangingPunct="1">
              <a:spcBef>
                <a:spcPts val="500"/>
              </a:spcBef>
              <a:buClr>
                <a:srgbClr val="9E0927"/>
              </a:buClr>
            </a:pPr>
            <a:endParaRPr lang="en-US" altLang="en-US" sz="2000" dirty="0"/>
          </a:p>
          <a:p>
            <a:pPr marL="342900" indent="-342900" eaLnBrk="1" hangingPunct="1">
              <a:spcBef>
                <a:spcPts val="500"/>
              </a:spcBef>
              <a:buClr>
                <a:srgbClr val="9E0927"/>
              </a:buClr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B7C90-F296-4C5E-8A0E-DCF7F72CBF4B}" type="slidenum">
              <a:rPr lang="en-US"/>
              <a:pPr>
                <a:defRPr/>
              </a:pPr>
              <a:t>11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01914" y="5841773"/>
            <a:ext cx="6934200" cy="304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sz="2000" dirty="0">
                <a:ea typeface="+mn-ea"/>
              </a:rPr>
              <a:t>Uzma Ali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72" y="1447800"/>
            <a:ext cx="30480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837" y="5398861"/>
            <a:ext cx="51043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4" y="1485900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About Today’s session</a:t>
            </a:r>
          </a:p>
          <a:p>
            <a:r>
              <a:rPr lang="en-CA" dirty="0"/>
              <a:t>Advent of Big Data</a:t>
            </a:r>
          </a:p>
          <a:p>
            <a:r>
              <a:rPr lang="en-CA" dirty="0"/>
              <a:t>What is Apache Spark?</a:t>
            </a:r>
          </a:p>
          <a:p>
            <a:r>
              <a:rPr lang="en-CA" dirty="0" err="1"/>
              <a:t>Databricks</a:t>
            </a:r>
            <a:r>
              <a:rPr lang="en-CA" dirty="0"/>
              <a:t> Community Edition</a:t>
            </a:r>
          </a:p>
          <a:p>
            <a:r>
              <a:rPr lang="en-CA" dirty="0"/>
              <a:t>Demo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2A49A1-3EC0-4F26-9193-09E7A76E1D9D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25714" y="1181436"/>
            <a:ext cx="5676901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Agenda</a:t>
            </a:r>
          </a:p>
          <a:p>
            <a:pPr eaLnBrk="1" hangingPunct="1">
              <a:spcBef>
                <a:spcPts val="500"/>
              </a:spcBef>
              <a:buClr>
                <a:srgbClr val="9E0927"/>
              </a:buClr>
            </a:pPr>
            <a:endParaRPr lang="en-US" alt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65" y="5398861"/>
            <a:ext cx="51043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3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23"/>
    </mc:Choice>
    <mc:Fallback>
      <p:transition spd="slow" advTm="586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4" y="1485900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Who is our audience today?</a:t>
            </a:r>
          </a:p>
          <a:p>
            <a:r>
              <a:rPr lang="en-CA" dirty="0"/>
              <a:t>Introductory session to Apache Spark for Python Programmers</a:t>
            </a:r>
          </a:p>
          <a:p>
            <a:r>
              <a:rPr lang="en-CA" dirty="0"/>
              <a:t>20 mins slides and 40 mins demo</a:t>
            </a:r>
          </a:p>
          <a:p>
            <a:r>
              <a:rPr lang="en-CA" dirty="0"/>
              <a:t>We will use </a:t>
            </a:r>
            <a:r>
              <a:rPr lang="en-CA" dirty="0" err="1"/>
              <a:t>Databricks</a:t>
            </a:r>
            <a:r>
              <a:rPr lang="en-CA" dirty="0"/>
              <a:t> Community Edition for the demo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2A49A1-3EC0-4F26-9193-09E7A76E1D9D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0314" y="1181436"/>
            <a:ext cx="5676901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Today’s Session</a:t>
            </a:r>
          </a:p>
          <a:p>
            <a:pPr eaLnBrk="1" hangingPunct="1">
              <a:spcBef>
                <a:spcPts val="500"/>
              </a:spcBef>
              <a:buClr>
                <a:srgbClr val="9E0927"/>
              </a:buClr>
            </a:pPr>
            <a:endParaRPr lang="en-US" alt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65" y="5398861"/>
            <a:ext cx="51043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866"/>
    </mc:Choice>
    <mc:Fallback>
      <p:transition spd="slow" advTm="668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B7C90-F296-4C5E-8A0E-DCF7F72CBF4B}" type="slidenum">
              <a:rPr lang="en-US"/>
              <a:pPr>
                <a:defRPr/>
              </a:pPr>
              <a:t>4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5714" y="838200"/>
            <a:ext cx="5676901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Advent of Big Data</a:t>
            </a:r>
          </a:p>
          <a:p>
            <a:pPr eaLnBrk="1" hangingPunct="1">
              <a:spcBef>
                <a:spcPts val="500"/>
              </a:spcBef>
              <a:buClr>
                <a:srgbClr val="9E0927"/>
              </a:buClr>
            </a:pPr>
            <a:endParaRPr lang="en-US" altLang="en-US" sz="2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1504950"/>
            <a:ext cx="4629150" cy="3295650"/>
          </a:xfrm>
          <a:prstGeom prst="rect">
            <a:avLst/>
          </a:prstGeom>
        </p:spPr>
      </p:pic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0359313"/>
              </p:ext>
            </p:extLst>
          </p:nvPr>
        </p:nvGraphicFramePr>
        <p:xfrm>
          <a:off x="-634093" y="1447800"/>
          <a:ext cx="5657822" cy="175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569301779"/>
              </p:ext>
            </p:extLst>
          </p:nvPr>
        </p:nvGraphicFramePr>
        <p:xfrm>
          <a:off x="-685800" y="3216488"/>
          <a:ext cx="5657822" cy="175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3065" y="5398861"/>
            <a:ext cx="5104363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148"/>
    </mc:Choice>
    <mc:Fallback>
      <p:transition spd="slow" advTm="5114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B7C90-F296-4C5E-8A0E-DCF7F72CBF4B}" type="slidenum">
              <a:rPr lang="en-US"/>
              <a:pPr>
                <a:defRPr/>
              </a:pPr>
              <a:t>5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826588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Is Database Technology keeping up with Big Data?</a:t>
            </a:r>
          </a:p>
          <a:p>
            <a:pPr eaLnBrk="1" hangingPunct="1">
              <a:spcBef>
                <a:spcPts val="500"/>
              </a:spcBef>
              <a:buClr>
                <a:srgbClr val="9E0927"/>
              </a:buClr>
            </a:pPr>
            <a:endParaRPr lang="en-US" altLang="en-US" sz="2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1447800"/>
            <a:ext cx="5857875" cy="367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065" y="5398861"/>
            <a:ext cx="51043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1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545"/>
    </mc:Choice>
    <mc:Fallback>
      <p:transition spd="slow" advTm="955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B7C90-F296-4C5E-8A0E-DCF7F72CBF4B}" type="slidenum">
              <a:rPr lang="en-US"/>
              <a:pPr>
                <a:defRPr/>
              </a:pPr>
              <a:t>6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826588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What are Databases used for?</a:t>
            </a:r>
          </a:p>
          <a:p>
            <a:pPr eaLnBrk="1" hangingPunct="1">
              <a:spcBef>
                <a:spcPts val="500"/>
              </a:spcBef>
              <a:buClr>
                <a:srgbClr val="9E0927"/>
              </a:buClr>
            </a:pPr>
            <a:endParaRPr lang="en-US" altLang="en-US" sz="2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42214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Transaction Processing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Banking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Book flights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Analytics  / Business Intelligence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Global warming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Machine Learning / Predictive Analytics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Market basket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65" y="5398861"/>
            <a:ext cx="51043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7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B7C90-F296-4C5E-8A0E-DCF7F72CBF4B}" type="slidenum">
              <a:rPr lang="en-US"/>
              <a:pPr>
                <a:defRPr/>
              </a:pPr>
              <a:t>7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5714" y="8382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What is Apache Spark? How is it being used?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447800"/>
            <a:ext cx="472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b="1" dirty="0"/>
              <a:t>Apache Spark™</a:t>
            </a:r>
            <a:r>
              <a:rPr lang="en-CA" sz="2000" dirty="0"/>
              <a:t> is a fast and general engine for large-scale data processing.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Used for analytics and predictive analytics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65" y="5398861"/>
            <a:ext cx="5104363" cy="119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5833" t="34363" r="30834" b="43745"/>
          <a:stretch/>
        </p:blipFill>
        <p:spPr>
          <a:xfrm>
            <a:off x="5105400" y="1515146"/>
            <a:ext cx="3520821" cy="1760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3048000"/>
            <a:ext cx="8236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It can run on Hadoop, standalone, or in the cloud.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It can access diverse data sources including HDFS (Hadoop File System), Amazon S3 (cloud storage) and various </a:t>
            </a:r>
            <a:r>
              <a:rPr lang="en-CA" sz="2000" dirty="0" err="1"/>
              <a:t>noSQL</a:t>
            </a:r>
            <a:r>
              <a:rPr lang="en-CA" sz="2000" dirty="0"/>
              <a:t> Databases.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Spark Framework can be accessed in Scala, Python, Java and R</a:t>
            </a:r>
          </a:p>
        </p:txBody>
      </p:sp>
    </p:spTree>
    <p:extLst>
      <p:ext uri="{BB962C8B-B14F-4D97-AF65-F5344CB8AC3E}">
        <p14:creationId xmlns:p14="http://schemas.microsoft.com/office/powerpoint/2010/main" val="131045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B7C90-F296-4C5E-8A0E-DCF7F72CBF4B}" type="slidenum">
              <a:rPr lang="en-US"/>
              <a:pPr>
                <a:defRPr/>
              </a:pPr>
              <a:t>8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5714" y="8382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>
                <a:solidFill>
                  <a:srgbClr val="9E0927"/>
                </a:solidFill>
              </a:rPr>
              <a:t>Apache Spark on a Hadoop Platform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65" y="5398861"/>
            <a:ext cx="5104363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t="10770" r="3277"/>
          <a:stretch/>
        </p:blipFill>
        <p:spPr>
          <a:xfrm>
            <a:off x="3713065" y="1498584"/>
            <a:ext cx="5089849" cy="32938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1" y="1541960"/>
            <a:ext cx="350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Hadoop supports processing (MapReduce) and storage (HDFS) of large datasets over distruted computing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Spark is a cluster computing framework. It does not have a distributed filesystem, but can use HDFS.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Spark uses memory and disk for processing, whereas MapReduce strictly uses disk.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3968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B7C90-F296-4C5E-8A0E-DCF7F72CBF4B}" type="slidenum">
              <a:rPr lang="en-US"/>
              <a:pPr>
                <a:defRPr/>
              </a:pPr>
              <a:t>9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5714" y="8382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CA" altLang="en-US" sz="2800" dirty="0" err="1">
                <a:solidFill>
                  <a:srgbClr val="9E0927"/>
                </a:solidFill>
              </a:rPr>
              <a:t>Databricks</a:t>
            </a:r>
            <a:endParaRPr lang="en-CA" altLang="en-US" sz="2800" dirty="0">
              <a:solidFill>
                <a:srgbClr val="9E0927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5714" y="580005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latin typeface="+mn-lt"/>
                <a:ea typeface="+mn-ea"/>
              </a:defRPr>
            </a:lvl9pPr>
          </a:lstStyle>
          <a:p>
            <a:r>
              <a:rPr lang="en-US" dirty="0"/>
              <a:t>Uzma Ali				Apache Spark Made Easy!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65" y="5398861"/>
            <a:ext cx="5104363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3144"/>
          <a:stretch/>
        </p:blipFill>
        <p:spPr>
          <a:xfrm>
            <a:off x="3924300" y="1237495"/>
            <a:ext cx="4878613" cy="34427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19100" y="1386207"/>
            <a:ext cx="350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Databricks offers fully managed Apache Spark cluster framework on the cloud.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The users can spend more time in doing interactive analytics rather than managing the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Amazon web services is used as the underlying infrastructure.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79371179"/>
      </p:ext>
    </p:extLst>
  </p:cSld>
  <p:clrMapOvr>
    <a:masterClrMapping/>
  </p:clrMapOvr>
</p:sld>
</file>

<file path=ppt/theme/theme1.xml><?xml version="1.0" encoding="utf-8"?>
<a:theme xmlns:a="http://schemas.openxmlformats.org/drawingml/2006/main" name="SFU_Template_Beta_0.2">
  <a:themeElements>
    <a:clrScheme name="SFU_Template_Beta_0.2 13">
      <a:dk1>
        <a:srgbClr val="000000"/>
      </a:dk1>
      <a:lt1>
        <a:srgbClr val="FFFFFF"/>
      </a:lt1>
      <a:dk2>
        <a:srgbClr val="FFFFFF"/>
      </a:dk2>
      <a:lt2>
        <a:srgbClr val="464847"/>
      </a:lt2>
      <a:accent1>
        <a:srgbClr val="9E0927"/>
      </a:accent1>
      <a:accent2>
        <a:srgbClr val="003874"/>
      </a:accent2>
      <a:accent3>
        <a:srgbClr val="FFFFFF"/>
      </a:accent3>
      <a:accent4>
        <a:srgbClr val="000000"/>
      </a:accent4>
      <a:accent5>
        <a:srgbClr val="CCAAAC"/>
      </a:accent5>
      <a:accent6>
        <a:srgbClr val="003268"/>
      </a:accent6>
      <a:hlink>
        <a:srgbClr val="006AA8"/>
      </a:hlink>
      <a:folHlink>
        <a:srgbClr val="BA2B48"/>
      </a:folHlink>
    </a:clrScheme>
    <a:fontScheme name="SFU_Template_Beta_0.2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8" charset="-128"/>
          </a:defRPr>
        </a:defPPr>
      </a:lstStyle>
    </a:lnDef>
  </a:objectDefaults>
  <a:extraClrSchemeLst>
    <a:extraClrScheme>
      <a:clrScheme name="SFU_Template_Beta_0.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13">
        <a:dk1>
          <a:srgbClr val="000000"/>
        </a:dk1>
        <a:lt1>
          <a:srgbClr val="FFFFFF"/>
        </a:lt1>
        <a:dk2>
          <a:srgbClr val="FFFFFF"/>
        </a:dk2>
        <a:lt2>
          <a:srgbClr val="464847"/>
        </a:lt2>
        <a:accent1>
          <a:srgbClr val="9E0927"/>
        </a:accent1>
        <a:accent2>
          <a:srgbClr val="003874"/>
        </a:accent2>
        <a:accent3>
          <a:srgbClr val="FFFFFF"/>
        </a:accent3>
        <a:accent4>
          <a:srgbClr val="000000"/>
        </a:accent4>
        <a:accent5>
          <a:srgbClr val="CCAAAC"/>
        </a:accent5>
        <a:accent6>
          <a:srgbClr val="003268"/>
        </a:accent6>
        <a:hlink>
          <a:srgbClr val="006AA8"/>
        </a:hlink>
        <a:folHlink>
          <a:srgbClr val="BA2B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HD:Users:jenn:Documents:in progress:PowerPoint Template:SFU_Template_Beta_0.2.pot</Template>
  <TotalTime>1812</TotalTime>
  <Words>462</Words>
  <Application>Microsoft Office PowerPoint</Application>
  <PresentationFormat>On-screen Show (4:3)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ＭＳ Ｐゴシック</vt:lpstr>
      <vt:lpstr>Arial</vt:lpstr>
      <vt:lpstr>Helvetica</vt:lpstr>
      <vt:lpstr>SFU_Template_Beta_0.2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Jennifer Conroy</dc:creator>
  <cp:lastModifiedBy>Uzma Ali</cp:lastModifiedBy>
  <cp:revision>173</cp:revision>
  <dcterms:created xsi:type="dcterms:W3CDTF">2007-05-10T23:03:35Z</dcterms:created>
  <dcterms:modified xsi:type="dcterms:W3CDTF">2017-03-20T17:26:43Z</dcterms:modified>
</cp:coreProperties>
</file>