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4" r:id="rId2"/>
  </p:sldMasterIdLst>
  <p:sldIdLst>
    <p:sldId id="265" r:id="rId3"/>
    <p:sldId id="256" r:id="rId4"/>
    <p:sldId id="257" r:id="rId5"/>
    <p:sldId id="258" r:id="rId6"/>
    <p:sldId id="260" r:id="rId7"/>
    <p:sldId id="259" r:id="rId8"/>
    <p:sldId id="261"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22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50" autoAdjust="0"/>
    <p:restoredTop sz="94660"/>
  </p:normalViewPr>
  <p:slideViewPr>
    <p:cSldViewPr snapToGrid="0">
      <p:cViewPr varScale="1">
        <p:scale>
          <a:sx n="69" d="100"/>
          <a:sy n="69" d="100"/>
        </p:scale>
        <p:origin x="93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27857B-A341-47E7-BC3E-D49120494F32}"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34E060-A60B-4D7E-83A5-10E00F442D50}" type="slidenum">
              <a:rPr lang="en-IN" smtClean="0"/>
              <a:t>‹#›</a:t>
            </a:fld>
            <a:endParaRPr lang="en-IN"/>
          </a:p>
        </p:txBody>
      </p:sp>
    </p:spTree>
    <p:extLst>
      <p:ext uri="{BB962C8B-B14F-4D97-AF65-F5344CB8AC3E}">
        <p14:creationId xmlns:p14="http://schemas.microsoft.com/office/powerpoint/2010/main" val="2413555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7857B-A341-47E7-BC3E-D49120494F32}"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34E060-A60B-4D7E-83A5-10E00F442D50}" type="slidenum">
              <a:rPr lang="en-IN" smtClean="0"/>
              <a:t>‹#›</a:t>
            </a:fld>
            <a:endParaRPr lang="en-IN"/>
          </a:p>
        </p:txBody>
      </p:sp>
    </p:spTree>
    <p:extLst>
      <p:ext uri="{BB962C8B-B14F-4D97-AF65-F5344CB8AC3E}">
        <p14:creationId xmlns:p14="http://schemas.microsoft.com/office/powerpoint/2010/main" val="210558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7857B-A341-47E7-BC3E-D49120494F32}"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34E060-A60B-4D7E-83A5-10E00F442D5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02938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7857B-A341-47E7-BC3E-D49120494F32}"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34E060-A60B-4D7E-83A5-10E00F442D50}" type="slidenum">
              <a:rPr lang="en-IN" smtClean="0"/>
              <a:t>‹#›</a:t>
            </a:fld>
            <a:endParaRPr lang="en-IN"/>
          </a:p>
        </p:txBody>
      </p:sp>
    </p:spTree>
    <p:extLst>
      <p:ext uri="{BB962C8B-B14F-4D97-AF65-F5344CB8AC3E}">
        <p14:creationId xmlns:p14="http://schemas.microsoft.com/office/powerpoint/2010/main" val="716298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7857B-A341-47E7-BC3E-D49120494F32}"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34E060-A60B-4D7E-83A5-10E00F442D5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5143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7857B-A341-47E7-BC3E-D49120494F32}"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34E060-A60B-4D7E-83A5-10E00F442D50}" type="slidenum">
              <a:rPr lang="en-IN" smtClean="0"/>
              <a:t>‹#›</a:t>
            </a:fld>
            <a:endParaRPr lang="en-IN"/>
          </a:p>
        </p:txBody>
      </p:sp>
    </p:spTree>
    <p:extLst>
      <p:ext uri="{BB962C8B-B14F-4D97-AF65-F5344CB8AC3E}">
        <p14:creationId xmlns:p14="http://schemas.microsoft.com/office/powerpoint/2010/main" val="2527312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27857B-A341-47E7-BC3E-D49120494F32}"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34E060-A60B-4D7E-83A5-10E00F442D50}" type="slidenum">
              <a:rPr lang="en-IN" smtClean="0"/>
              <a:t>‹#›</a:t>
            </a:fld>
            <a:endParaRPr lang="en-IN"/>
          </a:p>
        </p:txBody>
      </p:sp>
    </p:spTree>
    <p:extLst>
      <p:ext uri="{BB962C8B-B14F-4D97-AF65-F5344CB8AC3E}">
        <p14:creationId xmlns:p14="http://schemas.microsoft.com/office/powerpoint/2010/main" val="1650682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27857B-A341-47E7-BC3E-D49120494F32}"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34E060-A60B-4D7E-83A5-10E00F442D50}" type="slidenum">
              <a:rPr lang="en-IN" smtClean="0"/>
              <a:t>‹#›</a:t>
            </a:fld>
            <a:endParaRPr lang="en-IN"/>
          </a:p>
        </p:txBody>
      </p:sp>
    </p:spTree>
    <p:extLst>
      <p:ext uri="{BB962C8B-B14F-4D97-AF65-F5344CB8AC3E}">
        <p14:creationId xmlns:p14="http://schemas.microsoft.com/office/powerpoint/2010/main" val="5859240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A8FBD739-DB03-4D60-AFDE-173D6278FD65}" type="datetimeFigureOut">
              <a:rPr kumimoji="0" lang="en-IN"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26-02-2024</a:t>
            </a:fld>
            <a:endParaRPr kumimoji="0" lang="en-IN"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sp>
        <p:nvSpPr>
          <p:cNvPr id="5" name="Footer Placeholder 4"/>
          <p:cNvSpPr>
            <a:spLocks noGrp="1"/>
          </p:cNvSpPr>
          <p:nvPr>
            <p:ph type="ftr"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endParaRPr kumimoji="0" lang="en-IN" sz="1000" b="0" i="0" u="none" strike="noStrike" kern="1200" cap="all"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583CE18-AA0F-43B5-A50B-260E0761B0CA}" type="slidenum">
              <a:rPr kumimoji="0" lang="en-IN"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a:t>
            </a:fld>
            <a:endParaRPr kumimoji="0" lang="en-IN"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7177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27857B-A341-47E7-BC3E-D49120494F32}"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34E060-A60B-4D7E-83A5-10E00F442D50}" type="slidenum">
              <a:rPr lang="en-IN" smtClean="0"/>
              <a:t>‹#›</a:t>
            </a:fld>
            <a:endParaRPr lang="en-IN"/>
          </a:p>
        </p:txBody>
      </p:sp>
    </p:spTree>
    <p:extLst>
      <p:ext uri="{BB962C8B-B14F-4D97-AF65-F5344CB8AC3E}">
        <p14:creationId xmlns:p14="http://schemas.microsoft.com/office/powerpoint/2010/main" val="785946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7857B-A341-47E7-BC3E-D49120494F32}"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34E060-A60B-4D7E-83A5-10E00F442D50}" type="slidenum">
              <a:rPr lang="en-IN" smtClean="0"/>
              <a:t>‹#›</a:t>
            </a:fld>
            <a:endParaRPr lang="en-IN"/>
          </a:p>
        </p:txBody>
      </p:sp>
    </p:spTree>
    <p:extLst>
      <p:ext uri="{BB962C8B-B14F-4D97-AF65-F5344CB8AC3E}">
        <p14:creationId xmlns:p14="http://schemas.microsoft.com/office/powerpoint/2010/main" val="702556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27857B-A341-47E7-BC3E-D49120494F32}" type="datetimeFigureOut">
              <a:rPr lang="en-IN" smtClean="0"/>
              <a:t>26-02-2024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34E060-A60B-4D7E-83A5-10E00F442D50}" type="slidenum">
              <a:rPr lang="en-IN" smtClean="0"/>
              <a:t>‹#›</a:t>
            </a:fld>
            <a:endParaRPr lang="en-IN"/>
          </a:p>
        </p:txBody>
      </p:sp>
    </p:spTree>
    <p:extLst>
      <p:ext uri="{BB962C8B-B14F-4D97-AF65-F5344CB8AC3E}">
        <p14:creationId xmlns:p14="http://schemas.microsoft.com/office/powerpoint/2010/main" val="2690349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27857B-A341-47E7-BC3E-D49120494F32}" type="datetimeFigureOut">
              <a:rPr lang="en-IN" smtClean="0"/>
              <a:t>26-02-2024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34E060-A60B-4D7E-83A5-10E00F442D50}" type="slidenum">
              <a:rPr lang="en-IN" smtClean="0"/>
              <a:t>‹#›</a:t>
            </a:fld>
            <a:endParaRPr lang="en-IN"/>
          </a:p>
        </p:txBody>
      </p:sp>
    </p:spTree>
    <p:extLst>
      <p:ext uri="{BB962C8B-B14F-4D97-AF65-F5344CB8AC3E}">
        <p14:creationId xmlns:p14="http://schemas.microsoft.com/office/powerpoint/2010/main" val="3525535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27857B-A341-47E7-BC3E-D49120494F32}" type="datetimeFigureOut">
              <a:rPr lang="en-IN" smtClean="0"/>
              <a:t>26-02-2024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34E060-A60B-4D7E-83A5-10E00F442D50}" type="slidenum">
              <a:rPr lang="en-IN" smtClean="0"/>
              <a:t>‹#›</a:t>
            </a:fld>
            <a:endParaRPr lang="en-IN"/>
          </a:p>
        </p:txBody>
      </p:sp>
    </p:spTree>
    <p:extLst>
      <p:ext uri="{BB962C8B-B14F-4D97-AF65-F5344CB8AC3E}">
        <p14:creationId xmlns:p14="http://schemas.microsoft.com/office/powerpoint/2010/main" val="1325729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27857B-A341-47E7-BC3E-D49120494F32}" type="datetimeFigureOut">
              <a:rPr lang="en-IN" smtClean="0"/>
              <a:t>26-02-2024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34E060-A60B-4D7E-83A5-10E00F442D50}" type="slidenum">
              <a:rPr lang="en-IN" smtClean="0"/>
              <a:t>‹#›</a:t>
            </a:fld>
            <a:endParaRPr lang="en-IN"/>
          </a:p>
        </p:txBody>
      </p:sp>
    </p:spTree>
    <p:extLst>
      <p:ext uri="{BB962C8B-B14F-4D97-AF65-F5344CB8AC3E}">
        <p14:creationId xmlns:p14="http://schemas.microsoft.com/office/powerpoint/2010/main" val="2099223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27857B-A341-47E7-BC3E-D49120494F32}" type="datetimeFigureOut">
              <a:rPr lang="en-IN" smtClean="0"/>
              <a:t>26-02-2024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34E060-A60B-4D7E-83A5-10E00F442D50}" type="slidenum">
              <a:rPr lang="en-IN" smtClean="0"/>
              <a:t>‹#›</a:t>
            </a:fld>
            <a:endParaRPr lang="en-IN"/>
          </a:p>
        </p:txBody>
      </p:sp>
    </p:spTree>
    <p:extLst>
      <p:ext uri="{BB962C8B-B14F-4D97-AF65-F5344CB8AC3E}">
        <p14:creationId xmlns:p14="http://schemas.microsoft.com/office/powerpoint/2010/main" val="3195255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27857B-A341-47E7-BC3E-D49120494F32}" type="datetimeFigureOut">
              <a:rPr lang="en-IN" smtClean="0"/>
              <a:t>26-02-2024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34E060-A60B-4D7E-83A5-10E00F442D50}" type="slidenum">
              <a:rPr lang="en-IN" smtClean="0"/>
              <a:t>‹#›</a:t>
            </a:fld>
            <a:endParaRPr lang="en-IN"/>
          </a:p>
        </p:txBody>
      </p:sp>
    </p:spTree>
    <p:extLst>
      <p:ext uri="{BB962C8B-B14F-4D97-AF65-F5344CB8AC3E}">
        <p14:creationId xmlns:p14="http://schemas.microsoft.com/office/powerpoint/2010/main" val="2761617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27857B-A341-47E7-BC3E-D49120494F32}" type="datetimeFigureOut">
              <a:rPr lang="en-IN" smtClean="0"/>
              <a:t>26-02-2024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1F34E060-A60B-4D7E-83A5-10E00F442D50}" type="slidenum">
              <a:rPr lang="en-IN" smtClean="0"/>
              <a:t>‹#›</a:t>
            </a:fld>
            <a:endParaRPr lang="en-IN"/>
          </a:p>
        </p:txBody>
      </p:sp>
    </p:spTree>
    <p:extLst>
      <p:ext uri="{BB962C8B-B14F-4D97-AF65-F5344CB8AC3E}">
        <p14:creationId xmlns:p14="http://schemas.microsoft.com/office/powerpoint/2010/main" val="205091829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8FBD739-DB03-4D60-AFDE-173D6278FD65}" type="datetimeFigureOut">
              <a:rPr lang="en-IN" smtClean="0"/>
              <a:t>26-02-2024</a:t>
            </a:fld>
            <a:endParaRPr lang="en-IN"/>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583CE18-AA0F-43B5-A50B-260E0761B0CA}"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9114158"/>
      </p:ext>
    </p:extLst>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google.com/url?sa=i&amp;url=https%3A%2F%2Fwebeduclick.com%2Fexception-handling-cpp-with-example%2F&amp;psig=AOvVaw2nCpODXENCmg0FHeHPn-fR&amp;ust=1702987885607000&amp;source=images&amp;cd=vfe&amp;opi=89978449&amp;ved=0CBQQjhxqFwoTCOCIyrP6mIMDFQAAAAAdAAAAABAP"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000">
              <a:srgbClr val="EB1D93"/>
            </a:gs>
            <a:gs pos="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4380070-38F0-0F39-BC2D-5D226089DEC7}"/>
              </a:ext>
            </a:extLst>
          </p:cNvPr>
          <p:cNvSpPr>
            <a:spLocks noGrp="1"/>
          </p:cNvSpPr>
          <p:nvPr>
            <p:ph type="ctrTitle"/>
          </p:nvPr>
        </p:nvSpPr>
        <p:spPr>
          <a:xfrm>
            <a:off x="467139" y="4894271"/>
            <a:ext cx="7682948" cy="923828"/>
          </a:xfrm>
        </p:spPr>
        <p:txBody>
          <a:bodyPr>
            <a:noAutofit/>
          </a:bodyPr>
          <a:lstStyle/>
          <a:p>
            <a:pPr algn="ctr"/>
            <a:r>
              <a:rPr lang="en-US" sz="4000" b="1" dirty="0">
                <a:solidFill>
                  <a:srgbClr val="CF416D"/>
                </a:solidFill>
                <a:latin typeface="Arial Black" panose="020B0A04020102020204" pitchFamily="34" charset="0"/>
              </a:rPr>
              <a:t>Exception handling</a:t>
            </a:r>
            <a:endParaRPr lang="en-IN" sz="4000" b="1" dirty="0">
              <a:solidFill>
                <a:srgbClr val="CF416D"/>
              </a:solidFill>
              <a:latin typeface="Arial Black" panose="020B0A04020102020204" pitchFamily="34" charset="0"/>
            </a:endParaRPr>
          </a:p>
        </p:txBody>
      </p:sp>
      <p:sp>
        <p:nvSpPr>
          <p:cNvPr id="7" name="Subtitle 6">
            <a:extLst>
              <a:ext uri="{FF2B5EF4-FFF2-40B4-BE49-F238E27FC236}">
                <a16:creationId xmlns:a16="http://schemas.microsoft.com/office/drawing/2014/main" id="{39EAD5DE-7B60-EEB8-9A6B-955301156A85}"/>
              </a:ext>
            </a:extLst>
          </p:cNvPr>
          <p:cNvSpPr>
            <a:spLocks noGrp="1"/>
          </p:cNvSpPr>
          <p:nvPr>
            <p:ph type="subTitle" idx="1"/>
          </p:nvPr>
        </p:nvSpPr>
        <p:spPr>
          <a:xfrm>
            <a:off x="8521147" y="5818099"/>
            <a:ext cx="3581400" cy="923828"/>
          </a:xfrm>
        </p:spPr>
        <p:txBody>
          <a:bodyPr>
            <a:normAutofit/>
          </a:bodyPr>
          <a:lstStyle/>
          <a:p>
            <a:pPr algn="ctr"/>
            <a:r>
              <a:rPr lang="en-US" sz="2800" dirty="0">
                <a:solidFill>
                  <a:srgbClr val="B8225B"/>
                </a:solidFill>
              </a:rPr>
              <a:t>Present By:- Uzma Banu</a:t>
            </a:r>
            <a:endParaRPr lang="en-IN" sz="2800" dirty="0">
              <a:solidFill>
                <a:srgbClr val="B8225B"/>
              </a:solidFill>
            </a:endParaRPr>
          </a:p>
        </p:txBody>
      </p:sp>
      <p:cxnSp>
        <p:nvCxnSpPr>
          <p:cNvPr id="3" name="Straight Connector 2">
            <a:extLst>
              <a:ext uri="{FF2B5EF4-FFF2-40B4-BE49-F238E27FC236}">
                <a16:creationId xmlns:a16="http://schemas.microsoft.com/office/drawing/2014/main" id="{78B911D4-6181-C0BA-CA4D-DF3314D5B82C}"/>
              </a:ext>
            </a:extLst>
          </p:cNvPr>
          <p:cNvCxnSpPr>
            <a:cxnSpLocks/>
          </p:cNvCxnSpPr>
          <p:nvPr/>
        </p:nvCxnSpPr>
        <p:spPr>
          <a:xfrm>
            <a:off x="463826" y="5730368"/>
            <a:ext cx="7659757" cy="0"/>
          </a:xfrm>
          <a:prstGeom prst="line">
            <a:avLst/>
          </a:prstGeom>
        </p:spPr>
        <p:style>
          <a:lnRef idx="2">
            <a:schemeClr val="dk1"/>
          </a:lnRef>
          <a:fillRef idx="0">
            <a:schemeClr val="dk1"/>
          </a:fillRef>
          <a:effectRef idx="1">
            <a:schemeClr val="dk1"/>
          </a:effectRef>
          <a:fontRef idx="minor">
            <a:schemeClr val="tx1"/>
          </a:fontRef>
        </p:style>
      </p:cxnSp>
      <p:sp>
        <p:nvSpPr>
          <p:cNvPr id="5" name="TextBox 4">
            <a:extLst>
              <a:ext uri="{FF2B5EF4-FFF2-40B4-BE49-F238E27FC236}">
                <a16:creationId xmlns:a16="http://schemas.microsoft.com/office/drawing/2014/main" id="{A53298D8-322C-3746-4721-9F30C90D3C60}"/>
              </a:ext>
            </a:extLst>
          </p:cNvPr>
          <p:cNvSpPr txBox="1"/>
          <p:nvPr/>
        </p:nvSpPr>
        <p:spPr>
          <a:xfrm>
            <a:off x="827710" y="5743634"/>
            <a:ext cx="6659216" cy="861774"/>
          </a:xfrm>
          <a:prstGeom prst="rect">
            <a:avLst/>
          </a:prstGeom>
          <a:noFill/>
        </p:spPr>
        <p:txBody>
          <a:bodyPr wrap="square" rtlCol="0">
            <a:spAutoFit/>
          </a:bodyPr>
          <a:lstStyle/>
          <a:p>
            <a:pPr algn="ctr"/>
            <a:r>
              <a:rPr lang="en-US" sz="5000" b="1" cap="all" spc="200" dirty="0">
                <a:solidFill>
                  <a:srgbClr val="CF416D"/>
                </a:solidFill>
                <a:latin typeface="Arial Black" panose="020B0A04020102020204" pitchFamily="34" charset="0"/>
                <a:ea typeface="+mj-ea"/>
                <a:cs typeface="+mj-cs"/>
              </a:rPr>
              <a:t>C++</a:t>
            </a:r>
            <a:endParaRPr lang="en-IN" sz="5000" b="1" cap="all" spc="200" dirty="0">
              <a:solidFill>
                <a:srgbClr val="CF416D"/>
              </a:solidFill>
              <a:latin typeface="Arial Black" panose="020B0A04020102020204" pitchFamily="34" charset="0"/>
              <a:ea typeface="+mj-ea"/>
              <a:cs typeface="+mj-cs"/>
            </a:endParaRPr>
          </a:p>
        </p:txBody>
      </p:sp>
    </p:spTree>
    <p:extLst>
      <p:ext uri="{BB962C8B-B14F-4D97-AF65-F5344CB8AC3E}">
        <p14:creationId xmlns:p14="http://schemas.microsoft.com/office/powerpoint/2010/main" val="405324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000">
              <a:schemeClr val="accent1">
                <a:lumMod val="45000"/>
                <a:lumOff val="55000"/>
              </a:schemeClr>
            </a:gs>
            <a:gs pos="0">
              <a:schemeClr val="accent1">
                <a:lumMod val="45000"/>
                <a:lumOff val="55000"/>
              </a:schemeClr>
            </a:gs>
            <a:gs pos="8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AC210E-1202-ABA8-A055-5EA114D67A33}"/>
              </a:ext>
            </a:extLst>
          </p:cNvPr>
          <p:cNvSpPr txBox="1"/>
          <p:nvPr/>
        </p:nvSpPr>
        <p:spPr>
          <a:xfrm>
            <a:off x="3338285" y="2714171"/>
            <a:ext cx="6342743" cy="1200329"/>
          </a:xfrm>
          <a:prstGeom prst="rect">
            <a:avLst/>
          </a:prstGeom>
          <a:noFill/>
        </p:spPr>
        <p:txBody>
          <a:bodyPr wrap="square" rtlCol="0">
            <a:spAutoFit/>
          </a:bodyPr>
          <a:lstStyle/>
          <a:p>
            <a:r>
              <a:rPr lang="en-US" sz="7200" b="1" dirty="0">
                <a:solidFill>
                  <a:schemeClr val="accent1">
                    <a:lumMod val="50000"/>
                  </a:schemeClr>
                </a:solidFill>
                <a:latin typeface="Arial Black" panose="020B0A04020102020204" pitchFamily="34" charset="0"/>
              </a:rPr>
              <a:t>Thanks…!</a:t>
            </a:r>
            <a:endParaRPr lang="en-IN" sz="7200" b="1" dirty="0">
              <a:solidFill>
                <a:schemeClr val="accent1">
                  <a:lumMod val="50000"/>
                </a:schemeClr>
              </a:solidFill>
              <a:latin typeface="Arial Black" panose="020B0A04020102020204" pitchFamily="34" charset="0"/>
            </a:endParaRPr>
          </a:p>
        </p:txBody>
      </p:sp>
    </p:spTree>
    <p:extLst>
      <p:ext uri="{BB962C8B-B14F-4D97-AF65-F5344CB8AC3E}">
        <p14:creationId xmlns:p14="http://schemas.microsoft.com/office/powerpoint/2010/main" val="3041553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6EDA3EC-89D0-F1F0-6F86-D880886A6756}"/>
              </a:ext>
            </a:extLst>
          </p:cNvPr>
          <p:cNvSpPr txBox="1"/>
          <p:nvPr/>
        </p:nvSpPr>
        <p:spPr>
          <a:xfrm>
            <a:off x="0" y="986185"/>
            <a:ext cx="10020300" cy="7417415"/>
          </a:xfrm>
          <a:prstGeom prst="rect">
            <a:avLst/>
          </a:prstGeom>
          <a:noFill/>
        </p:spPr>
        <p:txBody>
          <a:bodyPr wrap="square">
            <a:spAutoFit/>
          </a:bodyPr>
          <a:lstStyle/>
          <a:p>
            <a:pPr marL="285750" indent="-285750">
              <a:buFont typeface="Wingdings" panose="05000000000000000000" pitchFamily="2" charset="2"/>
              <a:buChar char="Ø"/>
            </a:pPr>
            <a:r>
              <a:rPr lang="en-IN" sz="2800" dirty="0"/>
              <a:t>Exception handling in C++ is a mechanism that allows a program to handle runtime errors in a controlled and graceful manner. When a program encounters an exceptional situation, such as a division by zero, accessing an invalid memory location, or a file not found, it can throw an exception. Exception handling provides a way to separate error-handling code from the regular flow of the program.</a:t>
            </a:r>
          </a:p>
          <a:p>
            <a:endParaRPr lang="en-IN" sz="2800" dirty="0"/>
          </a:p>
          <a:p>
            <a:pPr marL="285750" indent="-285750">
              <a:buFont typeface="Wingdings" panose="05000000000000000000" pitchFamily="2" charset="2"/>
              <a:buChar char="Ø"/>
            </a:pPr>
            <a:r>
              <a:rPr lang="en-US" sz="2800" dirty="0"/>
              <a:t>Exception handling in C++ consist of three keywords :-                                             </a:t>
            </a:r>
            <a:r>
              <a:rPr lang="en-US" sz="2800" b="1" dirty="0"/>
              <a:t>1.</a:t>
            </a:r>
            <a:r>
              <a:rPr lang="en-US" sz="2800" dirty="0"/>
              <a:t>try</a:t>
            </a:r>
          </a:p>
          <a:p>
            <a:r>
              <a:rPr lang="en-US" sz="2800" dirty="0"/>
              <a:t>    </a:t>
            </a:r>
            <a:r>
              <a:rPr lang="en-US" sz="2800" b="1" dirty="0"/>
              <a:t>2.</a:t>
            </a:r>
            <a:r>
              <a:rPr lang="en-US" sz="2800" dirty="0"/>
              <a:t>throw </a:t>
            </a:r>
          </a:p>
          <a:p>
            <a:r>
              <a:rPr lang="en-US" sz="2800" dirty="0"/>
              <a:t>     </a:t>
            </a:r>
            <a:r>
              <a:rPr lang="en-US" sz="2800" b="1" dirty="0"/>
              <a:t>3.</a:t>
            </a:r>
            <a:r>
              <a:rPr lang="en-US" sz="2800" dirty="0"/>
              <a:t>catch</a:t>
            </a:r>
          </a:p>
          <a:p>
            <a:endParaRPr lang="en-US" sz="2800" dirty="0"/>
          </a:p>
          <a:p>
            <a:endParaRPr lang="en-US" sz="2800" dirty="0"/>
          </a:p>
          <a:p>
            <a:endParaRPr lang="en-US" sz="2800" dirty="0"/>
          </a:p>
          <a:p>
            <a:endParaRPr lang="en-US" sz="2800" dirty="0"/>
          </a:p>
        </p:txBody>
      </p:sp>
      <p:sp>
        <p:nvSpPr>
          <p:cNvPr id="11" name="TextBox 10">
            <a:extLst>
              <a:ext uri="{FF2B5EF4-FFF2-40B4-BE49-F238E27FC236}">
                <a16:creationId xmlns:a16="http://schemas.microsoft.com/office/drawing/2014/main" id="{A483DD56-23D6-C75F-9AE9-D29CE679477D}"/>
              </a:ext>
            </a:extLst>
          </p:cNvPr>
          <p:cNvSpPr txBox="1"/>
          <p:nvPr/>
        </p:nvSpPr>
        <p:spPr>
          <a:xfrm>
            <a:off x="0" y="0"/>
            <a:ext cx="9787467" cy="707886"/>
          </a:xfrm>
          <a:prstGeom prst="rect">
            <a:avLst/>
          </a:prstGeom>
          <a:noFill/>
        </p:spPr>
        <p:txBody>
          <a:bodyPr wrap="square">
            <a:spAutoFit/>
          </a:bodyPr>
          <a:lstStyle/>
          <a:p>
            <a:pPr algn="ctr"/>
            <a:r>
              <a:rPr lang="en-IN" sz="4000" b="1" u="sng" dirty="0">
                <a:solidFill>
                  <a:schemeClr val="accent1">
                    <a:lumMod val="75000"/>
                  </a:schemeClr>
                </a:solidFill>
              </a:rPr>
              <a:t>Introduction</a:t>
            </a:r>
            <a:r>
              <a:rPr lang="en-IN" b="1" u="sng" dirty="0"/>
              <a:t> </a:t>
            </a:r>
          </a:p>
        </p:txBody>
      </p:sp>
    </p:spTree>
    <p:extLst>
      <p:ext uri="{BB962C8B-B14F-4D97-AF65-F5344CB8AC3E}">
        <p14:creationId xmlns:p14="http://schemas.microsoft.com/office/powerpoint/2010/main" val="1143910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ception Handling in C++ with Example - Webeduclick">
            <a:extLst>
              <a:ext uri="{FF2B5EF4-FFF2-40B4-BE49-F238E27FC236}">
                <a16:creationId xmlns:a16="http://schemas.microsoft.com/office/drawing/2014/main" id="{DB265770-0EEE-FAD4-5499-14786D9000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r="-1036" b="12387"/>
          <a:stretch/>
        </p:blipFill>
        <p:spPr bwMode="auto">
          <a:xfrm>
            <a:off x="1816100" y="574675"/>
            <a:ext cx="7239000" cy="42894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111A69F-648C-BB5E-BB7C-09135B7BF97A}"/>
              </a:ext>
            </a:extLst>
          </p:cNvPr>
          <p:cNvSpPr txBox="1"/>
          <p:nvPr/>
        </p:nvSpPr>
        <p:spPr>
          <a:xfrm>
            <a:off x="0" y="5099050"/>
            <a:ext cx="10883900" cy="707886"/>
          </a:xfrm>
          <a:prstGeom prst="rect">
            <a:avLst/>
          </a:prstGeom>
          <a:noFill/>
        </p:spPr>
        <p:txBody>
          <a:bodyPr wrap="square" rtlCol="0">
            <a:spAutoFit/>
          </a:bodyPr>
          <a:lstStyle/>
          <a:p>
            <a:pPr algn="ctr"/>
            <a:r>
              <a:rPr lang="en-US" sz="2000" dirty="0"/>
              <a:t>Fig:- Exception Handling </a:t>
            </a:r>
            <a:endParaRPr lang="en-IN" sz="2000" b="0" i="0" u="none" strike="noStrike" dirty="0">
              <a:effectLst/>
              <a:latin typeface="Google Sans"/>
              <a:hlinkClick r:id="rId3"/>
            </a:endParaRPr>
          </a:p>
          <a:p>
            <a:pPr algn="ctr"/>
            <a:endParaRPr lang="en-IN" sz="2000" dirty="0"/>
          </a:p>
        </p:txBody>
      </p:sp>
    </p:spTree>
    <p:extLst>
      <p:ext uri="{BB962C8B-B14F-4D97-AF65-F5344CB8AC3E}">
        <p14:creationId xmlns:p14="http://schemas.microsoft.com/office/powerpoint/2010/main" val="877606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E5B90B0-B6D4-1124-966F-F87B196FD4CB}"/>
              </a:ext>
            </a:extLst>
          </p:cNvPr>
          <p:cNvSpPr txBox="1"/>
          <p:nvPr/>
        </p:nvSpPr>
        <p:spPr>
          <a:xfrm>
            <a:off x="0" y="254000"/>
            <a:ext cx="10617200" cy="707886"/>
          </a:xfrm>
          <a:prstGeom prst="rect">
            <a:avLst/>
          </a:prstGeom>
          <a:noFill/>
        </p:spPr>
        <p:txBody>
          <a:bodyPr wrap="square">
            <a:spAutoFit/>
          </a:bodyPr>
          <a:lstStyle/>
          <a:p>
            <a:pPr algn="ctr"/>
            <a:r>
              <a:rPr lang="en-IN" sz="4000" b="1" u="sng" dirty="0">
                <a:solidFill>
                  <a:schemeClr val="accent1">
                    <a:lumMod val="75000"/>
                  </a:schemeClr>
                </a:solidFill>
              </a:rPr>
              <a:t>Try </a:t>
            </a:r>
            <a:r>
              <a:rPr lang="en-US" sz="4000" b="1" u="sng" dirty="0">
                <a:solidFill>
                  <a:schemeClr val="accent1">
                    <a:lumMod val="75000"/>
                  </a:schemeClr>
                </a:solidFill>
              </a:rPr>
              <a:t>keywords</a:t>
            </a:r>
            <a:endParaRPr lang="en-IN" sz="4000" b="1" u="sng" dirty="0">
              <a:solidFill>
                <a:schemeClr val="accent1">
                  <a:lumMod val="75000"/>
                </a:schemeClr>
              </a:solidFill>
            </a:endParaRPr>
          </a:p>
        </p:txBody>
      </p:sp>
      <p:sp>
        <p:nvSpPr>
          <p:cNvPr id="9" name="TextBox 8">
            <a:extLst>
              <a:ext uri="{FF2B5EF4-FFF2-40B4-BE49-F238E27FC236}">
                <a16:creationId xmlns:a16="http://schemas.microsoft.com/office/drawing/2014/main" id="{58107219-CBA4-ED01-5ADF-6EE6F4A2F7D2}"/>
              </a:ext>
            </a:extLst>
          </p:cNvPr>
          <p:cNvSpPr txBox="1"/>
          <p:nvPr/>
        </p:nvSpPr>
        <p:spPr>
          <a:xfrm>
            <a:off x="196850" y="1778218"/>
            <a:ext cx="9302750" cy="1815882"/>
          </a:xfrm>
          <a:prstGeom prst="rect">
            <a:avLst/>
          </a:prstGeom>
          <a:noFill/>
        </p:spPr>
        <p:txBody>
          <a:bodyPr wrap="square">
            <a:spAutoFit/>
          </a:bodyPr>
          <a:lstStyle/>
          <a:p>
            <a:pPr marL="285750" indent="-285750">
              <a:buFont typeface="Wingdings" panose="05000000000000000000" pitchFamily="2" charset="2"/>
              <a:buChar char="Ø"/>
            </a:pPr>
            <a:r>
              <a:rPr lang="en-IN" sz="2800" b="1" dirty="0"/>
              <a:t>try</a:t>
            </a:r>
            <a:r>
              <a:rPr lang="en-IN" sz="2800" dirty="0"/>
              <a:t> − A try block identifies a block of code for which particular exceptions will be activated. It's followed by one or more catch blocks.</a:t>
            </a:r>
          </a:p>
          <a:p>
            <a:endParaRPr lang="en-IN" sz="2800" dirty="0"/>
          </a:p>
        </p:txBody>
      </p:sp>
      <p:sp>
        <p:nvSpPr>
          <p:cNvPr id="11" name="TextBox 10">
            <a:extLst>
              <a:ext uri="{FF2B5EF4-FFF2-40B4-BE49-F238E27FC236}">
                <a16:creationId xmlns:a16="http://schemas.microsoft.com/office/drawing/2014/main" id="{C899D856-19EA-EB71-4DF5-C18B6CD005CC}"/>
              </a:ext>
            </a:extLst>
          </p:cNvPr>
          <p:cNvSpPr txBox="1"/>
          <p:nvPr/>
        </p:nvSpPr>
        <p:spPr>
          <a:xfrm>
            <a:off x="889000" y="3594100"/>
            <a:ext cx="9728200" cy="1815882"/>
          </a:xfrm>
          <a:prstGeom prst="rect">
            <a:avLst/>
          </a:prstGeom>
          <a:noFill/>
        </p:spPr>
        <p:txBody>
          <a:bodyPr wrap="square">
            <a:spAutoFit/>
          </a:bodyPr>
          <a:lstStyle/>
          <a:p>
            <a:pPr marL="457200" indent="-457200">
              <a:buFont typeface="Wingdings" panose="05000000000000000000" pitchFamily="2" charset="2"/>
              <a:buChar char="Ø"/>
            </a:pPr>
            <a:r>
              <a:rPr lang="en-US" sz="2800" b="1" dirty="0"/>
              <a:t>Syntax:-</a:t>
            </a:r>
          </a:p>
          <a:p>
            <a:r>
              <a:rPr lang="en-US" sz="2800" dirty="0">
                <a:solidFill>
                  <a:schemeClr val="accent1">
                    <a:lumMod val="75000"/>
                  </a:schemeClr>
                </a:solidFill>
              </a:rPr>
              <a:t>      try</a:t>
            </a:r>
            <a:r>
              <a:rPr lang="en-US" sz="2800" dirty="0"/>
              <a:t> {</a:t>
            </a:r>
            <a:br>
              <a:rPr lang="en-US" sz="2800" dirty="0"/>
            </a:br>
            <a:r>
              <a:rPr lang="en-US" sz="2800" dirty="0"/>
              <a:t>             // Block of code to try</a:t>
            </a:r>
            <a:br>
              <a:rPr lang="en-US" sz="2800" dirty="0"/>
            </a:br>
            <a:r>
              <a:rPr lang="en-US" sz="2800" dirty="0"/>
              <a:t>        } </a:t>
            </a:r>
            <a:endParaRPr lang="en-IN" sz="2800" dirty="0"/>
          </a:p>
        </p:txBody>
      </p:sp>
    </p:spTree>
    <p:extLst>
      <p:ext uri="{BB962C8B-B14F-4D97-AF65-F5344CB8AC3E}">
        <p14:creationId xmlns:p14="http://schemas.microsoft.com/office/powerpoint/2010/main" val="1277212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232C2E-BE84-A292-528B-BB01AA366134}"/>
              </a:ext>
            </a:extLst>
          </p:cNvPr>
          <p:cNvSpPr txBox="1"/>
          <p:nvPr/>
        </p:nvSpPr>
        <p:spPr>
          <a:xfrm>
            <a:off x="0" y="0"/>
            <a:ext cx="10464800" cy="707886"/>
          </a:xfrm>
          <a:prstGeom prst="rect">
            <a:avLst/>
          </a:prstGeom>
          <a:noFill/>
        </p:spPr>
        <p:txBody>
          <a:bodyPr wrap="square">
            <a:spAutoFit/>
          </a:bodyPr>
          <a:lstStyle/>
          <a:p>
            <a:pPr algn="ctr"/>
            <a:r>
              <a:rPr lang="en-IN" sz="4000" b="1" u="sng" dirty="0">
                <a:solidFill>
                  <a:schemeClr val="accent1">
                    <a:lumMod val="75000"/>
                  </a:schemeClr>
                </a:solidFill>
              </a:rPr>
              <a:t>throw </a:t>
            </a:r>
            <a:r>
              <a:rPr lang="en-US" sz="4000" b="1" u="sng" dirty="0">
                <a:solidFill>
                  <a:schemeClr val="accent1">
                    <a:lumMod val="75000"/>
                  </a:schemeClr>
                </a:solidFill>
              </a:rPr>
              <a:t>keywords</a:t>
            </a:r>
            <a:endParaRPr lang="en-IN" sz="4000" b="1" u="sng" dirty="0">
              <a:solidFill>
                <a:schemeClr val="accent1">
                  <a:lumMod val="75000"/>
                </a:schemeClr>
              </a:solidFill>
            </a:endParaRPr>
          </a:p>
        </p:txBody>
      </p:sp>
      <p:sp>
        <p:nvSpPr>
          <p:cNvPr id="5" name="TextBox 4">
            <a:extLst>
              <a:ext uri="{FF2B5EF4-FFF2-40B4-BE49-F238E27FC236}">
                <a16:creationId xmlns:a16="http://schemas.microsoft.com/office/drawing/2014/main" id="{8C2371D8-E8AA-46EF-319C-12C1631CBA0A}"/>
              </a:ext>
            </a:extLst>
          </p:cNvPr>
          <p:cNvSpPr txBox="1"/>
          <p:nvPr/>
        </p:nvSpPr>
        <p:spPr>
          <a:xfrm>
            <a:off x="0" y="909588"/>
            <a:ext cx="10807700" cy="3539430"/>
          </a:xfrm>
          <a:prstGeom prst="rect">
            <a:avLst/>
          </a:prstGeom>
          <a:noFill/>
        </p:spPr>
        <p:txBody>
          <a:bodyPr wrap="square">
            <a:spAutoFit/>
          </a:bodyPr>
          <a:lstStyle/>
          <a:p>
            <a:pPr marL="457200" indent="-457200">
              <a:buFont typeface="Wingdings" panose="05000000000000000000" pitchFamily="2" charset="2"/>
              <a:buChar char="Ø"/>
            </a:pPr>
            <a:r>
              <a:rPr lang="en-IN" sz="2800" dirty="0"/>
              <a:t>It is used to throw exceptions to exception handler i.e. it is used to communicate information about error. A throw expression accepts one parameter and that parameter is passed to handler.  </a:t>
            </a:r>
          </a:p>
          <a:p>
            <a:pPr marL="457200" indent="-457200">
              <a:buFont typeface="Wingdings" panose="05000000000000000000" pitchFamily="2" charset="2"/>
              <a:buChar char="Ø"/>
            </a:pPr>
            <a:endParaRPr lang="en-IN" sz="2800" dirty="0"/>
          </a:p>
          <a:p>
            <a:pPr marL="457200" indent="-457200">
              <a:buFont typeface="Wingdings" panose="05000000000000000000" pitchFamily="2" charset="2"/>
              <a:buChar char="Ø"/>
            </a:pPr>
            <a:r>
              <a:rPr lang="en-IN" sz="2800" dirty="0"/>
              <a:t>throw statement is used when we explicitly want an exception to occur, then we can use throw statement to throw or generate that exception.</a:t>
            </a:r>
          </a:p>
        </p:txBody>
      </p:sp>
      <p:sp>
        <p:nvSpPr>
          <p:cNvPr id="8" name="TextBox 7">
            <a:extLst>
              <a:ext uri="{FF2B5EF4-FFF2-40B4-BE49-F238E27FC236}">
                <a16:creationId xmlns:a16="http://schemas.microsoft.com/office/drawing/2014/main" id="{80999505-03FE-D704-A586-C05BC5F0DB80}"/>
              </a:ext>
            </a:extLst>
          </p:cNvPr>
          <p:cNvSpPr txBox="1"/>
          <p:nvPr/>
        </p:nvSpPr>
        <p:spPr>
          <a:xfrm>
            <a:off x="850900" y="4564340"/>
            <a:ext cx="5676900" cy="3108543"/>
          </a:xfrm>
          <a:prstGeom prst="rect">
            <a:avLst/>
          </a:prstGeom>
          <a:noFill/>
        </p:spPr>
        <p:txBody>
          <a:bodyPr wrap="square" rtlCol="0">
            <a:spAutoFit/>
          </a:bodyPr>
          <a:lstStyle/>
          <a:p>
            <a:r>
              <a:rPr lang="en-US" sz="2800" b="1" dirty="0"/>
              <a:t>Syntax:-</a:t>
            </a:r>
            <a:r>
              <a:rPr lang="en-US" sz="2800" dirty="0"/>
              <a:t> </a:t>
            </a:r>
          </a:p>
          <a:p>
            <a:r>
              <a:rPr lang="en-US" sz="2800" dirty="0"/>
              <a:t> </a:t>
            </a:r>
            <a:r>
              <a:rPr lang="en-US" sz="2800" dirty="0">
                <a:solidFill>
                  <a:schemeClr val="accent1">
                    <a:lumMod val="75000"/>
                  </a:schemeClr>
                </a:solidFill>
              </a:rPr>
              <a:t>try</a:t>
            </a:r>
            <a:r>
              <a:rPr lang="en-US" sz="2800" dirty="0"/>
              <a:t> {</a:t>
            </a:r>
            <a:br>
              <a:rPr lang="en-US" sz="2800" dirty="0"/>
            </a:br>
            <a:r>
              <a:rPr lang="en-US" sz="2800" dirty="0"/>
              <a:t>             // Block of code to try</a:t>
            </a:r>
          </a:p>
          <a:p>
            <a:r>
              <a:rPr lang="en-US" sz="2800" dirty="0"/>
              <a:t>             </a:t>
            </a:r>
            <a:r>
              <a:rPr lang="en-US" sz="2800" dirty="0">
                <a:solidFill>
                  <a:schemeClr val="accent1">
                    <a:lumMod val="75000"/>
                  </a:schemeClr>
                </a:solidFill>
              </a:rPr>
              <a:t>throw</a:t>
            </a:r>
            <a:r>
              <a:rPr lang="en-IN" sz="2800" dirty="0"/>
              <a:t> parameter;</a:t>
            </a:r>
            <a:br>
              <a:rPr lang="en-US" sz="2800" dirty="0"/>
            </a:br>
            <a:r>
              <a:rPr lang="en-US" sz="2800" dirty="0"/>
              <a:t>        }</a:t>
            </a:r>
          </a:p>
          <a:p>
            <a:endParaRPr lang="en-US" sz="2800" dirty="0"/>
          </a:p>
          <a:p>
            <a:endParaRPr lang="en-IN" sz="2800" dirty="0"/>
          </a:p>
        </p:txBody>
      </p:sp>
    </p:spTree>
    <p:extLst>
      <p:ext uri="{BB962C8B-B14F-4D97-AF65-F5344CB8AC3E}">
        <p14:creationId xmlns:p14="http://schemas.microsoft.com/office/powerpoint/2010/main" val="3864493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295FC4-7807-10D1-FE5B-9BE295230FBD}"/>
              </a:ext>
            </a:extLst>
          </p:cNvPr>
          <p:cNvSpPr txBox="1"/>
          <p:nvPr/>
        </p:nvSpPr>
        <p:spPr>
          <a:xfrm>
            <a:off x="0" y="127000"/>
            <a:ext cx="10795000" cy="769441"/>
          </a:xfrm>
          <a:prstGeom prst="rect">
            <a:avLst/>
          </a:prstGeom>
          <a:noFill/>
        </p:spPr>
        <p:txBody>
          <a:bodyPr wrap="square">
            <a:spAutoFit/>
          </a:bodyPr>
          <a:lstStyle/>
          <a:p>
            <a:pPr algn="ctr"/>
            <a:r>
              <a:rPr lang="en-IN" sz="2000" b="0" i="0" dirty="0">
                <a:solidFill>
                  <a:srgbClr val="000000"/>
                </a:solidFill>
                <a:effectLst/>
                <a:latin typeface="Segoe UI" panose="020B0502040204020203" pitchFamily="34" charset="0"/>
              </a:rPr>
              <a:t> </a:t>
            </a:r>
            <a:r>
              <a:rPr lang="en-IN" sz="4400" b="1" u="sng" dirty="0">
                <a:solidFill>
                  <a:schemeClr val="accent1">
                    <a:lumMod val="75000"/>
                  </a:schemeClr>
                </a:solidFill>
              </a:rPr>
              <a:t>catch keyword</a:t>
            </a:r>
          </a:p>
        </p:txBody>
      </p:sp>
      <p:sp>
        <p:nvSpPr>
          <p:cNvPr id="9" name="TextBox 8">
            <a:extLst>
              <a:ext uri="{FF2B5EF4-FFF2-40B4-BE49-F238E27FC236}">
                <a16:creationId xmlns:a16="http://schemas.microsoft.com/office/drawing/2014/main" id="{BD90B4FA-8162-F383-E665-E8180BB005AF}"/>
              </a:ext>
            </a:extLst>
          </p:cNvPr>
          <p:cNvSpPr txBox="1"/>
          <p:nvPr/>
        </p:nvSpPr>
        <p:spPr>
          <a:xfrm>
            <a:off x="0" y="1613118"/>
            <a:ext cx="10287000" cy="1815882"/>
          </a:xfrm>
          <a:prstGeom prst="rect">
            <a:avLst/>
          </a:prstGeom>
          <a:noFill/>
        </p:spPr>
        <p:txBody>
          <a:bodyPr wrap="square">
            <a:spAutoFit/>
          </a:bodyPr>
          <a:lstStyle/>
          <a:p>
            <a:pPr marL="285750" indent="-285750">
              <a:buFont typeface="Wingdings" panose="05000000000000000000" pitchFamily="2" charset="2"/>
              <a:buChar char="Ø"/>
            </a:pPr>
            <a:r>
              <a:rPr lang="en-IN" sz="2800" dirty="0"/>
              <a:t>catch block is intended to catch the error and handle the exception condition. We can have multiple catch blocks to handle different types of exception and perform different actions when the exceptions occur. </a:t>
            </a:r>
          </a:p>
        </p:txBody>
      </p:sp>
      <p:sp>
        <p:nvSpPr>
          <p:cNvPr id="11" name="TextBox 10">
            <a:extLst>
              <a:ext uri="{FF2B5EF4-FFF2-40B4-BE49-F238E27FC236}">
                <a16:creationId xmlns:a16="http://schemas.microsoft.com/office/drawing/2014/main" id="{AC2B874E-9685-370D-C3FE-36FD0FC01BB8}"/>
              </a:ext>
            </a:extLst>
          </p:cNvPr>
          <p:cNvSpPr txBox="1"/>
          <p:nvPr/>
        </p:nvSpPr>
        <p:spPr>
          <a:xfrm>
            <a:off x="1398587" y="3807216"/>
            <a:ext cx="7693025" cy="1815882"/>
          </a:xfrm>
          <a:prstGeom prst="rect">
            <a:avLst/>
          </a:prstGeom>
          <a:noFill/>
        </p:spPr>
        <p:txBody>
          <a:bodyPr wrap="square">
            <a:spAutoFit/>
          </a:bodyPr>
          <a:lstStyle/>
          <a:p>
            <a:r>
              <a:rPr lang="en-US" sz="2800" b="1" dirty="0"/>
              <a:t>Syntax:- </a:t>
            </a:r>
          </a:p>
          <a:p>
            <a:r>
              <a:rPr lang="en-US" sz="2800" dirty="0">
                <a:solidFill>
                  <a:schemeClr val="accent1">
                    <a:lumMod val="75000"/>
                  </a:schemeClr>
                </a:solidFill>
              </a:rPr>
              <a:t>catch</a:t>
            </a:r>
            <a:r>
              <a:rPr lang="en-US" sz="2800" b="0" i="0" dirty="0">
                <a:effectLst/>
                <a:latin typeface="Consolas" panose="020B0609020204030204" pitchFamily="49" charset="0"/>
              </a:rPr>
              <a:t>() {</a:t>
            </a:r>
            <a:br>
              <a:rPr lang="en-US" sz="2800" dirty="0"/>
            </a:br>
            <a:r>
              <a:rPr lang="en-US" sz="2800" b="0" i="0" dirty="0">
                <a:effectLst/>
                <a:latin typeface="Consolas" panose="020B0609020204030204" pitchFamily="49" charset="0"/>
              </a:rPr>
              <a:t>  // Block of code to handle  errors</a:t>
            </a:r>
            <a:br>
              <a:rPr lang="en-US" sz="2800" b="0" i="0" dirty="0">
                <a:effectLst/>
                <a:latin typeface="Consolas" panose="020B0609020204030204" pitchFamily="49" charset="0"/>
              </a:rPr>
            </a:br>
            <a:r>
              <a:rPr lang="en-US" sz="2800" b="0" i="0" dirty="0">
                <a:effectLst/>
                <a:latin typeface="Consolas" panose="020B0609020204030204" pitchFamily="49" charset="0"/>
              </a:rPr>
              <a:t>}</a:t>
            </a:r>
            <a:endParaRPr lang="en-IN" sz="2800" dirty="0"/>
          </a:p>
        </p:txBody>
      </p:sp>
    </p:spTree>
    <p:extLst>
      <p:ext uri="{BB962C8B-B14F-4D97-AF65-F5344CB8AC3E}">
        <p14:creationId xmlns:p14="http://schemas.microsoft.com/office/powerpoint/2010/main" val="3835352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3F1D3B-F608-F72D-8DD4-6FBC44098F96}"/>
              </a:ext>
            </a:extLst>
          </p:cNvPr>
          <p:cNvSpPr txBox="1"/>
          <p:nvPr/>
        </p:nvSpPr>
        <p:spPr>
          <a:xfrm>
            <a:off x="0" y="0"/>
            <a:ext cx="9507071" cy="646331"/>
          </a:xfrm>
          <a:prstGeom prst="rect">
            <a:avLst/>
          </a:prstGeom>
          <a:noFill/>
        </p:spPr>
        <p:txBody>
          <a:bodyPr wrap="square">
            <a:spAutoFit/>
          </a:bodyPr>
          <a:lstStyle/>
          <a:p>
            <a:pPr algn="ctr"/>
            <a:r>
              <a:rPr lang="en-IN" sz="3600" b="1" u="sng" dirty="0">
                <a:solidFill>
                  <a:schemeClr val="accent1">
                    <a:lumMod val="75000"/>
                  </a:schemeClr>
                </a:solidFill>
              </a:rPr>
              <a:t>Program</a:t>
            </a:r>
          </a:p>
        </p:txBody>
      </p:sp>
      <p:sp>
        <p:nvSpPr>
          <p:cNvPr id="7" name="TextBox 6">
            <a:extLst>
              <a:ext uri="{FF2B5EF4-FFF2-40B4-BE49-F238E27FC236}">
                <a16:creationId xmlns:a16="http://schemas.microsoft.com/office/drawing/2014/main" id="{F9347BD1-3E1C-3334-3C45-FE01EC903B03}"/>
              </a:ext>
            </a:extLst>
          </p:cNvPr>
          <p:cNvSpPr txBox="1"/>
          <p:nvPr/>
        </p:nvSpPr>
        <p:spPr>
          <a:xfrm>
            <a:off x="1425388" y="948690"/>
            <a:ext cx="11214847" cy="5909310"/>
          </a:xfrm>
          <a:prstGeom prst="rect">
            <a:avLst/>
          </a:prstGeom>
          <a:noFill/>
        </p:spPr>
        <p:txBody>
          <a:bodyPr wrap="square">
            <a:spAutoFit/>
          </a:bodyPr>
          <a:lstStyle/>
          <a:p>
            <a:r>
              <a:rPr lang="en-IN" b="0" dirty="0">
                <a:effectLst/>
                <a:latin typeface="Consolas" panose="020B0609020204030204" pitchFamily="49" charset="0"/>
              </a:rPr>
              <a:t>#include &lt;iostream&gt;</a:t>
            </a:r>
          </a:p>
          <a:p>
            <a:r>
              <a:rPr lang="en-IN" b="0" dirty="0">
                <a:effectLst/>
                <a:latin typeface="Consolas" panose="020B0609020204030204" pitchFamily="49" charset="0"/>
              </a:rPr>
              <a:t>using </a:t>
            </a:r>
            <a:r>
              <a:rPr lang="en-IN" b="0" i="1" dirty="0">
                <a:effectLst/>
                <a:latin typeface="Consolas" panose="020B0609020204030204" pitchFamily="49" charset="0"/>
              </a:rPr>
              <a:t>namespace</a:t>
            </a:r>
            <a:r>
              <a:rPr lang="en-IN" b="0" dirty="0">
                <a:effectLst/>
                <a:latin typeface="Consolas" panose="020B0609020204030204" pitchFamily="49" charset="0"/>
              </a:rPr>
              <a:t> </a:t>
            </a:r>
            <a:r>
              <a:rPr lang="en-IN" b="0" u="sng" dirty="0">
                <a:effectLst/>
                <a:latin typeface="Consolas" panose="020B0609020204030204" pitchFamily="49" charset="0"/>
              </a:rPr>
              <a:t>std</a:t>
            </a:r>
            <a:r>
              <a:rPr lang="en-IN" b="0" dirty="0">
                <a:effectLst/>
                <a:latin typeface="Consolas" panose="020B0609020204030204" pitchFamily="49" charset="0"/>
              </a:rPr>
              <a:t>;</a:t>
            </a:r>
          </a:p>
          <a:p>
            <a:r>
              <a:rPr lang="en-IN" b="0" i="1" dirty="0">
                <a:effectLst/>
                <a:latin typeface="Consolas" panose="020B0609020204030204" pitchFamily="49" charset="0"/>
              </a:rPr>
              <a:t>int</a:t>
            </a:r>
            <a:r>
              <a:rPr lang="en-IN" b="0" dirty="0">
                <a:effectLst/>
                <a:latin typeface="Consolas" panose="020B0609020204030204" pitchFamily="49" charset="0"/>
              </a:rPr>
              <a:t> main()</a:t>
            </a:r>
          </a:p>
          <a:p>
            <a:r>
              <a:rPr lang="en-IN" b="0" dirty="0">
                <a:effectLst/>
                <a:latin typeface="Consolas" panose="020B0609020204030204" pitchFamily="49" charset="0"/>
              </a:rPr>
              <a:t>{</a:t>
            </a:r>
          </a:p>
          <a:p>
            <a:r>
              <a:rPr lang="en-IN" b="0" dirty="0">
                <a:effectLst/>
                <a:latin typeface="Consolas" panose="020B0609020204030204" pitchFamily="49" charset="0"/>
              </a:rPr>
              <a:t>    </a:t>
            </a:r>
            <a:r>
              <a:rPr lang="en-IN" b="0" i="1" dirty="0">
                <a:effectLst/>
                <a:latin typeface="Consolas" panose="020B0609020204030204" pitchFamily="49" charset="0"/>
              </a:rPr>
              <a:t>int</a:t>
            </a:r>
            <a:r>
              <a:rPr lang="en-IN" b="0" dirty="0">
                <a:effectLst/>
                <a:latin typeface="Consolas" panose="020B0609020204030204" pitchFamily="49" charset="0"/>
              </a:rPr>
              <a:t> a=10, b=0, c;</a:t>
            </a:r>
          </a:p>
          <a:p>
            <a:r>
              <a:rPr lang="en-IN" b="0" dirty="0">
                <a:effectLst/>
                <a:latin typeface="Consolas" panose="020B0609020204030204" pitchFamily="49" charset="0"/>
              </a:rPr>
              <a:t>    // try block activates exception handling</a:t>
            </a:r>
          </a:p>
          <a:p>
            <a:r>
              <a:rPr lang="en-IN" b="0" dirty="0">
                <a:effectLst/>
                <a:latin typeface="Consolas" panose="020B0609020204030204" pitchFamily="49" charset="0"/>
              </a:rPr>
              <a:t>    try </a:t>
            </a:r>
          </a:p>
          <a:p>
            <a:r>
              <a:rPr lang="en-IN" b="0" dirty="0">
                <a:effectLst/>
                <a:latin typeface="Consolas" panose="020B0609020204030204" pitchFamily="49" charset="0"/>
              </a:rPr>
              <a:t>    {</a:t>
            </a:r>
          </a:p>
          <a:p>
            <a:r>
              <a:rPr lang="en-IN" b="0" dirty="0">
                <a:effectLst/>
                <a:latin typeface="Consolas" panose="020B0609020204030204" pitchFamily="49" charset="0"/>
              </a:rPr>
              <a:t>        if(b==0)</a:t>
            </a:r>
          </a:p>
          <a:p>
            <a:r>
              <a:rPr lang="en-IN" b="0" dirty="0">
                <a:effectLst/>
                <a:latin typeface="Consolas" panose="020B0609020204030204" pitchFamily="49" charset="0"/>
              </a:rPr>
              <a:t>        {</a:t>
            </a:r>
          </a:p>
          <a:p>
            <a:r>
              <a:rPr lang="en-IN" b="0" dirty="0">
                <a:effectLst/>
                <a:latin typeface="Consolas" panose="020B0609020204030204" pitchFamily="49" charset="0"/>
              </a:rPr>
              <a:t>            // throw custom exception</a:t>
            </a:r>
          </a:p>
          <a:p>
            <a:r>
              <a:rPr lang="en-IN" b="0" dirty="0">
                <a:effectLst/>
                <a:latin typeface="Consolas" panose="020B0609020204030204" pitchFamily="49" charset="0"/>
              </a:rPr>
              <a:t>            throw "Division by zero not possible";</a:t>
            </a:r>
          </a:p>
          <a:p>
            <a:r>
              <a:rPr lang="en-IN" b="0" dirty="0">
                <a:effectLst/>
                <a:latin typeface="Consolas" panose="020B0609020204030204" pitchFamily="49" charset="0"/>
              </a:rPr>
              <a:t>            c = a/b;</a:t>
            </a:r>
          </a:p>
          <a:p>
            <a:r>
              <a:rPr lang="en-IN" b="0" dirty="0">
                <a:effectLst/>
                <a:latin typeface="Consolas" panose="020B0609020204030204" pitchFamily="49" charset="0"/>
              </a:rPr>
              <a:t>        }</a:t>
            </a:r>
          </a:p>
          <a:p>
            <a:r>
              <a:rPr lang="en-IN" b="0" dirty="0">
                <a:effectLst/>
                <a:latin typeface="Consolas" panose="020B0609020204030204" pitchFamily="49" charset="0"/>
              </a:rPr>
              <a:t>    }</a:t>
            </a:r>
          </a:p>
          <a:p>
            <a:r>
              <a:rPr lang="en-IN" b="0" dirty="0">
                <a:effectLst/>
                <a:latin typeface="Consolas" panose="020B0609020204030204" pitchFamily="49" charset="0"/>
              </a:rPr>
              <a:t>    catch(const </a:t>
            </a:r>
            <a:r>
              <a:rPr lang="en-IN" b="0" i="1" dirty="0">
                <a:effectLst/>
                <a:latin typeface="Consolas" panose="020B0609020204030204" pitchFamily="49" charset="0"/>
              </a:rPr>
              <a:t>char</a:t>
            </a:r>
            <a:r>
              <a:rPr lang="en-IN" b="0" dirty="0">
                <a:effectLst/>
                <a:latin typeface="Consolas" panose="020B0609020204030204" pitchFamily="49" charset="0"/>
              </a:rPr>
              <a:t>* ex) // catches exception</a:t>
            </a:r>
          </a:p>
          <a:p>
            <a:r>
              <a:rPr lang="en-IN" b="0" dirty="0">
                <a:effectLst/>
                <a:latin typeface="Consolas" panose="020B0609020204030204" pitchFamily="49" charset="0"/>
              </a:rPr>
              <a:t>    {</a:t>
            </a:r>
          </a:p>
          <a:p>
            <a:r>
              <a:rPr lang="en-IN" b="0" dirty="0">
                <a:effectLst/>
                <a:latin typeface="Consolas" panose="020B0609020204030204" pitchFamily="49" charset="0"/>
              </a:rPr>
              <a:t>        cout&lt;&lt;ex;</a:t>
            </a:r>
          </a:p>
          <a:p>
            <a:r>
              <a:rPr lang="en-IN" b="0" dirty="0">
                <a:effectLst/>
                <a:latin typeface="Consolas" panose="020B0609020204030204" pitchFamily="49" charset="0"/>
              </a:rPr>
              <a:t>    }</a:t>
            </a:r>
          </a:p>
          <a:p>
            <a:r>
              <a:rPr lang="en-IN" b="0" dirty="0">
                <a:effectLst/>
                <a:latin typeface="Consolas" panose="020B0609020204030204" pitchFamily="49" charset="0"/>
              </a:rPr>
              <a:t>    return 0;</a:t>
            </a:r>
          </a:p>
          <a:p>
            <a:r>
              <a:rPr lang="en-IN" b="0" dirty="0">
                <a:effectLst/>
                <a:latin typeface="Consolas" panose="020B0609020204030204" pitchFamily="49" charset="0"/>
              </a:rPr>
              <a:t>}</a:t>
            </a:r>
          </a:p>
        </p:txBody>
      </p:sp>
    </p:spTree>
    <p:extLst>
      <p:ext uri="{BB962C8B-B14F-4D97-AF65-F5344CB8AC3E}">
        <p14:creationId xmlns:p14="http://schemas.microsoft.com/office/powerpoint/2010/main" val="1082187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362957-3E0E-6B6A-CE64-FC5B79155A35}"/>
              </a:ext>
            </a:extLst>
          </p:cNvPr>
          <p:cNvSpPr txBox="1"/>
          <p:nvPr/>
        </p:nvSpPr>
        <p:spPr>
          <a:xfrm>
            <a:off x="0" y="144786"/>
            <a:ext cx="10367682" cy="830997"/>
          </a:xfrm>
          <a:prstGeom prst="rect">
            <a:avLst/>
          </a:prstGeom>
          <a:noFill/>
        </p:spPr>
        <p:txBody>
          <a:bodyPr wrap="square">
            <a:spAutoFit/>
          </a:bodyPr>
          <a:lstStyle/>
          <a:p>
            <a:pPr algn="ctr"/>
            <a:r>
              <a:rPr lang="en-US" sz="4800" b="1" u="sng" dirty="0">
                <a:solidFill>
                  <a:schemeClr val="accent1">
                    <a:lumMod val="75000"/>
                  </a:schemeClr>
                </a:solidFill>
              </a:rPr>
              <a:t>O</a:t>
            </a:r>
            <a:r>
              <a:rPr lang="en-IN" sz="4800" b="1" u="sng" dirty="0">
                <a:solidFill>
                  <a:schemeClr val="accent1">
                    <a:lumMod val="75000"/>
                  </a:schemeClr>
                </a:solidFill>
              </a:rPr>
              <a:t>utput</a:t>
            </a:r>
            <a:endParaRPr lang="en-IN" dirty="0"/>
          </a:p>
        </p:txBody>
      </p:sp>
      <p:sp>
        <p:nvSpPr>
          <p:cNvPr id="5" name="TextBox 4">
            <a:extLst>
              <a:ext uri="{FF2B5EF4-FFF2-40B4-BE49-F238E27FC236}">
                <a16:creationId xmlns:a16="http://schemas.microsoft.com/office/drawing/2014/main" id="{A224591E-CC27-0A49-253A-EFDEFA14A7A0}"/>
              </a:ext>
            </a:extLst>
          </p:cNvPr>
          <p:cNvSpPr txBox="1"/>
          <p:nvPr/>
        </p:nvSpPr>
        <p:spPr>
          <a:xfrm>
            <a:off x="564776" y="2013928"/>
            <a:ext cx="6104964" cy="707886"/>
          </a:xfrm>
          <a:prstGeom prst="rect">
            <a:avLst/>
          </a:prstGeom>
          <a:noFill/>
        </p:spPr>
        <p:txBody>
          <a:bodyPr wrap="square">
            <a:spAutoFit/>
          </a:bodyPr>
          <a:lstStyle/>
          <a:p>
            <a:r>
              <a:rPr lang="en-US" sz="4000" b="0" i="0" dirty="0">
                <a:solidFill>
                  <a:srgbClr val="212529"/>
                </a:solidFill>
                <a:effectLst/>
                <a:latin typeface="Monaco"/>
              </a:rPr>
              <a:t>Division by zero not possible</a:t>
            </a:r>
            <a:endParaRPr lang="en-IN" sz="4000" dirty="0"/>
          </a:p>
        </p:txBody>
      </p:sp>
    </p:spTree>
    <p:extLst>
      <p:ext uri="{BB962C8B-B14F-4D97-AF65-F5344CB8AC3E}">
        <p14:creationId xmlns:p14="http://schemas.microsoft.com/office/powerpoint/2010/main" val="1602576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79ACB7-BAD0-E6A9-0EB6-AFB51641F7BC}"/>
              </a:ext>
            </a:extLst>
          </p:cNvPr>
          <p:cNvSpPr txBox="1"/>
          <p:nvPr/>
        </p:nvSpPr>
        <p:spPr>
          <a:xfrm>
            <a:off x="0" y="0"/>
            <a:ext cx="10757647" cy="646331"/>
          </a:xfrm>
          <a:prstGeom prst="rect">
            <a:avLst/>
          </a:prstGeom>
          <a:noFill/>
        </p:spPr>
        <p:txBody>
          <a:bodyPr wrap="square">
            <a:spAutoFit/>
          </a:bodyPr>
          <a:lstStyle/>
          <a:p>
            <a:pPr algn="ctr"/>
            <a:r>
              <a:rPr lang="en-US" sz="3600" b="1" u="sng" dirty="0">
                <a:solidFill>
                  <a:schemeClr val="accent1">
                    <a:lumMod val="75000"/>
                  </a:schemeClr>
                </a:solidFill>
              </a:rPr>
              <a:t>Benefits</a:t>
            </a:r>
            <a:endParaRPr lang="en-IN" sz="3600" b="1" u="sng" dirty="0">
              <a:solidFill>
                <a:schemeClr val="accent1">
                  <a:lumMod val="75000"/>
                </a:schemeClr>
              </a:solidFill>
            </a:endParaRPr>
          </a:p>
        </p:txBody>
      </p:sp>
      <p:sp>
        <p:nvSpPr>
          <p:cNvPr id="5" name="TextBox 4">
            <a:extLst>
              <a:ext uri="{FF2B5EF4-FFF2-40B4-BE49-F238E27FC236}">
                <a16:creationId xmlns:a16="http://schemas.microsoft.com/office/drawing/2014/main" id="{0361E6D9-16F3-7934-442F-31928AF8F359}"/>
              </a:ext>
            </a:extLst>
          </p:cNvPr>
          <p:cNvSpPr txBox="1"/>
          <p:nvPr/>
        </p:nvSpPr>
        <p:spPr>
          <a:xfrm>
            <a:off x="246742" y="856357"/>
            <a:ext cx="11042276" cy="6001643"/>
          </a:xfrm>
          <a:prstGeom prst="rect">
            <a:avLst/>
          </a:prstGeom>
          <a:noFill/>
        </p:spPr>
        <p:txBody>
          <a:bodyPr wrap="square">
            <a:spAutoFit/>
          </a:bodyPr>
          <a:lstStyle/>
          <a:p>
            <a:pPr marL="342900" indent="-342900">
              <a:buFont typeface="Arial" panose="020B0604020202020204" pitchFamily="34" charset="0"/>
              <a:buChar char="•"/>
            </a:pPr>
            <a:r>
              <a:rPr lang="en-IN" sz="2400" dirty="0">
                <a:latin typeface="Arial" panose="020B0604020202020204" pitchFamily="34" charset="0"/>
                <a:cs typeface="Arial" panose="020B0604020202020204" pitchFamily="34" charset="0"/>
              </a:rPr>
              <a:t>Error Identification: Exception handling helps identify and categorize errors in code.</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400" dirty="0">
                <a:latin typeface="Arial" panose="020B0604020202020204" pitchFamily="34" charset="0"/>
                <a:cs typeface="Arial" panose="020B0604020202020204" pitchFamily="34" charset="0"/>
              </a:rPr>
              <a:t>Maintainability: It enhances code maintainability by separating error-handling logic from regular code.</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400" dirty="0">
                <a:latin typeface="Arial" panose="020B0604020202020204" pitchFamily="34" charset="0"/>
                <a:cs typeface="Arial" panose="020B0604020202020204" pitchFamily="34" charset="0"/>
              </a:rPr>
              <a:t>Robustness: Applications become more robust as exceptions prevent unexpected failures.</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400" dirty="0">
                <a:latin typeface="Arial" panose="020B0604020202020204" pitchFamily="34" charset="0"/>
                <a:cs typeface="Arial" panose="020B0604020202020204" pitchFamily="34" charset="0"/>
              </a:rPr>
              <a:t>Debugging: Facilitates easier debugging by providing detailed error information.</a:t>
            </a:r>
          </a:p>
          <a:p>
            <a:endParaRPr lang="en-IN"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400" dirty="0">
                <a:latin typeface="Arial" panose="020B0604020202020204" pitchFamily="34" charset="0"/>
                <a:cs typeface="Arial" panose="020B0604020202020204" pitchFamily="34" charset="0"/>
              </a:rPr>
              <a:t>Security: Improves security by preventing unintended vulnerabilities.</a:t>
            </a:r>
          </a:p>
          <a:p>
            <a:endParaRPr lang="en-IN"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400" dirty="0">
                <a:latin typeface="Arial" panose="020B0604020202020204" pitchFamily="34" charset="0"/>
                <a:cs typeface="Arial" panose="020B0604020202020204" pitchFamily="34" charset="0"/>
              </a:rPr>
              <a:t>Scalability: Aids in building scalable applications by handling errors systematically.</a:t>
            </a:r>
          </a:p>
        </p:txBody>
      </p:sp>
    </p:spTree>
    <p:extLst>
      <p:ext uri="{BB962C8B-B14F-4D97-AF65-F5344CB8AC3E}">
        <p14:creationId xmlns:p14="http://schemas.microsoft.com/office/powerpoint/2010/main" val="1896221933"/>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Facet">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docProps/app.xml><?xml version="1.0" encoding="utf-8"?>
<Properties xmlns="http://schemas.openxmlformats.org/officeDocument/2006/extended-properties" xmlns:vt="http://schemas.openxmlformats.org/officeDocument/2006/docPropsVTypes">
  <Template>Facet</Template>
  <TotalTime>275</TotalTime>
  <Words>468</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10</vt:i4>
      </vt:variant>
    </vt:vector>
  </HeadingPairs>
  <TitlesOfParts>
    <vt:vector size="23" baseType="lpstr">
      <vt:lpstr>Arial</vt:lpstr>
      <vt:lpstr>Arial Black</vt:lpstr>
      <vt:lpstr>Consolas</vt:lpstr>
      <vt:lpstr>Google Sans</vt:lpstr>
      <vt:lpstr>Monaco</vt:lpstr>
      <vt:lpstr>Segoe UI</vt:lpstr>
      <vt:lpstr>Trebuchet MS</vt:lpstr>
      <vt:lpstr>Tw Cen MT</vt:lpstr>
      <vt:lpstr>Tw Cen MT Condensed</vt:lpstr>
      <vt:lpstr>Wingdings</vt:lpstr>
      <vt:lpstr>Wingdings 3</vt:lpstr>
      <vt:lpstr>Facet</vt:lpstr>
      <vt:lpstr>Integral</vt:lpstr>
      <vt:lpstr>Exception handling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Education</dc:creator>
  <cp:lastModifiedBy>Education</cp:lastModifiedBy>
  <cp:revision>2</cp:revision>
  <dcterms:created xsi:type="dcterms:W3CDTF">2023-12-18T11:27:53Z</dcterms:created>
  <dcterms:modified xsi:type="dcterms:W3CDTF">2024-02-26T12:37:18Z</dcterms:modified>
</cp:coreProperties>
</file>