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43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1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95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783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4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55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75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2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3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45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1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05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9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08BCDDB-6011-46ED-A796-D414F695F9AE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ABBB63D-12CD-4DD1-A5B6-E4128EA88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256BCFB-0E37-47E6-6853-03926B5EE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048056" y="1382194"/>
            <a:ext cx="9755187" cy="1262334"/>
          </a:xfrm>
        </p:spPr>
        <p:txBody>
          <a:bodyPr>
            <a:normAutofit/>
          </a:bodyPr>
          <a:lstStyle/>
          <a:p>
            <a:r>
              <a:rPr lang="en-US" sz="6000" b="1" dirty="0"/>
              <a:t>Disaster/ Recovery planning</a:t>
            </a:r>
            <a:endParaRPr lang="en-IN" sz="6000" b="1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8060B50-EEF4-FC98-B467-09771ABD5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63238" y="2623771"/>
            <a:ext cx="9755187" cy="55033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System analysis and design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CDFD20-AEE4-ABBB-EE3D-6F26B435F253}"/>
              </a:ext>
            </a:extLst>
          </p:cNvPr>
          <p:cNvSpPr txBox="1"/>
          <p:nvPr/>
        </p:nvSpPr>
        <p:spPr>
          <a:xfrm rot="21427220">
            <a:off x="7155873" y="3868970"/>
            <a:ext cx="412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Present  By: Uzma Banu</a:t>
            </a:r>
            <a:endParaRPr lang="en-IN" sz="2800" b="1" cap="all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ABE021-9E1C-3072-02E7-C22CFF803AD3}"/>
              </a:ext>
            </a:extLst>
          </p:cNvPr>
          <p:cNvCxnSpPr>
            <a:cxnSpLocks/>
          </p:cNvCxnSpPr>
          <p:nvPr/>
        </p:nvCxnSpPr>
        <p:spPr>
          <a:xfrm flipV="1">
            <a:off x="1021707" y="2368874"/>
            <a:ext cx="9911336" cy="5300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55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A126EF-EB64-75AC-E177-15A82E73FA07}"/>
              </a:ext>
            </a:extLst>
          </p:cNvPr>
          <p:cNvSpPr txBox="1"/>
          <p:nvPr/>
        </p:nvSpPr>
        <p:spPr>
          <a:xfrm>
            <a:off x="0" y="132521"/>
            <a:ext cx="116751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i="0" u="sng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Introduction</a:t>
            </a:r>
            <a:endParaRPr lang="en-IN" sz="4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50ACF-2134-A128-32DF-731D96CC797E}"/>
              </a:ext>
            </a:extLst>
          </p:cNvPr>
          <p:cNvSpPr txBox="1"/>
          <p:nvPr/>
        </p:nvSpPr>
        <p:spPr>
          <a:xfrm>
            <a:off x="732182" y="1257733"/>
            <a:ext cx="1072763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200" dirty="0">
                <a:latin typeface="Arial Nova" panose="020B0504020202020204" pitchFamily="34" charset="0"/>
              </a:rPr>
              <a:t>DRP, or Disaster Recovery Planning, is a crucial component in the field of system analysis and design. It refers to the process of creating and implementing a set of policies, tools, and procedures to recover or continue essential technology infrastructure and systems following a natural or human-induced disaster. The goal of DRP is to minimize downtime and data loss, ensuring business continuity in the face of unexpected events.</a:t>
            </a:r>
          </a:p>
        </p:txBody>
      </p:sp>
    </p:spTree>
    <p:extLst>
      <p:ext uri="{BB962C8B-B14F-4D97-AF65-F5344CB8AC3E}">
        <p14:creationId xmlns:p14="http://schemas.microsoft.com/office/powerpoint/2010/main" val="82962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D785D3-35C9-85E4-3649-C051D85FDADF}"/>
              </a:ext>
            </a:extLst>
          </p:cNvPr>
          <p:cNvSpPr txBox="1"/>
          <p:nvPr/>
        </p:nvSpPr>
        <p:spPr>
          <a:xfrm>
            <a:off x="0" y="196334"/>
            <a:ext cx="11635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Söhne"/>
              </a:defRPr>
            </a:lvl1pPr>
          </a:lstStyle>
          <a:p>
            <a:pPr algn="ctr"/>
            <a:r>
              <a:rPr lang="en-US" sz="3600" u="sng" dirty="0">
                <a:solidFill>
                  <a:schemeClr val="accent2">
                    <a:lumMod val="75000"/>
                  </a:schemeClr>
                </a:solidFill>
              </a:rPr>
              <a:t>Why DRP in System Analysis and Design?</a:t>
            </a:r>
            <a:endParaRPr lang="en-IN" sz="3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7A6F0-0BD8-84CE-547F-B4502FD73A93}"/>
              </a:ext>
            </a:extLst>
          </p:cNvPr>
          <p:cNvSpPr txBox="1"/>
          <p:nvPr/>
        </p:nvSpPr>
        <p:spPr>
          <a:xfrm>
            <a:off x="198783" y="1568512"/>
            <a:ext cx="114366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ova" panose="020B0504020202020204" pitchFamily="34" charset="0"/>
              </a:rPr>
              <a:t>In the modern business landscape, systems play a pivotal role in day-to-day operations. Any disruption in these systems can have severe consequences, affecting productivity, customer satisfaction, and overall business performance. DRP safeguards against such disruptions, providing a safety net for organizations.</a:t>
            </a:r>
            <a:br>
              <a:rPr lang="en-US" sz="3200" dirty="0">
                <a:latin typeface="Arial Nova" panose="020B0504020202020204" pitchFamily="34" charset="0"/>
              </a:rPr>
            </a:br>
            <a:endParaRPr lang="en-IN" sz="32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BBE7D3-2329-6BA7-69B4-54ED24726389}"/>
              </a:ext>
            </a:extLst>
          </p:cNvPr>
          <p:cNvSpPr txBox="1"/>
          <p:nvPr/>
        </p:nvSpPr>
        <p:spPr>
          <a:xfrm>
            <a:off x="0" y="173143"/>
            <a:ext cx="11688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Components of a System</a:t>
            </a:r>
          </a:p>
        </p:txBody>
      </p:sp>
      <p:pic>
        <p:nvPicPr>
          <p:cNvPr id="12" name="Picture 2" descr="System Component Diagram | Download Scientific Diagram">
            <a:extLst>
              <a:ext uri="{FF2B5EF4-FFF2-40B4-BE49-F238E27FC236}">
                <a16:creationId xmlns:a16="http://schemas.microsoft.com/office/drawing/2014/main" id="{E53B320D-6345-09D7-FD4B-5A9F9BD6BAA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6989" y="1097789"/>
            <a:ext cx="4819512" cy="372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B31288-613E-CDAD-673F-1981496C652B}"/>
              </a:ext>
            </a:extLst>
          </p:cNvPr>
          <p:cNvSpPr txBox="1"/>
          <p:nvPr/>
        </p:nvSpPr>
        <p:spPr>
          <a:xfrm>
            <a:off x="8695" y="1006613"/>
            <a:ext cx="55129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 Nova" panose="020B0504020202020204" pitchFamily="34" charset="0"/>
              </a:rPr>
              <a:t>Systems consist of various components, including servers, databases, networks, and applications. Each of these components is susceptible to disasters, emphasizing the need for a comprehensive DRP that addresses the vulnerabilities in each area.</a:t>
            </a:r>
            <a:br>
              <a:rPr lang="en-US" sz="2800" dirty="0">
                <a:latin typeface="Arial Nova" panose="020B0504020202020204" pitchFamily="34" charset="0"/>
              </a:rPr>
            </a:br>
            <a:endParaRPr lang="en-IN" sz="2800" dirty="0">
              <a:latin typeface="Arial Nova" panose="020B0504020202020204" pitchFamily="34" charset="0"/>
            </a:endParaRPr>
          </a:p>
          <a:p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7E473-8B1A-ECE4-F735-82F6810391E8}"/>
              </a:ext>
            </a:extLst>
          </p:cNvPr>
          <p:cNvSpPr txBox="1"/>
          <p:nvPr/>
        </p:nvSpPr>
        <p:spPr>
          <a:xfrm>
            <a:off x="6379197" y="5102114"/>
            <a:ext cx="515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ova" panose="020B0504020202020204" pitchFamily="34" charset="0"/>
              </a:rPr>
              <a:t>Fig:- System Components  diagram </a:t>
            </a:r>
            <a:endParaRPr lang="en-IN" sz="2000" b="1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7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6D1CF-0708-C302-8FF5-DF293964832F}"/>
              </a:ext>
            </a:extLst>
          </p:cNvPr>
          <p:cNvSpPr txBox="1"/>
          <p:nvPr/>
        </p:nvSpPr>
        <p:spPr>
          <a:xfrm>
            <a:off x="0" y="146637"/>
            <a:ext cx="1172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Common Types of Disasters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F9F85-DAE1-4629-D3A9-10CB60DA13A2}"/>
              </a:ext>
            </a:extLst>
          </p:cNvPr>
          <p:cNvSpPr txBox="1"/>
          <p:nvPr/>
        </p:nvSpPr>
        <p:spPr>
          <a:xfrm>
            <a:off x="152400" y="1349203"/>
            <a:ext cx="61357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dirty="0">
                <a:latin typeface="Arial Nova" panose="020B0504020202020204" pitchFamily="34" charset="0"/>
              </a:rPr>
              <a:t>Natural Disasters (e.g., earthquakes, floods)</a:t>
            </a:r>
          </a:p>
          <a:p>
            <a:pPr algn="l"/>
            <a:endParaRPr lang="en-IN" sz="2800" dirty="0">
              <a:latin typeface="Arial Nova" panose="020B05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dirty="0">
                <a:latin typeface="Arial Nova" panose="020B0504020202020204" pitchFamily="34" charset="0"/>
              </a:rPr>
              <a:t>Human-Made Disasters (e.g., power outages, equipment failures)</a:t>
            </a:r>
          </a:p>
          <a:p>
            <a:pPr algn="l"/>
            <a:endParaRPr lang="en-IN" sz="2800" dirty="0">
              <a:latin typeface="Arial Nova" panose="020B05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dirty="0">
                <a:latin typeface="Arial Nova" panose="020B0504020202020204" pitchFamily="34" charset="0"/>
              </a:rPr>
              <a:t>Cyber-Attacks (e.g., malware, ransomware)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4098" name="Picture 2" descr="Earthquake ">
            <a:extLst>
              <a:ext uri="{FF2B5EF4-FFF2-40B4-BE49-F238E27FC236}">
                <a16:creationId xmlns:a16="http://schemas.microsoft.com/office/drawing/2014/main" id="{0AE0B907-4CEC-BBDE-1657-6409AA33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31" y="1157950"/>
            <a:ext cx="954156" cy="8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lood ">
            <a:extLst>
              <a:ext uri="{FF2B5EF4-FFF2-40B4-BE49-F238E27FC236}">
                <a16:creationId xmlns:a16="http://schemas.microsoft.com/office/drawing/2014/main" id="{5F2B853B-2C4C-274A-08D9-A17CC22DD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382" y="1157950"/>
            <a:ext cx="1046922" cy="8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ower cable ">
            <a:extLst>
              <a:ext uri="{FF2B5EF4-FFF2-40B4-BE49-F238E27FC236}">
                <a16:creationId xmlns:a16="http://schemas.microsoft.com/office/drawing/2014/main" id="{EE9EA321-E346-DAC1-21AA-1BFFD52D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31" y="2292826"/>
            <a:ext cx="1139687" cy="101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lware ">
            <a:extLst>
              <a:ext uri="{FF2B5EF4-FFF2-40B4-BE49-F238E27FC236}">
                <a16:creationId xmlns:a16="http://schemas.microsoft.com/office/drawing/2014/main" id="{49FE7A45-659F-2683-AC18-948E58FA1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23" y="3483712"/>
            <a:ext cx="954156" cy="10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ansomware ">
            <a:extLst>
              <a:ext uri="{FF2B5EF4-FFF2-40B4-BE49-F238E27FC236}">
                <a16:creationId xmlns:a16="http://schemas.microsoft.com/office/drawing/2014/main" id="{B59BC827-BAB2-023B-BDBB-1205D30B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3429000"/>
            <a:ext cx="954156" cy="10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8AE663-073F-C327-66E6-F08E1F6BA44B}"/>
              </a:ext>
            </a:extLst>
          </p:cNvPr>
          <p:cNvSpPr txBox="1"/>
          <p:nvPr/>
        </p:nvSpPr>
        <p:spPr>
          <a:xfrm>
            <a:off x="6765236" y="4808337"/>
            <a:ext cx="51418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rial Nova" panose="020B0504020202020204" pitchFamily="34" charset="0"/>
              </a:rPr>
              <a:t>Fig:- Disasters types icons</a:t>
            </a:r>
          </a:p>
        </p:txBody>
      </p:sp>
    </p:spTree>
    <p:extLst>
      <p:ext uri="{BB962C8B-B14F-4D97-AF65-F5344CB8AC3E}">
        <p14:creationId xmlns:p14="http://schemas.microsoft.com/office/powerpoint/2010/main" val="103576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1F7147-F0F4-193B-9864-08BD06316A96}"/>
              </a:ext>
            </a:extLst>
          </p:cNvPr>
          <p:cNvSpPr txBox="1"/>
          <p:nvPr/>
        </p:nvSpPr>
        <p:spPr>
          <a:xfrm>
            <a:off x="0" y="0"/>
            <a:ext cx="11714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Key Steps in Disaster Recovery Planning</a:t>
            </a:r>
            <a:endParaRPr lang="en-IN" sz="3600" b="1" u="sng" dirty="0">
              <a:solidFill>
                <a:schemeClr val="accent2">
                  <a:lumMod val="75000"/>
                </a:schemeClr>
              </a:solidFill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FE543-D2D4-EBEA-7286-49013BB9AAAA}"/>
              </a:ext>
            </a:extLst>
          </p:cNvPr>
          <p:cNvSpPr txBox="1"/>
          <p:nvPr/>
        </p:nvSpPr>
        <p:spPr>
          <a:xfrm>
            <a:off x="6627" y="1259175"/>
            <a:ext cx="585083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600" dirty="0">
                <a:latin typeface="Arial Nova" panose="020B0504020202020204" pitchFamily="34" charset="0"/>
              </a:rPr>
              <a:t>Business Impact Analysis</a:t>
            </a:r>
          </a:p>
          <a:p>
            <a:pPr algn="l">
              <a:buFont typeface="+mj-lt"/>
              <a:buAutoNum type="arabicPeriod"/>
            </a:pPr>
            <a:r>
              <a:rPr lang="en-US" sz="3600" dirty="0">
                <a:latin typeface="Arial Nova" panose="020B0504020202020204" pitchFamily="34" charset="0"/>
              </a:rPr>
              <a:t>Risk Assessment</a:t>
            </a:r>
          </a:p>
          <a:p>
            <a:pPr algn="l">
              <a:buFont typeface="+mj-lt"/>
              <a:buAutoNum type="arabicPeriod"/>
            </a:pPr>
            <a:r>
              <a:rPr lang="en-US" sz="3600" dirty="0">
                <a:latin typeface="Arial Nova" panose="020B0504020202020204" pitchFamily="34" charset="0"/>
              </a:rPr>
              <a:t>Developing the DRP</a:t>
            </a:r>
          </a:p>
          <a:p>
            <a:pPr algn="l">
              <a:buFont typeface="+mj-lt"/>
              <a:buAutoNum type="arabicPeriod"/>
            </a:pPr>
            <a:r>
              <a:rPr lang="en-US" sz="3600" dirty="0">
                <a:latin typeface="Arial Nova" panose="020B0504020202020204" pitchFamily="34" charset="0"/>
              </a:rPr>
              <a:t>Testing and Training</a:t>
            </a:r>
          </a:p>
          <a:p>
            <a:pPr algn="l">
              <a:buFont typeface="+mj-lt"/>
              <a:buAutoNum type="arabicPeriod"/>
            </a:pPr>
            <a:r>
              <a:rPr lang="en-US" sz="3600" dirty="0">
                <a:latin typeface="Arial Nova" panose="020B0504020202020204" pitchFamily="34" charset="0"/>
              </a:rPr>
              <a:t>Regular Updates</a:t>
            </a:r>
          </a:p>
          <a:p>
            <a:br>
              <a:rPr lang="en-US" sz="4800" dirty="0"/>
            </a:br>
            <a:endParaRPr lang="en-IN" sz="4800" dirty="0"/>
          </a:p>
        </p:txBody>
      </p:sp>
      <p:pic>
        <p:nvPicPr>
          <p:cNvPr id="5122" name="Picture 2" descr="Chapter 4 - IT Disaster Recovery Plan - Ivan Cordero Torres">
            <a:extLst>
              <a:ext uri="{FF2B5EF4-FFF2-40B4-BE49-F238E27FC236}">
                <a16:creationId xmlns:a16="http://schemas.microsoft.com/office/drawing/2014/main" id="{F4452EFE-2485-0ACD-26C3-134C3F971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60" b="1449"/>
          <a:stretch/>
        </p:blipFill>
        <p:spPr bwMode="auto">
          <a:xfrm>
            <a:off x="6520072" y="1099518"/>
            <a:ext cx="4717773" cy="36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ADCC9B-F486-52D1-7346-E48A937B0ADE}"/>
              </a:ext>
            </a:extLst>
          </p:cNvPr>
          <p:cNvSpPr txBox="1"/>
          <p:nvPr/>
        </p:nvSpPr>
        <p:spPr>
          <a:xfrm>
            <a:off x="6765788" y="4918134"/>
            <a:ext cx="42263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rial Nova" panose="020B0504020202020204" pitchFamily="34" charset="0"/>
              </a:rPr>
              <a:t>DRP Process Flowchart</a:t>
            </a:r>
          </a:p>
        </p:txBody>
      </p:sp>
    </p:spTree>
    <p:extLst>
      <p:ext uri="{BB962C8B-B14F-4D97-AF65-F5344CB8AC3E}">
        <p14:creationId xmlns:p14="http://schemas.microsoft.com/office/powerpoint/2010/main" val="278280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AC8CDE-1C6A-1FD0-3032-9CDC23CB700B}"/>
              </a:ext>
            </a:extLst>
          </p:cNvPr>
          <p:cNvSpPr txBox="1"/>
          <p:nvPr/>
        </p:nvSpPr>
        <p:spPr>
          <a:xfrm>
            <a:off x="0" y="101084"/>
            <a:ext cx="11772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Risk Assessment and Mitigation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4DC96-E2A5-2129-BC6F-6D6C23A17323}"/>
              </a:ext>
            </a:extLst>
          </p:cNvPr>
          <p:cNvSpPr txBox="1"/>
          <p:nvPr/>
        </p:nvSpPr>
        <p:spPr>
          <a:xfrm>
            <a:off x="-88900" y="1286987"/>
            <a:ext cx="5867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ova" panose="020B0504020202020204" pitchFamily="34" charset="0"/>
              </a:rPr>
              <a:t>Risk assessment identifies potential threats to the system. Mitigation strategies, such as data backups, redundancy, and security measures, help in minimizing the impact of these risks.</a:t>
            </a:r>
          </a:p>
          <a:p>
            <a:br>
              <a:rPr lang="en-US" sz="3200" dirty="0">
                <a:latin typeface="Arial Nova" panose="020B0504020202020204" pitchFamily="34" charset="0"/>
              </a:rPr>
            </a:br>
            <a:endParaRPr lang="en-IN" sz="3200" dirty="0">
              <a:latin typeface="Arial Nova" panose="020B05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4357A43-1C9F-5052-B645-82E6DD384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" r="-269"/>
          <a:stretch/>
        </p:blipFill>
        <p:spPr bwMode="auto">
          <a:xfrm>
            <a:off x="6413502" y="1286987"/>
            <a:ext cx="4748321" cy="350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B3C0B0-3A31-9281-5728-0D8058F70A7C}"/>
              </a:ext>
            </a:extLst>
          </p:cNvPr>
          <p:cNvSpPr txBox="1"/>
          <p:nvPr/>
        </p:nvSpPr>
        <p:spPr>
          <a:xfrm>
            <a:off x="7876068" y="4941315"/>
            <a:ext cx="2144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dirty="0">
                <a:latin typeface="Arial Nova" panose="020B0504020202020204" pitchFamily="34" charset="0"/>
              </a:rPr>
              <a:t>Risk matrix</a:t>
            </a:r>
          </a:p>
        </p:txBody>
      </p:sp>
    </p:spTree>
    <p:extLst>
      <p:ext uri="{BB962C8B-B14F-4D97-AF65-F5344CB8AC3E}">
        <p14:creationId xmlns:p14="http://schemas.microsoft.com/office/powerpoint/2010/main" val="82092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E6553E-C26D-7078-2298-B110D3648912}"/>
              </a:ext>
            </a:extLst>
          </p:cNvPr>
          <p:cNvSpPr txBox="1"/>
          <p:nvPr/>
        </p:nvSpPr>
        <p:spPr>
          <a:xfrm>
            <a:off x="0" y="139184"/>
            <a:ext cx="1174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3600" b="1" u="sng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Testing and Updating the DRP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AF75D-911C-110E-9522-16C856316527}"/>
              </a:ext>
            </a:extLst>
          </p:cNvPr>
          <p:cNvSpPr txBox="1"/>
          <p:nvPr/>
        </p:nvSpPr>
        <p:spPr>
          <a:xfrm>
            <a:off x="349250" y="1301740"/>
            <a:ext cx="11049000" cy="3498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" panose="020B0504020202020204" pitchFamily="34" charset="0"/>
              </a:rPr>
              <a:t>Regular testing of the DRP is essential to ensure its effectiveness. This process includes simulations, drills, and scenario-based exercises. Additionally, periodic updates to the plan are crucial to account for changes in technology, business processes, and potential new risks.</a:t>
            </a:r>
          </a:p>
        </p:txBody>
      </p:sp>
    </p:spTree>
    <p:extLst>
      <p:ext uri="{BB962C8B-B14F-4D97-AF65-F5344CB8AC3E}">
        <p14:creationId xmlns:p14="http://schemas.microsoft.com/office/powerpoint/2010/main" val="255915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185C02-4AED-6A27-5E8B-E8EB6EF5EBA2}"/>
              </a:ext>
            </a:extLst>
          </p:cNvPr>
          <p:cNvSpPr txBox="1"/>
          <p:nvPr/>
        </p:nvSpPr>
        <p:spPr>
          <a:xfrm flipH="1">
            <a:off x="3896676" y="2413337"/>
            <a:ext cx="4091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Thanks…!</a:t>
            </a:r>
            <a:endParaRPr lang="en-IN" sz="6000" b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79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187</TotalTime>
  <Words>359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Narrow</vt:lpstr>
      <vt:lpstr>Arial Nova</vt:lpstr>
      <vt:lpstr>Impact</vt:lpstr>
      <vt:lpstr>Söhne</vt:lpstr>
      <vt:lpstr>Wingdings</vt:lpstr>
      <vt:lpstr>Main Event</vt:lpstr>
      <vt:lpstr>Disaster/ Recovery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Disaster/ Recovery planning</dc:title>
  <dc:creator>Education</dc:creator>
  <cp:lastModifiedBy>Education</cp:lastModifiedBy>
  <cp:revision>4</cp:revision>
  <dcterms:created xsi:type="dcterms:W3CDTF">2023-12-18T05:56:43Z</dcterms:created>
  <dcterms:modified xsi:type="dcterms:W3CDTF">2023-12-18T09:04:18Z</dcterms:modified>
</cp:coreProperties>
</file>