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sldIdLst>
    <p:sldId id="267" r:id="rId3"/>
    <p:sldId id="256" r:id="rId4"/>
    <p:sldId id="257" r:id="rId5"/>
    <p:sldId id="259" r:id="rId6"/>
    <p:sldId id="258" r:id="rId7"/>
    <p:sldId id="260" r:id="rId8"/>
    <p:sldId id="261"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172305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229281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5991FC-471E-41EE-B32B-B7B4589487D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281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6D5114-6B66-4586-B7E3-E2B6C73E8ECD}"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2452302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6D5114-6B66-4586-B7E3-E2B6C73E8ECD}"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5991FC-471E-41EE-B32B-B7B4589487D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601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96D5114-6B66-4586-B7E3-E2B6C73E8ECD}"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324074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3110964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786989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8B4663E7-5DA8-485C-8877-26BB7A6137BF}" type="datetimeFigureOut">
              <a:rPr kumimoji="0" lang="en-IN" sz="1000" b="0" i="0" u="none" strike="noStrike" kern="1200" cap="none" spc="0" normalizeH="0" baseline="0" noProof="0" smtClean="0">
                <a:ln>
                  <a:noFill/>
                </a:ln>
                <a:solidFill>
                  <a:srgbClr val="2E2B21">
                    <a:lumMod val="90000"/>
                    <a:lumOff val="10000"/>
                  </a:srgb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24-01-2024</a:t>
            </a:fld>
            <a:endParaRPr kumimoji="0" lang="en-IN" sz="1000" b="0" i="0" u="none" strike="noStrike" kern="1200" cap="none" spc="0" normalizeH="0" baseline="0" noProof="0">
              <a:ln>
                <a:noFill/>
              </a:ln>
              <a:solidFill>
                <a:srgbClr val="2E2B21">
                  <a:lumMod val="90000"/>
                  <a:lumOff val="10000"/>
                </a:srgb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all" spc="0" normalizeH="0" baseline="0" noProof="0">
              <a:ln>
                <a:noFill/>
              </a:ln>
              <a:solidFill>
                <a:srgbClr val="2E2B21">
                  <a:lumMod val="90000"/>
                  <a:lumOff val="10000"/>
                </a:srgb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E7E0524-03DE-4698-9375-2C9C27DBE4DF}" type="slidenum">
              <a:rPr kumimoji="0" lang="en-IN" sz="1000" b="0" i="0" u="none" strike="noStrike" kern="1200" cap="none" spc="0" normalizeH="0" baseline="0" noProof="0" smtClean="0">
                <a:ln>
                  <a:noFill/>
                </a:ln>
                <a:solidFill>
                  <a:srgbClr val="2E2B21">
                    <a:lumMod val="90000"/>
                    <a:lumOff val="10000"/>
                  </a:srgb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IN" sz="1000" b="0" i="0" u="none" strike="noStrike" kern="1200" cap="none" spc="0" normalizeH="0" baseline="0" noProof="0">
              <a:ln>
                <a:noFill/>
              </a:ln>
              <a:solidFill>
                <a:srgbClr val="2E2B21">
                  <a:lumMod val="90000"/>
                  <a:lumOff val="10000"/>
                </a:srgbClr>
              </a:solidFill>
              <a:effectLst/>
              <a:uLnTx/>
              <a:uFillTx/>
              <a:latin typeface="Tw Cen MT Condensed" panose="020B0606020104020203"/>
              <a:ea typeface="+mn-ea"/>
              <a:cs typeface="+mn-cs"/>
            </a:endParaRPr>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49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1815485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D5114-6B66-4586-B7E3-E2B6C73E8ECD}"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52194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D5114-6B66-4586-B7E3-E2B6C73E8ECD}"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34095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D5114-6B66-4586-B7E3-E2B6C73E8ECD}"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158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D5114-6B66-4586-B7E3-E2B6C73E8ECD}"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92232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D5114-6B66-4586-B7E3-E2B6C73E8ECD}"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32149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6D5114-6B66-4586-B7E3-E2B6C73E8ECD}"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150190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6D5114-6B66-4586-B7E3-E2B6C73E8ECD}"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5991FC-471E-41EE-B32B-B7B4589487D6}" type="slidenum">
              <a:rPr lang="en-IN" smtClean="0"/>
              <a:t>‹#›</a:t>
            </a:fld>
            <a:endParaRPr lang="en-IN"/>
          </a:p>
        </p:txBody>
      </p:sp>
    </p:spTree>
    <p:extLst>
      <p:ext uri="{BB962C8B-B14F-4D97-AF65-F5344CB8AC3E}">
        <p14:creationId xmlns:p14="http://schemas.microsoft.com/office/powerpoint/2010/main" val="408451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6D5114-6B66-4586-B7E3-E2B6C73E8ECD}" type="datetimeFigureOut">
              <a:rPr lang="en-IN" smtClean="0"/>
              <a:t>24-01-2024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5991FC-471E-41EE-B32B-B7B4589487D6}" type="slidenum">
              <a:rPr lang="en-IN" smtClean="0"/>
              <a:t>‹#›</a:t>
            </a:fld>
            <a:endParaRPr lang="en-IN"/>
          </a:p>
        </p:txBody>
      </p:sp>
    </p:spTree>
    <p:extLst>
      <p:ext uri="{BB962C8B-B14F-4D97-AF65-F5344CB8AC3E}">
        <p14:creationId xmlns:p14="http://schemas.microsoft.com/office/powerpoint/2010/main" val="40495434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B4663E7-5DA8-485C-8877-26BB7A6137BF}" type="datetimeFigureOut">
              <a:rPr lang="en-IN" smtClean="0"/>
              <a:t>24-01-2024</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E7E0524-03DE-4698-9375-2C9C27DBE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263854"/>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FBC4C1-BB02-1319-138F-3295DF2CE54A}"/>
              </a:ext>
            </a:extLst>
          </p:cNvPr>
          <p:cNvSpPr txBox="1"/>
          <p:nvPr/>
        </p:nvSpPr>
        <p:spPr>
          <a:xfrm>
            <a:off x="1772625" y="5013673"/>
            <a:ext cx="6188767" cy="646331"/>
          </a:xfrm>
          <a:prstGeom prst="rect">
            <a:avLst/>
          </a:prstGeom>
          <a:noFill/>
        </p:spPr>
        <p:txBody>
          <a:bodyPr wrap="square" rtlCol="0">
            <a:spAutoFit/>
          </a:bodyPr>
          <a:lstStyle/>
          <a:p>
            <a:r>
              <a:rPr lang="en-US" sz="3600" b="1" dirty="0">
                <a:solidFill>
                  <a:srgbClr val="002060"/>
                </a:solidFill>
                <a:latin typeface="Arial Black" panose="020B0A04020102020204" pitchFamily="34" charset="0"/>
                <a:cs typeface="Aharoni" panose="02010803020104030203" pitchFamily="2" charset="-79"/>
              </a:rPr>
              <a:t>Sequential and Random</a:t>
            </a:r>
            <a:endParaRPr lang="en-IN" sz="3600" b="1" dirty="0">
              <a:solidFill>
                <a:srgbClr val="002060"/>
              </a:solidFill>
              <a:latin typeface="Arial Black" panose="020B0A04020102020204" pitchFamily="34" charset="0"/>
              <a:cs typeface="Aharoni" panose="02010803020104030203" pitchFamily="2" charset="-79"/>
            </a:endParaRPr>
          </a:p>
        </p:txBody>
      </p:sp>
      <p:sp>
        <p:nvSpPr>
          <p:cNvPr id="12" name="TextBox 11">
            <a:extLst>
              <a:ext uri="{FF2B5EF4-FFF2-40B4-BE49-F238E27FC236}">
                <a16:creationId xmlns:a16="http://schemas.microsoft.com/office/drawing/2014/main" id="{A1082F0D-666D-92DE-3983-F097A1965FE8}"/>
              </a:ext>
            </a:extLst>
          </p:cNvPr>
          <p:cNvSpPr txBox="1"/>
          <p:nvPr/>
        </p:nvSpPr>
        <p:spPr>
          <a:xfrm>
            <a:off x="8535909" y="6141195"/>
            <a:ext cx="3542360" cy="523220"/>
          </a:xfrm>
          <a:prstGeom prst="rect">
            <a:avLst/>
          </a:prstGeom>
          <a:noFill/>
        </p:spPr>
        <p:txBody>
          <a:bodyPr wrap="square" rtlCol="0">
            <a:spAutoFit/>
          </a:bodyPr>
          <a:lstStyle/>
          <a:p>
            <a:r>
              <a:rPr lang="en-US" sz="2800" dirty="0">
                <a:solidFill>
                  <a:srgbClr val="002060"/>
                </a:solidFill>
              </a:rPr>
              <a:t>Present By: Uzma Banu</a:t>
            </a:r>
            <a:endParaRPr lang="en-IN" sz="2800" dirty="0">
              <a:solidFill>
                <a:srgbClr val="002060"/>
              </a:solidFill>
            </a:endParaRPr>
          </a:p>
        </p:txBody>
      </p:sp>
      <p:cxnSp>
        <p:nvCxnSpPr>
          <p:cNvPr id="14" name="Straight Connector 13">
            <a:extLst>
              <a:ext uri="{FF2B5EF4-FFF2-40B4-BE49-F238E27FC236}">
                <a16:creationId xmlns:a16="http://schemas.microsoft.com/office/drawing/2014/main" id="{2C3C1D8E-DEBB-F106-1F2A-6E454C2BE06F}"/>
              </a:ext>
            </a:extLst>
          </p:cNvPr>
          <p:cNvCxnSpPr>
            <a:cxnSpLocks/>
          </p:cNvCxnSpPr>
          <p:nvPr/>
        </p:nvCxnSpPr>
        <p:spPr>
          <a:xfrm>
            <a:off x="1050878" y="5759355"/>
            <a:ext cx="7019696"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A63169F5-5C65-9B3E-06DD-EB214847B04C}"/>
              </a:ext>
            </a:extLst>
          </p:cNvPr>
          <p:cNvSpPr txBox="1"/>
          <p:nvPr/>
        </p:nvSpPr>
        <p:spPr>
          <a:xfrm>
            <a:off x="0" y="5858707"/>
            <a:ext cx="8366078" cy="646331"/>
          </a:xfrm>
          <a:prstGeom prst="rect">
            <a:avLst/>
          </a:prstGeom>
          <a:noFill/>
        </p:spPr>
        <p:txBody>
          <a:bodyPr wrap="square" rtlCol="0">
            <a:spAutoFit/>
          </a:bodyPr>
          <a:lstStyle/>
          <a:p>
            <a:pPr algn="ctr"/>
            <a:r>
              <a:rPr lang="en-US" sz="3600" dirty="0">
                <a:solidFill>
                  <a:srgbClr val="002060"/>
                </a:solidFill>
                <a:latin typeface="Andalus" panose="02020603050405020304" pitchFamily="18" charset="-78"/>
                <a:cs typeface="Andalus" panose="02020603050405020304" pitchFamily="18" charset="-78"/>
              </a:rPr>
              <a:t>Subject:- DBMS</a:t>
            </a:r>
            <a:endParaRPr lang="en-IN" sz="3600" dirty="0">
              <a:solidFill>
                <a:srgbClr val="002060"/>
              </a:solidFill>
              <a:latin typeface="Andalus" panose="02020603050405020304" pitchFamily="18" charset="-78"/>
              <a:cs typeface="Andalus" panose="02020603050405020304" pitchFamily="18" charset="-78"/>
            </a:endParaRPr>
          </a:p>
        </p:txBody>
      </p:sp>
      <p:pic>
        <p:nvPicPr>
          <p:cNvPr id="3" name="Picture 2">
            <a:extLst>
              <a:ext uri="{FF2B5EF4-FFF2-40B4-BE49-F238E27FC236}">
                <a16:creationId xmlns:a16="http://schemas.microsoft.com/office/drawing/2014/main" id="{166E3C80-86AF-848E-EF07-6408DD41C3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986" y="783772"/>
            <a:ext cx="3645725" cy="3075709"/>
          </a:xfrm>
          <a:prstGeom prst="rect">
            <a:avLst/>
          </a:prstGeom>
        </p:spPr>
      </p:pic>
    </p:spTree>
    <p:extLst>
      <p:ext uri="{BB962C8B-B14F-4D97-AF65-F5344CB8AC3E}">
        <p14:creationId xmlns:p14="http://schemas.microsoft.com/office/powerpoint/2010/main" val="410080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D2A827-1619-C13C-4AF7-3E81BFF97D67}"/>
              </a:ext>
            </a:extLst>
          </p:cNvPr>
          <p:cNvSpPr txBox="1"/>
          <p:nvPr/>
        </p:nvSpPr>
        <p:spPr>
          <a:xfrm>
            <a:off x="68239" y="150126"/>
            <a:ext cx="12123761" cy="646331"/>
          </a:xfrm>
          <a:prstGeom prst="rect">
            <a:avLst/>
          </a:prstGeom>
          <a:noFill/>
        </p:spPr>
        <p:txBody>
          <a:bodyPr wrap="square">
            <a:spAutoFit/>
          </a:bodyPr>
          <a:lstStyle/>
          <a:p>
            <a:pPr algn="ctr"/>
            <a:r>
              <a:rPr lang="en-IN" sz="3600" b="1" u="sng" dirty="0">
                <a:solidFill>
                  <a:schemeClr val="accent3">
                    <a:lumMod val="75000"/>
                  </a:schemeClr>
                </a:solidFill>
              </a:rPr>
              <a:t>Introduction to sequential file organization</a:t>
            </a:r>
          </a:p>
        </p:txBody>
      </p:sp>
      <p:sp>
        <p:nvSpPr>
          <p:cNvPr id="7" name="TextBox 6">
            <a:extLst>
              <a:ext uri="{FF2B5EF4-FFF2-40B4-BE49-F238E27FC236}">
                <a16:creationId xmlns:a16="http://schemas.microsoft.com/office/drawing/2014/main" id="{3DE5E6C3-7F2A-2162-2223-559F85281707}"/>
              </a:ext>
            </a:extLst>
          </p:cNvPr>
          <p:cNvSpPr txBox="1"/>
          <p:nvPr/>
        </p:nvSpPr>
        <p:spPr>
          <a:xfrm>
            <a:off x="887102" y="1501253"/>
            <a:ext cx="11304897" cy="7971413"/>
          </a:xfrm>
          <a:prstGeom prst="rect">
            <a:avLst/>
          </a:prstGeom>
          <a:noFill/>
        </p:spPr>
        <p:txBody>
          <a:bodyPr wrap="square">
            <a:spAutoFit/>
          </a:bodyPr>
          <a:lstStyle/>
          <a:p>
            <a:pPr marL="457200" indent="-457200" algn="l">
              <a:buFont typeface="Wingdings" panose="05000000000000000000" pitchFamily="2" charset="2"/>
              <a:buChar char="Ø"/>
            </a:pPr>
            <a:r>
              <a:rPr lang="en-US" sz="3200" b="0" i="0" dirty="0">
                <a:effectLst/>
                <a:latin typeface="Poppins" panose="020B0502040204020203" pitchFamily="2" charset="0"/>
              </a:rPr>
              <a:t>In a database management system (DBMS), sequential file organization is a popular method of file organization. It’s a straightforward approach to file organization. This method organizes the data elements into a sequence that is arranged in a binary format, one after the other.</a:t>
            </a:r>
          </a:p>
          <a:p>
            <a:pPr algn="l"/>
            <a:endParaRPr lang="en-US" sz="3200" b="0" i="0" dirty="0">
              <a:effectLst/>
              <a:latin typeface="Poppins" panose="020B0502040204020203" pitchFamily="2" charset="0"/>
            </a:endParaRPr>
          </a:p>
          <a:p>
            <a:pPr marL="342900" indent="-342900" algn="l">
              <a:buFont typeface="Wingdings" panose="05000000000000000000" pitchFamily="2" charset="2"/>
              <a:buChar char="Ø"/>
            </a:pPr>
            <a:r>
              <a:rPr lang="en-US" sz="3200" dirty="0">
                <a:latin typeface="Poppins" panose="020B0502040204020203" pitchFamily="2" charset="0"/>
              </a:rPr>
              <a:t> Methods of Sequential File Organization:-</a:t>
            </a:r>
          </a:p>
          <a:p>
            <a:r>
              <a:rPr lang="en-US" sz="3200" dirty="0">
                <a:latin typeface="Poppins" panose="020B0502040204020203" pitchFamily="2" charset="0"/>
              </a:rPr>
              <a:t>    </a:t>
            </a:r>
            <a:r>
              <a:rPr lang="en-IN" sz="3200" dirty="0">
                <a:latin typeface="Poppins" panose="020B0502040204020203" pitchFamily="2" charset="0"/>
              </a:rPr>
              <a:t>1. Pile File Method</a:t>
            </a:r>
          </a:p>
          <a:p>
            <a:r>
              <a:rPr lang="en-IN" sz="3200" dirty="0">
                <a:latin typeface="Poppins" panose="020B0502040204020203" pitchFamily="2" charset="0"/>
              </a:rPr>
              <a:t>    2. Sorted File Method</a:t>
            </a:r>
          </a:p>
          <a:p>
            <a:pPr algn="l"/>
            <a:endParaRPr lang="en-US" sz="3200" dirty="0">
              <a:latin typeface="Poppins" panose="020B0502040204020203" pitchFamily="2" charset="0"/>
            </a:endParaRPr>
          </a:p>
          <a:p>
            <a:pPr algn="l"/>
            <a:endParaRPr lang="en-US" sz="3200" dirty="0">
              <a:latin typeface="Poppins" panose="020B0502040204020203" pitchFamily="2" charset="0"/>
            </a:endParaRPr>
          </a:p>
          <a:p>
            <a:br>
              <a:rPr lang="en-US" sz="3200" dirty="0"/>
            </a:br>
            <a:endParaRPr lang="en-US" sz="3200" b="0" i="0" dirty="0">
              <a:effectLst/>
              <a:latin typeface="Poppins" panose="020B0502040204020203" pitchFamily="2" charset="0"/>
            </a:endParaRPr>
          </a:p>
          <a:p>
            <a:br>
              <a:rPr lang="en-US" sz="3200" dirty="0"/>
            </a:br>
            <a:endParaRPr lang="en-IN" sz="3200" dirty="0"/>
          </a:p>
        </p:txBody>
      </p:sp>
    </p:spTree>
    <p:extLst>
      <p:ext uri="{BB962C8B-B14F-4D97-AF65-F5344CB8AC3E}">
        <p14:creationId xmlns:p14="http://schemas.microsoft.com/office/powerpoint/2010/main" val="363487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1B53B2-329F-4B41-23CC-BED48BA4C43D}"/>
              </a:ext>
            </a:extLst>
          </p:cNvPr>
          <p:cNvSpPr txBox="1"/>
          <p:nvPr/>
        </p:nvSpPr>
        <p:spPr>
          <a:xfrm>
            <a:off x="0" y="150496"/>
            <a:ext cx="12192000" cy="646331"/>
          </a:xfrm>
          <a:prstGeom prst="rect">
            <a:avLst/>
          </a:prstGeom>
          <a:noFill/>
        </p:spPr>
        <p:txBody>
          <a:bodyPr wrap="square">
            <a:spAutoFit/>
          </a:bodyPr>
          <a:lstStyle/>
          <a:p>
            <a:pPr algn="ctr"/>
            <a:r>
              <a:rPr lang="en-IN" sz="3600" b="1" u="sng" dirty="0">
                <a:solidFill>
                  <a:schemeClr val="accent3">
                    <a:lumMod val="75000"/>
                  </a:schemeClr>
                </a:solidFill>
              </a:rPr>
              <a:t>Pile File Method</a:t>
            </a:r>
          </a:p>
        </p:txBody>
      </p:sp>
      <p:sp>
        <p:nvSpPr>
          <p:cNvPr id="7" name="TextBox 6">
            <a:extLst>
              <a:ext uri="{FF2B5EF4-FFF2-40B4-BE49-F238E27FC236}">
                <a16:creationId xmlns:a16="http://schemas.microsoft.com/office/drawing/2014/main" id="{A2D67DE8-DA9B-9DDA-AF29-032283019040}"/>
              </a:ext>
            </a:extLst>
          </p:cNvPr>
          <p:cNvSpPr txBox="1"/>
          <p:nvPr/>
        </p:nvSpPr>
        <p:spPr>
          <a:xfrm>
            <a:off x="821634" y="1426316"/>
            <a:ext cx="11251096" cy="6370975"/>
          </a:xfrm>
          <a:prstGeom prst="rect">
            <a:avLst/>
          </a:prstGeom>
          <a:noFill/>
        </p:spPr>
        <p:txBody>
          <a:bodyPr wrap="square">
            <a:spAutoFit/>
          </a:bodyPr>
          <a:lstStyle/>
          <a:p>
            <a:pPr marL="457200" indent="-457200">
              <a:buFont typeface="Wingdings" panose="05000000000000000000" pitchFamily="2" charset="2"/>
              <a:buChar char="Ø"/>
            </a:pPr>
            <a:r>
              <a:rPr lang="en-IN" sz="2400" dirty="0">
                <a:latin typeface="Poppins" panose="020B0502040204020203" pitchFamily="2" charset="0"/>
              </a:rPr>
              <a:t>In a pile file organization, records are stored in no particular order. New records are simply added to the end of the file, and there is no inherent order or sorting applied to the records.</a:t>
            </a:r>
          </a:p>
          <a:p>
            <a:endParaRPr lang="en-IN" sz="2400" dirty="0">
              <a:latin typeface="Poppins" panose="020B0502040204020203" pitchFamily="2" charset="0"/>
            </a:endParaRPr>
          </a:p>
          <a:p>
            <a:pPr marL="457200" indent="-457200" algn="l">
              <a:buFont typeface="Wingdings" panose="05000000000000000000" pitchFamily="2" charset="2"/>
              <a:buChar char="Ø"/>
            </a:pPr>
            <a:r>
              <a:rPr lang="en-US" sz="2400" b="1" dirty="0">
                <a:latin typeface="Poppins" panose="020B0502040204020203" pitchFamily="2" charset="0"/>
              </a:rPr>
              <a:t>Advantages:</a:t>
            </a:r>
          </a:p>
          <a:p>
            <a:pPr marL="742950" lvl="1" indent="-285750" algn="l">
              <a:buFont typeface="Arial" panose="020B0604020202020204" pitchFamily="34" charset="0"/>
              <a:buChar char="•"/>
            </a:pPr>
            <a:r>
              <a:rPr lang="en-US" sz="2400" dirty="0">
                <a:latin typeface="Poppins" panose="020B0502040204020203" pitchFamily="2" charset="0"/>
              </a:rPr>
              <a:t>Simple and easy to implement.</a:t>
            </a:r>
          </a:p>
          <a:p>
            <a:pPr marL="742950" lvl="1" indent="-285750" algn="l">
              <a:buFont typeface="Arial" panose="020B0604020202020204" pitchFamily="34" charset="0"/>
              <a:buChar char="•"/>
            </a:pPr>
            <a:r>
              <a:rPr lang="en-US" sz="2400" dirty="0">
                <a:latin typeface="Poppins" panose="020B0502040204020203" pitchFamily="2" charset="0"/>
              </a:rPr>
              <a:t>Fast insertion of new records.</a:t>
            </a:r>
          </a:p>
          <a:p>
            <a:pPr lvl="1" algn="l"/>
            <a:endParaRPr lang="en-US" sz="2400" dirty="0">
              <a:latin typeface="Poppins" panose="020B0502040204020203" pitchFamily="2" charset="0"/>
            </a:endParaRPr>
          </a:p>
          <a:p>
            <a:pPr marL="457200" indent="-457200" algn="l">
              <a:buFont typeface="Wingdings" panose="05000000000000000000" pitchFamily="2" charset="2"/>
              <a:buChar char="Ø"/>
            </a:pPr>
            <a:r>
              <a:rPr lang="en-US" sz="2400" b="1" dirty="0">
                <a:latin typeface="Poppins" panose="020B0502040204020203" pitchFamily="2" charset="0"/>
              </a:rPr>
              <a:t>Disadvantages:</a:t>
            </a:r>
          </a:p>
          <a:p>
            <a:pPr marL="742950" lvl="1" indent="-285750" algn="l">
              <a:buFont typeface="Arial" panose="020B0604020202020204" pitchFamily="34" charset="0"/>
              <a:buChar char="•"/>
            </a:pPr>
            <a:r>
              <a:rPr lang="en-US" sz="2400" dirty="0">
                <a:latin typeface="Poppins" panose="020B0502040204020203" pitchFamily="2" charset="0"/>
              </a:rPr>
              <a:t>Searching for specific records can be slow, as there is no predefined order.</a:t>
            </a:r>
          </a:p>
          <a:p>
            <a:pPr marL="742950" lvl="1" indent="-285750" algn="l">
              <a:buFont typeface="Arial" panose="020B0604020202020204" pitchFamily="34" charset="0"/>
              <a:buChar char="•"/>
            </a:pPr>
            <a:r>
              <a:rPr lang="en-US" sz="2400" dirty="0">
                <a:latin typeface="Poppins" panose="020B0502040204020203" pitchFamily="2" charset="0"/>
              </a:rPr>
              <a:t>Not well-suited for applications that require frequent data retrieval based on a specific criterion.</a:t>
            </a:r>
          </a:p>
          <a:p>
            <a:pPr marL="457200" indent="-457200">
              <a:buFont typeface="Wingdings" panose="05000000000000000000" pitchFamily="2" charset="2"/>
              <a:buChar char="Ø"/>
            </a:pPr>
            <a:endParaRPr lang="en-IN" sz="2400" dirty="0">
              <a:latin typeface="Poppins" panose="020B0502040204020203" pitchFamily="2" charset="0"/>
            </a:endParaRPr>
          </a:p>
          <a:p>
            <a:pPr marL="457200" indent="-457200">
              <a:buFont typeface="Wingdings" panose="05000000000000000000" pitchFamily="2" charset="2"/>
              <a:buChar char="Ø"/>
            </a:pPr>
            <a:endParaRPr lang="en-IN" sz="2400" dirty="0">
              <a:latin typeface="Poppins" panose="020B0502040204020203" pitchFamily="2" charset="0"/>
            </a:endParaRPr>
          </a:p>
          <a:p>
            <a:pPr marL="457200" indent="-457200">
              <a:buFont typeface="Wingdings" panose="05000000000000000000" pitchFamily="2" charset="2"/>
              <a:buChar char="Ø"/>
            </a:pPr>
            <a:endParaRPr lang="en-IN" sz="2400" dirty="0">
              <a:latin typeface="Poppins" panose="020B0502040204020203" pitchFamily="2" charset="0"/>
            </a:endParaRPr>
          </a:p>
          <a:p>
            <a:pPr marL="457200" indent="-457200">
              <a:buFont typeface="Wingdings" panose="05000000000000000000" pitchFamily="2" charset="2"/>
              <a:buChar char="Ø"/>
            </a:pPr>
            <a:endParaRPr lang="en-IN" sz="2400" dirty="0">
              <a:latin typeface="Poppins" panose="020B0502040204020203" pitchFamily="2" charset="0"/>
            </a:endParaRPr>
          </a:p>
        </p:txBody>
      </p:sp>
    </p:spTree>
    <p:extLst>
      <p:ext uri="{BB962C8B-B14F-4D97-AF65-F5344CB8AC3E}">
        <p14:creationId xmlns:p14="http://schemas.microsoft.com/office/powerpoint/2010/main" val="369886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quential File Organization Image 2">
            <a:extLst>
              <a:ext uri="{FF2B5EF4-FFF2-40B4-BE49-F238E27FC236}">
                <a16:creationId xmlns:a16="http://schemas.microsoft.com/office/drawing/2014/main" id="{6ACC8337-98C0-81AD-7360-F7796BAA08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047" r="-2684"/>
          <a:stretch/>
        </p:blipFill>
        <p:spPr bwMode="auto">
          <a:xfrm>
            <a:off x="2875723" y="3119348"/>
            <a:ext cx="8209720" cy="1749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7DAB89-C192-3BE0-967B-07ACE139D274}"/>
              </a:ext>
            </a:extLst>
          </p:cNvPr>
          <p:cNvSpPr txBox="1"/>
          <p:nvPr/>
        </p:nvSpPr>
        <p:spPr>
          <a:xfrm>
            <a:off x="1523999" y="5306000"/>
            <a:ext cx="9342783" cy="800219"/>
          </a:xfrm>
          <a:prstGeom prst="rect">
            <a:avLst/>
          </a:prstGeom>
          <a:noFill/>
        </p:spPr>
        <p:txBody>
          <a:bodyPr wrap="square" rtlCol="0">
            <a:spAutoFit/>
          </a:bodyPr>
          <a:lstStyle/>
          <a:p>
            <a:pPr algn="ctr"/>
            <a:r>
              <a:rPr lang="en-US" sz="2800" u="sng" dirty="0"/>
              <a:t>Fig:- </a:t>
            </a:r>
            <a:r>
              <a:rPr lang="en-IN" sz="2800" u="sng" dirty="0"/>
              <a:t>Pile File Method</a:t>
            </a:r>
          </a:p>
          <a:p>
            <a:endParaRPr lang="en-IN" b="1" u="sng" dirty="0"/>
          </a:p>
        </p:txBody>
      </p:sp>
      <p:pic>
        <p:nvPicPr>
          <p:cNvPr id="1032" name="Picture 8" descr="Sequential File Organization Image 1">
            <a:extLst>
              <a:ext uri="{FF2B5EF4-FFF2-40B4-BE49-F238E27FC236}">
                <a16:creationId xmlns:a16="http://schemas.microsoft.com/office/drawing/2014/main" id="{E3449C07-860C-0826-F9F3-8E9D5AD752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46" r="-365"/>
          <a:stretch/>
        </p:blipFill>
        <p:spPr bwMode="auto">
          <a:xfrm>
            <a:off x="3521765" y="1313459"/>
            <a:ext cx="6811618" cy="133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26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56BB19-8BDE-432D-3F62-29BAD54CF639}"/>
              </a:ext>
            </a:extLst>
          </p:cNvPr>
          <p:cNvSpPr txBox="1"/>
          <p:nvPr/>
        </p:nvSpPr>
        <p:spPr>
          <a:xfrm>
            <a:off x="132521" y="101700"/>
            <a:ext cx="12192000" cy="646331"/>
          </a:xfrm>
          <a:prstGeom prst="rect">
            <a:avLst/>
          </a:prstGeom>
          <a:noFill/>
        </p:spPr>
        <p:txBody>
          <a:bodyPr wrap="square">
            <a:spAutoFit/>
          </a:bodyPr>
          <a:lstStyle/>
          <a:p>
            <a:pPr algn="ctr"/>
            <a:r>
              <a:rPr lang="en-IN" sz="3600" b="1" u="sng" dirty="0">
                <a:solidFill>
                  <a:schemeClr val="accent3">
                    <a:lumMod val="75000"/>
                  </a:schemeClr>
                </a:solidFill>
              </a:rPr>
              <a:t>Sorted File Method</a:t>
            </a:r>
          </a:p>
        </p:txBody>
      </p:sp>
      <p:sp>
        <p:nvSpPr>
          <p:cNvPr id="7" name="TextBox 6">
            <a:extLst>
              <a:ext uri="{FF2B5EF4-FFF2-40B4-BE49-F238E27FC236}">
                <a16:creationId xmlns:a16="http://schemas.microsoft.com/office/drawing/2014/main" id="{A4573F1D-83B3-F128-BF8D-047A9F17104C}"/>
              </a:ext>
            </a:extLst>
          </p:cNvPr>
          <p:cNvSpPr txBox="1"/>
          <p:nvPr/>
        </p:nvSpPr>
        <p:spPr>
          <a:xfrm>
            <a:off x="1023583" y="1367290"/>
            <a:ext cx="11168417" cy="5262979"/>
          </a:xfrm>
          <a:prstGeom prst="rect">
            <a:avLst/>
          </a:prstGeom>
          <a:noFill/>
        </p:spPr>
        <p:txBody>
          <a:bodyPr wrap="square">
            <a:spAutoFit/>
          </a:bodyPr>
          <a:lstStyle/>
          <a:p>
            <a:pPr marL="457200" indent="-457200" algn="l">
              <a:buFont typeface="Wingdings" panose="05000000000000000000" pitchFamily="2" charset="2"/>
              <a:buChar char="Ø"/>
            </a:pPr>
            <a:r>
              <a:rPr lang="en-US" sz="2400" dirty="0">
                <a:latin typeface="Poppins" panose="020B0502040204020203" pitchFamily="2" charset="0"/>
              </a:rPr>
              <a:t>In a sorted file organization, records are stored in a specific order based on a key field. The key field is chosen in such a way that it represents the order in which the records are stored. This organization facilitates faster searching and retrieval of records based on the key field.</a:t>
            </a:r>
          </a:p>
          <a:p>
            <a:pPr algn="l"/>
            <a:endParaRPr lang="en-US" sz="2400" dirty="0">
              <a:latin typeface="Poppins" panose="020B0502040204020203" pitchFamily="2" charset="0"/>
            </a:endParaRPr>
          </a:p>
          <a:p>
            <a:pPr marL="457200" indent="-457200">
              <a:buFont typeface="Wingdings" panose="05000000000000000000" pitchFamily="2" charset="2"/>
              <a:buChar char="Ø"/>
            </a:pPr>
            <a:r>
              <a:rPr lang="en-US" sz="2400" b="1" dirty="0">
                <a:latin typeface="Poppins" panose="020B0502040204020203" pitchFamily="2" charset="0"/>
              </a:rPr>
              <a:t>Advantages:</a:t>
            </a:r>
          </a:p>
          <a:p>
            <a:pPr marL="342900" lvl="1" indent="-342900">
              <a:buFont typeface="Arial" panose="020B0604020202020204" pitchFamily="34" charset="0"/>
              <a:buChar char="•"/>
            </a:pPr>
            <a:r>
              <a:rPr lang="en-US" sz="2400" dirty="0">
                <a:latin typeface="Poppins" panose="020B0502040204020203" pitchFamily="2" charset="0"/>
              </a:rPr>
              <a:t> Quick and efficient searching.</a:t>
            </a:r>
          </a:p>
          <a:p>
            <a:pPr marL="342900" lvl="1" indent="-342900" algn="just">
              <a:buFont typeface="Arial" panose="020B0604020202020204" pitchFamily="34" charset="0"/>
              <a:buChar char="•"/>
            </a:pPr>
            <a:r>
              <a:rPr lang="en-US" sz="2400" dirty="0">
                <a:latin typeface="Poppins" panose="020B0502040204020203" pitchFamily="2" charset="0"/>
              </a:rPr>
              <a:t>Well-suited for applications where data retrieval is a common                           operation.</a:t>
            </a:r>
          </a:p>
          <a:p>
            <a:pPr marL="0" lvl="1"/>
            <a:endParaRPr lang="en-US" sz="2400" dirty="0">
              <a:latin typeface="Poppins" panose="020B0502040204020203" pitchFamily="2" charset="0"/>
            </a:endParaRPr>
          </a:p>
          <a:p>
            <a:pPr marL="457200" indent="-457200">
              <a:buFont typeface="Wingdings" panose="05000000000000000000" pitchFamily="2" charset="2"/>
              <a:buChar char="Ø"/>
            </a:pPr>
            <a:r>
              <a:rPr lang="en-US" sz="2400" b="1" dirty="0">
                <a:latin typeface="Poppins" panose="020B0502040204020203" pitchFamily="2" charset="0"/>
              </a:rPr>
              <a:t>Disadvantages:</a:t>
            </a:r>
          </a:p>
          <a:p>
            <a:pPr marL="742950" lvl="1" indent="-285750" algn="l">
              <a:buFont typeface="Arial" panose="020B0604020202020204" pitchFamily="34" charset="0"/>
              <a:buChar char="•"/>
            </a:pPr>
            <a:r>
              <a:rPr lang="en-US" sz="2400" dirty="0">
                <a:latin typeface="Poppins" panose="020B0502040204020203" pitchFamily="2" charset="0"/>
              </a:rPr>
              <a:t>Insertion and deletion of records can be time-consuming, as maintaining the sorted order may require shifting records.</a:t>
            </a:r>
          </a:p>
        </p:txBody>
      </p:sp>
    </p:spTree>
    <p:extLst>
      <p:ext uri="{BB962C8B-B14F-4D97-AF65-F5344CB8AC3E}">
        <p14:creationId xmlns:p14="http://schemas.microsoft.com/office/powerpoint/2010/main" val="178176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quential File Organization Image 3">
            <a:extLst>
              <a:ext uri="{FF2B5EF4-FFF2-40B4-BE49-F238E27FC236}">
                <a16:creationId xmlns:a16="http://schemas.microsoft.com/office/drawing/2014/main" id="{BFF5DD3E-1C62-F2A0-6857-46F80C5E8D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2445" r="-1385"/>
          <a:stretch/>
        </p:blipFill>
        <p:spPr bwMode="auto">
          <a:xfrm>
            <a:off x="3821287" y="1289226"/>
            <a:ext cx="6671734" cy="11132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quential File Organization Image 4">
            <a:extLst>
              <a:ext uri="{FF2B5EF4-FFF2-40B4-BE49-F238E27FC236}">
                <a16:creationId xmlns:a16="http://schemas.microsoft.com/office/drawing/2014/main" id="{3A6B6489-AF75-F791-5E51-75D5C4DCCC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829" r="-756"/>
          <a:stretch/>
        </p:blipFill>
        <p:spPr bwMode="auto">
          <a:xfrm>
            <a:off x="2957688" y="2841977"/>
            <a:ext cx="8398933" cy="24412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716D50-B97E-3803-502C-5730719EDF32}"/>
              </a:ext>
            </a:extLst>
          </p:cNvPr>
          <p:cNvSpPr txBox="1"/>
          <p:nvPr/>
        </p:nvSpPr>
        <p:spPr>
          <a:xfrm>
            <a:off x="3821287" y="5722742"/>
            <a:ext cx="5512526" cy="800219"/>
          </a:xfrm>
          <a:prstGeom prst="rect">
            <a:avLst/>
          </a:prstGeom>
          <a:noFill/>
        </p:spPr>
        <p:txBody>
          <a:bodyPr wrap="square" rtlCol="0">
            <a:spAutoFit/>
          </a:bodyPr>
          <a:lstStyle/>
          <a:p>
            <a:pPr algn="ctr"/>
            <a:r>
              <a:rPr lang="en-US" sz="2800" u="sng" dirty="0"/>
              <a:t>Fig:-  </a:t>
            </a:r>
            <a:r>
              <a:rPr lang="en-IN" sz="2800" u="sng" dirty="0"/>
              <a:t>Sorted File Method</a:t>
            </a:r>
          </a:p>
          <a:p>
            <a:endParaRPr lang="en-IN" dirty="0"/>
          </a:p>
        </p:txBody>
      </p:sp>
    </p:spTree>
    <p:extLst>
      <p:ext uri="{BB962C8B-B14F-4D97-AF65-F5344CB8AC3E}">
        <p14:creationId xmlns:p14="http://schemas.microsoft.com/office/powerpoint/2010/main" val="190022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D1ADD-CFFA-20E2-660A-FB41BF36D888}"/>
              </a:ext>
            </a:extLst>
          </p:cNvPr>
          <p:cNvSpPr txBox="1"/>
          <p:nvPr/>
        </p:nvSpPr>
        <p:spPr>
          <a:xfrm>
            <a:off x="143691" y="128842"/>
            <a:ext cx="12048309" cy="646331"/>
          </a:xfrm>
          <a:prstGeom prst="rect">
            <a:avLst/>
          </a:prstGeom>
          <a:noFill/>
        </p:spPr>
        <p:txBody>
          <a:bodyPr wrap="square">
            <a:spAutoFit/>
          </a:bodyPr>
          <a:lstStyle/>
          <a:p>
            <a:pPr algn="ctr"/>
            <a:r>
              <a:rPr lang="en-IN" sz="3600" b="1" u="sng" dirty="0">
                <a:solidFill>
                  <a:schemeClr val="accent3">
                    <a:lumMod val="75000"/>
                  </a:schemeClr>
                </a:solidFill>
              </a:rPr>
              <a:t>Random Access File</a:t>
            </a:r>
          </a:p>
        </p:txBody>
      </p:sp>
      <p:sp>
        <p:nvSpPr>
          <p:cNvPr id="7" name="TextBox 6">
            <a:extLst>
              <a:ext uri="{FF2B5EF4-FFF2-40B4-BE49-F238E27FC236}">
                <a16:creationId xmlns:a16="http://schemas.microsoft.com/office/drawing/2014/main" id="{EA43A03B-E615-354E-1F9B-8B85E45D6C3C}"/>
              </a:ext>
            </a:extLst>
          </p:cNvPr>
          <p:cNvSpPr txBox="1"/>
          <p:nvPr/>
        </p:nvSpPr>
        <p:spPr>
          <a:xfrm>
            <a:off x="1397726" y="1855487"/>
            <a:ext cx="10411097" cy="5632311"/>
          </a:xfrm>
          <a:prstGeom prst="rect">
            <a:avLst/>
          </a:prstGeom>
          <a:noFill/>
        </p:spPr>
        <p:txBody>
          <a:bodyPr wrap="square">
            <a:spAutoFit/>
          </a:bodyPr>
          <a:lstStyle/>
          <a:p>
            <a:pPr marL="285750" indent="-285750" algn="l">
              <a:buFont typeface="Wingdings" panose="05000000000000000000" pitchFamily="2" charset="2"/>
              <a:buChar char="Ø"/>
            </a:pPr>
            <a:r>
              <a:rPr lang="en-US" sz="3600" b="0" i="0" dirty="0">
                <a:solidFill>
                  <a:srgbClr val="282828"/>
                </a:solidFill>
                <a:effectLst/>
                <a:latin typeface="Roboto" panose="020B0604020202020204" pitchFamily="2" charset="0"/>
              </a:rPr>
              <a:t>A random access file is a type of file structure that allows direct access to any record within the file, enabling efficient searching, updating, and retrieval of individual records. Unlike sequential access files where data is organized and accessed sequentially, random access files provide the ability to access records in any order based on their position or key.</a:t>
            </a:r>
          </a:p>
          <a:p>
            <a:br>
              <a:rPr lang="en-US" sz="3600" dirty="0"/>
            </a:br>
            <a:endParaRPr lang="en-IN" sz="3600" dirty="0"/>
          </a:p>
        </p:txBody>
      </p:sp>
    </p:spTree>
    <p:extLst>
      <p:ext uri="{BB962C8B-B14F-4D97-AF65-F5344CB8AC3E}">
        <p14:creationId xmlns:p14="http://schemas.microsoft.com/office/powerpoint/2010/main" val="124222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C8D9CBF-9516-6B7F-D5FE-C08388071E30}"/>
              </a:ext>
            </a:extLst>
          </p:cNvPr>
          <p:cNvGraphicFramePr>
            <a:graphicFrameLocks noGrp="1"/>
          </p:cNvGraphicFramePr>
          <p:nvPr>
            <p:extLst>
              <p:ext uri="{D42A27DB-BD31-4B8C-83A1-F6EECF244321}">
                <p14:modId xmlns:p14="http://schemas.microsoft.com/office/powerpoint/2010/main" val="3404549864"/>
              </p:ext>
            </p:extLst>
          </p:nvPr>
        </p:nvGraphicFramePr>
        <p:xfrm>
          <a:off x="222069" y="1267097"/>
          <a:ext cx="11969931" cy="5486398"/>
        </p:xfrm>
        <a:graphic>
          <a:graphicData uri="http://schemas.openxmlformats.org/drawingml/2006/table">
            <a:tbl>
              <a:tblPr/>
              <a:tblGrid>
                <a:gridCol w="3989977">
                  <a:extLst>
                    <a:ext uri="{9D8B030D-6E8A-4147-A177-3AD203B41FA5}">
                      <a16:colId xmlns:a16="http://schemas.microsoft.com/office/drawing/2014/main" val="2699670298"/>
                    </a:ext>
                  </a:extLst>
                </a:gridCol>
                <a:gridCol w="3989977">
                  <a:extLst>
                    <a:ext uri="{9D8B030D-6E8A-4147-A177-3AD203B41FA5}">
                      <a16:colId xmlns:a16="http://schemas.microsoft.com/office/drawing/2014/main" val="2005240109"/>
                    </a:ext>
                  </a:extLst>
                </a:gridCol>
                <a:gridCol w="3989977">
                  <a:extLst>
                    <a:ext uri="{9D8B030D-6E8A-4147-A177-3AD203B41FA5}">
                      <a16:colId xmlns:a16="http://schemas.microsoft.com/office/drawing/2014/main" val="259264563"/>
                    </a:ext>
                  </a:extLst>
                </a:gridCol>
              </a:tblGrid>
              <a:tr h="303499">
                <a:tc>
                  <a:txBody>
                    <a:bodyPr/>
                    <a:lstStyle/>
                    <a:p>
                      <a:pPr fontAlgn="b"/>
                      <a:r>
                        <a:rPr lang="en-IN" sz="1600" b="1" dirty="0">
                          <a:effectLst/>
                        </a:rPr>
                        <a:t>Feature</a:t>
                      </a:r>
                    </a:p>
                  </a:txBody>
                  <a:tcPr marL="25736" marR="25736" marT="12868" marB="1286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dirty="0">
                          <a:effectLst/>
                        </a:rPr>
                        <a:t>Sequential Access File</a:t>
                      </a:r>
                    </a:p>
                  </a:txBody>
                  <a:tcPr marL="25736" marR="25736" marT="12868" marB="1286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IN" sz="1600" b="1">
                          <a:effectLst/>
                        </a:rPr>
                        <a:t>Random Access File</a:t>
                      </a:r>
                    </a:p>
                  </a:txBody>
                  <a:tcPr marL="25736" marR="25736" marT="12868" marB="12868"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616769464"/>
                  </a:ext>
                </a:extLst>
              </a:tr>
              <a:tr h="858433">
                <a:tc>
                  <a:txBody>
                    <a:bodyPr/>
                    <a:lstStyle/>
                    <a:p>
                      <a:pPr fontAlgn="base"/>
                      <a:r>
                        <a:rPr lang="en-IN" sz="1600" b="1" dirty="0">
                          <a:effectLst/>
                        </a:rPr>
                        <a:t>Order of Access</a:t>
                      </a:r>
                      <a:endParaRPr lang="en-IN" sz="1600" dirty="0">
                        <a:effectLst/>
                      </a:endParaRP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Data is accessed in a sequential manner.</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Data can be accessed directly without going through other records.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50794029"/>
                  </a:ext>
                </a:extLst>
              </a:tr>
              <a:tr h="613265">
                <a:tc>
                  <a:txBody>
                    <a:bodyPr/>
                    <a:lstStyle/>
                    <a:p>
                      <a:pPr fontAlgn="base"/>
                      <a:r>
                        <a:rPr lang="en-IN" sz="1600" b="1" dirty="0">
                          <a:effectLst/>
                        </a:rPr>
                        <a:t>Access Speed</a:t>
                      </a:r>
                      <a:endParaRPr lang="en-IN" sz="1600" dirty="0">
                        <a:effectLst/>
                      </a:endParaRP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Slower access speed, especially for large datasets.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Faster access speed, as data can be accessed directly.</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26842652"/>
                  </a:ext>
                </a:extLst>
              </a:tr>
              <a:tr h="1135901">
                <a:tc>
                  <a:txBody>
                    <a:bodyPr/>
                    <a:lstStyle/>
                    <a:p>
                      <a:pPr fontAlgn="base"/>
                      <a:r>
                        <a:rPr lang="en-IN" sz="1600" b="1" dirty="0">
                          <a:effectLst/>
                        </a:rPr>
                        <a:t>Insertion/Deletion of Records</a:t>
                      </a:r>
                      <a:endParaRPr lang="en-IN" sz="1600" dirty="0">
                        <a:effectLst/>
                      </a:endParaRP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Insertion and deletion are less efficient, as it may require rearranging the entire file.</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Efficient for insertion and deletion, as records can be added or removed without affecting the others.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38844018"/>
                  </a:ext>
                </a:extLst>
              </a:tr>
              <a:tr h="858433">
                <a:tc>
                  <a:txBody>
                    <a:bodyPr/>
                    <a:lstStyle/>
                    <a:p>
                      <a:pPr fontAlgn="base"/>
                      <a:r>
                        <a:rPr lang="en-IN" sz="1600" b="1">
                          <a:effectLst/>
                        </a:rPr>
                        <a:t>Search Efficiency</a:t>
                      </a:r>
                      <a:endParaRPr lang="en-IN" sz="1600">
                        <a:effectLst/>
                      </a:endParaRP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Less efficient for searching, as it requires scanning through records sequentially.</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Efficient for searching, as specific records can be directly accessed using a key or address.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19122692"/>
                  </a:ext>
                </a:extLst>
              </a:tr>
              <a:tr h="1135901">
                <a:tc>
                  <a:txBody>
                    <a:bodyPr/>
                    <a:lstStyle/>
                    <a:p>
                      <a:pPr fontAlgn="base"/>
                      <a:r>
                        <a:rPr lang="en-IN" sz="1600" b="1">
                          <a:effectLst/>
                        </a:rPr>
                        <a:t>Storage Efficiency</a:t>
                      </a:r>
                      <a:endParaRPr lang="en-IN" sz="1600">
                        <a:effectLst/>
                      </a:endParaRP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More storage-efficient, as there is no need for additional structures like indexes.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May require additional structures like indexes for efficient random access, leading to increased storage requirements.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75264155"/>
                  </a:ext>
                </a:extLst>
              </a:tr>
              <a:tr h="580966">
                <a:tc>
                  <a:txBody>
                    <a:bodyPr/>
                    <a:lstStyle/>
                    <a:p>
                      <a:pPr fontAlgn="base"/>
                      <a:r>
                        <a:rPr lang="en-IN" sz="1600" b="1" dirty="0">
                          <a:effectLst/>
                        </a:rPr>
                        <a:t>Examples</a:t>
                      </a:r>
                      <a:endParaRPr lang="en-IN" sz="1600" dirty="0">
                        <a:effectLst/>
                      </a:endParaRP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a:effectLst/>
                        </a:rPr>
                        <a:t>Traditional flat files, tape-based storage.</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sz="1600" dirty="0">
                          <a:effectLst/>
                        </a:rPr>
                        <a:t>Directories, hash files, indexed files.</a:t>
                      </a:r>
                    </a:p>
                  </a:txBody>
                  <a:tcPr marL="25736" marR="25736" marT="12868" marB="12868"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23097449"/>
                  </a:ext>
                </a:extLst>
              </a:tr>
            </a:tbl>
          </a:graphicData>
        </a:graphic>
      </p:graphicFrame>
      <p:sp>
        <p:nvSpPr>
          <p:cNvPr id="8" name="TextBox 7">
            <a:extLst>
              <a:ext uri="{FF2B5EF4-FFF2-40B4-BE49-F238E27FC236}">
                <a16:creationId xmlns:a16="http://schemas.microsoft.com/office/drawing/2014/main" id="{AA8C1D88-9D29-23A0-098E-7E8F4B975F24}"/>
              </a:ext>
            </a:extLst>
          </p:cNvPr>
          <p:cNvSpPr txBox="1"/>
          <p:nvPr/>
        </p:nvSpPr>
        <p:spPr>
          <a:xfrm>
            <a:off x="222068" y="104505"/>
            <a:ext cx="11969931" cy="523220"/>
          </a:xfrm>
          <a:prstGeom prst="rect">
            <a:avLst/>
          </a:prstGeom>
          <a:noFill/>
        </p:spPr>
        <p:txBody>
          <a:bodyPr wrap="square">
            <a:spAutoFit/>
          </a:bodyPr>
          <a:lstStyle>
            <a:defPPr>
              <a:defRPr lang="en-US"/>
            </a:defPPr>
            <a:lvl1pPr algn="ctr">
              <a:defRPr b="1" u="sng">
                <a:solidFill>
                  <a:schemeClr val="accent3">
                    <a:lumMod val="75000"/>
                  </a:schemeClr>
                </a:solidFill>
              </a:defRPr>
            </a:lvl1pPr>
          </a:lstStyle>
          <a:p>
            <a:r>
              <a:rPr lang="en-US" sz="2800" dirty="0"/>
              <a:t>Difference between Sequential and Random Access File</a:t>
            </a:r>
          </a:p>
        </p:txBody>
      </p:sp>
    </p:spTree>
    <p:extLst>
      <p:ext uri="{BB962C8B-B14F-4D97-AF65-F5344CB8AC3E}">
        <p14:creationId xmlns:p14="http://schemas.microsoft.com/office/powerpoint/2010/main" val="239850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2C4F75-64A7-DE6E-CC00-9B7B12ABFBA3}"/>
              </a:ext>
            </a:extLst>
          </p:cNvPr>
          <p:cNvSpPr txBox="1"/>
          <p:nvPr/>
        </p:nvSpPr>
        <p:spPr>
          <a:xfrm>
            <a:off x="0" y="2921168"/>
            <a:ext cx="12192000" cy="1015663"/>
          </a:xfrm>
          <a:prstGeom prst="rect">
            <a:avLst/>
          </a:prstGeom>
          <a:noFill/>
        </p:spPr>
        <p:txBody>
          <a:bodyPr wrap="square" rtlCol="0">
            <a:spAutoFit/>
          </a:bodyPr>
          <a:lstStyle/>
          <a:p>
            <a:pPr algn="ctr"/>
            <a:r>
              <a:rPr lang="en-US" sz="6000" b="1" dirty="0">
                <a:solidFill>
                  <a:srgbClr val="002060"/>
                </a:solidFill>
              </a:rPr>
              <a:t>Thanks…!</a:t>
            </a:r>
            <a:endParaRPr lang="en-IN" sz="6000" b="1" dirty="0">
              <a:solidFill>
                <a:srgbClr val="002060"/>
              </a:solidFill>
            </a:endParaRPr>
          </a:p>
        </p:txBody>
      </p:sp>
    </p:spTree>
    <p:extLst>
      <p:ext uri="{BB962C8B-B14F-4D97-AF65-F5344CB8AC3E}">
        <p14:creationId xmlns:p14="http://schemas.microsoft.com/office/powerpoint/2010/main" val="36488407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TM02892315[[fn=Wisp]]</Template>
  <TotalTime>241</TotalTime>
  <Words>530</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Andalus</vt:lpstr>
      <vt:lpstr>Arial</vt:lpstr>
      <vt:lpstr>Arial Black</vt:lpstr>
      <vt:lpstr>Century Gothic</vt:lpstr>
      <vt:lpstr>Poppins</vt:lpstr>
      <vt:lpstr>Roboto</vt:lpstr>
      <vt:lpstr>Tw Cen MT</vt:lpstr>
      <vt:lpstr>Tw Cen MT Condensed</vt:lpstr>
      <vt:lpstr>Wingdings</vt:lpstr>
      <vt:lpstr>Wingdings 3</vt:lpstr>
      <vt:lpstr>Wisp</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dc:creator>
  <cp:lastModifiedBy>Education</cp:lastModifiedBy>
  <cp:revision>4</cp:revision>
  <dcterms:created xsi:type="dcterms:W3CDTF">2023-12-17T13:16:59Z</dcterms:created>
  <dcterms:modified xsi:type="dcterms:W3CDTF">2024-01-24T03:49:55Z</dcterms:modified>
</cp:coreProperties>
</file>