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 id="2147483813" r:id="rId3"/>
  </p:sldMasterIdLst>
  <p:sldIdLst>
    <p:sldId id="264" r:id="rId4"/>
    <p:sldId id="265" r:id="rId5"/>
    <p:sldId id="257" r:id="rId6"/>
    <p:sldId id="258" r:id="rId7"/>
    <p:sldId id="259" r:id="rId8"/>
    <p:sldId id="260" r:id="rId9"/>
    <p:sldId id="261" r:id="rId10"/>
    <p:sldId id="262" r:id="rId11"/>
    <p:sldId id="266"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69" d="100"/>
          <a:sy n="69"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A8A56727-D7E8-4B15-9EE8-E13D59615F50}" type="datetimeFigureOut">
              <a:rPr kumimoji="0" lang="en-IN"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24-01-2024</a:t>
            </a:fld>
            <a:endParaRPr kumimoji="0" lang="en-IN"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EDB3FEC-543B-44FE-AEEC-5B8B0CD2FF21}" type="slidenum">
              <a:rPr kumimoji="0" lang="en-IN"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IN"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6727-D7E8-4B15-9EE8-E13D59615F50}"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231030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6727-D7E8-4B15-9EE8-E13D59615F50}"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B3FEC-543B-44FE-AEEC-5B8B0CD2FF2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505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182115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4132409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12835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0906F-4AF8-4400-8DCA-800249E8BA0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79991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0906F-4AF8-4400-8DCA-800249E8BA05}"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33434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0906F-4AF8-4400-8DCA-800249E8BA05}"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8785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100906F-4AF8-4400-8DCA-800249E8BA05}" type="datetimeFigureOut">
              <a:rPr kumimoji="0" lang="en-IN"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24-01-2024</a:t>
            </a:fld>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C313F1-CFB4-49B4-B942-AA7CE9465F7E}" type="slidenum">
              <a:rPr kumimoji="0" lang="en-IN" sz="900" b="0" i="0" u="none" strike="noStrike" kern="1200" cap="none" spc="0" normalizeH="0" baseline="0" noProof="0" smtClean="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68751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0906F-4AF8-4400-8DCA-800249E8BA0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319542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6727-D7E8-4B15-9EE8-E13D59615F50}"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3748837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0906F-4AF8-4400-8DCA-800249E8BA05}"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96584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237127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0715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758445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785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2395329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1449422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0906F-4AF8-4400-8DCA-800249E8BA05}"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313F1-CFB4-49B4-B942-AA7CE9465F7E}" type="slidenum">
              <a:rPr lang="en-IN" smtClean="0"/>
              <a:t>‹#›</a:t>
            </a:fld>
            <a:endParaRPr lang="en-IN"/>
          </a:p>
        </p:txBody>
      </p:sp>
    </p:spTree>
    <p:extLst>
      <p:ext uri="{BB962C8B-B14F-4D97-AF65-F5344CB8AC3E}">
        <p14:creationId xmlns:p14="http://schemas.microsoft.com/office/powerpoint/2010/main" val="856971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2888641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96055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56727-D7E8-4B15-9EE8-E13D59615F50}"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B3FEC-543B-44FE-AEEC-5B8B0CD2FF21}"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04464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174463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0278F-A3F3-4224-9D80-57434F278CD7}"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17938647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0278F-A3F3-4224-9D80-57434F278CD7}"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7488829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0278F-A3F3-4224-9D80-57434F278CD7}"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1642163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0278F-A3F3-4224-9D80-57434F278CD7}"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21560073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0278F-A3F3-4224-9D80-57434F278CD7}"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2257806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0278F-A3F3-4224-9D80-57434F278CD7}"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132418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206125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73608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75261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56727-D7E8-4B15-9EE8-E13D59615F50}"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7730560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0752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10601016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28980972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0278F-A3F3-4224-9D80-57434F278CD7}"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4867A5-3599-4C28-B002-2E5C8C552858}" type="slidenum">
              <a:rPr lang="en-IN" smtClean="0"/>
              <a:t>‹#›</a:t>
            </a:fld>
            <a:endParaRPr lang="en-IN"/>
          </a:p>
        </p:txBody>
      </p:sp>
    </p:spTree>
    <p:extLst>
      <p:ext uri="{BB962C8B-B14F-4D97-AF65-F5344CB8AC3E}">
        <p14:creationId xmlns:p14="http://schemas.microsoft.com/office/powerpoint/2010/main" val="46015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56727-D7E8-4B15-9EE8-E13D59615F50}"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230005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56727-D7E8-4B15-9EE8-E13D59615F50}"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89378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56727-D7E8-4B15-9EE8-E13D59615F50}"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23618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A56727-D7E8-4B15-9EE8-E13D59615F50}"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B3FEC-543B-44FE-AEEC-5B8B0CD2FF21}" type="slidenum">
              <a:rPr lang="en-IN" smtClean="0"/>
              <a:t>‹#›</a:t>
            </a:fld>
            <a:endParaRPr lang="en-IN"/>
          </a:p>
        </p:txBody>
      </p:sp>
    </p:spTree>
    <p:extLst>
      <p:ext uri="{BB962C8B-B14F-4D97-AF65-F5344CB8AC3E}">
        <p14:creationId xmlns:p14="http://schemas.microsoft.com/office/powerpoint/2010/main" val="374995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56727-D7E8-4B15-9EE8-E13D59615F50}"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B3FEC-543B-44FE-AEEC-5B8B0CD2FF2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92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20278F-A3F3-4224-9D80-57434F278CD7}" type="datetimeFigureOut">
              <a:rPr lang="en-IN" smtClean="0"/>
              <a:t>24-01-2024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64867A5-3599-4C28-B002-2E5C8C552858}"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9113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20278F-A3F3-4224-9D80-57434F278CD7}" type="datetimeFigureOut">
              <a:rPr lang="en-IN" smtClean="0"/>
              <a:t>24-01-2024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4867A5-3599-4C28-B002-2E5C8C552858}" type="slidenum">
              <a:rPr lang="en-IN" smtClean="0"/>
              <a:t>‹#›</a:t>
            </a:fld>
            <a:endParaRPr lang="en-IN"/>
          </a:p>
        </p:txBody>
      </p:sp>
    </p:spTree>
    <p:extLst>
      <p:ext uri="{BB962C8B-B14F-4D97-AF65-F5344CB8AC3E}">
        <p14:creationId xmlns:p14="http://schemas.microsoft.com/office/powerpoint/2010/main" val="4018909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20278F-A3F3-4224-9D80-57434F278CD7}" type="datetimeFigureOut">
              <a:rPr lang="en-IN" smtClean="0"/>
              <a:t>24-01-2024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4867A5-3599-4C28-B002-2E5C8C552858}" type="slidenum">
              <a:rPr lang="en-IN" smtClean="0"/>
              <a:t>‹#›</a:t>
            </a:fld>
            <a:endParaRPr lang="en-IN"/>
          </a:p>
        </p:txBody>
      </p:sp>
    </p:spTree>
    <p:extLst>
      <p:ext uri="{BB962C8B-B14F-4D97-AF65-F5344CB8AC3E}">
        <p14:creationId xmlns:p14="http://schemas.microsoft.com/office/powerpoint/2010/main" val="175449676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6CC423-075F-6589-9D14-620157EEF1AC}"/>
              </a:ext>
            </a:extLst>
          </p:cNvPr>
          <p:cNvSpPr>
            <a:spLocks noGrp="1"/>
          </p:cNvSpPr>
          <p:nvPr>
            <p:ph type="ctrTitle"/>
          </p:nvPr>
        </p:nvSpPr>
        <p:spPr>
          <a:xfrm>
            <a:off x="0" y="4960137"/>
            <a:ext cx="8362122" cy="910576"/>
          </a:xfrm>
        </p:spPr>
        <p:txBody>
          <a:bodyPr>
            <a:normAutofit/>
          </a:bodyPr>
          <a:lstStyle/>
          <a:p>
            <a:pPr algn="ctr"/>
            <a:r>
              <a:rPr lang="en-IN" sz="6000" b="1" i="0" u="sng" dirty="0">
                <a:solidFill>
                  <a:schemeClr val="accent2">
                    <a:lumMod val="50000"/>
                  </a:schemeClr>
                </a:solidFill>
                <a:effectLst/>
                <a:latin typeface="Söhne"/>
              </a:rPr>
              <a:t>p</a:t>
            </a:r>
            <a:r>
              <a:rPr lang="en-IN" sz="4400" b="1" i="0" u="sng" dirty="0">
                <a:solidFill>
                  <a:schemeClr val="accent2">
                    <a:lumMod val="50000"/>
                  </a:schemeClr>
                </a:solidFill>
                <a:effectLst/>
                <a:latin typeface="Söhne"/>
              </a:rPr>
              <a:t>rocess </a:t>
            </a:r>
            <a:r>
              <a:rPr lang="en-IN" sz="6000" b="1" i="0" u="sng" dirty="0">
                <a:solidFill>
                  <a:schemeClr val="accent2">
                    <a:lumMod val="50000"/>
                  </a:schemeClr>
                </a:solidFill>
                <a:effectLst/>
                <a:latin typeface="Söhne"/>
              </a:rPr>
              <a:t>c</a:t>
            </a:r>
            <a:r>
              <a:rPr lang="en-IN" sz="4400" b="1" i="0" u="sng" dirty="0">
                <a:solidFill>
                  <a:schemeClr val="accent2">
                    <a:lumMod val="50000"/>
                  </a:schemeClr>
                </a:solidFill>
                <a:effectLst/>
                <a:latin typeface="Söhne"/>
              </a:rPr>
              <a:t>oncept</a:t>
            </a:r>
            <a:endParaRPr lang="en-IN" sz="4400" b="1" u="sng" dirty="0">
              <a:solidFill>
                <a:schemeClr val="accent2">
                  <a:lumMod val="50000"/>
                </a:schemeClr>
              </a:solidFill>
            </a:endParaRPr>
          </a:p>
        </p:txBody>
      </p:sp>
      <p:sp>
        <p:nvSpPr>
          <p:cNvPr id="7" name="Subtitle 6">
            <a:extLst>
              <a:ext uri="{FF2B5EF4-FFF2-40B4-BE49-F238E27FC236}">
                <a16:creationId xmlns:a16="http://schemas.microsoft.com/office/drawing/2014/main" id="{6068B0EB-3930-FCF4-BCEA-C8BACAA21706}"/>
              </a:ext>
            </a:extLst>
          </p:cNvPr>
          <p:cNvSpPr>
            <a:spLocks noGrp="1"/>
          </p:cNvSpPr>
          <p:nvPr>
            <p:ph type="subTitle" idx="1"/>
          </p:nvPr>
        </p:nvSpPr>
        <p:spPr>
          <a:xfrm>
            <a:off x="8362122" y="4960137"/>
            <a:ext cx="3829878" cy="1463040"/>
          </a:xfrm>
        </p:spPr>
        <p:txBody>
          <a:bodyPr>
            <a:normAutofit/>
          </a:bodyPr>
          <a:lstStyle/>
          <a:p>
            <a:r>
              <a:rPr lang="en-US" sz="3600" dirty="0">
                <a:solidFill>
                  <a:schemeClr val="accent2">
                    <a:lumMod val="50000"/>
                  </a:schemeClr>
                </a:solidFill>
              </a:rPr>
              <a:t>By:- Uzma Banu</a:t>
            </a:r>
            <a:endParaRPr lang="en-IN" sz="3600" dirty="0">
              <a:solidFill>
                <a:schemeClr val="accent2">
                  <a:lumMod val="50000"/>
                </a:schemeClr>
              </a:solidFill>
            </a:endParaRPr>
          </a:p>
        </p:txBody>
      </p:sp>
      <p:sp>
        <p:nvSpPr>
          <p:cNvPr id="9" name="TextBox 8">
            <a:extLst>
              <a:ext uri="{FF2B5EF4-FFF2-40B4-BE49-F238E27FC236}">
                <a16:creationId xmlns:a16="http://schemas.microsoft.com/office/drawing/2014/main" id="{6EB4185E-70AD-0FC7-138D-BB95670D810F}"/>
              </a:ext>
            </a:extLst>
          </p:cNvPr>
          <p:cNvSpPr txBox="1"/>
          <p:nvPr/>
        </p:nvSpPr>
        <p:spPr>
          <a:xfrm>
            <a:off x="1308653" y="5776846"/>
            <a:ext cx="574481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dirty="0">
                <a:solidFill>
                  <a:schemeClr val="accent2">
                    <a:lumMod val="50000"/>
                  </a:schemeClr>
                </a:solidFill>
              </a:rPr>
              <a:t>Operating</a:t>
            </a:r>
            <a:r>
              <a:rPr kumimoji="0" lang="en-US" sz="3600" b="1" i="0" u="none" strike="noStrike" kern="1200" cap="none" spc="0" normalizeH="0" baseline="0" noProof="0" dirty="0">
                <a:ln>
                  <a:noFill/>
                </a:ln>
                <a:solidFill>
                  <a:srgbClr val="2683C6">
                    <a:lumMod val="50000"/>
                  </a:srgbClr>
                </a:solidFill>
                <a:effectLst/>
                <a:uLnTx/>
                <a:uFillTx/>
                <a:latin typeface="Tw Cen MT" panose="020B0602020104020603"/>
                <a:ea typeface="+mn-ea"/>
                <a:cs typeface="+mn-cs"/>
              </a:rPr>
              <a:t> </a:t>
            </a:r>
            <a:r>
              <a:rPr lang="en-US" sz="3600" dirty="0">
                <a:solidFill>
                  <a:schemeClr val="accent2">
                    <a:lumMod val="50000"/>
                  </a:schemeClr>
                </a:solidFill>
              </a:rPr>
              <a:t>System</a:t>
            </a:r>
            <a:endParaRPr lang="en-IN" sz="3600" dirty="0">
              <a:solidFill>
                <a:schemeClr val="accent2">
                  <a:lumMod val="50000"/>
                </a:schemeClr>
              </a:solidFill>
            </a:endParaRPr>
          </a:p>
        </p:txBody>
      </p:sp>
    </p:spTree>
    <p:extLst>
      <p:ext uri="{BB962C8B-B14F-4D97-AF65-F5344CB8AC3E}">
        <p14:creationId xmlns:p14="http://schemas.microsoft.com/office/powerpoint/2010/main" val="100018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EFB1A-37FB-B68F-17F4-613D4C1E2B5C}"/>
              </a:ext>
            </a:extLst>
          </p:cNvPr>
          <p:cNvSpPr txBox="1"/>
          <p:nvPr/>
        </p:nvSpPr>
        <p:spPr>
          <a:xfrm>
            <a:off x="0" y="2705725"/>
            <a:ext cx="12192000" cy="1446550"/>
          </a:xfrm>
          <a:prstGeom prst="rect">
            <a:avLst/>
          </a:prstGeom>
          <a:noFill/>
        </p:spPr>
        <p:txBody>
          <a:bodyPr wrap="square">
            <a:spAutoFit/>
          </a:bodyPr>
          <a:lstStyle/>
          <a:p>
            <a:pPr algn="ctr"/>
            <a:r>
              <a:rPr lang="en-US" sz="8800" b="1" dirty="0">
                <a:solidFill>
                  <a:schemeClr val="accent1">
                    <a:lumMod val="75000"/>
                  </a:schemeClr>
                </a:solidFill>
                <a:latin typeface="Times New Roman" panose="02020603050405020304" pitchFamily="18" charset="0"/>
                <a:cs typeface="Times New Roman" panose="02020603050405020304" pitchFamily="18" charset="0"/>
              </a:rPr>
              <a:t>Thanks...!</a:t>
            </a:r>
            <a:endParaRPr lang="en-IN" sz="8800" dirty="0">
              <a:solidFill>
                <a:schemeClr val="accent1">
                  <a:lumMod val="75000"/>
                </a:schemeClr>
              </a:solidFill>
            </a:endParaRPr>
          </a:p>
        </p:txBody>
      </p:sp>
    </p:spTree>
    <p:extLst>
      <p:ext uri="{BB962C8B-B14F-4D97-AF65-F5344CB8AC3E}">
        <p14:creationId xmlns:p14="http://schemas.microsoft.com/office/powerpoint/2010/main" val="23410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E7A13-60D0-448E-81EB-91F96D83672F}"/>
              </a:ext>
            </a:extLst>
          </p:cNvPr>
          <p:cNvSpPr txBox="1"/>
          <p:nvPr/>
        </p:nvSpPr>
        <p:spPr>
          <a:xfrm>
            <a:off x="0" y="1609681"/>
            <a:ext cx="10238511" cy="4401205"/>
          </a:xfrm>
          <a:prstGeom prst="rect">
            <a:avLst/>
          </a:prstGeom>
          <a:noFill/>
        </p:spPr>
        <p:txBody>
          <a:bodyPr wrap="square">
            <a:spAutoFit/>
          </a:bodyPr>
          <a:lstStyle/>
          <a:p>
            <a:pPr marL="457200" indent="-457200" algn="just">
              <a:buFont typeface="Wingdings" panose="05000000000000000000" pitchFamily="2" charset="2"/>
              <a:buChar char="Ø"/>
            </a:pPr>
            <a:r>
              <a:rPr lang="en-IN" sz="4000" dirty="0"/>
              <a:t>An execution of program is called process. It is an active entity. It contain program code as well as current information for execution the program. Like it has program counter which store address of the next instruction and it has stack, CPU register, data section etc.</a:t>
            </a:r>
          </a:p>
        </p:txBody>
      </p:sp>
      <p:sp>
        <p:nvSpPr>
          <p:cNvPr id="5" name="TextBox 4">
            <a:extLst>
              <a:ext uri="{FF2B5EF4-FFF2-40B4-BE49-F238E27FC236}">
                <a16:creationId xmlns:a16="http://schemas.microsoft.com/office/drawing/2014/main" id="{4B1E5689-9B7C-B0D2-0326-0299A469209C}"/>
              </a:ext>
            </a:extLst>
          </p:cNvPr>
          <p:cNvSpPr txBox="1"/>
          <p:nvPr/>
        </p:nvSpPr>
        <p:spPr>
          <a:xfrm>
            <a:off x="166255" y="0"/>
            <a:ext cx="12192000" cy="923330"/>
          </a:xfrm>
          <a:prstGeom prst="rect">
            <a:avLst/>
          </a:prstGeom>
          <a:noFill/>
        </p:spPr>
        <p:txBody>
          <a:bodyPr wrap="square">
            <a:spAutoFit/>
          </a:bodyPr>
          <a:lstStyle/>
          <a:p>
            <a:pPr algn="ctr"/>
            <a:r>
              <a:rPr lang="en-IN" sz="5400" u="sng" dirty="0">
                <a:solidFill>
                  <a:schemeClr val="accent2">
                    <a:lumMod val="75000"/>
                  </a:schemeClr>
                </a:solidFill>
              </a:rPr>
              <a:t>Introduction </a:t>
            </a:r>
          </a:p>
        </p:txBody>
      </p:sp>
    </p:spTree>
    <p:extLst>
      <p:ext uri="{BB962C8B-B14F-4D97-AF65-F5344CB8AC3E}">
        <p14:creationId xmlns:p14="http://schemas.microsoft.com/office/powerpoint/2010/main" val="137685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Process (computing) - Wikipedia">
            <a:extLst>
              <a:ext uri="{FF2B5EF4-FFF2-40B4-BE49-F238E27FC236}">
                <a16:creationId xmlns:a16="http://schemas.microsoft.com/office/drawing/2014/main" id="{E67AFAE2-2B17-8B16-FC5B-DA3C1938E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346364"/>
            <a:ext cx="8756073" cy="43087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DE99F5-6F56-6FD1-0FEE-276E995FDC25}"/>
              </a:ext>
            </a:extLst>
          </p:cNvPr>
          <p:cNvSpPr txBox="1"/>
          <p:nvPr/>
        </p:nvSpPr>
        <p:spPr>
          <a:xfrm>
            <a:off x="0" y="5077691"/>
            <a:ext cx="10681855" cy="646331"/>
          </a:xfrm>
          <a:prstGeom prst="rect">
            <a:avLst/>
          </a:prstGeom>
          <a:noFill/>
        </p:spPr>
        <p:txBody>
          <a:bodyPr wrap="square" rtlCol="0">
            <a:spAutoFit/>
          </a:bodyPr>
          <a:lstStyle/>
          <a:p>
            <a:pPr algn="ctr"/>
            <a:r>
              <a:rPr lang="en-US" sz="3600" dirty="0"/>
              <a:t>Fig:- Process in OS</a:t>
            </a:r>
            <a:endParaRPr lang="en-IN" sz="3600" dirty="0"/>
          </a:p>
        </p:txBody>
      </p:sp>
    </p:spTree>
    <p:extLst>
      <p:ext uri="{BB962C8B-B14F-4D97-AF65-F5344CB8AC3E}">
        <p14:creationId xmlns:p14="http://schemas.microsoft.com/office/powerpoint/2010/main" val="388126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9E15A9-86F9-28A6-9D08-DA4699434685}"/>
              </a:ext>
            </a:extLst>
          </p:cNvPr>
          <p:cNvSpPr txBox="1"/>
          <p:nvPr/>
        </p:nvSpPr>
        <p:spPr>
          <a:xfrm>
            <a:off x="0" y="0"/>
            <a:ext cx="12192000" cy="923330"/>
          </a:xfrm>
          <a:prstGeom prst="rect">
            <a:avLst/>
          </a:prstGeom>
          <a:noFill/>
        </p:spPr>
        <p:txBody>
          <a:bodyPr wrap="square">
            <a:spAutoFit/>
          </a:bodyPr>
          <a:lstStyle/>
          <a:p>
            <a:pPr algn="ctr"/>
            <a:r>
              <a:rPr lang="en-IN" sz="5400" u="sng" dirty="0">
                <a:solidFill>
                  <a:schemeClr val="accent2">
                    <a:lumMod val="75000"/>
                  </a:schemeClr>
                </a:solidFill>
              </a:rPr>
              <a:t>Process Components</a:t>
            </a:r>
          </a:p>
        </p:txBody>
      </p:sp>
      <p:sp>
        <p:nvSpPr>
          <p:cNvPr id="5" name="TextBox 4">
            <a:extLst>
              <a:ext uri="{FF2B5EF4-FFF2-40B4-BE49-F238E27FC236}">
                <a16:creationId xmlns:a16="http://schemas.microsoft.com/office/drawing/2014/main" id="{C7203DBE-4CFF-7A8E-7B6E-88C5B188A021}"/>
              </a:ext>
            </a:extLst>
          </p:cNvPr>
          <p:cNvSpPr txBox="1"/>
          <p:nvPr/>
        </p:nvSpPr>
        <p:spPr>
          <a:xfrm>
            <a:off x="-1" y="1392979"/>
            <a:ext cx="11194473" cy="5016758"/>
          </a:xfrm>
          <a:prstGeom prst="rect">
            <a:avLst/>
          </a:prstGeom>
          <a:noFill/>
        </p:spPr>
        <p:txBody>
          <a:bodyPr wrap="square">
            <a:spAutoFit/>
          </a:bodyPr>
          <a:lstStyle/>
          <a:p>
            <a:pPr algn="l">
              <a:buFont typeface="Arial" panose="020B0604020202020204" pitchFamily="34" charset="0"/>
              <a:buChar char="•"/>
            </a:pPr>
            <a:r>
              <a:rPr lang="en-US" sz="4000" b="1" i="0" dirty="0">
                <a:effectLst/>
                <a:latin typeface="Söhne"/>
              </a:rPr>
              <a:t>Text Section:</a:t>
            </a:r>
            <a:r>
              <a:rPr lang="en-US" sz="4000" b="0" i="0" dirty="0">
                <a:effectLst/>
                <a:latin typeface="Söhne"/>
              </a:rPr>
              <a:t> This contains the executable code of the program.</a:t>
            </a:r>
          </a:p>
          <a:p>
            <a:pPr algn="l">
              <a:buFont typeface="Arial" panose="020B0604020202020204" pitchFamily="34" charset="0"/>
              <a:buChar char="•"/>
            </a:pPr>
            <a:r>
              <a:rPr lang="en-US" sz="4000" b="1" i="0" dirty="0">
                <a:effectLst/>
                <a:latin typeface="Söhne"/>
              </a:rPr>
              <a:t>Data Section:</a:t>
            </a:r>
            <a:r>
              <a:rPr lang="en-US" sz="4000" b="0" i="0" dirty="0">
                <a:effectLst/>
                <a:latin typeface="Söhne"/>
              </a:rPr>
              <a:t> This includes global and static variables used by the program.</a:t>
            </a:r>
          </a:p>
          <a:p>
            <a:pPr algn="l">
              <a:buFont typeface="Arial" panose="020B0604020202020204" pitchFamily="34" charset="0"/>
              <a:buChar char="•"/>
            </a:pPr>
            <a:r>
              <a:rPr lang="en-US" sz="4000" b="1" i="0" dirty="0">
                <a:effectLst/>
                <a:latin typeface="Söhne"/>
              </a:rPr>
              <a:t>Stack:</a:t>
            </a:r>
            <a:r>
              <a:rPr lang="en-US" sz="4000" b="0" i="0" dirty="0">
                <a:effectLst/>
                <a:latin typeface="Söhne"/>
              </a:rPr>
              <a:t> It is used for the function call and local variables.</a:t>
            </a:r>
          </a:p>
          <a:p>
            <a:pPr algn="l">
              <a:buFont typeface="Arial" panose="020B0604020202020204" pitchFamily="34" charset="0"/>
              <a:buChar char="•"/>
            </a:pPr>
            <a:r>
              <a:rPr lang="en-US" sz="4000" b="1" i="0" dirty="0">
                <a:effectLst/>
                <a:latin typeface="Söhne"/>
              </a:rPr>
              <a:t>Heap:</a:t>
            </a:r>
            <a:r>
              <a:rPr lang="en-US" sz="4000" b="0" i="0" dirty="0">
                <a:effectLst/>
                <a:latin typeface="Söhne"/>
              </a:rPr>
              <a:t> Dynamically allocated memory during runtime.</a:t>
            </a:r>
          </a:p>
        </p:txBody>
      </p:sp>
    </p:spTree>
    <p:extLst>
      <p:ext uri="{BB962C8B-B14F-4D97-AF65-F5344CB8AC3E}">
        <p14:creationId xmlns:p14="http://schemas.microsoft.com/office/powerpoint/2010/main" val="226800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rations on Processes - GeeksforGeeks">
            <a:extLst>
              <a:ext uri="{FF2B5EF4-FFF2-40B4-BE49-F238E27FC236}">
                <a16:creationId xmlns:a16="http://schemas.microsoft.com/office/drawing/2014/main" id="{0A22F84A-371F-20A9-0B5D-6D772BF87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528" y="566737"/>
            <a:ext cx="4696690" cy="4434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CF7148-D1AC-0030-D41A-5EF234D5ED6A}"/>
              </a:ext>
            </a:extLst>
          </p:cNvPr>
          <p:cNvSpPr txBox="1"/>
          <p:nvPr/>
        </p:nvSpPr>
        <p:spPr>
          <a:xfrm>
            <a:off x="0" y="5412570"/>
            <a:ext cx="10861964" cy="646331"/>
          </a:xfrm>
          <a:prstGeom prst="rect">
            <a:avLst/>
          </a:prstGeom>
          <a:noFill/>
        </p:spPr>
        <p:txBody>
          <a:bodyPr wrap="square">
            <a:spAutoFit/>
          </a:bodyPr>
          <a:lstStyle/>
          <a:p>
            <a:pPr algn="ctr"/>
            <a:r>
              <a:rPr lang="en-IN" sz="3600" dirty="0"/>
              <a:t>Fig:- Process Components</a:t>
            </a:r>
          </a:p>
        </p:txBody>
      </p:sp>
    </p:spTree>
    <p:extLst>
      <p:ext uri="{BB962C8B-B14F-4D97-AF65-F5344CB8AC3E}">
        <p14:creationId xmlns:p14="http://schemas.microsoft.com/office/powerpoint/2010/main" val="77609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353F9-E316-3849-4C67-D8A9E0E75F44}"/>
              </a:ext>
            </a:extLst>
          </p:cNvPr>
          <p:cNvSpPr txBox="1"/>
          <p:nvPr/>
        </p:nvSpPr>
        <p:spPr>
          <a:xfrm>
            <a:off x="0" y="0"/>
            <a:ext cx="11152909" cy="830997"/>
          </a:xfrm>
          <a:prstGeom prst="rect">
            <a:avLst/>
          </a:prstGeom>
          <a:noFill/>
        </p:spPr>
        <p:txBody>
          <a:bodyPr wrap="square">
            <a:spAutoFit/>
          </a:bodyPr>
          <a:lstStyle/>
          <a:p>
            <a:pPr algn="ctr"/>
            <a:r>
              <a:rPr lang="en-IN" sz="4800" u="sng" dirty="0">
                <a:solidFill>
                  <a:schemeClr val="accent2">
                    <a:lumMod val="75000"/>
                  </a:schemeClr>
                </a:solidFill>
              </a:rPr>
              <a:t>Process Control Block (PCB)</a:t>
            </a:r>
          </a:p>
        </p:txBody>
      </p:sp>
      <p:sp>
        <p:nvSpPr>
          <p:cNvPr id="5" name="TextBox 4">
            <a:extLst>
              <a:ext uri="{FF2B5EF4-FFF2-40B4-BE49-F238E27FC236}">
                <a16:creationId xmlns:a16="http://schemas.microsoft.com/office/drawing/2014/main" id="{AE96C025-98D8-DB11-9D7F-0AA2ADBBE89D}"/>
              </a:ext>
            </a:extLst>
          </p:cNvPr>
          <p:cNvSpPr txBox="1"/>
          <p:nvPr/>
        </p:nvSpPr>
        <p:spPr>
          <a:xfrm>
            <a:off x="-110836" y="1367181"/>
            <a:ext cx="10183091" cy="4154984"/>
          </a:xfrm>
          <a:prstGeom prst="rect">
            <a:avLst/>
          </a:prstGeom>
          <a:noFill/>
        </p:spPr>
        <p:txBody>
          <a:bodyPr wrap="square">
            <a:spAutoFit/>
          </a:bodyPr>
          <a:lstStyle/>
          <a:p>
            <a:pPr marL="285750" indent="-285750">
              <a:buFont typeface="Wingdings" panose="05000000000000000000" pitchFamily="2" charset="2"/>
              <a:buChar char="Ø"/>
            </a:pPr>
            <a:r>
              <a:rPr lang="en-US" sz="4400" dirty="0">
                <a:latin typeface="Söhne"/>
              </a:rPr>
              <a:t> Each process is represented by a data    structure known as the Process Control Block  (PCB). The PCB contains information about the process, including its process ID, state, program counter, registers, memory pointers, and other relevant information</a:t>
            </a:r>
            <a:r>
              <a:rPr lang="en-US" sz="4400" b="0" i="0" dirty="0">
                <a:solidFill>
                  <a:srgbClr val="374151"/>
                </a:solidFill>
                <a:effectLst/>
                <a:latin typeface="Söhne"/>
              </a:rPr>
              <a:t>.</a:t>
            </a:r>
            <a:endParaRPr lang="en-IN" sz="4400" dirty="0"/>
          </a:p>
        </p:txBody>
      </p:sp>
    </p:spTree>
    <p:extLst>
      <p:ext uri="{BB962C8B-B14F-4D97-AF65-F5344CB8AC3E}">
        <p14:creationId xmlns:p14="http://schemas.microsoft.com/office/powerpoint/2010/main" val="202480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Process Management in Operating System (OS)">
            <a:extLst>
              <a:ext uri="{FF2B5EF4-FFF2-40B4-BE49-F238E27FC236}">
                <a16:creationId xmlns:a16="http://schemas.microsoft.com/office/drawing/2014/main" id="{D072A6BC-E4D4-A425-17C1-0CE8FA2473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892" t="1276" r="5533"/>
          <a:stretch/>
        </p:blipFill>
        <p:spPr bwMode="auto">
          <a:xfrm>
            <a:off x="3519052" y="588490"/>
            <a:ext cx="4100947" cy="40588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E87CB1-9CB7-6FBC-95D8-42942A70F05F}"/>
              </a:ext>
            </a:extLst>
          </p:cNvPr>
          <p:cNvSpPr txBox="1"/>
          <p:nvPr/>
        </p:nvSpPr>
        <p:spPr>
          <a:xfrm>
            <a:off x="0" y="5121625"/>
            <a:ext cx="12192000" cy="646331"/>
          </a:xfrm>
          <a:prstGeom prst="rect">
            <a:avLst/>
          </a:prstGeom>
          <a:noFill/>
        </p:spPr>
        <p:txBody>
          <a:bodyPr wrap="square">
            <a:spAutoFit/>
          </a:bodyPr>
          <a:lstStyle/>
          <a:p>
            <a:pPr algn="ctr"/>
            <a:r>
              <a:rPr lang="en-IN" sz="3600" dirty="0"/>
              <a:t>Fig:- Process Control Block (PCB)</a:t>
            </a:r>
          </a:p>
        </p:txBody>
      </p:sp>
    </p:spTree>
    <p:extLst>
      <p:ext uri="{BB962C8B-B14F-4D97-AF65-F5344CB8AC3E}">
        <p14:creationId xmlns:p14="http://schemas.microsoft.com/office/powerpoint/2010/main" val="1800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2FE3A-79EA-DAFA-DDF8-37A2905885A3}"/>
              </a:ext>
            </a:extLst>
          </p:cNvPr>
          <p:cNvSpPr txBox="1"/>
          <p:nvPr/>
        </p:nvSpPr>
        <p:spPr>
          <a:xfrm>
            <a:off x="0" y="0"/>
            <a:ext cx="12192000" cy="830997"/>
          </a:xfrm>
          <a:prstGeom prst="rect">
            <a:avLst/>
          </a:prstGeom>
          <a:noFill/>
        </p:spPr>
        <p:txBody>
          <a:bodyPr wrap="square">
            <a:spAutoFit/>
          </a:bodyPr>
          <a:lstStyle/>
          <a:p>
            <a:pPr algn="ctr"/>
            <a:r>
              <a:rPr lang="en-IN" sz="4800" u="sng" dirty="0">
                <a:solidFill>
                  <a:schemeClr val="accent2">
                    <a:lumMod val="75000"/>
                  </a:schemeClr>
                </a:solidFill>
              </a:rPr>
              <a:t>Process States</a:t>
            </a:r>
          </a:p>
        </p:txBody>
      </p:sp>
      <p:sp>
        <p:nvSpPr>
          <p:cNvPr id="5" name="TextBox 4">
            <a:extLst>
              <a:ext uri="{FF2B5EF4-FFF2-40B4-BE49-F238E27FC236}">
                <a16:creationId xmlns:a16="http://schemas.microsoft.com/office/drawing/2014/main" id="{C4027483-4A0A-6DF7-A322-3A1B2601685A}"/>
              </a:ext>
            </a:extLst>
          </p:cNvPr>
          <p:cNvSpPr txBox="1"/>
          <p:nvPr/>
        </p:nvSpPr>
        <p:spPr>
          <a:xfrm>
            <a:off x="124690" y="1440873"/>
            <a:ext cx="10474037" cy="5078313"/>
          </a:xfrm>
          <a:prstGeom prst="rect">
            <a:avLst/>
          </a:prstGeom>
          <a:noFill/>
        </p:spPr>
        <p:txBody>
          <a:bodyPr wrap="square">
            <a:spAutoFit/>
          </a:bodyPr>
          <a:lstStyle/>
          <a:p>
            <a:pPr marL="571500" indent="-571500" algn="l">
              <a:buFont typeface="Wingdings" panose="05000000000000000000" pitchFamily="2" charset="2"/>
              <a:buChar char="Ø"/>
            </a:pPr>
            <a:r>
              <a:rPr lang="en-US" sz="3600" b="0" i="0" dirty="0">
                <a:solidFill>
                  <a:srgbClr val="374151"/>
                </a:solidFill>
                <a:effectLst/>
                <a:latin typeface="Söhne"/>
              </a:rPr>
              <a:t>A process goes through different states during its lifecycle. The common process states include :  </a:t>
            </a:r>
          </a:p>
          <a:p>
            <a:pPr algn="l">
              <a:buFont typeface="Arial" panose="020B0604020202020204" pitchFamily="34" charset="0"/>
              <a:buChar char="•"/>
            </a:pPr>
            <a:r>
              <a:rPr lang="en-US" sz="3600" b="1" i="0" dirty="0">
                <a:solidFill>
                  <a:srgbClr val="374151"/>
                </a:solidFill>
                <a:effectLst/>
                <a:latin typeface="Söhne"/>
              </a:rPr>
              <a:t>New:</a:t>
            </a:r>
            <a:r>
              <a:rPr lang="en-US" sz="3600" b="0" i="0" dirty="0">
                <a:solidFill>
                  <a:srgbClr val="374151"/>
                </a:solidFill>
                <a:effectLst/>
                <a:latin typeface="Söhne"/>
              </a:rPr>
              <a:t> The process is being created.</a:t>
            </a:r>
          </a:p>
          <a:p>
            <a:pPr algn="l">
              <a:buFont typeface="Arial" panose="020B0604020202020204" pitchFamily="34" charset="0"/>
              <a:buChar char="•"/>
            </a:pPr>
            <a:r>
              <a:rPr lang="en-US" sz="3600" b="1" i="0" dirty="0">
                <a:solidFill>
                  <a:srgbClr val="374151"/>
                </a:solidFill>
                <a:effectLst/>
                <a:latin typeface="Söhne"/>
              </a:rPr>
              <a:t>Ready:</a:t>
            </a:r>
            <a:r>
              <a:rPr lang="en-US" sz="3600" b="0" i="0" dirty="0">
                <a:solidFill>
                  <a:srgbClr val="374151"/>
                </a:solidFill>
                <a:effectLst/>
                <a:latin typeface="Söhne"/>
              </a:rPr>
              <a:t> The process is waiting to be assigned to a processor.</a:t>
            </a:r>
          </a:p>
          <a:p>
            <a:pPr algn="l">
              <a:buFont typeface="Arial" panose="020B0604020202020204" pitchFamily="34" charset="0"/>
              <a:buChar char="•"/>
            </a:pPr>
            <a:r>
              <a:rPr lang="en-US" sz="3600" b="1" i="0" dirty="0">
                <a:solidFill>
                  <a:srgbClr val="374151"/>
                </a:solidFill>
                <a:effectLst/>
                <a:latin typeface="Söhne"/>
              </a:rPr>
              <a:t>Running:</a:t>
            </a:r>
            <a:r>
              <a:rPr lang="en-US" sz="3600" b="0" i="0" dirty="0">
                <a:solidFill>
                  <a:srgbClr val="374151"/>
                </a:solidFill>
                <a:effectLst/>
                <a:latin typeface="Söhne"/>
              </a:rPr>
              <a:t> The instructions are being executed.</a:t>
            </a:r>
          </a:p>
          <a:p>
            <a:pPr algn="l">
              <a:buFont typeface="Arial" panose="020B0604020202020204" pitchFamily="34" charset="0"/>
              <a:buChar char="•"/>
            </a:pPr>
            <a:r>
              <a:rPr lang="en-US" sz="3600" b="1" i="0" dirty="0">
                <a:solidFill>
                  <a:srgbClr val="374151"/>
                </a:solidFill>
                <a:effectLst/>
                <a:latin typeface="Söhne"/>
              </a:rPr>
              <a:t>Blocked (Wait):</a:t>
            </a:r>
            <a:r>
              <a:rPr lang="en-US" sz="3600" b="0" i="0" dirty="0">
                <a:solidFill>
                  <a:srgbClr val="374151"/>
                </a:solidFill>
                <a:effectLst/>
                <a:latin typeface="Söhne"/>
              </a:rPr>
              <a:t> The process is waiting for some event to occur.</a:t>
            </a:r>
          </a:p>
          <a:p>
            <a:pPr algn="l">
              <a:buFont typeface="Arial" panose="020B0604020202020204" pitchFamily="34" charset="0"/>
              <a:buChar char="•"/>
            </a:pPr>
            <a:r>
              <a:rPr lang="en-US" sz="3600" b="1" i="0" dirty="0">
                <a:solidFill>
                  <a:srgbClr val="374151"/>
                </a:solidFill>
                <a:effectLst/>
                <a:latin typeface="Söhne"/>
              </a:rPr>
              <a:t>Terminated:</a:t>
            </a:r>
            <a:r>
              <a:rPr lang="en-US" sz="3600" b="0" i="0" dirty="0">
                <a:solidFill>
                  <a:srgbClr val="374151"/>
                </a:solidFill>
                <a:effectLst/>
                <a:latin typeface="Söhne"/>
              </a:rPr>
              <a:t> The process has finished execution.</a:t>
            </a:r>
          </a:p>
        </p:txBody>
      </p:sp>
    </p:spTree>
    <p:extLst>
      <p:ext uri="{BB962C8B-B14F-4D97-AF65-F5344CB8AC3E}">
        <p14:creationId xmlns:p14="http://schemas.microsoft.com/office/powerpoint/2010/main" val="154504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rocess in Operating Systems | Studytonight">
            <a:extLst>
              <a:ext uri="{FF2B5EF4-FFF2-40B4-BE49-F238E27FC236}">
                <a16:creationId xmlns:a16="http://schemas.microsoft.com/office/drawing/2014/main" id="{B916E69A-5EA2-04F6-41DD-3ACCC4BA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73" y="554182"/>
            <a:ext cx="7370619" cy="42256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C18EDC-2B2B-31A5-3DC5-91DC1F3CD1A1}"/>
              </a:ext>
            </a:extLst>
          </p:cNvPr>
          <p:cNvSpPr txBox="1"/>
          <p:nvPr/>
        </p:nvSpPr>
        <p:spPr>
          <a:xfrm>
            <a:off x="0" y="5481842"/>
            <a:ext cx="11014364" cy="646331"/>
          </a:xfrm>
          <a:prstGeom prst="rect">
            <a:avLst/>
          </a:prstGeom>
          <a:noFill/>
        </p:spPr>
        <p:txBody>
          <a:bodyPr wrap="square">
            <a:spAutoFit/>
          </a:bodyPr>
          <a:lstStyle/>
          <a:p>
            <a:pPr algn="ctr"/>
            <a:r>
              <a:rPr lang="en-IN" sz="3600" dirty="0"/>
              <a:t>Fig:- process state</a:t>
            </a:r>
          </a:p>
        </p:txBody>
      </p:sp>
    </p:spTree>
    <p:extLst>
      <p:ext uri="{BB962C8B-B14F-4D97-AF65-F5344CB8AC3E}">
        <p14:creationId xmlns:p14="http://schemas.microsoft.com/office/powerpoint/2010/main" val="4275667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367</TotalTime>
  <Words>254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Söhne</vt:lpstr>
      <vt:lpstr>Times New Roman</vt:lpstr>
      <vt:lpstr>Trebuchet MS</vt:lpstr>
      <vt:lpstr>Tw Cen MT</vt:lpstr>
      <vt:lpstr>Tw Cen MT Condensed</vt:lpstr>
      <vt:lpstr>Wingdings</vt:lpstr>
      <vt:lpstr>Wingdings 3</vt:lpstr>
      <vt:lpstr>Integral</vt:lpstr>
      <vt:lpstr>Facet</vt:lpstr>
      <vt:lpstr>1_Facet</vt:lpstr>
      <vt:lpstr>process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concept</dc:title>
  <dc:creator>Education</dc:creator>
  <cp:lastModifiedBy>Education</cp:lastModifiedBy>
  <cp:revision>5</cp:revision>
  <dcterms:created xsi:type="dcterms:W3CDTF">2023-11-28T05:53:37Z</dcterms:created>
  <dcterms:modified xsi:type="dcterms:W3CDTF">2024-01-24T02:58:35Z</dcterms:modified>
</cp:coreProperties>
</file>