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CCFF"/>
    <a:srgbClr val="6699FF"/>
    <a:srgbClr val="A6C2F0"/>
    <a:srgbClr val="ADC1E9"/>
    <a:srgbClr val="9ABBFC"/>
    <a:srgbClr val="2528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3549" autoAdjust="0"/>
  </p:normalViewPr>
  <p:slideViewPr>
    <p:cSldViewPr snapToGrid="0">
      <p:cViewPr varScale="1">
        <p:scale>
          <a:sx n="91" d="100"/>
          <a:sy n="9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E2689-2EFE-4EA8-B1E8-2DB57170C0F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8F4B70B-BD29-439C-9F80-404870611096}">
      <dgm:prSet/>
      <dgm:spPr>
        <a:solidFill>
          <a:srgbClr val="0070C0"/>
        </a:solidFill>
      </dgm:spPr>
      <dgm:t>
        <a:bodyPr/>
        <a:lstStyle/>
        <a:p>
          <a:r>
            <a:rPr lang="en-US"/>
            <a:t>Collect the required data.</a:t>
          </a:r>
        </a:p>
      </dgm:t>
    </dgm:pt>
    <dgm:pt modelId="{4DFE7655-3ACA-48A3-8D50-783C4E4B7C31}" type="parTrans" cxnId="{3F017C05-9252-4F46-A1E8-42406B78F829}">
      <dgm:prSet/>
      <dgm:spPr/>
      <dgm:t>
        <a:bodyPr/>
        <a:lstStyle/>
        <a:p>
          <a:endParaRPr lang="en-US"/>
        </a:p>
      </dgm:t>
    </dgm:pt>
    <dgm:pt modelId="{73A2B5DF-15BC-4548-B300-1CBECFEFD4CB}" type="sibTrans" cxnId="{3F017C05-9252-4F46-A1E8-42406B78F829}">
      <dgm:prSet/>
      <dgm:spPr/>
      <dgm:t>
        <a:bodyPr/>
        <a:lstStyle/>
        <a:p>
          <a:endParaRPr lang="en-US"/>
        </a:p>
      </dgm:t>
    </dgm:pt>
    <dgm:pt modelId="{DDD8439A-4968-4469-86A9-5E218A4FF4E7}">
      <dgm:prSet/>
      <dgm:spPr>
        <a:solidFill>
          <a:srgbClr val="0070C0"/>
        </a:solidFill>
      </dgm:spPr>
      <dgm:t>
        <a:bodyPr/>
        <a:lstStyle/>
        <a:p>
          <a:r>
            <a:rPr lang="en-US" dirty="0"/>
            <a:t>Perform the exploratory data analysis (EDA).</a:t>
          </a:r>
        </a:p>
      </dgm:t>
    </dgm:pt>
    <dgm:pt modelId="{35E0F850-584B-48C2-8A7E-23819C2480EC}" type="parTrans" cxnId="{6B40D58B-E137-434B-8DD5-08BE762EDFC1}">
      <dgm:prSet/>
      <dgm:spPr/>
      <dgm:t>
        <a:bodyPr/>
        <a:lstStyle/>
        <a:p>
          <a:endParaRPr lang="en-US"/>
        </a:p>
      </dgm:t>
    </dgm:pt>
    <dgm:pt modelId="{4C60D8E2-26A5-43C7-8C0E-2FDFCFC174C9}" type="sibTrans" cxnId="{6B40D58B-E137-434B-8DD5-08BE762EDFC1}">
      <dgm:prSet/>
      <dgm:spPr/>
      <dgm:t>
        <a:bodyPr/>
        <a:lstStyle/>
        <a:p>
          <a:endParaRPr lang="en-US"/>
        </a:p>
      </dgm:t>
    </dgm:pt>
    <dgm:pt modelId="{9570EBD6-89B2-4128-AE56-C61AED289AC9}">
      <dgm:prSet/>
      <dgm:spPr>
        <a:solidFill>
          <a:srgbClr val="0070C0"/>
        </a:solidFill>
      </dgm:spPr>
      <dgm:t>
        <a:bodyPr/>
        <a:lstStyle/>
        <a:p>
          <a:r>
            <a:rPr lang="en-US"/>
            <a:t>Perform extract load and transform (ETL) process.</a:t>
          </a:r>
        </a:p>
      </dgm:t>
    </dgm:pt>
    <dgm:pt modelId="{4A29CCE8-2422-4D2B-BE66-A01C2FBCF696}" type="parTrans" cxnId="{F8EC95F7-AA7A-4B0C-A677-070F94A4F95E}">
      <dgm:prSet/>
      <dgm:spPr/>
      <dgm:t>
        <a:bodyPr/>
        <a:lstStyle/>
        <a:p>
          <a:endParaRPr lang="en-US"/>
        </a:p>
      </dgm:t>
    </dgm:pt>
    <dgm:pt modelId="{042916BA-88CC-41A5-8EC4-065E1580573B}" type="sibTrans" cxnId="{F8EC95F7-AA7A-4B0C-A677-070F94A4F95E}">
      <dgm:prSet/>
      <dgm:spPr/>
      <dgm:t>
        <a:bodyPr/>
        <a:lstStyle/>
        <a:p>
          <a:endParaRPr lang="en-US"/>
        </a:p>
      </dgm:t>
    </dgm:pt>
    <dgm:pt modelId="{DAA3E84E-AB44-4ED8-8AD7-933A4A8B1ACB}">
      <dgm:prSet/>
      <dgm:spPr>
        <a:solidFill>
          <a:srgbClr val="0070C0"/>
        </a:solidFill>
      </dgm:spPr>
      <dgm:t>
        <a:bodyPr/>
        <a:lstStyle/>
        <a:p>
          <a:r>
            <a:rPr lang="en-US" dirty="0"/>
            <a:t>Design a relational database to import tables in PostgreSQL.</a:t>
          </a:r>
        </a:p>
      </dgm:t>
    </dgm:pt>
    <dgm:pt modelId="{D30D968D-7CAA-47E0-87FC-F2BBC308F928}" type="parTrans" cxnId="{DDE90962-B39D-43F7-8F37-80D25E5E7940}">
      <dgm:prSet/>
      <dgm:spPr/>
      <dgm:t>
        <a:bodyPr/>
        <a:lstStyle/>
        <a:p>
          <a:endParaRPr lang="en-US"/>
        </a:p>
      </dgm:t>
    </dgm:pt>
    <dgm:pt modelId="{90A21970-C27A-42CE-9B1A-51C2A7CEF9FA}" type="sibTrans" cxnId="{DDE90962-B39D-43F7-8F37-80D25E5E7940}">
      <dgm:prSet/>
      <dgm:spPr/>
      <dgm:t>
        <a:bodyPr/>
        <a:lstStyle/>
        <a:p>
          <a:endParaRPr lang="en-US"/>
        </a:p>
      </dgm:t>
    </dgm:pt>
    <dgm:pt modelId="{7E13EFD6-CDFA-4611-BDCA-3CFD6B1691AB}">
      <dgm:prSet/>
      <dgm:spPr>
        <a:solidFill>
          <a:srgbClr val="0070C0"/>
        </a:solidFill>
      </dgm:spPr>
      <dgm:t>
        <a:bodyPr/>
        <a:lstStyle/>
        <a:p>
          <a:r>
            <a:rPr lang="en-US"/>
            <a:t>Apply a linear regression model.</a:t>
          </a:r>
        </a:p>
      </dgm:t>
    </dgm:pt>
    <dgm:pt modelId="{4D85258D-CECB-4CDD-A2AC-F99B23758B86}" type="parTrans" cxnId="{E0C5BDD5-8A0E-4ED4-8312-21ECFCA73AAD}">
      <dgm:prSet/>
      <dgm:spPr/>
      <dgm:t>
        <a:bodyPr/>
        <a:lstStyle/>
        <a:p>
          <a:endParaRPr lang="en-US"/>
        </a:p>
      </dgm:t>
    </dgm:pt>
    <dgm:pt modelId="{D203E58E-2049-4696-B709-A5EF41319928}" type="sibTrans" cxnId="{E0C5BDD5-8A0E-4ED4-8312-21ECFCA73AAD}">
      <dgm:prSet/>
      <dgm:spPr/>
      <dgm:t>
        <a:bodyPr/>
        <a:lstStyle/>
        <a:p>
          <a:endParaRPr lang="en-US"/>
        </a:p>
      </dgm:t>
    </dgm:pt>
    <dgm:pt modelId="{80B9FE47-9F55-404E-801E-A09BE66EE8E0}">
      <dgm:prSet/>
      <dgm:spPr>
        <a:solidFill>
          <a:srgbClr val="0070C0"/>
        </a:solidFill>
      </dgm:spPr>
      <dgm:t>
        <a:bodyPr/>
        <a:lstStyle/>
        <a:p>
          <a:r>
            <a:rPr lang="en-US"/>
            <a:t>Estimate the correlation between per capita income and the bachelor's degree attainment.</a:t>
          </a:r>
        </a:p>
      </dgm:t>
    </dgm:pt>
    <dgm:pt modelId="{37239556-8FC4-4D12-88D1-304E2A9D364C}" type="parTrans" cxnId="{48DA6847-70B0-4F38-AECB-2FC4FA85BD7D}">
      <dgm:prSet/>
      <dgm:spPr/>
      <dgm:t>
        <a:bodyPr/>
        <a:lstStyle/>
        <a:p>
          <a:endParaRPr lang="en-US"/>
        </a:p>
      </dgm:t>
    </dgm:pt>
    <dgm:pt modelId="{B96C14DA-59FF-427E-89A8-19E8F81DE097}" type="sibTrans" cxnId="{48DA6847-70B0-4F38-AECB-2FC4FA85BD7D}">
      <dgm:prSet/>
      <dgm:spPr/>
      <dgm:t>
        <a:bodyPr/>
        <a:lstStyle/>
        <a:p>
          <a:endParaRPr lang="en-US"/>
        </a:p>
      </dgm:t>
    </dgm:pt>
    <dgm:pt modelId="{7424DA7B-F878-4726-AEF8-DB3F3CED2316}">
      <dgm:prSet/>
      <dgm:spPr>
        <a:solidFill>
          <a:srgbClr val="0070C0"/>
        </a:solidFill>
      </dgm:spPr>
      <dgm:t>
        <a:bodyPr/>
        <a:lstStyle/>
        <a:p>
          <a:r>
            <a:rPr lang="en-US"/>
            <a:t>Interpretation of the results.</a:t>
          </a:r>
        </a:p>
      </dgm:t>
    </dgm:pt>
    <dgm:pt modelId="{7BF368D6-A2C6-4F5E-8795-09BD95EAFE45}" type="parTrans" cxnId="{29057F93-F6C2-4DD4-BA6F-913931B4E38F}">
      <dgm:prSet/>
      <dgm:spPr/>
      <dgm:t>
        <a:bodyPr/>
        <a:lstStyle/>
        <a:p>
          <a:endParaRPr lang="en-US"/>
        </a:p>
      </dgm:t>
    </dgm:pt>
    <dgm:pt modelId="{6CEB6452-099D-489C-96B7-C3B16A1D3D4D}" type="sibTrans" cxnId="{29057F93-F6C2-4DD4-BA6F-913931B4E38F}">
      <dgm:prSet/>
      <dgm:spPr/>
      <dgm:t>
        <a:bodyPr/>
        <a:lstStyle/>
        <a:p>
          <a:endParaRPr lang="en-US"/>
        </a:p>
      </dgm:t>
    </dgm:pt>
    <dgm:pt modelId="{349157A2-3449-4590-A101-FFC65201108F}" type="pres">
      <dgm:prSet presAssocID="{53BE2689-2EFE-4EA8-B1E8-2DB57170C0F1}" presName="linear" presStyleCnt="0">
        <dgm:presLayoutVars>
          <dgm:animLvl val="lvl"/>
          <dgm:resizeHandles val="exact"/>
        </dgm:presLayoutVars>
      </dgm:prSet>
      <dgm:spPr/>
    </dgm:pt>
    <dgm:pt modelId="{E5BE2020-C427-4A7A-B8EA-B9EBA044316A}" type="pres">
      <dgm:prSet presAssocID="{C8F4B70B-BD29-439C-9F80-404870611096}" presName="parentText" presStyleLbl="node1" presStyleIdx="0" presStyleCnt="7" custLinFactNeighborX="265" custLinFactNeighborY="-57441">
        <dgm:presLayoutVars>
          <dgm:chMax val="0"/>
          <dgm:bulletEnabled val="1"/>
        </dgm:presLayoutVars>
      </dgm:prSet>
      <dgm:spPr/>
    </dgm:pt>
    <dgm:pt modelId="{70673CD6-AE7C-44C1-A0C4-622F4D84A88F}" type="pres">
      <dgm:prSet presAssocID="{73A2B5DF-15BC-4548-B300-1CBECFEFD4CB}" presName="spacer" presStyleCnt="0"/>
      <dgm:spPr/>
    </dgm:pt>
    <dgm:pt modelId="{5C35D145-8FDA-4944-80D1-6609B0324543}" type="pres">
      <dgm:prSet presAssocID="{DDD8439A-4968-4469-86A9-5E218A4FF4E7}" presName="parentText" presStyleLbl="node1" presStyleIdx="1" presStyleCnt="7" custLinFactNeighborX="265" custLinFactNeighborY="-2">
        <dgm:presLayoutVars>
          <dgm:chMax val="0"/>
          <dgm:bulletEnabled val="1"/>
        </dgm:presLayoutVars>
      </dgm:prSet>
      <dgm:spPr/>
    </dgm:pt>
    <dgm:pt modelId="{FEE93239-AF34-4C0C-BF0F-72E16726621B}" type="pres">
      <dgm:prSet presAssocID="{4C60D8E2-26A5-43C7-8C0E-2FDFCFC174C9}" presName="spacer" presStyleCnt="0"/>
      <dgm:spPr/>
    </dgm:pt>
    <dgm:pt modelId="{4CE1ADBC-5C77-410E-92AE-B24F5170D2F3}" type="pres">
      <dgm:prSet presAssocID="{9570EBD6-89B2-4128-AE56-C61AED289AC9}" presName="parentText" presStyleLbl="node1" presStyleIdx="2" presStyleCnt="7" custLinFactNeighborX="265" custLinFactNeighborY="-2">
        <dgm:presLayoutVars>
          <dgm:chMax val="0"/>
          <dgm:bulletEnabled val="1"/>
        </dgm:presLayoutVars>
      </dgm:prSet>
      <dgm:spPr/>
    </dgm:pt>
    <dgm:pt modelId="{0C9A50DD-1645-477B-B5D4-ADE0DC79CC8F}" type="pres">
      <dgm:prSet presAssocID="{042916BA-88CC-41A5-8EC4-065E1580573B}" presName="spacer" presStyleCnt="0"/>
      <dgm:spPr/>
    </dgm:pt>
    <dgm:pt modelId="{3173192B-C356-4AEB-912A-4314978D233D}" type="pres">
      <dgm:prSet presAssocID="{DAA3E84E-AB44-4ED8-8AD7-933A4A8B1ACB}" presName="parentText" presStyleLbl="node1" presStyleIdx="3" presStyleCnt="7" custLinFactNeighborX="265" custLinFactNeighborY="-2">
        <dgm:presLayoutVars>
          <dgm:chMax val="0"/>
          <dgm:bulletEnabled val="1"/>
        </dgm:presLayoutVars>
      </dgm:prSet>
      <dgm:spPr/>
    </dgm:pt>
    <dgm:pt modelId="{42680478-1DFE-4C32-86C2-E142A45D0211}" type="pres">
      <dgm:prSet presAssocID="{90A21970-C27A-42CE-9B1A-51C2A7CEF9FA}" presName="spacer" presStyleCnt="0"/>
      <dgm:spPr/>
    </dgm:pt>
    <dgm:pt modelId="{3F50CC99-C455-4316-B33B-1CEA270722FE}" type="pres">
      <dgm:prSet presAssocID="{7E13EFD6-CDFA-4611-BDCA-3CFD6B1691AB}" presName="parentText" presStyleLbl="node1" presStyleIdx="4" presStyleCnt="7" custLinFactNeighborX="397" custLinFactNeighborY="18898">
        <dgm:presLayoutVars>
          <dgm:chMax val="0"/>
          <dgm:bulletEnabled val="1"/>
        </dgm:presLayoutVars>
      </dgm:prSet>
      <dgm:spPr/>
    </dgm:pt>
    <dgm:pt modelId="{9BBEE706-0092-4B05-A320-8B07FF4DBC79}" type="pres">
      <dgm:prSet presAssocID="{D203E58E-2049-4696-B709-A5EF41319928}" presName="spacer" presStyleCnt="0"/>
      <dgm:spPr/>
    </dgm:pt>
    <dgm:pt modelId="{C93DAE8B-1C29-491D-822E-DA70A20DA861}" type="pres">
      <dgm:prSet presAssocID="{80B9FE47-9F55-404E-801E-A09BE66EE8E0}" presName="parentText" presStyleLbl="node1" presStyleIdx="5" presStyleCnt="7">
        <dgm:presLayoutVars>
          <dgm:chMax val="0"/>
          <dgm:bulletEnabled val="1"/>
        </dgm:presLayoutVars>
      </dgm:prSet>
      <dgm:spPr/>
    </dgm:pt>
    <dgm:pt modelId="{A2C65EC8-BA5E-4028-BFCE-D09CF853EEBB}" type="pres">
      <dgm:prSet presAssocID="{B96C14DA-59FF-427E-89A8-19E8F81DE097}" presName="spacer" presStyleCnt="0"/>
      <dgm:spPr/>
    </dgm:pt>
    <dgm:pt modelId="{B62DD953-6C33-40F1-9715-7945946AC5B4}" type="pres">
      <dgm:prSet presAssocID="{7424DA7B-F878-4726-AEF8-DB3F3CED2316}" presName="parentText" presStyleLbl="node1" presStyleIdx="6" presStyleCnt="7">
        <dgm:presLayoutVars>
          <dgm:chMax val="0"/>
          <dgm:bulletEnabled val="1"/>
        </dgm:presLayoutVars>
      </dgm:prSet>
      <dgm:spPr/>
    </dgm:pt>
  </dgm:ptLst>
  <dgm:cxnLst>
    <dgm:cxn modelId="{3F017C05-9252-4F46-A1E8-42406B78F829}" srcId="{53BE2689-2EFE-4EA8-B1E8-2DB57170C0F1}" destId="{C8F4B70B-BD29-439C-9F80-404870611096}" srcOrd="0" destOrd="0" parTransId="{4DFE7655-3ACA-48A3-8D50-783C4E4B7C31}" sibTransId="{73A2B5DF-15BC-4548-B300-1CBECFEFD4CB}"/>
    <dgm:cxn modelId="{D2EAE333-41B1-4C2D-AFC0-CE4477F816EA}" type="presOf" srcId="{80B9FE47-9F55-404E-801E-A09BE66EE8E0}" destId="{C93DAE8B-1C29-491D-822E-DA70A20DA861}" srcOrd="0" destOrd="0" presId="urn:microsoft.com/office/officeart/2005/8/layout/vList2"/>
    <dgm:cxn modelId="{11982B34-4701-4792-9337-B8209D9F31BA}" type="presOf" srcId="{DAA3E84E-AB44-4ED8-8AD7-933A4A8B1ACB}" destId="{3173192B-C356-4AEB-912A-4314978D233D}" srcOrd="0" destOrd="0" presId="urn:microsoft.com/office/officeart/2005/8/layout/vList2"/>
    <dgm:cxn modelId="{DDE90962-B39D-43F7-8F37-80D25E5E7940}" srcId="{53BE2689-2EFE-4EA8-B1E8-2DB57170C0F1}" destId="{DAA3E84E-AB44-4ED8-8AD7-933A4A8B1ACB}" srcOrd="3" destOrd="0" parTransId="{D30D968D-7CAA-47E0-87FC-F2BBC308F928}" sibTransId="{90A21970-C27A-42CE-9B1A-51C2A7CEF9FA}"/>
    <dgm:cxn modelId="{A56AC744-6527-4369-9C8A-362A62333326}" type="presOf" srcId="{7E13EFD6-CDFA-4611-BDCA-3CFD6B1691AB}" destId="{3F50CC99-C455-4316-B33B-1CEA270722FE}" srcOrd="0" destOrd="0" presId="urn:microsoft.com/office/officeart/2005/8/layout/vList2"/>
    <dgm:cxn modelId="{48DA6847-70B0-4F38-AECB-2FC4FA85BD7D}" srcId="{53BE2689-2EFE-4EA8-B1E8-2DB57170C0F1}" destId="{80B9FE47-9F55-404E-801E-A09BE66EE8E0}" srcOrd="5" destOrd="0" parTransId="{37239556-8FC4-4D12-88D1-304E2A9D364C}" sibTransId="{B96C14DA-59FF-427E-89A8-19E8F81DE097}"/>
    <dgm:cxn modelId="{B700B155-BA3C-4489-8A51-277DDF787F3C}" type="presOf" srcId="{C8F4B70B-BD29-439C-9F80-404870611096}" destId="{E5BE2020-C427-4A7A-B8EA-B9EBA044316A}" srcOrd="0" destOrd="0" presId="urn:microsoft.com/office/officeart/2005/8/layout/vList2"/>
    <dgm:cxn modelId="{6B40D58B-E137-434B-8DD5-08BE762EDFC1}" srcId="{53BE2689-2EFE-4EA8-B1E8-2DB57170C0F1}" destId="{DDD8439A-4968-4469-86A9-5E218A4FF4E7}" srcOrd="1" destOrd="0" parTransId="{35E0F850-584B-48C2-8A7E-23819C2480EC}" sibTransId="{4C60D8E2-26A5-43C7-8C0E-2FDFCFC174C9}"/>
    <dgm:cxn modelId="{29057F93-F6C2-4DD4-BA6F-913931B4E38F}" srcId="{53BE2689-2EFE-4EA8-B1E8-2DB57170C0F1}" destId="{7424DA7B-F878-4726-AEF8-DB3F3CED2316}" srcOrd="6" destOrd="0" parTransId="{7BF368D6-A2C6-4F5E-8795-09BD95EAFE45}" sibTransId="{6CEB6452-099D-489C-96B7-C3B16A1D3D4D}"/>
    <dgm:cxn modelId="{84C66AA8-F879-47F1-9E61-1C41702CAA0B}" type="presOf" srcId="{DDD8439A-4968-4469-86A9-5E218A4FF4E7}" destId="{5C35D145-8FDA-4944-80D1-6609B0324543}" srcOrd="0" destOrd="0" presId="urn:microsoft.com/office/officeart/2005/8/layout/vList2"/>
    <dgm:cxn modelId="{E3B4F6BF-11FD-45D4-B919-0CBA219A7525}" type="presOf" srcId="{9570EBD6-89B2-4128-AE56-C61AED289AC9}" destId="{4CE1ADBC-5C77-410E-92AE-B24F5170D2F3}" srcOrd="0" destOrd="0" presId="urn:microsoft.com/office/officeart/2005/8/layout/vList2"/>
    <dgm:cxn modelId="{A9D86FC0-EE74-4CAB-8504-81B5AB218ACD}" type="presOf" srcId="{53BE2689-2EFE-4EA8-B1E8-2DB57170C0F1}" destId="{349157A2-3449-4590-A101-FFC65201108F}" srcOrd="0" destOrd="0" presId="urn:microsoft.com/office/officeart/2005/8/layout/vList2"/>
    <dgm:cxn modelId="{E0C5BDD5-8A0E-4ED4-8312-21ECFCA73AAD}" srcId="{53BE2689-2EFE-4EA8-B1E8-2DB57170C0F1}" destId="{7E13EFD6-CDFA-4611-BDCA-3CFD6B1691AB}" srcOrd="4" destOrd="0" parTransId="{4D85258D-CECB-4CDD-A2AC-F99B23758B86}" sibTransId="{D203E58E-2049-4696-B709-A5EF41319928}"/>
    <dgm:cxn modelId="{BE8234E3-19F3-4BC3-85FA-B6B5DD642ED1}" type="presOf" srcId="{7424DA7B-F878-4726-AEF8-DB3F3CED2316}" destId="{B62DD953-6C33-40F1-9715-7945946AC5B4}" srcOrd="0" destOrd="0" presId="urn:microsoft.com/office/officeart/2005/8/layout/vList2"/>
    <dgm:cxn modelId="{F8EC95F7-AA7A-4B0C-A677-070F94A4F95E}" srcId="{53BE2689-2EFE-4EA8-B1E8-2DB57170C0F1}" destId="{9570EBD6-89B2-4128-AE56-C61AED289AC9}" srcOrd="2" destOrd="0" parTransId="{4A29CCE8-2422-4D2B-BE66-A01C2FBCF696}" sibTransId="{042916BA-88CC-41A5-8EC4-065E1580573B}"/>
    <dgm:cxn modelId="{5F59547B-87D3-441F-85E1-0174ECFE9229}" type="presParOf" srcId="{349157A2-3449-4590-A101-FFC65201108F}" destId="{E5BE2020-C427-4A7A-B8EA-B9EBA044316A}" srcOrd="0" destOrd="0" presId="urn:microsoft.com/office/officeart/2005/8/layout/vList2"/>
    <dgm:cxn modelId="{C90D61A6-12BE-4AA1-BC75-3CD035941F11}" type="presParOf" srcId="{349157A2-3449-4590-A101-FFC65201108F}" destId="{70673CD6-AE7C-44C1-A0C4-622F4D84A88F}" srcOrd="1" destOrd="0" presId="urn:microsoft.com/office/officeart/2005/8/layout/vList2"/>
    <dgm:cxn modelId="{15DC8B40-868F-4C85-93D7-EE6AD6FB0E49}" type="presParOf" srcId="{349157A2-3449-4590-A101-FFC65201108F}" destId="{5C35D145-8FDA-4944-80D1-6609B0324543}" srcOrd="2" destOrd="0" presId="urn:microsoft.com/office/officeart/2005/8/layout/vList2"/>
    <dgm:cxn modelId="{17CB4FA1-B56A-4E12-A0A3-EFA7C18D1834}" type="presParOf" srcId="{349157A2-3449-4590-A101-FFC65201108F}" destId="{FEE93239-AF34-4C0C-BF0F-72E16726621B}" srcOrd="3" destOrd="0" presId="urn:microsoft.com/office/officeart/2005/8/layout/vList2"/>
    <dgm:cxn modelId="{296BE029-1DEB-40C4-B058-098054167A1B}" type="presParOf" srcId="{349157A2-3449-4590-A101-FFC65201108F}" destId="{4CE1ADBC-5C77-410E-92AE-B24F5170D2F3}" srcOrd="4" destOrd="0" presId="urn:microsoft.com/office/officeart/2005/8/layout/vList2"/>
    <dgm:cxn modelId="{08FB03A8-8D25-4675-B454-D4E45E72F4D0}" type="presParOf" srcId="{349157A2-3449-4590-A101-FFC65201108F}" destId="{0C9A50DD-1645-477B-B5D4-ADE0DC79CC8F}" srcOrd="5" destOrd="0" presId="urn:microsoft.com/office/officeart/2005/8/layout/vList2"/>
    <dgm:cxn modelId="{01FE81E7-DB9B-4124-84F6-BB9D93DA1054}" type="presParOf" srcId="{349157A2-3449-4590-A101-FFC65201108F}" destId="{3173192B-C356-4AEB-912A-4314978D233D}" srcOrd="6" destOrd="0" presId="urn:microsoft.com/office/officeart/2005/8/layout/vList2"/>
    <dgm:cxn modelId="{85BAB285-C3A7-4E7D-A410-533873304795}" type="presParOf" srcId="{349157A2-3449-4590-A101-FFC65201108F}" destId="{42680478-1DFE-4C32-86C2-E142A45D0211}" srcOrd="7" destOrd="0" presId="urn:microsoft.com/office/officeart/2005/8/layout/vList2"/>
    <dgm:cxn modelId="{FDC1CBAD-7641-4C9B-90A6-E310DD32791F}" type="presParOf" srcId="{349157A2-3449-4590-A101-FFC65201108F}" destId="{3F50CC99-C455-4316-B33B-1CEA270722FE}" srcOrd="8" destOrd="0" presId="urn:microsoft.com/office/officeart/2005/8/layout/vList2"/>
    <dgm:cxn modelId="{4FF0EB42-6FCA-4333-8941-CF2B990ECCFA}" type="presParOf" srcId="{349157A2-3449-4590-A101-FFC65201108F}" destId="{9BBEE706-0092-4B05-A320-8B07FF4DBC79}" srcOrd="9" destOrd="0" presId="urn:microsoft.com/office/officeart/2005/8/layout/vList2"/>
    <dgm:cxn modelId="{2CA36C98-170E-41E1-A384-8FE8AD852DC6}" type="presParOf" srcId="{349157A2-3449-4590-A101-FFC65201108F}" destId="{C93DAE8B-1C29-491D-822E-DA70A20DA861}" srcOrd="10" destOrd="0" presId="urn:microsoft.com/office/officeart/2005/8/layout/vList2"/>
    <dgm:cxn modelId="{DB4258F1-88C5-4D8F-B3C7-EC2229DA13A3}" type="presParOf" srcId="{349157A2-3449-4590-A101-FFC65201108F}" destId="{A2C65EC8-BA5E-4028-BFCE-D09CF853EEBB}" srcOrd="11" destOrd="0" presId="urn:microsoft.com/office/officeart/2005/8/layout/vList2"/>
    <dgm:cxn modelId="{FE2FEB42-8BD1-4399-BC5C-5E5DE349C19A}" type="presParOf" srcId="{349157A2-3449-4590-A101-FFC65201108F}" destId="{B62DD953-6C33-40F1-9715-7945946AC5B4}"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E2020-C427-4A7A-B8EA-B9EBA044316A}">
      <dsp:nvSpPr>
        <dsp:cNvPr id="0" name=""/>
        <dsp:cNvSpPr/>
      </dsp:nvSpPr>
      <dsp:spPr>
        <a:xfrm>
          <a:off x="0" y="68091"/>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Collect the required data.</a:t>
          </a:r>
        </a:p>
      </dsp:txBody>
      <dsp:txXfrm>
        <a:off x="29700" y="97791"/>
        <a:ext cx="6522376" cy="549000"/>
      </dsp:txXfrm>
    </dsp:sp>
    <dsp:sp modelId="{5C35D145-8FDA-4944-80D1-6609B0324543}">
      <dsp:nvSpPr>
        <dsp:cNvPr id="0" name=""/>
        <dsp:cNvSpPr/>
      </dsp:nvSpPr>
      <dsp:spPr>
        <a:xfrm>
          <a:off x="0" y="749039"/>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Perform the exploratory data analysis (EDA).</a:t>
          </a:r>
        </a:p>
      </dsp:txBody>
      <dsp:txXfrm>
        <a:off x="29700" y="778739"/>
        <a:ext cx="6522376" cy="549000"/>
      </dsp:txXfrm>
    </dsp:sp>
    <dsp:sp modelId="{4CE1ADBC-5C77-410E-92AE-B24F5170D2F3}">
      <dsp:nvSpPr>
        <dsp:cNvPr id="0" name=""/>
        <dsp:cNvSpPr/>
      </dsp:nvSpPr>
      <dsp:spPr>
        <a:xfrm>
          <a:off x="0" y="1403519"/>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Perform extract load and transform (ETL) process.</a:t>
          </a:r>
        </a:p>
      </dsp:txBody>
      <dsp:txXfrm>
        <a:off x="29700" y="1433219"/>
        <a:ext cx="6522376" cy="549000"/>
      </dsp:txXfrm>
    </dsp:sp>
    <dsp:sp modelId="{3173192B-C356-4AEB-912A-4314978D233D}">
      <dsp:nvSpPr>
        <dsp:cNvPr id="0" name=""/>
        <dsp:cNvSpPr/>
      </dsp:nvSpPr>
      <dsp:spPr>
        <a:xfrm>
          <a:off x="0" y="2057999"/>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Design a relational database to import tables in PostgreSQL.</a:t>
          </a:r>
        </a:p>
      </dsp:txBody>
      <dsp:txXfrm>
        <a:off x="29700" y="2087699"/>
        <a:ext cx="6522376" cy="549000"/>
      </dsp:txXfrm>
    </dsp:sp>
    <dsp:sp modelId="{3F50CC99-C455-4316-B33B-1CEA270722FE}">
      <dsp:nvSpPr>
        <dsp:cNvPr id="0" name=""/>
        <dsp:cNvSpPr/>
      </dsp:nvSpPr>
      <dsp:spPr>
        <a:xfrm>
          <a:off x="0" y="2721188"/>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Apply a linear regression model.</a:t>
          </a:r>
        </a:p>
      </dsp:txBody>
      <dsp:txXfrm>
        <a:off x="29700" y="2750888"/>
        <a:ext cx="6522376" cy="549000"/>
      </dsp:txXfrm>
    </dsp:sp>
    <dsp:sp modelId="{C93DAE8B-1C29-491D-822E-DA70A20DA861}">
      <dsp:nvSpPr>
        <dsp:cNvPr id="0" name=""/>
        <dsp:cNvSpPr/>
      </dsp:nvSpPr>
      <dsp:spPr>
        <a:xfrm>
          <a:off x="0" y="3366960"/>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Estimate the correlation between per capita income and the bachelor's degree attainment.</a:t>
          </a:r>
        </a:p>
      </dsp:txBody>
      <dsp:txXfrm>
        <a:off x="29700" y="3396660"/>
        <a:ext cx="6522376" cy="549000"/>
      </dsp:txXfrm>
    </dsp:sp>
    <dsp:sp modelId="{B62DD953-6C33-40F1-9715-7945946AC5B4}">
      <dsp:nvSpPr>
        <dsp:cNvPr id="0" name=""/>
        <dsp:cNvSpPr/>
      </dsp:nvSpPr>
      <dsp:spPr>
        <a:xfrm>
          <a:off x="0" y="4021440"/>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Interpretation of the results.</a:t>
          </a:r>
        </a:p>
      </dsp:txBody>
      <dsp:txXfrm>
        <a:off x="29700" y="4051140"/>
        <a:ext cx="6522376" cy="549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92C36-925F-4835-9C0F-AF6483863590}" type="datetimeFigureOut">
              <a:rPr lang="en-US" smtClean="0"/>
              <a:t>5/17/2022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607CE-69B0-4DE6-9B29-18F59D9E0C5E}" type="slidenum">
              <a:rPr lang="en-US" smtClean="0"/>
              <a:t>‹#›</a:t>
            </a:fld>
            <a:endParaRPr lang="en-US"/>
          </a:p>
        </p:txBody>
      </p:sp>
    </p:spTree>
    <p:extLst>
      <p:ext uri="{BB962C8B-B14F-4D97-AF65-F5344CB8AC3E}">
        <p14:creationId xmlns:p14="http://schemas.microsoft.com/office/powerpoint/2010/main" val="304817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of my final project is the ‘</a:t>
            </a:r>
            <a:r>
              <a:rPr lang="en-US" dirty="0">
                <a:solidFill>
                  <a:srgbClr val="0070C0"/>
                </a:solidFill>
                <a:latin typeface="Calibri" panose="020F0502020204030204" pitchFamily="34" charset="0"/>
                <a:cs typeface="Calibri" panose="020F0502020204030204" pitchFamily="34" charset="0"/>
              </a:rPr>
              <a:t>Analysis of Education and Socioeconomic Status’</a:t>
            </a:r>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1</a:t>
            </a:fld>
            <a:endParaRPr lang="en-US"/>
          </a:p>
        </p:txBody>
      </p:sp>
    </p:spTree>
    <p:extLst>
      <p:ext uri="{BB962C8B-B14F-4D97-AF65-F5344CB8AC3E}">
        <p14:creationId xmlns:p14="http://schemas.microsoft.com/office/powerpoint/2010/main" val="39890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And a series of visualization are plotted to check the </a:t>
            </a:r>
            <a:r>
              <a:rPr lang="en-US" sz="1200" dirty="0"/>
              <a:t>homogeneity of variance. </a:t>
            </a:r>
            <a:endParaRPr lang="en-US" dirty="0"/>
          </a:p>
          <a:p>
            <a:endParaRPr lang="en-US" dirty="0"/>
          </a:p>
          <a:p>
            <a:r>
              <a:rPr lang="en-US" dirty="0"/>
              <a:t>The red lines representing the mean of the residuals are all basically horizontal and centered around zero. This means there are no outliers or biases in the data that would make a linear regression invalid.</a:t>
            </a:r>
          </a:p>
          <a:p>
            <a:endParaRPr lang="en-US" dirty="0"/>
          </a:p>
          <a:p>
            <a:r>
              <a:rPr lang="en-US" dirty="0"/>
              <a:t>In the Normal Q-</a:t>
            </a:r>
            <a:r>
              <a:rPr lang="en-US" dirty="0" err="1"/>
              <a:t>Qplot</a:t>
            </a:r>
            <a:r>
              <a:rPr lang="en-US" dirty="0"/>
              <a:t> in the top right, we can see that the real residuals from our model form an almost perfectly one-to-one line with the theoretical residuals.</a:t>
            </a:r>
          </a:p>
          <a:p>
            <a:endParaRPr lang="en-US" dirty="0"/>
          </a:p>
          <a:p>
            <a:r>
              <a:rPr lang="en-US" dirty="0"/>
              <a:t>Based on these residuals, we can say that our model meets the assumption of homogeneity of variance.</a:t>
            </a:r>
          </a:p>
          <a:p>
            <a:endParaRPr lang="en-US" dirty="0"/>
          </a:p>
          <a:p>
            <a:r>
              <a:rPr lang="en-US" dirty="0"/>
              <a:t>and the appropriate visualizations helps us better understand the data.</a:t>
            </a:r>
          </a:p>
        </p:txBody>
      </p:sp>
      <p:sp>
        <p:nvSpPr>
          <p:cNvPr id="4" name="Slide Number Placeholder 3"/>
          <p:cNvSpPr>
            <a:spLocks noGrp="1"/>
          </p:cNvSpPr>
          <p:nvPr>
            <p:ph type="sldNum" sz="quarter" idx="5"/>
          </p:nvPr>
        </p:nvSpPr>
        <p:spPr/>
        <p:txBody>
          <a:bodyPr/>
          <a:lstStyle/>
          <a:p>
            <a:fld id="{D91607CE-69B0-4DE6-9B29-18F59D9E0C5E}" type="slidenum">
              <a:rPr lang="en-US" smtClean="0"/>
              <a:t>10</a:t>
            </a:fld>
            <a:endParaRPr lang="en-US"/>
          </a:p>
        </p:txBody>
      </p:sp>
    </p:spTree>
    <p:extLst>
      <p:ext uri="{BB962C8B-B14F-4D97-AF65-F5344CB8AC3E}">
        <p14:creationId xmlns:p14="http://schemas.microsoft.com/office/powerpoint/2010/main" val="3944038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simple linear regression  model is applied and following summary is obtained.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as mentioned earlier, the dependent variable is the ‘</a:t>
            </a:r>
            <a:r>
              <a:rPr lang="en-US" dirty="0" err="1">
                <a:solidFill>
                  <a:srgbClr val="0070C0"/>
                </a:solidFill>
              </a:rPr>
              <a:t>percent_of_adults_with_a_bachelors_degree_or_higher</a:t>
            </a:r>
            <a:r>
              <a:rPr lang="en-US" dirty="0">
                <a:solidFill>
                  <a:srgbClr val="0070C0"/>
                </a:solidFill>
              </a:rPr>
              <a:t>’ and the independent variable is </a:t>
            </a:r>
            <a:r>
              <a:rPr lang="en-US" dirty="0" err="1">
                <a:solidFill>
                  <a:srgbClr val="0070C0"/>
                </a:solidFill>
              </a:rPr>
              <a:t>per_capita_income</a:t>
            </a:r>
            <a:endParaRPr lang="en-US" dirty="0"/>
          </a:p>
          <a:p>
            <a:endParaRPr lang="en-US" dirty="0"/>
          </a:p>
          <a:p>
            <a:r>
              <a:rPr lang="en-US" dirty="0"/>
              <a:t>Interpretation of the summary:</a:t>
            </a:r>
          </a:p>
          <a:p>
            <a:endParaRPr lang="en-US" dirty="0"/>
          </a:p>
          <a:p>
            <a:r>
              <a:rPr lang="en-US" dirty="0"/>
              <a:t>A large F-statistic will correspond to a statistically significant p-value (p &lt; 0.05). In our example, we can see that the F-statistic equal 62.7 producing a p-value of 5.83e-13, which is highly significant. This means that, the predictor variables is significantly related to the dependent variable.</a:t>
            </a:r>
          </a:p>
          <a:p>
            <a:endParaRPr lang="en-US" dirty="0"/>
          </a:p>
          <a:p>
            <a:r>
              <a:rPr lang="en-US" dirty="0">
                <a:solidFill>
                  <a:srgbClr val="0070C0"/>
                </a:solidFill>
              </a:rPr>
              <a:t>Our Null hypothesis (H0) : The model with no predictor variables fits the data, as well, as the regression model.</a:t>
            </a:r>
          </a:p>
          <a:p>
            <a:endParaRPr lang="en-US"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Alternative hypothesis (HA) : Regression model fits the data better than the intercept-only model.</a:t>
            </a:r>
          </a:p>
          <a:p>
            <a:endParaRPr lang="en-US" dirty="0"/>
          </a:p>
          <a:p>
            <a:r>
              <a:rPr lang="en-US" dirty="0"/>
              <a:t>And we accept the alternate hypothesis that our regression model fits the data better than the intercept-only model.</a:t>
            </a:r>
          </a:p>
          <a:p>
            <a:endParaRPr lang="en-US" dirty="0"/>
          </a:p>
          <a:p>
            <a:r>
              <a:rPr lang="en-US" dirty="0"/>
              <a:t>For a given predictor, the t-statistic evaluates whether there is significant association between the predictor and the outcome variable, that is whether the beta coefficient of the predictor is significantly different from zero.</a:t>
            </a:r>
          </a:p>
          <a:p>
            <a:endParaRPr lang="en-US" dirty="0"/>
          </a:p>
          <a:p>
            <a:r>
              <a:rPr lang="en-US" dirty="0"/>
              <a:t>Thus, the change in per_capita_income variable is significantly associated to change in percent_of_adults_with_a_bachelor_degree_or_higher_2015_19 </a:t>
            </a:r>
          </a:p>
          <a:p>
            <a:endParaRPr lang="en-US" dirty="0"/>
          </a:p>
          <a:p>
            <a:r>
              <a:rPr lang="en-US" dirty="0"/>
              <a:t>For a given predictor variable, the coefficient (b) can be interpreted as the average effect on y of a one unit increase in predictor, holding all other predictors fixed.</a:t>
            </a:r>
          </a:p>
          <a:p>
            <a:endParaRPr lang="en-US" dirty="0"/>
          </a:p>
          <a:p>
            <a:r>
              <a:rPr lang="en-US" dirty="0"/>
              <a:t>One unit increase in per_capita_income will significantly increase percent_of_adults_with_a_bachelor_degree_or_higher_2015_19, holding all other predictors fixed.</a:t>
            </a:r>
          </a:p>
          <a:p>
            <a:endParaRPr lang="en-US" dirty="0"/>
          </a:p>
          <a:p>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11</a:t>
            </a:fld>
            <a:endParaRPr lang="en-US"/>
          </a:p>
        </p:txBody>
      </p:sp>
    </p:spTree>
    <p:extLst>
      <p:ext uri="{BB962C8B-B14F-4D97-AF65-F5344CB8AC3E}">
        <p14:creationId xmlns:p14="http://schemas.microsoft.com/office/powerpoint/2010/main" val="1215152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The </a:t>
            </a:r>
            <a:r>
              <a:rPr lang="en-US" sz="1200" dirty="0">
                <a:solidFill>
                  <a:srgbClr val="0070C0"/>
                </a:solidFill>
              </a:rPr>
              <a:t>correlation coefficient between the two variables is </a:t>
            </a:r>
            <a:r>
              <a:rPr lang="en-US" b="0" i="0" dirty="0">
                <a:solidFill>
                  <a:srgbClr val="202124"/>
                </a:solidFill>
                <a:effectLst/>
                <a:latin typeface="Roboto" panose="02000000000000000000" pitchFamily="2" charset="0"/>
              </a:rPr>
              <a:t>, r=0.6 </a:t>
            </a:r>
            <a:r>
              <a:rPr lang="en-US" b="1" i="0" dirty="0">
                <a:solidFill>
                  <a:srgbClr val="202124"/>
                </a:solidFill>
                <a:effectLst/>
                <a:latin typeface="Roboto" panose="02000000000000000000" pitchFamily="2" charset="0"/>
              </a:rPr>
              <a:t>indicating a strong linear relationship between per capita income and percent of adult with a bachelor or higher degree </a:t>
            </a:r>
            <a:r>
              <a:rPr lang="en-US" sz="1200" dirty="0">
                <a:solidFill>
                  <a:srgbClr val="0070C0"/>
                </a:solidFill>
              </a:rPr>
              <a:t>.</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r is always a number between -1 and 1. </a:t>
            </a:r>
            <a:r>
              <a:rPr lang="en-US" b="1" i="0" dirty="0">
                <a:solidFill>
                  <a:srgbClr val="202124"/>
                </a:solidFill>
                <a:effectLst/>
                <a:latin typeface="Roboto" panose="02000000000000000000" pitchFamily="2" charset="0"/>
              </a:rPr>
              <a:t>r &gt; 0 indicates a positive association.</a:t>
            </a:r>
            <a:r>
              <a:rPr lang="en-US" b="0" i="0" dirty="0">
                <a:solidFill>
                  <a:srgbClr val="202124"/>
                </a:solidFill>
                <a:effectLst/>
                <a:latin typeface="Roboto" panose="02000000000000000000" pitchFamily="2" charset="0"/>
              </a:rPr>
              <a:t> </a:t>
            </a:r>
            <a:r>
              <a:rPr lang="en-US" b="1" i="0" dirty="0">
                <a:solidFill>
                  <a:srgbClr val="202124"/>
                </a:solidFill>
                <a:effectLst/>
                <a:latin typeface="Roboto" panose="02000000000000000000" pitchFamily="2" charset="0"/>
              </a:rPr>
              <a:t>r &lt; 0 indicates a negative association.</a:t>
            </a:r>
            <a:r>
              <a:rPr lang="en-US" b="0" i="0" dirty="0">
                <a:solidFill>
                  <a:srgbClr val="202124"/>
                </a:solidFill>
                <a:effectLst/>
                <a:latin typeface="Roboto" panose="02000000000000000000" pitchFamily="2" charset="0"/>
              </a:rPr>
              <a:t> </a:t>
            </a:r>
            <a:r>
              <a:rPr lang="en-US" b="1" i="0" dirty="0">
                <a:solidFill>
                  <a:srgbClr val="202124"/>
                </a:solidFill>
                <a:effectLst/>
                <a:latin typeface="Roboto" panose="02000000000000000000" pitchFamily="2" charset="0"/>
              </a:rPr>
              <a:t>Values of r near 1 indicate a strong linear relationship</a:t>
            </a:r>
            <a:r>
              <a:rPr lang="en-US" b="0" i="0" dirty="0">
                <a:solidFill>
                  <a:srgbClr val="202124"/>
                </a:solidFill>
                <a:effectLst/>
                <a:latin typeface="Roboto" panose="02000000000000000000" pitchFamily="2" charset="0"/>
              </a:rPr>
              <a:t>.</a:t>
            </a:r>
          </a:p>
          <a:p>
            <a:r>
              <a:rPr lang="en-US" b="0" i="0" dirty="0">
                <a:solidFill>
                  <a:srgbClr val="202124"/>
                </a:solidFill>
                <a:effectLst/>
                <a:latin typeface="Roboto" panose="02000000000000000000" pitchFamily="2" charset="0"/>
              </a:rPr>
              <a:t>In our case, r=0.6 </a:t>
            </a:r>
            <a:r>
              <a:rPr lang="en-US" b="1" i="0" dirty="0">
                <a:solidFill>
                  <a:srgbClr val="202124"/>
                </a:solidFill>
                <a:effectLst/>
                <a:latin typeface="Roboto" panose="02000000000000000000" pitchFamily="2" charset="0"/>
              </a:rPr>
              <a:t>indicates a strong linear relationship.</a:t>
            </a:r>
            <a:endParaRPr lang="en-US"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D91607CE-69B0-4DE6-9B29-18F59D9E0C5E}" type="slidenum">
              <a:rPr lang="en-US" smtClean="0"/>
              <a:t>12</a:t>
            </a:fld>
            <a:endParaRPr lang="en-US"/>
          </a:p>
        </p:txBody>
      </p:sp>
    </p:spTree>
    <p:extLst>
      <p:ext uri="{BB962C8B-B14F-4D97-AF65-F5344CB8AC3E}">
        <p14:creationId xmlns:p14="http://schemas.microsoft.com/office/powerpoint/2010/main" val="1327219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challenges that I encountered.</a:t>
            </a:r>
          </a:p>
          <a:p>
            <a:endParaRPr lang="en-US" dirty="0"/>
          </a:p>
          <a:p>
            <a:r>
              <a:rPr lang="en-US" dirty="0"/>
              <a:t>Initially, to find the correlation between per capita income and educational attainment, I was considering to scrape the SAT scores of students.</a:t>
            </a:r>
          </a:p>
          <a:p>
            <a:endParaRPr lang="en-US" dirty="0"/>
          </a:p>
          <a:p>
            <a:r>
              <a:rPr lang="en-US" dirty="0"/>
              <a:t>But after trying all possibilities, it becomes clear that it is not a user-friendly scrapable site. So, I switch to </a:t>
            </a:r>
            <a:r>
              <a:rPr lang="en-US" sz="1200" dirty="0">
                <a:latin typeface="Calibri" panose="020F0502020204030204" pitchFamily="34" charset="0"/>
                <a:cs typeface="Calibri" panose="020F0502020204030204" pitchFamily="34" charset="0"/>
              </a:rPr>
              <a:t>'Economic Research Service’ USDA site for fetching the education data..</a:t>
            </a:r>
          </a:p>
          <a:p>
            <a:endParaRPr lang="en-US" sz="1200" dirty="0">
              <a:latin typeface="Calibri" panose="020F0502020204030204" pitchFamily="34" charset="0"/>
              <a:cs typeface="Calibri" panose="020F0502020204030204" pitchFamily="34" charset="0"/>
            </a:endParaRPr>
          </a:p>
          <a:p>
            <a:r>
              <a:rPr lang="en-US" dirty="0"/>
              <a:t>Merging three data frames was not easily achievable until I figured out that the common column had hidden spaces which were creating a mismatch, so it was thoroughly cleaned.</a:t>
            </a:r>
          </a:p>
        </p:txBody>
      </p:sp>
      <p:sp>
        <p:nvSpPr>
          <p:cNvPr id="4" name="Slide Number Placeholder 3"/>
          <p:cNvSpPr>
            <a:spLocks noGrp="1"/>
          </p:cNvSpPr>
          <p:nvPr>
            <p:ph type="sldNum" sz="quarter" idx="5"/>
          </p:nvPr>
        </p:nvSpPr>
        <p:spPr/>
        <p:txBody>
          <a:bodyPr/>
          <a:lstStyle/>
          <a:p>
            <a:fld id="{D91607CE-69B0-4DE6-9B29-18F59D9E0C5E}" type="slidenum">
              <a:rPr lang="en-US" smtClean="0"/>
              <a:t>13</a:t>
            </a:fld>
            <a:endParaRPr lang="en-US"/>
          </a:p>
        </p:txBody>
      </p:sp>
    </p:spTree>
    <p:extLst>
      <p:ext uri="{BB962C8B-B14F-4D97-AF65-F5344CB8AC3E}">
        <p14:creationId xmlns:p14="http://schemas.microsoft.com/office/powerpoint/2010/main" val="1785557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motivation for performing this analysis is an article on ‘</a:t>
            </a:r>
            <a:r>
              <a:rPr lang="en-US" sz="1200" dirty="0">
                <a:latin typeface="Calibri" panose="020F0502020204030204" pitchFamily="34" charset="0"/>
                <a:cs typeface="Calibri" panose="020F0502020204030204" pitchFamily="34" charset="0"/>
              </a:rPr>
              <a:t>Education and Socioeconomic Status’ and the link is provided here.</a:t>
            </a:r>
          </a:p>
        </p:txBody>
      </p:sp>
      <p:sp>
        <p:nvSpPr>
          <p:cNvPr id="4" name="Slide Number Placeholder 3"/>
          <p:cNvSpPr>
            <a:spLocks noGrp="1"/>
          </p:cNvSpPr>
          <p:nvPr>
            <p:ph type="sldNum" sz="quarter" idx="5"/>
          </p:nvPr>
        </p:nvSpPr>
        <p:spPr/>
        <p:txBody>
          <a:bodyPr/>
          <a:lstStyle/>
          <a:p>
            <a:fld id="{D91607CE-69B0-4DE6-9B29-18F59D9E0C5E}" type="slidenum">
              <a:rPr lang="en-US" smtClean="0"/>
              <a:t>2</a:t>
            </a:fld>
            <a:endParaRPr lang="en-US"/>
          </a:p>
        </p:txBody>
      </p:sp>
    </p:spTree>
    <p:extLst>
      <p:ext uri="{BB962C8B-B14F-4D97-AF65-F5344CB8AC3E}">
        <p14:creationId xmlns:p14="http://schemas.microsoft.com/office/powerpoint/2010/main" val="1829216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goal is to evaluate </a:t>
            </a:r>
            <a:r>
              <a:rPr lang="en-US" sz="1200" dirty="0">
                <a:latin typeface="Calibri" panose="020F0502020204030204" pitchFamily="34" charset="0"/>
                <a:cs typeface="Calibri" panose="020F0502020204030204" pitchFamily="34" charset="0"/>
              </a:rPr>
              <a:t>the impact of per capita income on educational attainment.</a:t>
            </a:r>
          </a:p>
          <a:p>
            <a:r>
              <a:rPr lang="en-US" dirty="0"/>
              <a:t>And the libraries that I are used are as mentioned.</a:t>
            </a:r>
          </a:p>
          <a:p>
            <a:r>
              <a:rPr lang="en-US" dirty="0"/>
              <a:t>Here </a:t>
            </a:r>
            <a:r>
              <a:rPr lang="en-US" b="0" i="0" dirty="0" err="1">
                <a:solidFill>
                  <a:srgbClr val="202124"/>
                </a:solidFill>
                <a:effectLst/>
                <a:latin typeface="Google Sans"/>
              </a:rPr>
              <a:t>tidycensus</a:t>
            </a:r>
            <a:r>
              <a:rPr lang="en-US" b="0" i="0" dirty="0">
                <a:solidFill>
                  <a:srgbClr val="202124"/>
                </a:solidFill>
                <a:effectLst/>
                <a:latin typeface="Google Sans"/>
              </a:rPr>
              <a:t> library </a:t>
            </a:r>
            <a:r>
              <a:rPr lang="en-US" b="1" i="0" dirty="0">
                <a:solidFill>
                  <a:srgbClr val="202124"/>
                </a:solidFill>
                <a:effectLst/>
                <a:latin typeface="Google Sans"/>
              </a:rPr>
              <a:t>helped in making an API call to get Census data that is pre-prepared for exploration within the </a:t>
            </a:r>
            <a:r>
              <a:rPr lang="en-US" b="1" i="0" dirty="0" err="1">
                <a:solidFill>
                  <a:srgbClr val="202124"/>
                </a:solidFill>
                <a:effectLst/>
                <a:latin typeface="Google Sans"/>
              </a:rPr>
              <a:t>tidyverse</a:t>
            </a:r>
            <a:r>
              <a:rPr lang="en-US" b="1" i="0" dirty="0">
                <a:solidFill>
                  <a:srgbClr val="202124"/>
                </a:solidFill>
                <a:effectLst/>
                <a:latin typeface="Google Sans"/>
              </a:rPr>
              <a:t>.</a:t>
            </a:r>
            <a:endParaRPr lang="en-US" dirty="0"/>
          </a:p>
          <a:p>
            <a:r>
              <a:rPr lang="en-US" dirty="0"/>
              <a:t>I have used </a:t>
            </a:r>
            <a:r>
              <a:rPr lang="en-US" dirty="0" err="1"/>
              <a:t>ggPredict</a:t>
            </a:r>
            <a:r>
              <a:rPr lang="en-US" dirty="0"/>
              <a:t>() function using </a:t>
            </a:r>
            <a:r>
              <a:rPr lang="en-US" dirty="0" err="1"/>
              <a:t>ggpubr</a:t>
            </a:r>
            <a:r>
              <a:rPr lang="en-US" dirty="0"/>
              <a:t> library– to Visualize the Regression Model. </a:t>
            </a:r>
          </a:p>
          <a:p>
            <a:r>
              <a:rPr lang="en-US" b="0" i="0" dirty="0" err="1">
                <a:solidFill>
                  <a:srgbClr val="202124"/>
                </a:solidFill>
                <a:effectLst/>
                <a:latin typeface="Roboto" panose="02000000000000000000" pitchFamily="2" charset="0"/>
              </a:rPr>
              <a:t>rvest</a:t>
            </a:r>
            <a:r>
              <a:rPr lang="en-US" b="0" i="0" dirty="0">
                <a:solidFill>
                  <a:srgbClr val="202124"/>
                </a:solidFill>
                <a:effectLst/>
                <a:latin typeface="Roboto" panose="02000000000000000000" pitchFamily="2" charset="0"/>
              </a:rPr>
              <a:t> library </a:t>
            </a:r>
            <a:r>
              <a:rPr lang="en-US" b="1" i="0" dirty="0">
                <a:solidFill>
                  <a:srgbClr val="202124"/>
                </a:solidFill>
                <a:effectLst/>
                <a:latin typeface="Roboto" panose="02000000000000000000" pitchFamily="2" charset="0"/>
              </a:rPr>
              <a:t>made scraping of the data from web pages possible.</a:t>
            </a:r>
          </a:p>
          <a:p>
            <a:r>
              <a:rPr lang="en-US" b="1" i="0" dirty="0" err="1">
                <a:solidFill>
                  <a:srgbClr val="202124"/>
                </a:solidFill>
                <a:effectLst/>
                <a:latin typeface="Google Sans"/>
              </a:rPr>
              <a:t>Dplyr</a:t>
            </a:r>
            <a:r>
              <a:rPr lang="en-US" b="1" i="0" dirty="0">
                <a:solidFill>
                  <a:srgbClr val="202124"/>
                </a:solidFill>
                <a:effectLst/>
                <a:latin typeface="Google Sans"/>
              </a:rPr>
              <a:t> library helped me solve the data manipulation challenges.</a:t>
            </a:r>
            <a:endParaRPr lang="en-US" dirty="0"/>
          </a:p>
          <a:p>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3</a:t>
            </a:fld>
            <a:endParaRPr lang="en-US"/>
          </a:p>
        </p:txBody>
      </p:sp>
    </p:spTree>
    <p:extLst>
      <p:ext uri="{BB962C8B-B14F-4D97-AF65-F5344CB8AC3E}">
        <p14:creationId xmlns:p14="http://schemas.microsoft.com/office/powerpoint/2010/main" val="2964892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steps to achieve the goal are that I first fetched the data from three data 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performing the exploratory data analysis(EDA) and thoroughly cleaning the data during the extract load and transform(ETL) process, I designed a relational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 applied the Linear regression model to the merged dataset to find out the correlation between the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finally, I interpreted the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4</a:t>
            </a:fld>
            <a:endParaRPr lang="en-US"/>
          </a:p>
        </p:txBody>
      </p:sp>
    </p:spTree>
    <p:extLst>
      <p:ext uri="{BB962C8B-B14F-4D97-AF65-F5344CB8AC3E}">
        <p14:creationId xmlns:p14="http://schemas.microsoft.com/office/powerpoint/2010/main" val="271121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my three data sets are at US county level. When performing the web scraping from Wikipedia page for the </a:t>
            </a:r>
            <a:r>
              <a:rPr lang="en-US" dirty="0" err="1"/>
              <a:t>fips</a:t>
            </a:r>
            <a:r>
              <a:rPr lang="en-US" dirty="0"/>
              <a:t> code data, the html source code is generated by calling the </a:t>
            </a:r>
            <a:r>
              <a:rPr lang="en-US" dirty="0" err="1"/>
              <a:t>read_html</a:t>
            </a:r>
            <a:r>
              <a:rPr lang="en-US" dirty="0"/>
              <a:t> function.</a:t>
            </a:r>
          </a:p>
          <a:p>
            <a:endParaRPr lang="en-US" dirty="0"/>
          </a:p>
          <a:p>
            <a:r>
              <a:rPr lang="en-US" dirty="0"/>
              <a:t>I used </a:t>
            </a:r>
            <a:r>
              <a:rPr lang="en-US" dirty="0" err="1"/>
              <a:t>html_nodes</a:t>
            </a:r>
            <a:r>
              <a:rPr lang="en-US" dirty="0"/>
              <a:t> function using CSS Selector and generated a table using </a:t>
            </a:r>
            <a:r>
              <a:rPr lang="en-US" dirty="0" err="1"/>
              <a:t>html_table</a:t>
            </a:r>
            <a:r>
              <a:rPr lang="en-US" dirty="0"/>
              <a:t> function.</a:t>
            </a:r>
          </a:p>
          <a:p>
            <a:endParaRPr lang="en-US" dirty="0"/>
          </a:p>
          <a:p>
            <a:r>
              <a:rPr lang="en-US" dirty="0"/>
              <a:t>Next, I access the Census API key, save it in the environmental variable  and fetched the Census Data for the year 2020.</a:t>
            </a:r>
          </a:p>
          <a:p>
            <a:endParaRPr lang="en-US" dirty="0"/>
          </a:p>
          <a:p>
            <a:r>
              <a:rPr lang="en-US" dirty="0"/>
              <a:t>And lastly, after downloading the education data csv file from the </a:t>
            </a:r>
            <a:r>
              <a:rPr lang="en-US" sz="1200" dirty="0">
                <a:latin typeface="Calibri" panose="020F0502020204030204" pitchFamily="34" charset="0"/>
                <a:cs typeface="Calibri" panose="020F0502020204030204" pitchFamily="34" charset="0"/>
              </a:rPr>
              <a:t>'Economic Research Service, USD</a:t>
            </a:r>
            <a:r>
              <a:rPr lang="en-US" dirty="0"/>
              <a:t>A, I pushed it on </a:t>
            </a:r>
            <a:r>
              <a:rPr lang="en-US" dirty="0" err="1"/>
              <a:t>Github</a:t>
            </a:r>
            <a:r>
              <a:rPr lang="en-US" dirty="0"/>
              <a:t>, and imported the raw data into the </a:t>
            </a:r>
            <a:r>
              <a:rPr lang="en-US" dirty="0" err="1"/>
              <a:t>Rmd</a:t>
            </a:r>
            <a:r>
              <a:rPr lang="en-US" dirty="0"/>
              <a:t> file.</a:t>
            </a:r>
          </a:p>
        </p:txBody>
      </p:sp>
      <p:sp>
        <p:nvSpPr>
          <p:cNvPr id="4" name="Slide Number Placeholder 3"/>
          <p:cNvSpPr>
            <a:spLocks noGrp="1"/>
          </p:cNvSpPr>
          <p:nvPr>
            <p:ph type="sldNum" sz="quarter" idx="5"/>
          </p:nvPr>
        </p:nvSpPr>
        <p:spPr/>
        <p:txBody>
          <a:bodyPr/>
          <a:lstStyle/>
          <a:p>
            <a:fld id="{D91607CE-69B0-4DE6-9B29-18F59D9E0C5E}" type="slidenum">
              <a:rPr lang="en-US" smtClean="0"/>
              <a:t>5</a:t>
            </a:fld>
            <a:endParaRPr lang="en-US"/>
          </a:p>
        </p:txBody>
      </p:sp>
    </p:spTree>
    <p:extLst>
      <p:ext uri="{BB962C8B-B14F-4D97-AF65-F5344CB8AC3E}">
        <p14:creationId xmlns:p14="http://schemas.microsoft.com/office/powerpoint/2010/main" val="41744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my three </a:t>
            </a:r>
            <a:r>
              <a:rPr lang="en-US" sz="1200" dirty="0">
                <a:latin typeface="Calibri" panose="020F0502020204030204" pitchFamily="34" charset="0"/>
                <a:cs typeface="Calibri" panose="020F0502020204030204" pitchFamily="34" charset="0"/>
              </a:rPr>
              <a:t>data frames are ready to be cleaned.</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For that I performed the following data cleaning steps.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Then exported the three CSV files to the working directory for designing the relational database.</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And finally, after merging the three dataframes into new dataframe it is ready to apply linear regression model to investigate the impact of per capita income on education.</a:t>
            </a:r>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6</a:t>
            </a:fld>
            <a:endParaRPr lang="en-US"/>
          </a:p>
        </p:txBody>
      </p:sp>
    </p:spTree>
    <p:extLst>
      <p:ext uri="{BB962C8B-B14F-4D97-AF65-F5344CB8AC3E}">
        <p14:creationId xmlns:p14="http://schemas.microsoft.com/office/powerpoint/2010/main" val="1906942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relational database design that I performed using the Quick DBD tool.</a:t>
            </a:r>
          </a:p>
          <a:p>
            <a:r>
              <a:rPr lang="en-US" dirty="0"/>
              <a:t>And the CSVs are ready to be imported into PostgreSQL database.</a:t>
            </a:r>
          </a:p>
        </p:txBody>
      </p:sp>
      <p:sp>
        <p:nvSpPr>
          <p:cNvPr id="4" name="Slide Number Placeholder 3"/>
          <p:cNvSpPr>
            <a:spLocks noGrp="1"/>
          </p:cNvSpPr>
          <p:nvPr>
            <p:ph type="sldNum" sz="quarter" idx="5"/>
          </p:nvPr>
        </p:nvSpPr>
        <p:spPr/>
        <p:txBody>
          <a:bodyPr/>
          <a:lstStyle/>
          <a:p>
            <a:fld id="{D91607CE-69B0-4DE6-9B29-18F59D9E0C5E}" type="slidenum">
              <a:rPr lang="en-US" smtClean="0"/>
              <a:t>7</a:t>
            </a:fld>
            <a:endParaRPr lang="en-US"/>
          </a:p>
        </p:txBody>
      </p:sp>
    </p:spTree>
    <p:extLst>
      <p:ext uri="{BB962C8B-B14F-4D97-AF65-F5344CB8AC3E}">
        <p14:creationId xmlns:p14="http://schemas.microsoft.com/office/powerpoint/2010/main" val="3034812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before applying the linear regression model, the following four assumption must be made and visualize the data based on these assumption.</a:t>
            </a:r>
          </a:p>
          <a:p>
            <a:endParaRPr lang="en-US" dirty="0"/>
          </a:p>
          <a:p>
            <a:pPr marL="228600" indent="-228600">
              <a:buAutoNum type="arabicPeriod"/>
            </a:pPr>
            <a:r>
              <a:rPr lang="en-US" sz="1200" dirty="0"/>
              <a:t>For the Independence of observations : </a:t>
            </a:r>
            <a:r>
              <a:rPr lang="en-US" dirty="0"/>
              <a:t>Since I am interested only in one independent variable and one dependent variable, we don’t need to test for any hidden relationships among variables.</a:t>
            </a:r>
          </a:p>
          <a:p>
            <a:pPr marL="228600" indent="-228600">
              <a:buAutoNum type="arabicPeriod"/>
            </a:pPr>
            <a:endParaRPr lang="en-US" dirty="0"/>
          </a:p>
          <a:p>
            <a:r>
              <a:rPr lang="en-US" dirty="0"/>
              <a:t>2. The normality can be checked by using the hist() function, which tells whether the dependent variable follows a normal distribution or not.</a:t>
            </a:r>
          </a:p>
          <a:p>
            <a:r>
              <a:rPr lang="en-US" dirty="0"/>
              <a:t>And the histograms here shows that our data follows a normal distribution.</a:t>
            </a:r>
          </a:p>
          <a:p>
            <a:endParaRPr lang="en-US" dirty="0"/>
          </a:p>
          <a:p>
            <a:r>
              <a:rPr lang="en-US" dirty="0"/>
              <a:t>For checking the </a:t>
            </a:r>
            <a:r>
              <a:rPr lang="en-US" sz="1200" dirty="0"/>
              <a:t>Linearity among the variables, and homogeneity of variance we will go to the next slides.</a:t>
            </a:r>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8</a:t>
            </a:fld>
            <a:endParaRPr lang="en-US"/>
          </a:p>
        </p:txBody>
      </p:sp>
    </p:spTree>
    <p:extLst>
      <p:ext uri="{BB962C8B-B14F-4D97-AF65-F5344CB8AC3E}">
        <p14:creationId xmlns:p14="http://schemas.microsoft.com/office/powerpoint/2010/main" val="1609308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According to the assumption the relationship between the percent of adults </a:t>
            </a:r>
            <a:r>
              <a:rPr lang="en-US"/>
              <a:t>with a bachelors' </a:t>
            </a:r>
            <a:r>
              <a:rPr lang="en-US" dirty="0"/>
              <a:t>degree and higher and per capita Income must be linear. We can check this visually with a scatter plot that the distribution of data points could be described with a straight line.</a:t>
            </a:r>
          </a:p>
          <a:p>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9</a:t>
            </a:fld>
            <a:endParaRPr lang="en-US"/>
          </a:p>
        </p:txBody>
      </p:sp>
    </p:spTree>
    <p:extLst>
      <p:ext uri="{BB962C8B-B14F-4D97-AF65-F5344CB8AC3E}">
        <p14:creationId xmlns:p14="http://schemas.microsoft.com/office/powerpoint/2010/main" val="278368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058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2617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2706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2049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04442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59646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0271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53374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2905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3352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955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5/17/2022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31673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3.0/" TargetMode="External"/><Relationship Id="rId4" Type="http://schemas.openxmlformats.org/officeDocument/2006/relationships/hyperlink" Target="https://freepngimg.com/png/63583-visualization-data-illustration-png-image-high-qualit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j.com/education/2019/05/see-the-sat-scores-for-every-nj-public-high-schoo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pa.org/pi/ses/resources/publications/educ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United_States_FIPS_codes_by_coun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ers.usda.gov/data-products/county-level-data-sets/download-data/" TargetMode="External"/><Relationship Id="rId4" Type="http://schemas.openxmlformats.org/officeDocument/2006/relationships/hyperlink" Target="https://api.census.gov/data/2019/acs/acs1?get=NAME,B01001_001E&amp;for=count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freesvg.org/vector-drawing-of-blue-database-symbol"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F4160-B0CB-405E-2873-4E05261B25BC}"/>
              </a:ext>
            </a:extLst>
          </p:cNvPr>
          <p:cNvSpPr>
            <a:spLocks noGrp="1"/>
          </p:cNvSpPr>
          <p:nvPr>
            <p:ph type="ctrTitle"/>
          </p:nvPr>
        </p:nvSpPr>
        <p:spPr>
          <a:xfrm>
            <a:off x="647699" y="871758"/>
            <a:ext cx="5227171" cy="3189879"/>
          </a:xfrm>
        </p:spPr>
        <p:txBody>
          <a:bodyPr>
            <a:normAutofit fontScale="90000"/>
          </a:bodyPr>
          <a:lstStyle/>
          <a:p>
            <a:pPr algn="ctr"/>
            <a:r>
              <a:rPr lang="en-US" dirty="0">
                <a:solidFill>
                  <a:srgbClr val="0070C0"/>
                </a:solidFill>
                <a:latin typeface="Calibri" panose="020F0502020204030204" pitchFamily="34" charset="0"/>
                <a:cs typeface="Calibri" panose="020F0502020204030204" pitchFamily="34" charset="0"/>
              </a:rPr>
              <a:t>Analysis of Education and Socioeconomic Status</a:t>
            </a:r>
          </a:p>
        </p:txBody>
      </p:sp>
      <p:sp>
        <p:nvSpPr>
          <p:cNvPr id="3" name="Subtitle 2">
            <a:extLst>
              <a:ext uri="{FF2B5EF4-FFF2-40B4-BE49-F238E27FC236}">
                <a16:creationId xmlns:a16="http://schemas.microsoft.com/office/drawing/2014/main" id="{57C81AE6-C333-21AF-F989-98704AF2340F}"/>
              </a:ext>
            </a:extLst>
          </p:cNvPr>
          <p:cNvSpPr>
            <a:spLocks noGrp="1"/>
          </p:cNvSpPr>
          <p:nvPr>
            <p:ph type="subTitle" idx="1"/>
          </p:nvPr>
        </p:nvSpPr>
        <p:spPr>
          <a:xfrm>
            <a:off x="695325" y="4785543"/>
            <a:ext cx="4857857" cy="1005657"/>
          </a:xfrm>
        </p:spPr>
        <p:txBody>
          <a:bodyPr>
            <a:normAutofit/>
          </a:bodyPr>
          <a:lstStyle/>
          <a:p>
            <a:pPr algn="ctr"/>
            <a:r>
              <a:rPr lang="en-US" sz="3600" dirty="0">
                <a:latin typeface="Calibri" panose="020F0502020204030204" pitchFamily="34" charset="0"/>
                <a:cs typeface="Calibri" panose="020F0502020204030204" pitchFamily="34" charset="0"/>
              </a:rPr>
              <a:t>By: Mubashira Qari</a:t>
            </a:r>
          </a:p>
        </p:txBody>
      </p:sp>
      <p:cxnSp>
        <p:nvCxnSpPr>
          <p:cNvPr id="30" name="Straight Connector 2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Icon&#10;&#10;Description automatically generated">
            <a:extLst>
              <a:ext uri="{FF2B5EF4-FFF2-40B4-BE49-F238E27FC236}">
                <a16:creationId xmlns:a16="http://schemas.microsoft.com/office/drawing/2014/main" id="{9B2D03E1-1DA0-195E-22C1-35959E563F1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1826" r="12294" b="-1"/>
          <a:stretch/>
        </p:blipFill>
        <p:spPr>
          <a:xfrm>
            <a:off x="6515100" y="10"/>
            <a:ext cx="5676900" cy="6857990"/>
          </a:xfrm>
          <a:prstGeom prst="rect">
            <a:avLst/>
          </a:prstGeom>
        </p:spPr>
      </p:pic>
      <p:sp>
        <p:nvSpPr>
          <p:cNvPr id="6" name="TextBox 5">
            <a:extLst>
              <a:ext uri="{FF2B5EF4-FFF2-40B4-BE49-F238E27FC236}">
                <a16:creationId xmlns:a16="http://schemas.microsoft.com/office/drawing/2014/main" id="{73DF5E8A-6E70-5A8B-F7C2-FB26B0125D1F}"/>
              </a:ext>
            </a:extLst>
          </p:cNvPr>
          <p:cNvSpPr txBox="1"/>
          <p:nvPr/>
        </p:nvSpPr>
        <p:spPr>
          <a:xfrm>
            <a:off x="9649316" y="6657945"/>
            <a:ext cx="254268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freepngimg.com/png/63583-visualization-data-illustration-png-image-high-qualit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171749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ADAD-6743-A8CA-33D5-1F55B8B12EB9}"/>
              </a:ext>
            </a:extLst>
          </p:cNvPr>
          <p:cNvSpPr>
            <a:spLocks noGrp="1"/>
          </p:cNvSpPr>
          <p:nvPr>
            <p:ph type="title"/>
          </p:nvPr>
        </p:nvSpPr>
        <p:spPr>
          <a:xfrm>
            <a:off x="700635" y="922096"/>
            <a:ext cx="10691265" cy="738538"/>
          </a:xfrm>
        </p:spPr>
        <p:txBody>
          <a:bodyPr>
            <a:normAutofit/>
          </a:bodyPr>
          <a:lstStyle/>
          <a:p>
            <a:r>
              <a:rPr lang="en-US" sz="3200" dirty="0">
                <a:solidFill>
                  <a:srgbClr val="0070C0"/>
                </a:solidFill>
              </a:rPr>
              <a:t>Homoscedasticity (aka homogeneity of variance)</a:t>
            </a:r>
          </a:p>
        </p:txBody>
      </p:sp>
      <p:pic>
        <p:nvPicPr>
          <p:cNvPr id="5" name="Picture 4">
            <a:extLst>
              <a:ext uri="{FF2B5EF4-FFF2-40B4-BE49-F238E27FC236}">
                <a16:creationId xmlns:a16="http://schemas.microsoft.com/office/drawing/2014/main" id="{AB44A386-5AD7-1C44-1DF6-7FC4B6EA6678}"/>
              </a:ext>
            </a:extLst>
          </p:cNvPr>
          <p:cNvPicPr>
            <a:picLocks noChangeAspect="1"/>
          </p:cNvPicPr>
          <p:nvPr/>
        </p:nvPicPr>
        <p:blipFill>
          <a:blip r:embed="rId3"/>
          <a:stretch>
            <a:fillRect/>
          </a:stretch>
        </p:blipFill>
        <p:spPr>
          <a:xfrm>
            <a:off x="2993893" y="1960437"/>
            <a:ext cx="6666667" cy="4114286"/>
          </a:xfrm>
          <a:prstGeom prst="rect">
            <a:avLst/>
          </a:prstGeom>
        </p:spPr>
      </p:pic>
    </p:spTree>
    <p:extLst>
      <p:ext uri="{BB962C8B-B14F-4D97-AF65-F5344CB8AC3E}">
        <p14:creationId xmlns:p14="http://schemas.microsoft.com/office/powerpoint/2010/main" val="260648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5649-BDA8-B580-2DEB-F9C8B81C0568}"/>
              </a:ext>
            </a:extLst>
          </p:cNvPr>
          <p:cNvSpPr>
            <a:spLocks noGrp="1"/>
          </p:cNvSpPr>
          <p:nvPr>
            <p:ph type="title"/>
          </p:nvPr>
        </p:nvSpPr>
        <p:spPr>
          <a:xfrm>
            <a:off x="700635" y="751490"/>
            <a:ext cx="10691265" cy="549352"/>
          </a:xfrm>
        </p:spPr>
        <p:txBody>
          <a:bodyPr>
            <a:normAutofit fontScale="90000"/>
          </a:bodyPr>
          <a:lstStyle/>
          <a:p>
            <a:r>
              <a:rPr lang="en-US" sz="3600" dirty="0">
                <a:solidFill>
                  <a:srgbClr val="0070C0"/>
                </a:solidFill>
              </a:rPr>
              <a:t>Simple Linear Regression Model &amp; Summary</a:t>
            </a:r>
            <a:r>
              <a:rPr lang="en-US" dirty="0">
                <a:solidFill>
                  <a:srgbClr val="0070C0"/>
                </a:solidFill>
              </a:rPr>
              <a:t>:</a:t>
            </a:r>
          </a:p>
        </p:txBody>
      </p:sp>
      <p:sp>
        <p:nvSpPr>
          <p:cNvPr id="3" name="Content Placeholder 2">
            <a:extLst>
              <a:ext uri="{FF2B5EF4-FFF2-40B4-BE49-F238E27FC236}">
                <a16:creationId xmlns:a16="http://schemas.microsoft.com/office/drawing/2014/main" id="{A98E5925-7165-18FA-625D-3BD959205FFF}"/>
              </a:ext>
            </a:extLst>
          </p:cNvPr>
          <p:cNvSpPr>
            <a:spLocks noGrp="1"/>
          </p:cNvSpPr>
          <p:nvPr>
            <p:ph idx="1"/>
          </p:nvPr>
        </p:nvSpPr>
        <p:spPr>
          <a:xfrm>
            <a:off x="700635" y="1681654"/>
            <a:ext cx="6372827" cy="4424855"/>
          </a:xfrm>
        </p:spPr>
        <p:txBody>
          <a:bodyPr>
            <a:normAutofit fontScale="77500" lnSpcReduction="20000"/>
          </a:bodyPr>
          <a:lstStyle/>
          <a:p>
            <a:r>
              <a:rPr lang="en-US" dirty="0"/>
              <a:t>Simple Linear Regression Equation:</a:t>
            </a:r>
          </a:p>
          <a:p>
            <a:pPr marL="0" indent="0">
              <a:buNone/>
            </a:pPr>
            <a:r>
              <a:rPr lang="en-US" dirty="0">
                <a:solidFill>
                  <a:srgbClr val="0070C0"/>
                </a:solidFill>
              </a:rPr>
              <a:t>percent_of_adults_with_a_bachelor_degree_or_higher_2015_19 = </a:t>
            </a:r>
          </a:p>
          <a:p>
            <a:pPr marL="0" indent="0">
              <a:buNone/>
            </a:pPr>
            <a:r>
              <a:rPr lang="en-US" dirty="0">
                <a:solidFill>
                  <a:srgbClr val="0070C0"/>
                </a:solidFill>
              </a:rPr>
              <a:t>b0 + b1*</a:t>
            </a:r>
            <a:r>
              <a:rPr lang="en-US" dirty="0" err="1">
                <a:solidFill>
                  <a:srgbClr val="0070C0"/>
                </a:solidFill>
              </a:rPr>
              <a:t>per_capita_income</a:t>
            </a:r>
            <a:endParaRPr lang="en-US" dirty="0">
              <a:solidFill>
                <a:srgbClr val="0070C0"/>
              </a:solidFill>
            </a:endParaRPr>
          </a:p>
          <a:p>
            <a:pPr marL="0" indent="0">
              <a:buNone/>
            </a:pPr>
            <a:endParaRPr lang="en-US" dirty="0">
              <a:solidFill>
                <a:srgbClr val="0070C0"/>
              </a:solidFill>
            </a:endParaRPr>
          </a:p>
          <a:p>
            <a:pPr marL="0" indent="0">
              <a:buNone/>
            </a:pPr>
            <a:r>
              <a:rPr lang="en-US" dirty="0">
                <a:solidFill>
                  <a:srgbClr val="0070C0"/>
                </a:solidFill>
              </a:rPr>
              <a:t>The F-Test of overall significance has the following two hypotheses:</a:t>
            </a:r>
          </a:p>
          <a:p>
            <a:pPr marL="0" indent="0">
              <a:buNone/>
            </a:pPr>
            <a:endParaRPr lang="en-US" dirty="0">
              <a:solidFill>
                <a:srgbClr val="0070C0"/>
              </a:solidFill>
            </a:endParaRPr>
          </a:p>
          <a:p>
            <a:pPr marL="0" indent="0">
              <a:buNone/>
            </a:pPr>
            <a:r>
              <a:rPr lang="en-US" dirty="0">
                <a:solidFill>
                  <a:srgbClr val="0070C0"/>
                </a:solidFill>
              </a:rPr>
              <a:t>Null hypothesis (H0) : The model with no predictor variables (also known as an intercept-only model) fits the data as well as the regression model defined here.</a:t>
            </a:r>
          </a:p>
          <a:p>
            <a:pPr marL="0" indent="0">
              <a:buNone/>
            </a:pPr>
            <a:endParaRPr lang="en-US" dirty="0">
              <a:solidFill>
                <a:srgbClr val="0070C0"/>
              </a:solidFill>
            </a:endParaRPr>
          </a:p>
          <a:p>
            <a:pPr marL="0" indent="0">
              <a:buNone/>
            </a:pPr>
            <a:r>
              <a:rPr lang="en-US" dirty="0">
                <a:solidFill>
                  <a:srgbClr val="0070C0"/>
                </a:solidFill>
              </a:rPr>
              <a:t>Alternative hypothesis (HA) : Regression model fits the data better than the intercept-only model.</a:t>
            </a:r>
          </a:p>
          <a:p>
            <a:pPr marL="0" indent="0">
              <a:buNone/>
            </a:pPr>
            <a:r>
              <a:rPr lang="en-US" dirty="0">
                <a:solidFill>
                  <a:srgbClr val="0070C0"/>
                </a:solidFill>
              </a:rPr>
              <a:t> </a:t>
            </a:r>
          </a:p>
        </p:txBody>
      </p:sp>
      <p:pic>
        <p:nvPicPr>
          <p:cNvPr id="5" name="Picture 4">
            <a:extLst>
              <a:ext uri="{FF2B5EF4-FFF2-40B4-BE49-F238E27FC236}">
                <a16:creationId xmlns:a16="http://schemas.microsoft.com/office/drawing/2014/main" id="{75EECA8C-470D-6F7E-4D7C-8D2AB8025EE7}"/>
              </a:ext>
            </a:extLst>
          </p:cNvPr>
          <p:cNvPicPr>
            <a:picLocks noChangeAspect="1"/>
          </p:cNvPicPr>
          <p:nvPr/>
        </p:nvPicPr>
        <p:blipFill>
          <a:blip r:embed="rId3"/>
          <a:stretch>
            <a:fillRect/>
          </a:stretch>
        </p:blipFill>
        <p:spPr>
          <a:xfrm>
            <a:off x="7073462" y="2069222"/>
            <a:ext cx="4908331" cy="3317328"/>
          </a:xfrm>
          <a:prstGeom prst="rect">
            <a:avLst/>
          </a:prstGeom>
        </p:spPr>
      </p:pic>
    </p:spTree>
    <p:extLst>
      <p:ext uri="{BB962C8B-B14F-4D97-AF65-F5344CB8AC3E}">
        <p14:creationId xmlns:p14="http://schemas.microsoft.com/office/powerpoint/2010/main" val="420271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BA1A-8BEC-D5F6-2E86-9F40051D4A1C}"/>
              </a:ext>
            </a:extLst>
          </p:cNvPr>
          <p:cNvSpPr>
            <a:spLocks noGrp="1"/>
          </p:cNvSpPr>
          <p:nvPr>
            <p:ph type="title"/>
          </p:nvPr>
        </p:nvSpPr>
        <p:spPr>
          <a:xfrm>
            <a:off x="700635" y="922096"/>
            <a:ext cx="10691265" cy="738538"/>
          </a:xfrm>
        </p:spPr>
        <p:txBody>
          <a:bodyPr>
            <a:normAutofit/>
          </a:bodyPr>
          <a:lstStyle/>
          <a:p>
            <a:pPr algn="ctr"/>
            <a:r>
              <a:rPr lang="en-US" sz="2800" dirty="0">
                <a:solidFill>
                  <a:srgbClr val="0070C0"/>
                </a:solidFill>
              </a:rPr>
              <a:t>The correlation coefficient between the two variables</a:t>
            </a:r>
          </a:p>
        </p:txBody>
      </p:sp>
      <p:pic>
        <p:nvPicPr>
          <p:cNvPr id="5" name="Picture 4">
            <a:extLst>
              <a:ext uri="{FF2B5EF4-FFF2-40B4-BE49-F238E27FC236}">
                <a16:creationId xmlns:a16="http://schemas.microsoft.com/office/drawing/2014/main" id="{C5382EA8-B011-5953-9365-8E92CE36D65F}"/>
              </a:ext>
            </a:extLst>
          </p:cNvPr>
          <p:cNvPicPr>
            <a:picLocks noChangeAspect="1"/>
          </p:cNvPicPr>
          <p:nvPr/>
        </p:nvPicPr>
        <p:blipFill>
          <a:blip r:embed="rId3"/>
          <a:stretch>
            <a:fillRect/>
          </a:stretch>
        </p:blipFill>
        <p:spPr>
          <a:xfrm>
            <a:off x="2762666" y="2217682"/>
            <a:ext cx="6666667" cy="3909591"/>
          </a:xfrm>
          <a:prstGeom prst="rect">
            <a:avLst/>
          </a:prstGeom>
        </p:spPr>
      </p:pic>
    </p:spTree>
    <p:extLst>
      <p:ext uri="{BB962C8B-B14F-4D97-AF65-F5344CB8AC3E}">
        <p14:creationId xmlns:p14="http://schemas.microsoft.com/office/powerpoint/2010/main" val="1540253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7438-BE49-D05B-BE65-FDB59A3808E3}"/>
              </a:ext>
            </a:extLst>
          </p:cNvPr>
          <p:cNvSpPr>
            <a:spLocks noGrp="1"/>
          </p:cNvSpPr>
          <p:nvPr>
            <p:ph type="title"/>
          </p:nvPr>
        </p:nvSpPr>
        <p:spPr>
          <a:xfrm>
            <a:off x="700635" y="922096"/>
            <a:ext cx="10691265" cy="948745"/>
          </a:xfrm>
        </p:spPr>
        <p:txBody>
          <a:bodyPr>
            <a:normAutofit/>
          </a:bodyPr>
          <a:lstStyle/>
          <a:p>
            <a:r>
              <a:rPr lang="en-US" sz="3200" dirty="0">
                <a:solidFill>
                  <a:srgbClr val="0070C0"/>
                </a:solidFill>
                <a:latin typeface="Calibri" panose="020F0502020204030204" pitchFamily="34" charset="0"/>
                <a:cs typeface="Calibri" panose="020F0502020204030204" pitchFamily="34" charset="0"/>
              </a:rPr>
              <a:t>Challenges encountered in code and/or data:</a:t>
            </a:r>
          </a:p>
        </p:txBody>
      </p:sp>
      <p:sp>
        <p:nvSpPr>
          <p:cNvPr id="3" name="Content Placeholder 2">
            <a:extLst>
              <a:ext uri="{FF2B5EF4-FFF2-40B4-BE49-F238E27FC236}">
                <a16:creationId xmlns:a16="http://schemas.microsoft.com/office/drawing/2014/main" id="{4ACE8D9A-83DD-1EDE-2FF7-CC56244E7043}"/>
              </a:ext>
            </a:extLst>
          </p:cNvPr>
          <p:cNvSpPr>
            <a:spLocks noGrp="1"/>
          </p:cNvSpPr>
          <p:nvPr>
            <p:ph idx="1"/>
          </p:nvPr>
        </p:nvSpPr>
        <p:spPr/>
        <p:txBody>
          <a:bodyPr>
            <a:normAutofit lnSpcReduction="10000"/>
          </a:bodyPr>
          <a:lstStyle/>
          <a:p>
            <a:r>
              <a:rPr lang="en-US" sz="2800" dirty="0"/>
              <a:t>Web scraping the SAT score was the biggest challenge.</a:t>
            </a:r>
          </a:p>
          <a:p>
            <a:pPr marL="0" indent="0">
              <a:buNone/>
            </a:pPr>
            <a:endParaRPr lang="en-US" sz="2800" dirty="0"/>
          </a:p>
          <a:p>
            <a:pPr marL="0" indent="0">
              <a:buNone/>
            </a:pPr>
            <a:r>
              <a:rPr lang="en-US" sz="2800" dirty="0">
                <a:hlinkClick r:id="rId3"/>
              </a:rPr>
              <a:t>https://www.nj.com/education/2019/05/see-the-sat-scores-for-every-nj-public-high-school.html</a:t>
            </a:r>
            <a:endParaRPr lang="en-US" sz="2800" dirty="0"/>
          </a:p>
          <a:p>
            <a:pPr marL="0" indent="0">
              <a:buNone/>
            </a:pPr>
            <a:endParaRPr lang="en-US" sz="2800" dirty="0"/>
          </a:p>
          <a:p>
            <a:r>
              <a:rPr lang="en-US" sz="2800" dirty="0"/>
              <a:t>Merging three data frames was not easily achievable</a:t>
            </a:r>
            <a:r>
              <a:rPr lang="en-US" dirty="0"/>
              <a:t>.</a:t>
            </a:r>
          </a:p>
          <a:p>
            <a:endParaRPr lang="en-US" dirty="0"/>
          </a:p>
          <a:p>
            <a:endParaRPr lang="en-US" dirty="0"/>
          </a:p>
        </p:txBody>
      </p:sp>
    </p:spTree>
    <p:extLst>
      <p:ext uri="{BB962C8B-B14F-4D97-AF65-F5344CB8AC3E}">
        <p14:creationId xmlns:p14="http://schemas.microsoft.com/office/powerpoint/2010/main" val="279586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FF8D5C79-5D14-407D-3F17-54FFC6080921}"/>
              </a:ext>
            </a:extLst>
          </p:cNvPr>
          <p:cNvSpPr>
            <a:spLocks noGrp="1"/>
          </p:cNvSpPr>
          <p:nvPr>
            <p:ph type="title"/>
          </p:nvPr>
        </p:nvSpPr>
        <p:spPr/>
        <p:txBody>
          <a:bodyPr/>
          <a:lstStyle/>
          <a:p>
            <a:r>
              <a:rPr lang="en-US" dirty="0">
                <a:solidFill>
                  <a:srgbClr val="0070C0"/>
                </a:solidFill>
                <a:latin typeface="Calibri" panose="020F0502020204030204" pitchFamily="34" charset="0"/>
                <a:cs typeface="Calibri" panose="020F0502020204030204" pitchFamily="34" charset="0"/>
              </a:rPr>
              <a:t>motivation for performing this analysis</a:t>
            </a:r>
          </a:p>
        </p:txBody>
      </p:sp>
      <p:sp>
        <p:nvSpPr>
          <p:cNvPr id="3" name="Content Placeholder 2">
            <a:extLst>
              <a:ext uri="{FF2B5EF4-FFF2-40B4-BE49-F238E27FC236}">
                <a16:creationId xmlns:a16="http://schemas.microsoft.com/office/drawing/2014/main" id="{FDC9B02E-074B-7B3C-4B63-D64606EDC969}"/>
              </a:ext>
            </a:extLst>
          </p:cNvPr>
          <p:cNvSpPr>
            <a:spLocks noGrp="1"/>
          </p:cNvSpPr>
          <p:nvPr>
            <p:ph idx="1"/>
          </p:nvPr>
        </p:nvSpPr>
        <p:spPr/>
        <p:txBody>
          <a:bodyPr/>
          <a:lstStyle/>
          <a:p>
            <a:pPr marL="0" indent="0">
              <a:buNone/>
            </a:pPr>
            <a:r>
              <a:rPr lang="en-US" sz="3200" dirty="0">
                <a:latin typeface="Calibri" panose="020F0502020204030204" pitchFamily="34" charset="0"/>
                <a:cs typeface="Calibri" panose="020F0502020204030204" pitchFamily="34" charset="0"/>
              </a:rPr>
              <a:t>Source of motivation for the final project is the article about: </a:t>
            </a:r>
          </a:p>
          <a:p>
            <a:endParaRPr lang="en-US" sz="3200" dirty="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Education and Socioeconomic Status</a:t>
            </a:r>
          </a:p>
          <a:p>
            <a:pPr marL="0" indent="0">
              <a:buNone/>
            </a:pPr>
            <a:endParaRPr lang="en-US" sz="2800" dirty="0">
              <a:latin typeface="Calibri" panose="020F0502020204030204" pitchFamily="34" charset="0"/>
              <a:cs typeface="Calibri" panose="020F0502020204030204" pitchFamily="34" charset="0"/>
            </a:endParaRPr>
          </a:p>
          <a:p>
            <a:pPr marL="0" indent="0">
              <a:buNone/>
            </a:pPr>
            <a:r>
              <a:rPr lang="en-US" sz="2800" dirty="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https://www.apa.org/pi/ses/resources/publications/education</a:t>
            </a:r>
            <a:endParaRPr lang="en-US" sz="2800" dirty="0">
              <a:solidFill>
                <a:srgbClr val="0070C0"/>
              </a:solidFill>
              <a:latin typeface="Calibri" panose="020F0502020204030204" pitchFamily="34" charset="0"/>
              <a:cs typeface="Calibri" panose="020F0502020204030204" pitchFamily="34" charset="0"/>
            </a:endParaRPr>
          </a:p>
          <a:p>
            <a:pPr marL="0" indent="0">
              <a:buNone/>
            </a:pPr>
            <a:endParaRPr lang="en-US" sz="2800"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04507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D91AE-B0A0-735B-8F86-01935BFC50F0}"/>
              </a:ext>
            </a:extLst>
          </p:cNvPr>
          <p:cNvSpPr>
            <a:spLocks noGrp="1"/>
          </p:cNvSpPr>
          <p:nvPr>
            <p:ph type="title"/>
          </p:nvPr>
        </p:nvSpPr>
        <p:spPr>
          <a:xfrm>
            <a:off x="694111" y="909637"/>
            <a:ext cx="5933795" cy="1362073"/>
          </a:xfrm>
        </p:spPr>
        <p:txBody>
          <a:bodyPr>
            <a:normAutofit/>
          </a:bodyPr>
          <a:lstStyle/>
          <a:p>
            <a:r>
              <a:rPr lang="en-US" dirty="0">
                <a:solidFill>
                  <a:srgbClr val="0070C0"/>
                </a:solidFill>
                <a:latin typeface="Calibri" panose="020F0502020204030204" pitchFamily="34" charset="0"/>
                <a:cs typeface="Calibri" panose="020F0502020204030204" pitchFamily="34" charset="0"/>
              </a:rPr>
              <a:t>Goal of the Project:</a:t>
            </a:r>
          </a:p>
        </p:txBody>
      </p:sp>
      <p:cxnSp>
        <p:nvCxnSpPr>
          <p:cNvPr id="17" name="Straight Connector 16">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E7A631-3D49-814E-FE3C-C0BE8AE494B7}"/>
              </a:ext>
            </a:extLst>
          </p:cNvPr>
          <p:cNvSpPr>
            <a:spLocks noGrp="1"/>
          </p:cNvSpPr>
          <p:nvPr>
            <p:ph idx="1"/>
          </p:nvPr>
        </p:nvSpPr>
        <p:spPr>
          <a:xfrm>
            <a:off x="700088" y="2276474"/>
            <a:ext cx="6041371" cy="3553109"/>
          </a:xfrm>
        </p:spPr>
        <p:txBody>
          <a:bodyPr>
            <a:normAutofit/>
          </a:bodyPr>
          <a:lstStyle/>
          <a:p>
            <a:pPr marL="0" indent="0">
              <a:buNone/>
            </a:pPr>
            <a:r>
              <a:rPr lang="en-US" sz="3600" dirty="0">
                <a:latin typeface="Calibri" panose="020F0502020204030204" pitchFamily="34" charset="0"/>
                <a:cs typeface="Calibri" panose="020F0502020204030204" pitchFamily="34" charset="0"/>
              </a:rPr>
              <a:t>To evaluate the impact of </a:t>
            </a:r>
          </a:p>
          <a:p>
            <a:pPr marL="0" indent="0">
              <a:buNone/>
            </a:pPr>
            <a:r>
              <a:rPr lang="en-US" sz="3600" dirty="0">
                <a:latin typeface="Calibri" panose="020F0502020204030204" pitchFamily="34" charset="0"/>
                <a:cs typeface="Calibri" panose="020F0502020204030204" pitchFamily="34" charset="0"/>
              </a:rPr>
              <a:t>per capita income on educational attainment.</a:t>
            </a:r>
          </a:p>
          <a:p>
            <a:pPr marL="0" indent="0">
              <a:buNone/>
            </a:pPr>
            <a:endParaRPr lang="en-US"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2F89959-7861-311F-B0BF-91FD83D9F2E9}"/>
              </a:ext>
            </a:extLst>
          </p:cNvPr>
          <p:cNvPicPr>
            <a:picLocks noChangeAspect="1"/>
          </p:cNvPicPr>
          <p:nvPr/>
        </p:nvPicPr>
        <p:blipFill rotWithShape="1">
          <a:blip r:embed="rId3"/>
          <a:srcRect r="2776" b="-2"/>
          <a:stretch/>
        </p:blipFill>
        <p:spPr>
          <a:xfrm>
            <a:off x="7315200" y="715218"/>
            <a:ext cx="4076700" cy="5418871"/>
          </a:xfrm>
          <a:prstGeom prst="rect">
            <a:avLst/>
          </a:prstGeom>
        </p:spPr>
      </p:pic>
      <p:cxnSp>
        <p:nvCxnSpPr>
          <p:cNvPr id="19" name="Straight Connector 18">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66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AB117-2C0F-B5B3-53D5-5FF828DF13D0}"/>
              </a:ext>
            </a:extLst>
          </p:cNvPr>
          <p:cNvSpPr>
            <a:spLocks noGrp="1"/>
          </p:cNvSpPr>
          <p:nvPr>
            <p:ph type="title"/>
          </p:nvPr>
        </p:nvSpPr>
        <p:spPr>
          <a:xfrm>
            <a:off x="800100" y="2217656"/>
            <a:ext cx="3660776" cy="2422688"/>
          </a:xfrm>
        </p:spPr>
        <p:txBody>
          <a:bodyPr>
            <a:normAutofit/>
          </a:bodyPr>
          <a:lstStyle/>
          <a:p>
            <a:pPr algn="ctr"/>
            <a:r>
              <a:rPr lang="en-US" dirty="0">
                <a:latin typeface="Calibri" panose="020F0502020204030204" pitchFamily="34" charset="0"/>
                <a:cs typeface="Calibri" panose="020F0502020204030204" pitchFamily="34" charset="0"/>
              </a:rPr>
              <a:t>STEPS to achieve the Goal</a:t>
            </a:r>
          </a:p>
        </p:txBody>
      </p:sp>
      <p:cxnSp>
        <p:nvCxnSpPr>
          <p:cNvPr id="21" name="Straight Connector 20">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C3806316-0A2C-38F4-8035-D88D0C740E04}"/>
              </a:ext>
            </a:extLst>
          </p:cNvPr>
          <p:cNvGraphicFramePr>
            <a:graphicFrameLocks noGrp="1"/>
          </p:cNvGraphicFramePr>
          <p:nvPr>
            <p:ph idx="1"/>
            <p:extLst>
              <p:ext uri="{D42A27DB-BD31-4B8C-83A1-F6EECF244321}">
                <p14:modId xmlns:p14="http://schemas.microsoft.com/office/powerpoint/2010/main" val="1213090366"/>
              </p:ext>
            </p:extLst>
          </p:nvPr>
        </p:nvGraphicFramePr>
        <p:xfrm>
          <a:off x="4876800" y="1066801"/>
          <a:ext cx="6581776"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877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E534-385E-C0E3-2C90-146724797ADC}"/>
              </a:ext>
            </a:extLst>
          </p:cNvPr>
          <p:cNvSpPr>
            <a:spLocks noGrp="1"/>
          </p:cNvSpPr>
          <p:nvPr>
            <p:ph type="title"/>
          </p:nvPr>
        </p:nvSpPr>
        <p:spPr/>
        <p:txBody>
          <a:bodyPr/>
          <a:lstStyle/>
          <a:p>
            <a:r>
              <a:rPr lang="en-US" dirty="0">
                <a:solidFill>
                  <a:srgbClr val="0070C0"/>
                </a:solidFill>
                <a:latin typeface="Calibri" panose="020F0502020204030204" pitchFamily="34" charset="0"/>
                <a:cs typeface="Calibri" panose="020F0502020204030204" pitchFamily="34" charset="0"/>
              </a:rPr>
              <a:t>Data Sources:</a:t>
            </a:r>
          </a:p>
        </p:txBody>
      </p:sp>
      <p:sp>
        <p:nvSpPr>
          <p:cNvPr id="3" name="Content Placeholder 2">
            <a:extLst>
              <a:ext uri="{FF2B5EF4-FFF2-40B4-BE49-F238E27FC236}">
                <a16:creationId xmlns:a16="http://schemas.microsoft.com/office/drawing/2014/main" id="{63297888-F2A6-1434-D0DA-C27761A4060F}"/>
              </a:ext>
            </a:extLst>
          </p:cNvPr>
          <p:cNvSpPr>
            <a:spLocks noGrp="1"/>
          </p:cNvSpPr>
          <p:nvPr>
            <p:ph idx="1"/>
          </p:nvPr>
        </p:nvSpPr>
        <p:spPr>
          <a:xfrm>
            <a:off x="700635" y="2011680"/>
            <a:ext cx="10691265" cy="3917534"/>
          </a:xfrm>
        </p:spPr>
        <p:txBody>
          <a:bodyPr>
            <a:normAutofit fontScale="25000" lnSpcReduction="20000"/>
          </a:bodyPr>
          <a:lstStyle/>
          <a:p>
            <a:pPr marL="0" indent="0">
              <a:buNone/>
            </a:pPr>
            <a:r>
              <a:rPr lang="en-US" sz="7200" dirty="0">
                <a:latin typeface="Calibri" panose="020F0502020204030204" pitchFamily="34" charset="0"/>
                <a:cs typeface="Calibri" panose="020F0502020204030204" pitchFamily="34" charset="0"/>
              </a:rPr>
              <a:t>Web Scraping is performed to fetch fips code for all US counties: </a:t>
            </a:r>
          </a:p>
          <a:p>
            <a:pPr marL="0" indent="0">
              <a:buNone/>
            </a:pPr>
            <a:r>
              <a:rPr lang="en-US" sz="7200" dirty="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https://en.wikipedia.org/wiki/List_of_United_States_FIPS_codes_by_county</a:t>
            </a:r>
            <a:endParaRPr lang="en-US" sz="7200" dirty="0">
              <a:solidFill>
                <a:srgbClr val="0070C0"/>
              </a:solidFill>
              <a:latin typeface="Calibri" panose="020F0502020204030204" pitchFamily="34" charset="0"/>
              <a:cs typeface="Calibri" panose="020F0502020204030204" pitchFamily="34" charset="0"/>
            </a:endParaRPr>
          </a:p>
          <a:p>
            <a:pPr marL="0" indent="0">
              <a:buNone/>
            </a:pPr>
            <a:endParaRPr lang="en-US" sz="7200" dirty="0">
              <a:latin typeface="Calibri" panose="020F0502020204030204" pitchFamily="34" charset="0"/>
              <a:cs typeface="Calibri" panose="020F0502020204030204" pitchFamily="34" charset="0"/>
            </a:endParaRPr>
          </a:p>
          <a:p>
            <a:pPr marL="0" indent="0">
              <a:buNone/>
            </a:pPr>
            <a:r>
              <a:rPr lang="en-US" sz="7200" dirty="0">
                <a:latin typeface="Calibri" panose="020F0502020204030204" pitchFamily="34" charset="0"/>
                <a:cs typeface="Calibri" panose="020F0502020204030204" pitchFamily="34" charset="0"/>
              </a:rPr>
              <a:t>API call to fetch Census data for all US counties:</a:t>
            </a:r>
          </a:p>
          <a:p>
            <a:pPr marL="0" indent="0">
              <a:buNone/>
            </a:pPr>
            <a:r>
              <a:rPr lang="en-US" sz="7200" dirty="0">
                <a:solidFill>
                  <a:srgbClr val="0070C0"/>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https://api.census.gov/data/2019/acs/acs1?get=NAME,B01001_001E&amp;for=county:*</a:t>
            </a:r>
            <a:endParaRPr lang="en-US" sz="7200" dirty="0">
              <a:solidFill>
                <a:srgbClr val="0070C0"/>
              </a:solidFill>
              <a:latin typeface="Calibri" panose="020F0502020204030204" pitchFamily="34" charset="0"/>
              <a:cs typeface="Calibri" panose="020F0502020204030204" pitchFamily="34" charset="0"/>
            </a:endParaRPr>
          </a:p>
          <a:p>
            <a:pPr marL="0" indent="0">
              <a:buNone/>
            </a:pPr>
            <a:endParaRPr lang="en-US" sz="7200" dirty="0">
              <a:latin typeface="Calibri" panose="020F0502020204030204" pitchFamily="34" charset="0"/>
              <a:cs typeface="Calibri" panose="020F0502020204030204" pitchFamily="34" charset="0"/>
            </a:endParaRPr>
          </a:p>
          <a:p>
            <a:pPr marL="0" indent="0">
              <a:buNone/>
            </a:pPr>
            <a:r>
              <a:rPr lang="en-US" sz="7200" dirty="0">
                <a:latin typeface="Calibri" panose="020F0502020204030204" pitchFamily="34" charset="0"/>
                <a:cs typeface="Calibri" panose="020F0502020204030204" pitchFamily="34" charset="0"/>
              </a:rPr>
              <a:t>A CSV file is downloaded from 'Economic Research Service’ U.S. DEPARTMENT OF AGRICULTURE:</a:t>
            </a:r>
          </a:p>
          <a:p>
            <a:pPr marL="0" indent="0">
              <a:buNone/>
            </a:pPr>
            <a:r>
              <a:rPr lang="en-US" sz="7200" dirty="0">
                <a:solidFill>
                  <a:srgbClr val="0070C0"/>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https://www.ers.usda.gov/data-products/county-level-data-sets/download-data/</a:t>
            </a:r>
            <a:endParaRPr lang="en-US" sz="7200" dirty="0">
              <a:solidFill>
                <a:srgbClr val="0070C0"/>
              </a:solidFill>
              <a:latin typeface="Calibri" panose="020F0502020204030204" pitchFamily="34" charset="0"/>
              <a:cs typeface="Calibri" panose="020F0502020204030204" pitchFamily="34" charset="0"/>
            </a:endParaRPr>
          </a:p>
          <a:p>
            <a:pPr marL="0" indent="0">
              <a:buNone/>
            </a:pPr>
            <a:endParaRPr lang="en-US" sz="7200" dirty="0">
              <a:latin typeface="Calibri" panose="020F0502020204030204" pitchFamily="34" charset="0"/>
              <a:cs typeface="Calibri" panose="020F0502020204030204" pitchFamily="34" charset="0"/>
            </a:endParaRPr>
          </a:p>
          <a:p>
            <a:pPr marL="0" indent="0">
              <a:buNone/>
            </a:pPr>
            <a:endParaRPr lang="en-US" sz="3500"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252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73EF2-F0E5-00C4-BE93-4349DCFF73C5}"/>
              </a:ext>
            </a:extLst>
          </p:cNvPr>
          <p:cNvSpPr>
            <a:spLocks noGrp="1"/>
          </p:cNvSpPr>
          <p:nvPr>
            <p:ph type="title"/>
          </p:nvPr>
        </p:nvSpPr>
        <p:spPr>
          <a:xfrm>
            <a:off x="700635" y="922096"/>
            <a:ext cx="10691265" cy="759557"/>
          </a:xfrm>
        </p:spPr>
        <p:txBody>
          <a:bodyPr>
            <a:normAutofit/>
          </a:bodyPr>
          <a:lstStyle/>
          <a:p>
            <a:r>
              <a:rPr lang="en-US" sz="3600" dirty="0">
                <a:solidFill>
                  <a:srgbClr val="0070C0"/>
                </a:solidFill>
              </a:rPr>
              <a:t>Data Cleaning Steps:</a:t>
            </a:r>
          </a:p>
        </p:txBody>
      </p:sp>
      <p:cxnSp>
        <p:nvCxnSpPr>
          <p:cNvPr id="12" name="Straight Connector 11">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7996088-DF99-0AEA-ED89-E585B130C2D7}"/>
              </a:ext>
            </a:extLst>
          </p:cNvPr>
          <p:cNvPicPr>
            <a:picLocks noChangeAspect="1"/>
          </p:cNvPicPr>
          <p:nvPr/>
        </p:nvPicPr>
        <p:blipFill>
          <a:blip r:embed="rId3"/>
          <a:stretch>
            <a:fillRect/>
          </a:stretch>
        </p:blipFill>
        <p:spPr>
          <a:xfrm>
            <a:off x="714703" y="2603749"/>
            <a:ext cx="3804746" cy="2703975"/>
          </a:xfrm>
          <a:prstGeom prst="rect">
            <a:avLst/>
          </a:prstGeom>
        </p:spPr>
      </p:pic>
      <p:sp>
        <p:nvSpPr>
          <p:cNvPr id="3" name="Content Placeholder 2">
            <a:extLst>
              <a:ext uri="{FF2B5EF4-FFF2-40B4-BE49-F238E27FC236}">
                <a16:creationId xmlns:a16="http://schemas.microsoft.com/office/drawing/2014/main" id="{4A9831F6-15F8-EA5F-89F6-B17173BDCC80}"/>
              </a:ext>
            </a:extLst>
          </p:cNvPr>
          <p:cNvSpPr>
            <a:spLocks noGrp="1"/>
          </p:cNvSpPr>
          <p:nvPr>
            <p:ph idx="1"/>
          </p:nvPr>
        </p:nvSpPr>
        <p:spPr>
          <a:xfrm>
            <a:off x="4797971" y="1786168"/>
            <a:ext cx="6693941" cy="4043415"/>
          </a:xfrm>
        </p:spPr>
        <p:txBody>
          <a:bodyPr>
            <a:normAutofit fontScale="92500" lnSpcReduction="20000"/>
          </a:bodyPr>
          <a:lstStyle/>
          <a:p>
            <a:pPr>
              <a:lnSpc>
                <a:spcPct val="110000"/>
              </a:lnSpc>
            </a:pPr>
            <a:r>
              <a:rPr lang="en-US" sz="1800" dirty="0">
                <a:latin typeface="Calibri" panose="020F0502020204030204" pitchFamily="34" charset="0"/>
                <a:cs typeface="Calibri" panose="020F0502020204030204" pitchFamily="34" charset="0"/>
              </a:rPr>
              <a:t>The three dataframes ready for cleaning are: fips_df, census_df, and education_df.</a:t>
            </a:r>
          </a:p>
          <a:p>
            <a:pPr>
              <a:lnSpc>
                <a:spcPct val="110000"/>
              </a:lnSpc>
            </a:pPr>
            <a:r>
              <a:rPr lang="en-US" sz="1800" dirty="0">
                <a:latin typeface="Calibri" panose="020F0502020204030204" pitchFamily="34" charset="0"/>
                <a:cs typeface="Calibri" panose="020F0502020204030204" pitchFamily="34" charset="0"/>
              </a:rPr>
              <a:t>Removing strings like 'county’.</a:t>
            </a:r>
          </a:p>
          <a:p>
            <a:pPr>
              <a:lnSpc>
                <a:spcPct val="110000"/>
              </a:lnSpc>
            </a:pPr>
            <a:r>
              <a:rPr lang="en-US" sz="1800" dirty="0">
                <a:latin typeface="Calibri" panose="020F0502020204030204" pitchFamily="34" charset="0"/>
                <a:cs typeface="Calibri" panose="020F0502020204030204" pitchFamily="34" charset="0"/>
              </a:rPr>
              <a:t>Convert column names to lowercase.</a:t>
            </a:r>
          </a:p>
          <a:p>
            <a:pPr>
              <a:lnSpc>
                <a:spcPct val="110000"/>
              </a:lnSpc>
            </a:pPr>
            <a:r>
              <a:rPr lang="en-US" sz="1800" dirty="0">
                <a:latin typeface="Calibri" panose="020F0502020204030204" pitchFamily="34" charset="0"/>
                <a:cs typeface="Calibri" panose="020F0502020204030204" pitchFamily="34" charset="0"/>
              </a:rPr>
              <a:t>Dropping the null rows.</a:t>
            </a:r>
          </a:p>
          <a:p>
            <a:pPr>
              <a:lnSpc>
                <a:spcPct val="110000"/>
              </a:lnSpc>
            </a:pPr>
            <a:r>
              <a:rPr lang="en-US" sz="1800" dirty="0">
                <a:latin typeface="Calibri" panose="020F0502020204030204" pitchFamily="34" charset="0"/>
                <a:cs typeface="Calibri" panose="020F0502020204030204" pitchFamily="34" charset="0"/>
              </a:rPr>
              <a:t>Renaming the columns.</a:t>
            </a:r>
          </a:p>
          <a:p>
            <a:pPr>
              <a:lnSpc>
                <a:spcPct val="110000"/>
              </a:lnSpc>
            </a:pPr>
            <a:r>
              <a:rPr lang="en-US" sz="1800" dirty="0">
                <a:latin typeface="Calibri" panose="020F0502020204030204" pitchFamily="34" charset="0"/>
                <a:cs typeface="Calibri" panose="020F0502020204030204" pitchFamily="34" charset="0"/>
              </a:rPr>
              <a:t>Converting CHAR to NUM.</a:t>
            </a:r>
          </a:p>
          <a:p>
            <a:pPr>
              <a:lnSpc>
                <a:spcPct val="110000"/>
              </a:lnSpc>
            </a:pPr>
            <a:r>
              <a:rPr lang="en-US" sz="1800" dirty="0">
                <a:latin typeface="Calibri" panose="020F0502020204030204" pitchFamily="34" charset="0"/>
                <a:cs typeface="Calibri" panose="020F0502020204030204" pitchFamily="34" charset="0"/>
              </a:rPr>
              <a:t>Split the name into two county and state columns.</a:t>
            </a:r>
          </a:p>
          <a:p>
            <a:pPr>
              <a:lnSpc>
                <a:spcPct val="110000"/>
              </a:lnSpc>
            </a:pPr>
            <a:r>
              <a:rPr lang="en-US" sz="1800" dirty="0">
                <a:latin typeface="Calibri" panose="020F0502020204030204" pitchFamily="34" charset="0"/>
                <a:cs typeface="Calibri" panose="020F0502020204030204" pitchFamily="34" charset="0"/>
              </a:rPr>
              <a:t>Selecting the column of interest.</a:t>
            </a:r>
          </a:p>
          <a:p>
            <a:pPr>
              <a:lnSpc>
                <a:spcPct val="110000"/>
              </a:lnSpc>
            </a:pPr>
            <a:r>
              <a:rPr lang="en-US" sz="1800" dirty="0">
                <a:latin typeface="Calibri" panose="020F0502020204030204" pitchFamily="34" charset="0"/>
                <a:cs typeface="Calibri" panose="020F0502020204030204" pitchFamily="34" charset="0"/>
              </a:rPr>
              <a:t>Exporting file as csv to working directory for creating a relational database using Quick DBD tool.</a:t>
            </a:r>
          </a:p>
          <a:p>
            <a:pPr>
              <a:lnSpc>
                <a:spcPct val="110000"/>
              </a:lnSpc>
            </a:pPr>
            <a:r>
              <a:rPr lang="en-US" sz="1800" dirty="0">
                <a:latin typeface="Calibri" panose="020F0502020204030204" pitchFamily="34" charset="0"/>
                <a:cs typeface="Calibri" panose="020F0502020204030204" pitchFamily="34" charset="0"/>
              </a:rPr>
              <a:t>Finally, merging the three dataframes on fips code in </a:t>
            </a:r>
            <a:r>
              <a:rPr lang="en-US" sz="1800" dirty="0" err="1">
                <a:latin typeface="Calibri" panose="020F0502020204030204" pitchFamily="34" charset="0"/>
                <a:cs typeface="Calibri" panose="020F0502020204030204" pitchFamily="34" charset="0"/>
              </a:rPr>
              <a:t>new_df</a:t>
            </a:r>
            <a:r>
              <a:rPr lang="en-US" sz="1800" dirty="0">
                <a:latin typeface="Calibri" panose="020F0502020204030204" pitchFamily="34" charset="0"/>
                <a:cs typeface="Calibri" panose="020F0502020204030204" pitchFamily="34" charset="0"/>
              </a:rPr>
              <a:t>.</a:t>
            </a:r>
          </a:p>
          <a:p>
            <a:pPr>
              <a:lnSpc>
                <a:spcPct val="110000"/>
              </a:lnSpc>
            </a:pPr>
            <a:endParaRPr lang="en-US" sz="1400" dirty="0">
              <a:latin typeface="Calibri" panose="020F0502020204030204" pitchFamily="34" charset="0"/>
              <a:cs typeface="Calibri" panose="020F0502020204030204" pitchFamily="34" charset="0"/>
            </a:endParaRPr>
          </a:p>
          <a:p>
            <a:pPr marL="0" indent="0">
              <a:lnSpc>
                <a:spcPct val="110000"/>
              </a:lnSpc>
              <a:buNone/>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01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5A8B4-84FA-B635-FF62-0BFBEF5D1716}"/>
              </a:ext>
            </a:extLst>
          </p:cNvPr>
          <p:cNvSpPr>
            <a:spLocks noGrp="1"/>
          </p:cNvSpPr>
          <p:nvPr>
            <p:ph type="title"/>
          </p:nvPr>
        </p:nvSpPr>
        <p:spPr>
          <a:xfrm>
            <a:off x="800100" y="975566"/>
            <a:ext cx="3539359" cy="2377250"/>
          </a:xfrm>
        </p:spPr>
        <p:txBody>
          <a:bodyPr vert="horz" lIns="91440" tIns="45720" rIns="91440" bIns="45720" rtlCol="0" anchor="t">
            <a:normAutofit/>
          </a:bodyPr>
          <a:lstStyle/>
          <a:p>
            <a:r>
              <a:rPr lang="en-US" sz="4400" dirty="0">
                <a:solidFill>
                  <a:srgbClr val="0070C0"/>
                </a:solidFill>
              </a:rPr>
              <a:t>Relational database Design:</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10;&#10;Description automatically generated">
            <a:extLst>
              <a:ext uri="{FF2B5EF4-FFF2-40B4-BE49-F238E27FC236}">
                <a16:creationId xmlns:a16="http://schemas.microsoft.com/office/drawing/2014/main" id="{5D4E3FD6-AA5C-0BE0-F802-2BC8D259B8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39559" y="977477"/>
            <a:ext cx="6252341" cy="4918820"/>
          </a:xfrm>
          <a:prstGeom prst="rect">
            <a:avLst/>
          </a:prstGeom>
        </p:spPr>
      </p:pic>
      <p:cxnSp>
        <p:nvCxnSpPr>
          <p:cNvPr id="18" name="Straight Connector 17">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Icon&#10;&#10;Description automatically generated">
            <a:extLst>
              <a:ext uri="{FF2B5EF4-FFF2-40B4-BE49-F238E27FC236}">
                <a16:creationId xmlns:a16="http://schemas.microsoft.com/office/drawing/2014/main" id="{D19ACD5D-960A-BDD7-C8C0-7CFB2D38C72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00100" y="3421104"/>
            <a:ext cx="2402270" cy="2461330"/>
          </a:xfrm>
          <a:prstGeom prst="rect">
            <a:avLst/>
          </a:prstGeom>
        </p:spPr>
      </p:pic>
    </p:spTree>
    <p:extLst>
      <p:ext uri="{BB962C8B-B14F-4D97-AF65-F5344CB8AC3E}">
        <p14:creationId xmlns:p14="http://schemas.microsoft.com/office/powerpoint/2010/main" val="321822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0D9C-DB75-BA87-346B-3E028A348D9E}"/>
              </a:ext>
            </a:extLst>
          </p:cNvPr>
          <p:cNvSpPr>
            <a:spLocks noGrp="1"/>
          </p:cNvSpPr>
          <p:nvPr>
            <p:ph type="title"/>
          </p:nvPr>
        </p:nvSpPr>
        <p:spPr>
          <a:xfrm>
            <a:off x="700635" y="832955"/>
            <a:ext cx="5395366" cy="974823"/>
          </a:xfrm>
        </p:spPr>
        <p:txBody>
          <a:bodyPr>
            <a:normAutofit fontScale="90000"/>
          </a:bodyPr>
          <a:lstStyle/>
          <a:p>
            <a:r>
              <a:rPr lang="en-US" sz="3200" dirty="0">
                <a:solidFill>
                  <a:srgbClr val="0070C0"/>
                </a:solidFill>
                <a:latin typeface="Calibri" panose="020F0502020204030204" pitchFamily="34" charset="0"/>
                <a:cs typeface="Calibri" panose="020F0502020204030204" pitchFamily="34" charset="0"/>
              </a:rPr>
              <a:t>Assumptions for performing the linear regression:</a:t>
            </a:r>
          </a:p>
        </p:txBody>
      </p:sp>
      <p:sp>
        <p:nvSpPr>
          <p:cNvPr id="3" name="Content Placeholder 2">
            <a:extLst>
              <a:ext uri="{FF2B5EF4-FFF2-40B4-BE49-F238E27FC236}">
                <a16:creationId xmlns:a16="http://schemas.microsoft.com/office/drawing/2014/main" id="{C60EA8FC-D242-B5B0-DFA9-B996829B40C4}"/>
              </a:ext>
            </a:extLst>
          </p:cNvPr>
          <p:cNvSpPr>
            <a:spLocks noGrp="1"/>
          </p:cNvSpPr>
          <p:nvPr>
            <p:ph idx="1"/>
          </p:nvPr>
        </p:nvSpPr>
        <p:spPr>
          <a:xfrm>
            <a:off x="983015" y="2286610"/>
            <a:ext cx="4986861" cy="2945266"/>
          </a:xfrm>
        </p:spPr>
        <p:txBody>
          <a:bodyPr>
            <a:normAutofit fontScale="25000" lnSpcReduction="20000"/>
          </a:bodyPr>
          <a:lstStyle/>
          <a:p>
            <a:pPr marL="457200" indent="-457200">
              <a:buFont typeface="+mj-lt"/>
              <a:buAutoNum type="arabicPeriod"/>
            </a:pPr>
            <a:r>
              <a:rPr lang="en-US" sz="9600" dirty="0"/>
              <a:t>Independence of observations (aka no autocorrelation).</a:t>
            </a:r>
          </a:p>
          <a:p>
            <a:pPr marL="457200" indent="-457200">
              <a:buFont typeface="+mj-lt"/>
              <a:buAutoNum type="arabicPeriod"/>
            </a:pPr>
            <a:r>
              <a:rPr lang="en-US" sz="9600" dirty="0"/>
              <a:t> Normality.</a:t>
            </a:r>
          </a:p>
          <a:p>
            <a:pPr marL="457200" indent="-457200">
              <a:buFont typeface="+mj-lt"/>
              <a:buAutoNum type="arabicPeriod"/>
            </a:pPr>
            <a:r>
              <a:rPr lang="en-US" sz="9600" dirty="0"/>
              <a:t>Linearity.</a:t>
            </a:r>
          </a:p>
          <a:p>
            <a:pPr marL="457200" indent="-457200">
              <a:buFont typeface="+mj-lt"/>
              <a:buAutoNum type="arabicPeriod"/>
            </a:pPr>
            <a:r>
              <a:rPr lang="en-US" sz="9600" dirty="0"/>
              <a:t>Homoscedasticity (aka homogeneity of variance)</a:t>
            </a:r>
          </a:p>
          <a:p>
            <a:endParaRPr lang="en-US" dirty="0"/>
          </a:p>
        </p:txBody>
      </p:sp>
      <p:pic>
        <p:nvPicPr>
          <p:cNvPr id="11" name="Picture 10">
            <a:extLst>
              <a:ext uri="{FF2B5EF4-FFF2-40B4-BE49-F238E27FC236}">
                <a16:creationId xmlns:a16="http://schemas.microsoft.com/office/drawing/2014/main" id="{60598CB1-87D3-1BA7-1D96-4EB85A846500}"/>
              </a:ext>
            </a:extLst>
          </p:cNvPr>
          <p:cNvPicPr>
            <a:picLocks noChangeAspect="1"/>
          </p:cNvPicPr>
          <p:nvPr/>
        </p:nvPicPr>
        <p:blipFill>
          <a:blip r:embed="rId3"/>
          <a:stretch>
            <a:fillRect/>
          </a:stretch>
        </p:blipFill>
        <p:spPr>
          <a:xfrm>
            <a:off x="6096000" y="813976"/>
            <a:ext cx="5395366" cy="2945267"/>
          </a:xfrm>
          <a:prstGeom prst="rect">
            <a:avLst/>
          </a:prstGeom>
        </p:spPr>
      </p:pic>
      <p:pic>
        <p:nvPicPr>
          <p:cNvPr id="13" name="Picture 12">
            <a:extLst>
              <a:ext uri="{FF2B5EF4-FFF2-40B4-BE49-F238E27FC236}">
                <a16:creationId xmlns:a16="http://schemas.microsoft.com/office/drawing/2014/main" id="{47C439CB-41EE-24AA-E8B1-EB545305CB41}"/>
              </a:ext>
            </a:extLst>
          </p:cNvPr>
          <p:cNvPicPr>
            <a:picLocks noChangeAspect="1"/>
          </p:cNvPicPr>
          <p:nvPr/>
        </p:nvPicPr>
        <p:blipFill>
          <a:blip r:embed="rId4"/>
          <a:stretch>
            <a:fillRect/>
          </a:stretch>
        </p:blipFill>
        <p:spPr>
          <a:xfrm>
            <a:off x="6222126" y="3899338"/>
            <a:ext cx="5603568" cy="2945267"/>
          </a:xfrm>
          <a:prstGeom prst="rect">
            <a:avLst/>
          </a:prstGeom>
        </p:spPr>
      </p:pic>
    </p:spTree>
    <p:extLst>
      <p:ext uri="{BB962C8B-B14F-4D97-AF65-F5344CB8AC3E}">
        <p14:creationId xmlns:p14="http://schemas.microsoft.com/office/powerpoint/2010/main" val="317783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5C37-5ADF-57EB-60B4-98E68EB76E30}"/>
              </a:ext>
            </a:extLst>
          </p:cNvPr>
          <p:cNvSpPr>
            <a:spLocks noGrp="1"/>
          </p:cNvSpPr>
          <p:nvPr>
            <p:ph type="title"/>
          </p:nvPr>
        </p:nvSpPr>
        <p:spPr>
          <a:xfrm>
            <a:off x="700635" y="922096"/>
            <a:ext cx="10691265" cy="1158952"/>
          </a:xfrm>
        </p:spPr>
        <p:txBody>
          <a:bodyPr>
            <a:normAutofit/>
          </a:bodyPr>
          <a:lstStyle/>
          <a:p>
            <a:pPr algn="ctr"/>
            <a:r>
              <a:rPr lang="en-US" sz="3200" dirty="0">
                <a:solidFill>
                  <a:srgbClr val="0070C0"/>
                </a:solidFill>
              </a:rPr>
              <a:t>scatter plot for Assumption test</a:t>
            </a:r>
          </a:p>
        </p:txBody>
      </p:sp>
      <p:pic>
        <p:nvPicPr>
          <p:cNvPr id="4" name="Picture 3">
            <a:extLst>
              <a:ext uri="{FF2B5EF4-FFF2-40B4-BE49-F238E27FC236}">
                <a16:creationId xmlns:a16="http://schemas.microsoft.com/office/drawing/2014/main" id="{1342BF77-AD61-FEAB-AB08-16B7BDAD9C2E}"/>
              </a:ext>
            </a:extLst>
          </p:cNvPr>
          <p:cNvPicPr>
            <a:picLocks noChangeAspect="1"/>
          </p:cNvPicPr>
          <p:nvPr/>
        </p:nvPicPr>
        <p:blipFill>
          <a:blip r:embed="rId3"/>
          <a:stretch>
            <a:fillRect/>
          </a:stretch>
        </p:blipFill>
        <p:spPr>
          <a:xfrm>
            <a:off x="2712933" y="1821618"/>
            <a:ext cx="6666667" cy="4114286"/>
          </a:xfrm>
          <a:prstGeom prst="rect">
            <a:avLst/>
          </a:prstGeom>
        </p:spPr>
      </p:pic>
    </p:spTree>
    <p:extLst>
      <p:ext uri="{BB962C8B-B14F-4D97-AF65-F5344CB8AC3E}">
        <p14:creationId xmlns:p14="http://schemas.microsoft.com/office/powerpoint/2010/main" val="152281070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1745</Words>
  <Application>Microsoft Office PowerPoint</Application>
  <PresentationFormat>Widescreen</PresentationFormat>
  <Paragraphs>162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Calisto MT</vt:lpstr>
      <vt:lpstr>Google Sans</vt:lpstr>
      <vt:lpstr>Roboto</vt:lpstr>
      <vt:lpstr>Univers Condensed</vt:lpstr>
      <vt:lpstr>ChronicleVTI</vt:lpstr>
      <vt:lpstr>Analysis of Education and Socioeconomic Status</vt:lpstr>
      <vt:lpstr>motivation for performing this analysis</vt:lpstr>
      <vt:lpstr>Goal of the Project:</vt:lpstr>
      <vt:lpstr>STEPS to achieve the Goal</vt:lpstr>
      <vt:lpstr>Data Sources:</vt:lpstr>
      <vt:lpstr>Data Cleaning Steps:</vt:lpstr>
      <vt:lpstr>Relational database Design:</vt:lpstr>
      <vt:lpstr>Assumptions for performing the linear regression:</vt:lpstr>
      <vt:lpstr>scatter plot for Assumption test</vt:lpstr>
      <vt:lpstr>Homoscedasticity (aka homogeneity of variance)</vt:lpstr>
      <vt:lpstr>Simple Linear Regression Model &amp; Summary:</vt:lpstr>
      <vt:lpstr>The correlation coefficient between the two variables</vt:lpstr>
      <vt:lpstr>Challenges encountered in code and/or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Education and Socioeconomic Status</dc:title>
  <dc:creator>Mubashira Qari</dc:creator>
  <cp:lastModifiedBy>Mubashira Qari</cp:lastModifiedBy>
  <cp:revision>38</cp:revision>
  <dcterms:created xsi:type="dcterms:W3CDTF">2022-05-15T21:37:59Z</dcterms:created>
  <dcterms:modified xsi:type="dcterms:W3CDTF">2022-05-18T01:29:52Z</dcterms:modified>
</cp:coreProperties>
</file>