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CFF"/>
    <a:srgbClr val="6699FF"/>
    <a:srgbClr val="A6C2F0"/>
    <a:srgbClr val="ADC1E9"/>
    <a:srgbClr val="9ABBFC"/>
    <a:srgbClr val="252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3549" autoAdjust="0"/>
  </p:normalViewPr>
  <p:slideViewPr>
    <p:cSldViewPr snapToGrid="0">
      <p:cViewPr varScale="1">
        <p:scale>
          <a:sx n="91" d="100"/>
          <a:sy n="91" d="100"/>
        </p:scale>
        <p:origin x="12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E2689-2EFE-4EA8-B1E8-2DB57170C0F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8F4B70B-BD29-439C-9F80-404870611096}">
      <dgm:prSet/>
      <dgm:spPr>
        <a:solidFill>
          <a:srgbClr val="0070C0"/>
        </a:solidFill>
      </dgm:spPr>
      <dgm:t>
        <a:bodyPr/>
        <a:lstStyle/>
        <a:p>
          <a:r>
            <a:rPr lang="en-US"/>
            <a:t>Collect the required data.</a:t>
          </a:r>
        </a:p>
      </dgm:t>
    </dgm:pt>
    <dgm:pt modelId="{4DFE7655-3ACA-48A3-8D50-783C4E4B7C31}" type="parTrans" cxnId="{3F017C05-9252-4F46-A1E8-42406B78F829}">
      <dgm:prSet/>
      <dgm:spPr/>
      <dgm:t>
        <a:bodyPr/>
        <a:lstStyle/>
        <a:p>
          <a:endParaRPr lang="en-US"/>
        </a:p>
      </dgm:t>
    </dgm:pt>
    <dgm:pt modelId="{73A2B5DF-15BC-4548-B300-1CBECFEFD4CB}" type="sibTrans" cxnId="{3F017C05-9252-4F46-A1E8-42406B78F829}">
      <dgm:prSet/>
      <dgm:spPr/>
      <dgm:t>
        <a:bodyPr/>
        <a:lstStyle/>
        <a:p>
          <a:endParaRPr lang="en-US"/>
        </a:p>
      </dgm:t>
    </dgm:pt>
    <dgm:pt modelId="{DDD8439A-4968-4469-86A9-5E218A4FF4E7}">
      <dgm:prSet/>
      <dgm:spPr>
        <a:solidFill>
          <a:srgbClr val="0070C0"/>
        </a:solidFill>
      </dgm:spPr>
      <dgm:t>
        <a:bodyPr/>
        <a:lstStyle/>
        <a:p>
          <a:r>
            <a:rPr lang="en-US"/>
            <a:t>Perform the exploratory data analysis (EDA).</a:t>
          </a:r>
        </a:p>
      </dgm:t>
    </dgm:pt>
    <dgm:pt modelId="{35E0F850-584B-48C2-8A7E-23819C2480EC}" type="parTrans" cxnId="{6B40D58B-E137-434B-8DD5-08BE762EDFC1}">
      <dgm:prSet/>
      <dgm:spPr/>
      <dgm:t>
        <a:bodyPr/>
        <a:lstStyle/>
        <a:p>
          <a:endParaRPr lang="en-US"/>
        </a:p>
      </dgm:t>
    </dgm:pt>
    <dgm:pt modelId="{4C60D8E2-26A5-43C7-8C0E-2FDFCFC174C9}" type="sibTrans" cxnId="{6B40D58B-E137-434B-8DD5-08BE762EDFC1}">
      <dgm:prSet/>
      <dgm:spPr/>
      <dgm:t>
        <a:bodyPr/>
        <a:lstStyle/>
        <a:p>
          <a:endParaRPr lang="en-US"/>
        </a:p>
      </dgm:t>
    </dgm:pt>
    <dgm:pt modelId="{9570EBD6-89B2-4128-AE56-C61AED289AC9}">
      <dgm:prSet/>
      <dgm:spPr>
        <a:solidFill>
          <a:srgbClr val="0070C0"/>
        </a:solidFill>
      </dgm:spPr>
      <dgm:t>
        <a:bodyPr/>
        <a:lstStyle/>
        <a:p>
          <a:r>
            <a:rPr lang="en-US"/>
            <a:t>Perform extract load and transform (ETL) process.</a:t>
          </a:r>
        </a:p>
      </dgm:t>
    </dgm:pt>
    <dgm:pt modelId="{4A29CCE8-2422-4D2B-BE66-A01C2FBCF696}" type="parTrans" cxnId="{F8EC95F7-AA7A-4B0C-A677-070F94A4F95E}">
      <dgm:prSet/>
      <dgm:spPr/>
      <dgm:t>
        <a:bodyPr/>
        <a:lstStyle/>
        <a:p>
          <a:endParaRPr lang="en-US"/>
        </a:p>
      </dgm:t>
    </dgm:pt>
    <dgm:pt modelId="{042916BA-88CC-41A5-8EC4-065E1580573B}" type="sibTrans" cxnId="{F8EC95F7-AA7A-4B0C-A677-070F94A4F95E}">
      <dgm:prSet/>
      <dgm:spPr/>
      <dgm:t>
        <a:bodyPr/>
        <a:lstStyle/>
        <a:p>
          <a:endParaRPr lang="en-US"/>
        </a:p>
      </dgm:t>
    </dgm:pt>
    <dgm:pt modelId="{DAA3E84E-AB44-4ED8-8AD7-933A4A8B1ACB}">
      <dgm:prSet/>
      <dgm:spPr>
        <a:solidFill>
          <a:srgbClr val="0070C0"/>
        </a:solidFill>
      </dgm:spPr>
      <dgm:t>
        <a:bodyPr/>
        <a:lstStyle/>
        <a:p>
          <a:r>
            <a:rPr lang="en-US" dirty="0"/>
            <a:t>Design a relational database to import in PostgreSQL.</a:t>
          </a:r>
        </a:p>
      </dgm:t>
    </dgm:pt>
    <dgm:pt modelId="{D30D968D-7CAA-47E0-87FC-F2BBC308F928}" type="parTrans" cxnId="{DDE90962-B39D-43F7-8F37-80D25E5E7940}">
      <dgm:prSet/>
      <dgm:spPr/>
      <dgm:t>
        <a:bodyPr/>
        <a:lstStyle/>
        <a:p>
          <a:endParaRPr lang="en-US"/>
        </a:p>
      </dgm:t>
    </dgm:pt>
    <dgm:pt modelId="{90A21970-C27A-42CE-9B1A-51C2A7CEF9FA}" type="sibTrans" cxnId="{DDE90962-B39D-43F7-8F37-80D25E5E7940}">
      <dgm:prSet/>
      <dgm:spPr/>
      <dgm:t>
        <a:bodyPr/>
        <a:lstStyle/>
        <a:p>
          <a:endParaRPr lang="en-US"/>
        </a:p>
      </dgm:t>
    </dgm:pt>
    <dgm:pt modelId="{7E13EFD6-CDFA-4611-BDCA-3CFD6B1691AB}">
      <dgm:prSet/>
      <dgm:spPr>
        <a:solidFill>
          <a:srgbClr val="0070C0"/>
        </a:solidFill>
      </dgm:spPr>
      <dgm:t>
        <a:bodyPr/>
        <a:lstStyle/>
        <a:p>
          <a:r>
            <a:rPr lang="en-US"/>
            <a:t>Apply a linear regression model.</a:t>
          </a:r>
        </a:p>
      </dgm:t>
    </dgm:pt>
    <dgm:pt modelId="{4D85258D-CECB-4CDD-A2AC-F99B23758B86}" type="parTrans" cxnId="{E0C5BDD5-8A0E-4ED4-8312-21ECFCA73AAD}">
      <dgm:prSet/>
      <dgm:spPr/>
      <dgm:t>
        <a:bodyPr/>
        <a:lstStyle/>
        <a:p>
          <a:endParaRPr lang="en-US"/>
        </a:p>
      </dgm:t>
    </dgm:pt>
    <dgm:pt modelId="{D203E58E-2049-4696-B709-A5EF41319928}" type="sibTrans" cxnId="{E0C5BDD5-8A0E-4ED4-8312-21ECFCA73AAD}">
      <dgm:prSet/>
      <dgm:spPr/>
      <dgm:t>
        <a:bodyPr/>
        <a:lstStyle/>
        <a:p>
          <a:endParaRPr lang="en-US"/>
        </a:p>
      </dgm:t>
    </dgm:pt>
    <dgm:pt modelId="{80B9FE47-9F55-404E-801E-A09BE66EE8E0}">
      <dgm:prSet/>
      <dgm:spPr>
        <a:solidFill>
          <a:srgbClr val="0070C0"/>
        </a:solidFill>
      </dgm:spPr>
      <dgm:t>
        <a:bodyPr/>
        <a:lstStyle/>
        <a:p>
          <a:r>
            <a:rPr lang="en-US"/>
            <a:t>Estimate the correlation between per capita income and the bachelor's degree attainment.</a:t>
          </a:r>
        </a:p>
      </dgm:t>
    </dgm:pt>
    <dgm:pt modelId="{37239556-8FC4-4D12-88D1-304E2A9D364C}" type="parTrans" cxnId="{48DA6847-70B0-4F38-AECB-2FC4FA85BD7D}">
      <dgm:prSet/>
      <dgm:spPr/>
      <dgm:t>
        <a:bodyPr/>
        <a:lstStyle/>
        <a:p>
          <a:endParaRPr lang="en-US"/>
        </a:p>
      </dgm:t>
    </dgm:pt>
    <dgm:pt modelId="{B96C14DA-59FF-427E-89A8-19E8F81DE097}" type="sibTrans" cxnId="{48DA6847-70B0-4F38-AECB-2FC4FA85BD7D}">
      <dgm:prSet/>
      <dgm:spPr/>
      <dgm:t>
        <a:bodyPr/>
        <a:lstStyle/>
        <a:p>
          <a:endParaRPr lang="en-US"/>
        </a:p>
      </dgm:t>
    </dgm:pt>
    <dgm:pt modelId="{7424DA7B-F878-4726-AEF8-DB3F3CED2316}">
      <dgm:prSet/>
      <dgm:spPr>
        <a:solidFill>
          <a:srgbClr val="0070C0"/>
        </a:solidFill>
      </dgm:spPr>
      <dgm:t>
        <a:bodyPr/>
        <a:lstStyle/>
        <a:p>
          <a:r>
            <a:rPr lang="en-US"/>
            <a:t>Interpretation of the results.</a:t>
          </a:r>
        </a:p>
      </dgm:t>
    </dgm:pt>
    <dgm:pt modelId="{7BF368D6-A2C6-4F5E-8795-09BD95EAFE45}" type="parTrans" cxnId="{29057F93-F6C2-4DD4-BA6F-913931B4E38F}">
      <dgm:prSet/>
      <dgm:spPr/>
      <dgm:t>
        <a:bodyPr/>
        <a:lstStyle/>
        <a:p>
          <a:endParaRPr lang="en-US"/>
        </a:p>
      </dgm:t>
    </dgm:pt>
    <dgm:pt modelId="{6CEB6452-099D-489C-96B7-C3B16A1D3D4D}" type="sibTrans" cxnId="{29057F93-F6C2-4DD4-BA6F-913931B4E38F}">
      <dgm:prSet/>
      <dgm:spPr/>
      <dgm:t>
        <a:bodyPr/>
        <a:lstStyle/>
        <a:p>
          <a:endParaRPr lang="en-US"/>
        </a:p>
      </dgm:t>
    </dgm:pt>
    <dgm:pt modelId="{349157A2-3449-4590-A101-FFC65201108F}" type="pres">
      <dgm:prSet presAssocID="{53BE2689-2EFE-4EA8-B1E8-2DB57170C0F1}" presName="linear" presStyleCnt="0">
        <dgm:presLayoutVars>
          <dgm:animLvl val="lvl"/>
          <dgm:resizeHandles val="exact"/>
        </dgm:presLayoutVars>
      </dgm:prSet>
      <dgm:spPr/>
    </dgm:pt>
    <dgm:pt modelId="{E5BE2020-C427-4A7A-B8EA-B9EBA044316A}" type="pres">
      <dgm:prSet presAssocID="{C8F4B70B-BD29-439C-9F80-404870611096}" presName="parentText" presStyleLbl="node1" presStyleIdx="0" presStyleCnt="7" custLinFactNeighborX="265" custLinFactNeighborY="-57441">
        <dgm:presLayoutVars>
          <dgm:chMax val="0"/>
          <dgm:bulletEnabled val="1"/>
        </dgm:presLayoutVars>
      </dgm:prSet>
      <dgm:spPr/>
    </dgm:pt>
    <dgm:pt modelId="{70673CD6-AE7C-44C1-A0C4-622F4D84A88F}" type="pres">
      <dgm:prSet presAssocID="{73A2B5DF-15BC-4548-B300-1CBECFEFD4CB}" presName="spacer" presStyleCnt="0"/>
      <dgm:spPr/>
    </dgm:pt>
    <dgm:pt modelId="{5C35D145-8FDA-4944-80D1-6609B0324543}" type="pres">
      <dgm:prSet presAssocID="{DDD8439A-4968-4469-86A9-5E218A4FF4E7}" presName="parentText" presStyleLbl="node1" presStyleIdx="1" presStyleCnt="7" custLinFactNeighborX="265" custLinFactNeighborY="-2">
        <dgm:presLayoutVars>
          <dgm:chMax val="0"/>
          <dgm:bulletEnabled val="1"/>
        </dgm:presLayoutVars>
      </dgm:prSet>
      <dgm:spPr/>
    </dgm:pt>
    <dgm:pt modelId="{FEE93239-AF34-4C0C-BF0F-72E16726621B}" type="pres">
      <dgm:prSet presAssocID="{4C60D8E2-26A5-43C7-8C0E-2FDFCFC174C9}" presName="spacer" presStyleCnt="0"/>
      <dgm:spPr/>
    </dgm:pt>
    <dgm:pt modelId="{4CE1ADBC-5C77-410E-92AE-B24F5170D2F3}" type="pres">
      <dgm:prSet presAssocID="{9570EBD6-89B2-4128-AE56-C61AED289AC9}" presName="parentText" presStyleLbl="node1" presStyleIdx="2" presStyleCnt="7" custLinFactNeighborX="265" custLinFactNeighborY="-2">
        <dgm:presLayoutVars>
          <dgm:chMax val="0"/>
          <dgm:bulletEnabled val="1"/>
        </dgm:presLayoutVars>
      </dgm:prSet>
      <dgm:spPr/>
    </dgm:pt>
    <dgm:pt modelId="{0C9A50DD-1645-477B-B5D4-ADE0DC79CC8F}" type="pres">
      <dgm:prSet presAssocID="{042916BA-88CC-41A5-8EC4-065E1580573B}" presName="spacer" presStyleCnt="0"/>
      <dgm:spPr/>
    </dgm:pt>
    <dgm:pt modelId="{3173192B-C356-4AEB-912A-4314978D233D}" type="pres">
      <dgm:prSet presAssocID="{DAA3E84E-AB44-4ED8-8AD7-933A4A8B1ACB}" presName="parentText" presStyleLbl="node1" presStyleIdx="3" presStyleCnt="7" custLinFactNeighborX="265" custLinFactNeighborY="-2">
        <dgm:presLayoutVars>
          <dgm:chMax val="0"/>
          <dgm:bulletEnabled val="1"/>
        </dgm:presLayoutVars>
      </dgm:prSet>
      <dgm:spPr/>
    </dgm:pt>
    <dgm:pt modelId="{42680478-1DFE-4C32-86C2-E142A45D0211}" type="pres">
      <dgm:prSet presAssocID="{90A21970-C27A-42CE-9B1A-51C2A7CEF9FA}" presName="spacer" presStyleCnt="0"/>
      <dgm:spPr/>
    </dgm:pt>
    <dgm:pt modelId="{3F50CC99-C455-4316-B33B-1CEA270722FE}" type="pres">
      <dgm:prSet presAssocID="{7E13EFD6-CDFA-4611-BDCA-3CFD6B1691AB}" presName="parentText" presStyleLbl="node1" presStyleIdx="4" presStyleCnt="7" custLinFactNeighborX="397" custLinFactNeighborY="18898">
        <dgm:presLayoutVars>
          <dgm:chMax val="0"/>
          <dgm:bulletEnabled val="1"/>
        </dgm:presLayoutVars>
      </dgm:prSet>
      <dgm:spPr/>
    </dgm:pt>
    <dgm:pt modelId="{9BBEE706-0092-4B05-A320-8B07FF4DBC79}" type="pres">
      <dgm:prSet presAssocID="{D203E58E-2049-4696-B709-A5EF41319928}" presName="spacer" presStyleCnt="0"/>
      <dgm:spPr/>
    </dgm:pt>
    <dgm:pt modelId="{C93DAE8B-1C29-491D-822E-DA70A20DA861}" type="pres">
      <dgm:prSet presAssocID="{80B9FE47-9F55-404E-801E-A09BE66EE8E0}" presName="parentText" presStyleLbl="node1" presStyleIdx="5" presStyleCnt="7">
        <dgm:presLayoutVars>
          <dgm:chMax val="0"/>
          <dgm:bulletEnabled val="1"/>
        </dgm:presLayoutVars>
      </dgm:prSet>
      <dgm:spPr/>
    </dgm:pt>
    <dgm:pt modelId="{A2C65EC8-BA5E-4028-BFCE-D09CF853EEBB}" type="pres">
      <dgm:prSet presAssocID="{B96C14DA-59FF-427E-89A8-19E8F81DE097}" presName="spacer" presStyleCnt="0"/>
      <dgm:spPr/>
    </dgm:pt>
    <dgm:pt modelId="{B62DD953-6C33-40F1-9715-7945946AC5B4}" type="pres">
      <dgm:prSet presAssocID="{7424DA7B-F878-4726-AEF8-DB3F3CED2316}" presName="parentText" presStyleLbl="node1" presStyleIdx="6" presStyleCnt="7">
        <dgm:presLayoutVars>
          <dgm:chMax val="0"/>
          <dgm:bulletEnabled val="1"/>
        </dgm:presLayoutVars>
      </dgm:prSet>
      <dgm:spPr/>
    </dgm:pt>
  </dgm:ptLst>
  <dgm:cxnLst>
    <dgm:cxn modelId="{3F017C05-9252-4F46-A1E8-42406B78F829}" srcId="{53BE2689-2EFE-4EA8-B1E8-2DB57170C0F1}" destId="{C8F4B70B-BD29-439C-9F80-404870611096}" srcOrd="0" destOrd="0" parTransId="{4DFE7655-3ACA-48A3-8D50-783C4E4B7C31}" sibTransId="{73A2B5DF-15BC-4548-B300-1CBECFEFD4CB}"/>
    <dgm:cxn modelId="{D2EAE333-41B1-4C2D-AFC0-CE4477F816EA}" type="presOf" srcId="{80B9FE47-9F55-404E-801E-A09BE66EE8E0}" destId="{C93DAE8B-1C29-491D-822E-DA70A20DA861}" srcOrd="0" destOrd="0" presId="urn:microsoft.com/office/officeart/2005/8/layout/vList2"/>
    <dgm:cxn modelId="{11982B34-4701-4792-9337-B8209D9F31BA}" type="presOf" srcId="{DAA3E84E-AB44-4ED8-8AD7-933A4A8B1ACB}" destId="{3173192B-C356-4AEB-912A-4314978D233D}" srcOrd="0" destOrd="0" presId="urn:microsoft.com/office/officeart/2005/8/layout/vList2"/>
    <dgm:cxn modelId="{DDE90962-B39D-43F7-8F37-80D25E5E7940}" srcId="{53BE2689-2EFE-4EA8-B1E8-2DB57170C0F1}" destId="{DAA3E84E-AB44-4ED8-8AD7-933A4A8B1ACB}" srcOrd="3" destOrd="0" parTransId="{D30D968D-7CAA-47E0-87FC-F2BBC308F928}" sibTransId="{90A21970-C27A-42CE-9B1A-51C2A7CEF9FA}"/>
    <dgm:cxn modelId="{A56AC744-6527-4369-9C8A-362A62333326}" type="presOf" srcId="{7E13EFD6-CDFA-4611-BDCA-3CFD6B1691AB}" destId="{3F50CC99-C455-4316-B33B-1CEA270722FE}" srcOrd="0" destOrd="0" presId="urn:microsoft.com/office/officeart/2005/8/layout/vList2"/>
    <dgm:cxn modelId="{48DA6847-70B0-4F38-AECB-2FC4FA85BD7D}" srcId="{53BE2689-2EFE-4EA8-B1E8-2DB57170C0F1}" destId="{80B9FE47-9F55-404E-801E-A09BE66EE8E0}" srcOrd="5" destOrd="0" parTransId="{37239556-8FC4-4D12-88D1-304E2A9D364C}" sibTransId="{B96C14DA-59FF-427E-89A8-19E8F81DE097}"/>
    <dgm:cxn modelId="{B700B155-BA3C-4489-8A51-277DDF787F3C}" type="presOf" srcId="{C8F4B70B-BD29-439C-9F80-404870611096}" destId="{E5BE2020-C427-4A7A-B8EA-B9EBA044316A}" srcOrd="0" destOrd="0" presId="urn:microsoft.com/office/officeart/2005/8/layout/vList2"/>
    <dgm:cxn modelId="{6B40D58B-E137-434B-8DD5-08BE762EDFC1}" srcId="{53BE2689-2EFE-4EA8-B1E8-2DB57170C0F1}" destId="{DDD8439A-4968-4469-86A9-5E218A4FF4E7}" srcOrd="1" destOrd="0" parTransId="{35E0F850-584B-48C2-8A7E-23819C2480EC}" sibTransId="{4C60D8E2-26A5-43C7-8C0E-2FDFCFC174C9}"/>
    <dgm:cxn modelId="{29057F93-F6C2-4DD4-BA6F-913931B4E38F}" srcId="{53BE2689-2EFE-4EA8-B1E8-2DB57170C0F1}" destId="{7424DA7B-F878-4726-AEF8-DB3F3CED2316}" srcOrd="6" destOrd="0" parTransId="{7BF368D6-A2C6-4F5E-8795-09BD95EAFE45}" sibTransId="{6CEB6452-099D-489C-96B7-C3B16A1D3D4D}"/>
    <dgm:cxn modelId="{84C66AA8-F879-47F1-9E61-1C41702CAA0B}" type="presOf" srcId="{DDD8439A-4968-4469-86A9-5E218A4FF4E7}" destId="{5C35D145-8FDA-4944-80D1-6609B0324543}" srcOrd="0" destOrd="0" presId="urn:microsoft.com/office/officeart/2005/8/layout/vList2"/>
    <dgm:cxn modelId="{E3B4F6BF-11FD-45D4-B919-0CBA219A7525}" type="presOf" srcId="{9570EBD6-89B2-4128-AE56-C61AED289AC9}" destId="{4CE1ADBC-5C77-410E-92AE-B24F5170D2F3}" srcOrd="0" destOrd="0" presId="urn:microsoft.com/office/officeart/2005/8/layout/vList2"/>
    <dgm:cxn modelId="{A9D86FC0-EE74-4CAB-8504-81B5AB218ACD}" type="presOf" srcId="{53BE2689-2EFE-4EA8-B1E8-2DB57170C0F1}" destId="{349157A2-3449-4590-A101-FFC65201108F}" srcOrd="0" destOrd="0" presId="urn:microsoft.com/office/officeart/2005/8/layout/vList2"/>
    <dgm:cxn modelId="{E0C5BDD5-8A0E-4ED4-8312-21ECFCA73AAD}" srcId="{53BE2689-2EFE-4EA8-B1E8-2DB57170C0F1}" destId="{7E13EFD6-CDFA-4611-BDCA-3CFD6B1691AB}" srcOrd="4" destOrd="0" parTransId="{4D85258D-CECB-4CDD-A2AC-F99B23758B86}" sibTransId="{D203E58E-2049-4696-B709-A5EF41319928}"/>
    <dgm:cxn modelId="{BE8234E3-19F3-4BC3-85FA-B6B5DD642ED1}" type="presOf" srcId="{7424DA7B-F878-4726-AEF8-DB3F3CED2316}" destId="{B62DD953-6C33-40F1-9715-7945946AC5B4}" srcOrd="0" destOrd="0" presId="urn:microsoft.com/office/officeart/2005/8/layout/vList2"/>
    <dgm:cxn modelId="{F8EC95F7-AA7A-4B0C-A677-070F94A4F95E}" srcId="{53BE2689-2EFE-4EA8-B1E8-2DB57170C0F1}" destId="{9570EBD6-89B2-4128-AE56-C61AED289AC9}" srcOrd="2" destOrd="0" parTransId="{4A29CCE8-2422-4D2B-BE66-A01C2FBCF696}" sibTransId="{042916BA-88CC-41A5-8EC4-065E1580573B}"/>
    <dgm:cxn modelId="{5F59547B-87D3-441F-85E1-0174ECFE9229}" type="presParOf" srcId="{349157A2-3449-4590-A101-FFC65201108F}" destId="{E5BE2020-C427-4A7A-B8EA-B9EBA044316A}" srcOrd="0" destOrd="0" presId="urn:microsoft.com/office/officeart/2005/8/layout/vList2"/>
    <dgm:cxn modelId="{C90D61A6-12BE-4AA1-BC75-3CD035941F11}" type="presParOf" srcId="{349157A2-3449-4590-A101-FFC65201108F}" destId="{70673CD6-AE7C-44C1-A0C4-622F4D84A88F}" srcOrd="1" destOrd="0" presId="urn:microsoft.com/office/officeart/2005/8/layout/vList2"/>
    <dgm:cxn modelId="{15DC8B40-868F-4C85-93D7-EE6AD6FB0E49}" type="presParOf" srcId="{349157A2-3449-4590-A101-FFC65201108F}" destId="{5C35D145-8FDA-4944-80D1-6609B0324543}" srcOrd="2" destOrd="0" presId="urn:microsoft.com/office/officeart/2005/8/layout/vList2"/>
    <dgm:cxn modelId="{17CB4FA1-B56A-4E12-A0A3-EFA7C18D1834}" type="presParOf" srcId="{349157A2-3449-4590-A101-FFC65201108F}" destId="{FEE93239-AF34-4C0C-BF0F-72E16726621B}" srcOrd="3" destOrd="0" presId="urn:microsoft.com/office/officeart/2005/8/layout/vList2"/>
    <dgm:cxn modelId="{296BE029-1DEB-40C4-B058-098054167A1B}" type="presParOf" srcId="{349157A2-3449-4590-A101-FFC65201108F}" destId="{4CE1ADBC-5C77-410E-92AE-B24F5170D2F3}" srcOrd="4" destOrd="0" presId="urn:microsoft.com/office/officeart/2005/8/layout/vList2"/>
    <dgm:cxn modelId="{08FB03A8-8D25-4675-B454-D4E45E72F4D0}" type="presParOf" srcId="{349157A2-3449-4590-A101-FFC65201108F}" destId="{0C9A50DD-1645-477B-B5D4-ADE0DC79CC8F}" srcOrd="5" destOrd="0" presId="urn:microsoft.com/office/officeart/2005/8/layout/vList2"/>
    <dgm:cxn modelId="{01FE81E7-DB9B-4124-84F6-BB9D93DA1054}" type="presParOf" srcId="{349157A2-3449-4590-A101-FFC65201108F}" destId="{3173192B-C356-4AEB-912A-4314978D233D}" srcOrd="6" destOrd="0" presId="urn:microsoft.com/office/officeart/2005/8/layout/vList2"/>
    <dgm:cxn modelId="{85BAB285-C3A7-4E7D-A410-533873304795}" type="presParOf" srcId="{349157A2-3449-4590-A101-FFC65201108F}" destId="{42680478-1DFE-4C32-86C2-E142A45D0211}" srcOrd="7" destOrd="0" presId="urn:microsoft.com/office/officeart/2005/8/layout/vList2"/>
    <dgm:cxn modelId="{FDC1CBAD-7641-4C9B-90A6-E310DD32791F}" type="presParOf" srcId="{349157A2-3449-4590-A101-FFC65201108F}" destId="{3F50CC99-C455-4316-B33B-1CEA270722FE}" srcOrd="8" destOrd="0" presId="urn:microsoft.com/office/officeart/2005/8/layout/vList2"/>
    <dgm:cxn modelId="{4FF0EB42-6FCA-4333-8941-CF2B990ECCFA}" type="presParOf" srcId="{349157A2-3449-4590-A101-FFC65201108F}" destId="{9BBEE706-0092-4B05-A320-8B07FF4DBC79}" srcOrd="9" destOrd="0" presId="urn:microsoft.com/office/officeart/2005/8/layout/vList2"/>
    <dgm:cxn modelId="{2CA36C98-170E-41E1-A384-8FE8AD852DC6}" type="presParOf" srcId="{349157A2-3449-4590-A101-FFC65201108F}" destId="{C93DAE8B-1C29-491D-822E-DA70A20DA861}" srcOrd="10" destOrd="0" presId="urn:microsoft.com/office/officeart/2005/8/layout/vList2"/>
    <dgm:cxn modelId="{DB4258F1-88C5-4D8F-B3C7-EC2229DA13A3}" type="presParOf" srcId="{349157A2-3449-4590-A101-FFC65201108F}" destId="{A2C65EC8-BA5E-4028-BFCE-D09CF853EEBB}" srcOrd="11" destOrd="0" presId="urn:microsoft.com/office/officeart/2005/8/layout/vList2"/>
    <dgm:cxn modelId="{FE2FEB42-8BD1-4399-BC5C-5E5DE349C19A}" type="presParOf" srcId="{349157A2-3449-4590-A101-FFC65201108F}" destId="{B62DD953-6C33-40F1-9715-7945946AC5B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E2020-C427-4A7A-B8EA-B9EBA044316A}">
      <dsp:nvSpPr>
        <dsp:cNvPr id="0" name=""/>
        <dsp:cNvSpPr/>
      </dsp:nvSpPr>
      <dsp:spPr>
        <a:xfrm>
          <a:off x="0" y="68091"/>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Collect the required data.</a:t>
          </a:r>
        </a:p>
      </dsp:txBody>
      <dsp:txXfrm>
        <a:off x="29700" y="97791"/>
        <a:ext cx="6522376" cy="549000"/>
      </dsp:txXfrm>
    </dsp:sp>
    <dsp:sp modelId="{5C35D145-8FDA-4944-80D1-6609B0324543}">
      <dsp:nvSpPr>
        <dsp:cNvPr id="0" name=""/>
        <dsp:cNvSpPr/>
      </dsp:nvSpPr>
      <dsp:spPr>
        <a:xfrm>
          <a:off x="0" y="74903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 the exploratory data analysis (EDA).</a:t>
          </a:r>
        </a:p>
      </dsp:txBody>
      <dsp:txXfrm>
        <a:off x="29700" y="778739"/>
        <a:ext cx="6522376" cy="549000"/>
      </dsp:txXfrm>
    </dsp:sp>
    <dsp:sp modelId="{4CE1ADBC-5C77-410E-92AE-B24F5170D2F3}">
      <dsp:nvSpPr>
        <dsp:cNvPr id="0" name=""/>
        <dsp:cNvSpPr/>
      </dsp:nvSpPr>
      <dsp:spPr>
        <a:xfrm>
          <a:off x="0" y="140351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 extract load and transform (ETL) process.</a:t>
          </a:r>
        </a:p>
      </dsp:txBody>
      <dsp:txXfrm>
        <a:off x="29700" y="1433219"/>
        <a:ext cx="6522376" cy="549000"/>
      </dsp:txXfrm>
    </dsp:sp>
    <dsp:sp modelId="{3173192B-C356-4AEB-912A-4314978D233D}">
      <dsp:nvSpPr>
        <dsp:cNvPr id="0" name=""/>
        <dsp:cNvSpPr/>
      </dsp:nvSpPr>
      <dsp:spPr>
        <a:xfrm>
          <a:off x="0" y="2057999"/>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Design a relational database to import in PostgreSQL.</a:t>
          </a:r>
        </a:p>
      </dsp:txBody>
      <dsp:txXfrm>
        <a:off x="29700" y="2087699"/>
        <a:ext cx="6522376" cy="549000"/>
      </dsp:txXfrm>
    </dsp:sp>
    <dsp:sp modelId="{3F50CC99-C455-4316-B33B-1CEA270722FE}">
      <dsp:nvSpPr>
        <dsp:cNvPr id="0" name=""/>
        <dsp:cNvSpPr/>
      </dsp:nvSpPr>
      <dsp:spPr>
        <a:xfrm>
          <a:off x="0" y="2721188"/>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Apply a linear regression model.</a:t>
          </a:r>
        </a:p>
      </dsp:txBody>
      <dsp:txXfrm>
        <a:off x="29700" y="2750888"/>
        <a:ext cx="6522376" cy="549000"/>
      </dsp:txXfrm>
    </dsp:sp>
    <dsp:sp modelId="{C93DAE8B-1C29-491D-822E-DA70A20DA861}">
      <dsp:nvSpPr>
        <dsp:cNvPr id="0" name=""/>
        <dsp:cNvSpPr/>
      </dsp:nvSpPr>
      <dsp:spPr>
        <a:xfrm>
          <a:off x="0" y="336696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Estimate the correlation between per capita income and the bachelor's degree attainment.</a:t>
          </a:r>
        </a:p>
      </dsp:txBody>
      <dsp:txXfrm>
        <a:off x="29700" y="3396660"/>
        <a:ext cx="6522376" cy="549000"/>
      </dsp:txXfrm>
    </dsp:sp>
    <dsp:sp modelId="{B62DD953-6C33-40F1-9715-7945946AC5B4}">
      <dsp:nvSpPr>
        <dsp:cNvPr id="0" name=""/>
        <dsp:cNvSpPr/>
      </dsp:nvSpPr>
      <dsp:spPr>
        <a:xfrm>
          <a:off x="0" y="4021440"/>
          <a:ext cx="6581776" cy="608400"/>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Interpretation of the results.</a:t>
          </a:r>
        </a:p>
      </dsp:txBody>
      <dsp:txXfrm>
        <a:off x="29700" y="4051140"/>
        <a:ext cx="6522376"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92C36-925F-4835-9C0F-AF6483863590}"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607CE-69B0-4DE6-9B29-18F59D9E0C5E}" type="slidenum">
              <a:rPr lang="en-US" smtClean="0"/>
              <a:t>‹#›</a:t>
            </a:fld>
            <a:endParaRPr lang="en-US"/>
          </a:p>
        </p:txBody>
      </p:sp>
    </p:spTree>
    <p:extLst>
      <p:ext uri="{BB962C8B-B14F-4D97-AF65-F5344CB8AC3E}">
        <p14:creationId xmlns:p14="http://schemas.microsoft.com/office/powerpoint/2010/main" val="304817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ggPredict</a:t>
            </a:r>
            <a:r>
              <a:rPr lang="en-US" dirty="0"/>
              <a:t>() - Visualize Regression Model</a:t>
            </a:r>
          </a:p>
          <a:p>
            <a:endParaRPr lang="en-US" dirty="0"/>
          </a:p>
          <a:p>
            <a:r>
              <a:rPr lang="en-US" dirty="0"/>
              <a:t>We can show this model with </a:t>
            </a:r>
            <a:r>
              <a:rPr lang="en-US" dirty="0" err="1"/>
              <a:t>ggPredict</a:t>
            </a:r>
            <a:r>
              <a:rPr lang="en-US" dirty="0"/>
              <a:t>() function and adjust the number of regression lines with parameter </a:t>
            </a:r>
            <a:r>
              <a:rPr lang="en-US" dirty="0" err="1"/>
              <a:t>colorn</a:t>
            </a:r>
            <a:r>
              <a:rPr lang="en-US" dirty="0"/>
              <a:t>. </a:t>
            </a:r>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3</a:t>
            </a:fld>
            <a:endParaRPr lang="en-US"/>
          </a:p>
        </p:txBody>
      </p:sp>
    </p:spTree>
    <p:extLst>
      <p:ext uri="{BB962C8B-B14F-4D97-AF65-F5344CB8AC3E}">
        <p14:creationId xmlns:p14="http://schemas.microsoft.com/office/powerpoint/2010/main" val="296489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performing the web scraping from Wikipedia, the html source code is generated by calling the </a:t>
            </a:r>
            <a:r>
              <a:rPr lang="en-US" dirty="0" err="1"/>
              <a:t>read_html</a:t>
            </a:r>
            <a:r>
              <a:rPr lang="en-US" dirty="0"/>
              <a:t> function.</a:t>
            </a:r>
          </a:p>
          <a:p>
            <a:r>
              <a:rPr lang="en-US" dirty="0"/>
              <a:t>I used </a:t>
            </a:r>
            <a:r>
              <a:rPr lang="en-US" dirty="0" err="1"/>
              <a:t>html_nodes</a:t>
            </a:r>
            <a:r>
              <a:rPr lang="en-US" dirty="0"/>
              <a:t> function using CSS Selector and a table is generated using </a:t>
            </a:r>
            <a:r>
              <a:rPr lang="en-US" dirty="0" err="1"/>
              <a:t>html_table</a:t>
            </a:r>
            <a:r>
              <a:rPr lang="en-US" dirty="0"/>
              <a:t> function.</a:t>
            </a:r>
          </a:p>
          <a:p>
            <a:endParaRPr lang="en-US" dirty="0"/>
          </a:p>
          <a:p>
            <a:r>
              <a:rPr lang="en-US" dirty="0"/>
              <a:t>Next, I access the Census API key, save it in the environmental variable  and fetched the Census Data for the year 2020.</a:t>
            </a:r>
          </a:p>
          <a:p>
            <a:endParaRPr lang="en-US" dirty="0"/>
          </a:p>
          <a:p>
            <a:r>
              <a:rPr lang="en-US" dirty="0"/>
              <a:t>And lastly, after downloading the csv file from the USDA, I imported the raw data into the </a:t>
            </a:r>
            <a:r>
              <a:rPr lang="en-US" dirty="0" err="1"/>
              <a:t>Rmd</a:t>
            </a:r>
            <a:r>
              <a:rPr lang="en-US" dirty="0"/>
              <a:t> file from </a:t>
            </a:r>
            <a:r>
              <a:rPr lang="en-US" dirty="0" err="1"/>
              <a:t>Github</a:t>
            </a:r>
            <a:r>
              <a:rPr lang="en-US" dirty="0"/>
              <a:t>.</a:t>
            </a:r>
          </a:p>
        </p:txBody>
      </p:sp>
      <p:sp>
        <p:nvSpPr>
          <p:cNvPr id="4" name="Slide Number Placeholder 3"/>
          <p:cNvSpPr>
            <a:spLocks noGrp="1"/>
          </p:cNvSpPr>
          <p:nvPr>
            <p:ph type="sldNum" sz="quarter" idx="5"/>
          </p:nvPr>
        </p:nvSpPr>
        <p:spPr/>
        <p:txBody>
          <a:bodyPr/>
          <a:lstStyle/>
          <a:p>
            <a:fld id="{D91607CE-69B0-4DE6-9B29-18F59D9E0C5E}" type="slidenum">
              <a:rPr lang="en-US" smtClean="0"/>
              <a:t>5</a:t>
            </a:fld>
            <a:endParaRPr lang="en-US"/>
          </a:p>
        </p:txBody>
      </p:sp>
    </p:spTree>
    <p:extLst>
      <p:ext uri="{BB962C8B-B14F-4D97-AF65-F5344CB8AC3E}">
        <p14:creationId xmlns:p14="http://schemas.microsoft.com/office/powerpoint/2010/main" val="41744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6</a:t>
            </a:fld>
            <a:endParaRPr lang="en-US"/>
          </a:p>
        </p:txBody>
      </p:sp>
    </p:spTree>
    <p:extLst>
      <p:ext uri="{BB962C8B-B14F-4D97-AF65-F5344CB8AC3E}">
        <p14:creationId xmlns:p14="http://schemas.microsoft.com/office/powerpoint/2010/main" val="190694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applying the linear regression model, the following four assumption must be made. And it is important to visualize the data based on these assumption.</a:t>
            </a:r>
          </a:p>
          <a:p>
            <a:r>
              <a:rPr lang="en-US" dirty="0"/>
              <a:t>Since there is only one independent variable and one dependent variable, we don’t need to test for any hidden relationships among variables.</a:t>
            </a:r>
          </a:p>
          <a:p>
            <a:r>
              <a:rPr lang="en-US" dirty="0"/>
              <a:t>The normality can be checked by using the hist() function, which tells whether the dependent variable follows a normal distribution or not.</a:t>
            </a:r>
          </a:p>
          <a:p>
            <a:r>
              <a:rPr lang="en-US" dirty="0"/>
              <a:t>The histograms show that our data follows the normal distribution.</a:t>
            </a:r>
          </a:p>
          <a:p>
            <a:r>
              <a:rPr lang="en-US" dirty="0"/>
              <a:t>The relationship between the independent and dependent variable must be linear. We can test this visually with a scatter plot to see if the distribution of data points could be described with a straight line.</a:t>
            </a:r>
          </a:p>
        </p:txBody>
      </p:sp>
      <p:sp>
        <p:nvSpPr>
          <p:cNvPr id="4" name="Slide Number Placeholder 3"/>
          <p:cNvSpPr>
            <a:spLocks noGrp="1"/>
          </p:cNvSpPr>
          <p:nvPr>
            <p:ph type="sldNum" sz="quarter" idx="5"/>
          </p:nvPr>
        </p:nvSpPr>
        <p:spPr/>
        <p:txBody>
          <a:bodyPr/>
          <a:lstStyle/>
          <a:p>
            <a:fld id="{D91607CE-69B0-4DE6-9B29-18F59D9E0C5E}" type="slidenum">
              <a:rPr lang="en-US" smtClean="0"/>
              <a:t>8</a:t>
            </a:fld>
            <a:endParaRPr lang="en-US"/>
          </a:p>
        </p:txBody>
      </p:sp>
    </p:spTree>
    <p:extLst>
      <p:ext uri="{BB962C8B-B14F-4D97-AF65-F5344CB8AC3E}">
        <p14:creationId xmlns:p14="http://schemas.microsoft.com/office/powerpoint/2010/main" val="1609308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scatter plot is showing a linear relationship between x and y variables.</a:t>
            </a:r>
          </a:p>
        </p:txBody>
      </p:sp>
      <p:sp>
        <p:nvSpPr>
          <p:cNvPr id="4" name="Slide Number Placeholder 3"/>
          <p:cNvSpPr>
            <a:spLocks noGrp="1"/>
          </p:cNvSpPr>
          <p:nvPr>
            <p:ph type="sldNum" sz="quarter" idx="5"/>
          </p:nvPr>
        </p:nvSpPr>
        <p:spPr/>
        <p:txBody>
          <a:bodyPr/>
          <a:lstStyle/>
          <a:p>
            <a:fld id="{D91607CE-69B0-4DE6-9B29-18F59D9E0C5E}" type="slidenum">
              <a:rPr lang="en-US" smtClean="0"/>
              <a:t>9</a:t>
            </a:fld>
            <a:endParaRPr lang="en-US"/>
          </a:p>
        </p:txBody>
      </p:sp>
    </p:spTree>
    <p:extLst>
      <p:ext uri="{BB962C8B-B14F-4D97-AF65-F5344CB8AC3E}">
        <p14:creationId xmlns:p14="http://schemas.microsoft.com/office/powerpoint/2010/main" val="278368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 lines representing the mean of the residuals are all basically horizontal and centered around zero. This means there are no outliers or biases in the data that would make a linear regression invalid.</a:t>
            </a:r>
          </a:p>
          <a:p>
            <a:endParaRPr lang="en-US" dirty="0"/>
          </a:p>
          <a:p>
            <a:r>
              <a:rPr lang="en-US" dirty="0"/>
              <a:t>In the Normal Q-</a:t>
            </a:r>
            <a:r>
              <a:rPr lang="en-US" dirty="0" err="1"/>
              <a:t>Qplot</a:t>
            </a:r>
            <a:r>
              <a:rPr lang="en-US" dirty="0"/>
              <a:t> in the top right, we can see that the real residuals from our model form an almost perfectly one-to-one line with the theoretical residuals from a perfect model.</a:t>
            </a:r>
          </a:p>
          <a:p>
            <a:endParaRPr lang="en-US" dirty="0"/>
          </a:p>
          <a:p>
            <a:r>
              <a:rPr lang="en-US" dirty="0"/>
              <a:t>Based on these residuals, we can say that our model meets the assumption of homoscedasticity.</a:t>
            </a:r>
          </a:p>
          <a:p>
            <a:endParaRPr lang="en-US" dirty="0"/>
          </a:p>
          <a:p>
            <a:r>
              <a:rPr lang="en-US" dirty="0"/>
              <a:t>and the appropriate visualizations helps us better understand the data.</a:t>
            </a:r>
          </a:p>
        </p:txBody>
      </p:sp>
      <p:sp>
        <p:nvSpPr>
          <p:cNvPr id="4" name="Slide Number Placeholder 3"/>
          <p:cNvSpPr>
            <a:spLocks noGrp="1"/>
          </p:cNvSpPr>
          <p:nvPr>
            <p:ph type="sldNum" sz="quarter" idx="5"/>
          </p:nvPr>
        </p:nvSpPr>
        <p:spPr/>
        <p:txBody>
          <a:bodyPr/>
          <a:lstStyle/>
          <a:p>
            <a:fld id="{D91607CE-69B0-4DE6-9B29-18F59D9E0C5E}" type="slidenum">
              <a:rPr lang="en-US" smtClean="0"/>
              <a:t>10</a:t>
            </a:fld>
            <a:endParaRPr lang="en-US"/>
          </a:p>
        </p:txBody>
      </p:sp>
    </p:spTree>
    <p:extLst>
      <p:ext uri="{BB962C8B-B14F-4D97-AF65-F5344CB8AC3E}">
        <p14:creationId xmlns:p14="http://schemas.microsoft.com/office/powerpoint/2010/main" val="3944038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a:t>
            </a:r>
          </a:p>
          <a:p>
            <a:endParaRPr lang="en-US" dirty="0"/>
          </a:p>
          <a:p>
            <a:r>
              <a:rPr lang="en-US" dirty="0"/>
              <a:t>A large F-statistic will correspond to a statistically significant p-value (p &lt; 0.05). In our example, the F-statistic equal 62.7 producing a p-value: 5.83e-13, which is highly significant. This means that, the predictor variables is significantly related to the outcome variable.</a:t>
            </a:r>
          </a:p>
          <a:p>
            <a:endParaRPr lang="en-US" dirty="0"/>
          </a:p>
          <a:p>
            <a:r>
              <a:rPr lang="en-US" dirty="0"/>
              <a:t>And we accept the alternate hypothesis that our regression model fits the data better than the intercept-only model.</a:t>
            </a:r>
          </a:p>
          <a:p>
            <a:endParaRPr lang="en-US" dirty="0"/>
          </a:p>
          <a:p>
            <a:r>
              <a:rPr lang="en-US" dirty="0"/>
              <a:t>For a given predictor, the t-statistic evaluates whether there is significant association between the predictor and the outcome variable, that is whether the beta coefficient of the predictor is significantly different from zero.</a:t>
            </a:r>
          </a:p>
          <a:p>
            <a:endParaRPr lang="en-US" dirty="0"/>
          </a:p>
          <a:p>
            <a:r>
              <a:rPr lang="en-US" dirty="0"/>
              <a:t>we can see, changing the per_capita_income variable is significantly associated to changes in percent_of_adults_with_a_bachelor_degree_or_higher_2015_19 </a:t>
            </a:r>
          </a:p>
          <a:p>
            <a:endParaRPr lang="en-US" dirty="0"/>
          </a:p>
          <a:p>
            <a:r>
              <a:rPr lang="en-US" dirty="0"/>
              <a:t>For a given predictor variable, the coefficient (b) can be interpreted as the average effect on y of a one unit increase in predictor, holding all other predictors fixed.</a:t>
            </a:r>
          </a:p>
          <a:p>
            <a:endParaRPr lang="en-US" dirty="0"/>
          </a:p>
          <a:p>
            <a:r>
              <a:rPr lang="en-US" dirty="0"/>
              <a:t>One unit increase in per_capita_income will significantly increase percent_of_adults_with_a_bachelor_degree_or_higher_2015_19, holding all other predictors fixed.</a:t>
            </a:r>
          </a:p>
          <a:p>
            <a:endParaRPr lang="en-US" dirty="0"/>
          </a:p>
          <a:p>
            <a:endParaRPr lang="en-US" dirty="0"/>
          </a:p>
        </p:txBody>
      </p:sp>
      <p:sp>
        <p:nvSpPr>
          <p:cNvPr id="4" name="Slide Number Placeholder 3"/>
          <p:cNvSpPr>
            <a:spLocks noGrp="1"/>
          </p:cNvSpPr>
          <p:nvPr>
            <p:ph type="sldNum" sz="quarter" idx="5"/>
          </p:nvPr>
        </p:nvSpPr>
        <p:spPr/>
        <p:txBody>
          <a:bodyPr/>
          <a:lstStyle/>
          <a:p>
            <a:fld id="{D91607CE-69B0-4DE6-9B29-18F59D9E0C5E}" type="slidenum">
              <a:rPr lang="en-US" smtClean="0"/>
              <a:t>11</a:t>
            </a:fld>
            <a:endParaRPr lang="en-US"/>
          </a:p>
        </p:txBody>
      </p:sp>
    </p:spTree>
    <p:extLst>
      <p:ext uri="{BB962C8B-B14F-4D97-AF65-F5344CB8AC3E}">
        <p14:creationId xmlns:p14="http://schemas.microsoft.com/office/powerpoint/2010/main" val="121515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r is always a number between -1 and 1. </a:t>
            </a:r>
            <a:r>
              <a:rPr lang="en-US" b="1" i="0" dirty="0">
                <a:solidFill>
                  <a:srgbClr val="202124"/>
                </a:solidFill>
                <a:effectLst/>
                <a:latin typeface="Roboto" panose="02000000000000000000" pitchFamily="2" charset="0"/>
              </a:rPr>
              <a:t>r &gt; 0 indicates a positive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r &lt; 0 indicates a negative association.</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Values of r near 0 indicate a very weak linear relationship</a:t>
            </a:r>
            <a:r>
              <a:rPr lang="en-US" b="0" i="0" dirty="0">
                <a:solidFill>
                  <a:srgbClr val="202124"/>
                </a:solidFill>
                <a:effectLst/>
                <a:latin typeface="Roboto" panose="02000000000000000000" pitchFamily="2" charset="0"/>
              </a:rPr>
              <a:t>.</a:t>
            </a:r>
          </a:p>
          <a:p>
            <a:endParaRPr lang="en-US"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D91607CE-69B0-4DE6-9B29-18F59D9E0C5E}" type="slidenum">
              <a:rPr lang="en-US" smtClean="0"/>
              <a:t>12</a:t>
            </a:fld>
            <a:endParaRPr lang="en-US"/>
          </a:p>
        </p:txBody>
      </p:sp>
    </p:spTree>
    <p:extLst>
      <p:ext uri="{BB962C8B-B14F-4D97-AF65-F5344CB8AC3E}">
        <p14:creationId xmlns:p14="http://schemas.microsoft.com/office/powerpoint/2010/main" val="1327219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 out that it is not a user-friendly scrapable site. So, switch to </a:t>
            </a:r>
            <a:r>
              <a:rPr lang="en-US" sz="1200" dirty="0">
                <a:latin typeface="Calibri" panose="020F0502020204030204" pitchFamily="34" charset="0"/>
                <a:cs typeface="Calibri" panose="020F0502020204030204" pitchFamily="34" charset="0"/>
              </a:rPr>
              <a:t>'Economic Research Service’ U.S. DEPARTMENT OF AGRICULTURE site for education data and performed the we scraping on Wikipedia page for fips code.</a:t>
            </a:r>
          </a:p>
          <a:p>
            <a:endParaRPr lang="en-US" sz="1200" dirty="0">
              <a:latin typeface="Calibri" panose="020F0502020204030204" pitchFamily="34" charset="0"/>
              <a:cs typeface="Calibri" panose="020F0502020204030204" pitchFamily="34" charset="0"/>
            </a:endParaRPr>
          </a:p>
          <a:p>
            <a:r>
              <a:rPr lang="en-US" dirty="0"/>
              <a:t>Merging three data frames was not easily achievable until common column was thoroughly cleaned.</a:t>
            </a:r>
          </a:p>
        </p:txBody>
      </p:sp>
      <p:sp>
        <p:nvSpPr>
          <p:cNvPr id="4" name="Slide Number Placeholder 3"/>
          <p:cNvSpPr>
            <a:spLocks noGrp="1"/>
          </p:cNvSpPr>
          <p:nvPr>
            <p:ph type="sldNum" sz="quarter" idx="5"/>
          </p:nvPr>
        </p:nvSpPr>
        <p:spPr/>
        <p:txBody>
          <a:bodyPr/>
          <a:lstStyle/>
          <a:p>
            <a:fld id="{D91607CE-69B0-4DE6-9B29-18F59D9E0C5E}" type="slidenum">
              <a:rPr lang="en-US" smtClean="0"/>
              <a:t>13</a:t>
            </a:fld>
            <a:endParaRPr lang="en-US"/>
          </a:p>
        </p:txBody>
      </p:sp>
    </p:spTree>
    <p:extLst>
      <p:ext uri="{BB962C8B-B14F-4D97-AF65-F5344CB8AC3E}">
        <p14:creationId xmlns:p14="http://schemas.microsoft.com/office/powerpoint/2010/main" val="178555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0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2617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27067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2049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20444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964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0271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5337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2905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3352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5/15/2022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955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5/15/2022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1673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63583-visualization-data-illustration-png-image-high-quality"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j.com/education/2019/05/see-the-sat-scores-for-every-nj-public-high-school.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pa.org/pi/ses/resources/publications/edu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United_States_FIPS_codes_by_coun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ers.usda.gov/data-products/county-level-data-sets/download-data/" TargetMode="External"/><Relationship Id="rId4" Type="http://schemas.openxmlformats.org/officeDocument/2006/relationships/hyperlink" Target="https://api.census.gov/data/2019/acs/acs1?get=NAME,B01001_001E&amp;for=count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freesvg.org/vector-drawing-of-blue-database-symbo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F4160-B0CB-405E-2873-4E05261B25BC}"/>
              </a:ext>
            </a:extLst>
          </p:cNvPr>
          <p:cNvSpPr>
            <a:spLocks noGrp="1"/>
          </p:cNvSpPr>
          <p:nvPr>
            <p:ph type="ctrTitle"/>
          </p:nvPr>
        </p:nvSpPr>
        <p:spPr>
          <a:xfrm>
            <a:off x="647699" y="871758"/>
            <a:ext cx="5227171" cy="3189879"/>
          </a:xfrm>
        </p:spPr>
        <p:txBody>
          <a:bodyPr>
            <a:normAutofit fontScale="90000"/>
          </a:bodyPr>
          <a:lstStyle/>
          <a:p>
            <a:pPr algn="ctr"/>
            <a:r>
              <a:rPr lang="en-US" dirty="0">
                <a:solidFill>
                  <a:srgbClr val="0070C0"/>
                </a:solidFill>
                <a:latin typeface="Calibri" panose="020F0502020204030204" pitchFamily="34" charset="0"/>
                <a:cs typeface="Calibri" panose="020F0502020204030204" pitchFamily="34" charset="0"/>
              </a:rPr>
              <a:t>Analysis of Education and Socioeconomic Status</a:t>
            </a:r>
          </a:p>
        </p:txBody>
      </p:sp>
      <p:sp>
        <p:nvSpPr>
          <p:cNvPr id="3" name="Subtitle 2">
            <a:extLst>
              <a:ext uri="{FF2B5EF4-FFF2-40B4-BE49-F238E27FC236}">
                <a16:creationId xmlns:a16="http://schemas.microsoft.com/office/drawing/2014/main" id="{57C81AE6-C333-21AF-F989-98704AF2340F}"/>
              </a:ext>
            </a:extLst>
          </p:cNvPr>
          <p:cNvSpPr>
            <a:spLocks noGrp="1"/>
          </p:cNvSpPr>
          <p:nvPr>
            <p:ph type="subTitle" idx="1"/>
          </p:nvPr>
        </p:nvSpPr>
        <p:spPr>
          <a:xfrm>
            <a:off x="695325" y="4785543"/>
            <a:ext cx="4857857" cy="1005657"/>
          </a:xfrm>
        </p:spPr>
        <p:txBody>
          <a:bodyPr>
            <a:normAutofit/>
          </a:bodyPr>
          <a:lstStyle/>
          <a:p>
            <a:pPr algn="ctr"/>
            <a:r>
              <a:rPr lang="en-US" sz="3600" dirty="0">
                <a:latin typeface="Calibri" panose="020F0502020204030204" pitchFamily="34" charset="0"/>
                <a:cs typeface="Calibri" panose="020F0502020204030204" pitchFamily="34" charset="0"/>
              </a:rPr>
              <a:t>By: Mubashira Qari</a:t>
            </a:r>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Icon&#10;&#10;Description automatically generated">
            <a:extLst>
              <a:ext uri="{FF2B5EF4-FFF2-40B4-BE49-F238E27FC236}">
                <a16:creationId xmlns:a16="http://schemas.microsoft.com/office/drawing/2014/main" id="{9B2D03E1-1DA0-195E-22C1-35959E563F1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826" r="12294" b="-1"/>
          <a:stretch/>
        </p:blipFill>
        <p:spPr>
          <a:xfrm>
            <a:off x="6515100" y="10"/>
            <a:ext cx="5676900" cy="6857990"/>
          </a:xfrm>
          <a:prstGeom prst="rect">
            <a:avLst/>
          </a:prstGeom>
        </p:spPr>
      </p:pic>
      <p:sp>
        <p:nvSpPr>
          <p:cNvPr id="6" name="TextBox 5">
            <a:extLst>
              <a:ext uri="{FF2B5EF4-FFF2-40B4-BE49-F238E27FC236}">
                <a16:creationId xmlns:a16="http://schemas.microsoft.com/office/drawing/2014/main" id="{73DF5E8A-6E70-5A8B-F7C2-FB26B0125D1F}"/>
              </a:ext>
            </a:extLst>
          </p:cNvPr>
          <p:cNvSpPr txBox="1"/>
          <p:nvPr/>
        </p:nvSpPr>
        <p:spPr>
          <a:xfrm>
            <a:off x="9649316" y="6657945"/>
            <a:ext cx="254268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freepngimg.com/png/63583-visualization-data-illustration-png-image-high-qual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7174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ADAD-6743-A8CA-33D5-1F55B8B12EB9}"/>
              </a:ext>
            </a:extLst>
          </p:cNvPr>
          <p:cNvSpPr>
            <a:spLocks noGrp="1"/>
          </p:cNvSpPr>
          <p:nvPr>
            <p:ph type="title"/>
          </p:nvPr>
        </p:nvSpPr>
        <p:spPr>
          <a:xfrm>
            <a:off x="700635" y="922096"/>
            <a:ext cx="10691265" cy="738538"/>
          </a:xfrm>
        </p:spPr>
        <p:txBody>
          <a:bodyPr>
            <a:normAutofit/>
          </a:bodyPr>
          <a:lstStyle/>
          <a:p>
            <a:r>
              <a:rPr lang="en-US" sz="3200" dirty="0">
                <a:solidFill>
                  <a:srgbClr val="0070C0"/>
                </a:solidFill>
              </a:rPr>
              <a:t>Homoscedasticity (aka homogeneity of variance)</a:t>
            </a:r>
          </a:p>
        </p:txBody>
      </p:sp>
      <p:pic>
        <p:nvPicPr>
          <p:cNvPr id="5" name="Picture 4">
            <a:extLst>
              <a:ext uri="{FF2B5EF4-FFF2-40B4-BE49-F238E27FC236}">
                <a16:creationId xmlns:a16="http://schemas.microsoft.com/office/drawing/2014/main" id="{AB44A386-5AD7-1C44-1DF6-7FC4B6EA6678}"/>
              </a:ext>
            </a:extLst>
          </p:cNvPr>
          <p:cNvPicPr>
            <a:picLocks noChangeAspect="1"/>
          </p:cNvPicPr>
          <p:nvPr/>
        </p:nvPicPr>
        <p:blipFill>
          <a:blip r:embed="rId3"/>
          <a:stretch>
            <a:fillRect/>
          </a:stretch>
        </p:blipFill>
        <p:spPr>
          <a:xfrm>
            <a:off x="2993893" y="1960437"/>
            <a:ext cx="6666667" cy="4114286"/>
          </a:xfrm>
          <a:prstGeom prst="rect">
            <a:avLst/>
          </a:prstGeom>
        </p:spPr>
      </p:pic>
    </p:spTree>
    <p:extLst>
      <p:ext uri="{BB962C8B-B14F-4D97-AF65-F5344CB8AC3E}">
        <p14:creationId xmlns:p14="http://schemas.microsoft.com/office/powerpoint/2010/main" val="260648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5649-BDA8-B580-2DEB-F9C8B81C0568}"/>
              </a:ext>
            </a:extLst>
          </p:cNvPr>
          <p:cNvSpPr>
            <a:spLocks noGrp="1"/>
          </p:cNvSpPr>
          <p:nvPr>
            <p:ph type="title"/>
          </p:nvPr>
        </p:nvSpPr>
        <p:spPr>
          <a:xfrm>
            <a:off x="700635" y="751490"/>
            <a:ext cx="10691265" cy="549352"/>
          </a:xfrm>
        </p:spPr>
        <p:txBody>
          <a:bodyPr>
            <a:normAutofit fontScale="90000"/>
          </a:bodyPr>
          <a:lstStyle/>
          <a:p>
            <a:r>
              <a:rPr lang="en-US" sz="3600" dirty="0">
                <a:solidFill>
                  <a:srgbClr val="0070C0"/>
                </a:solidFill>
              </a:rPr>
              <a:t>Simple Linear Regression Model &amp; Summary</a:t>
            </a:r>
            <a:r>
              <a:rPr lang="en-US" dirty="0">
                <a:solidFill>
                  <a:srgbClr val="0070C0"/>
                </a:solidFill>
              </a:rPr>
              <a:t>:</a:t>
            </a:r>
          </a:p>
        </p:txBody>
      </p:sp>
      <p:sp>
        <p:nvSpPr>
          <p:cNvPr id="3" name="Content Placeholder 2">
            <a:extLst>
              <a:ext uri="{FF2B5EF4-FFF2-40B4-BE49-F238E27FC236}">
                <a16:creationId xmlns:a16="http://schemas.microsoft.com/office/drawing/2014/main" id="{A98E5925-7165-18FA-625D-3BD959205FFF}"/>
              </a:ext>
            </a:extLst>
          </p:cNvPr>
          <p:cNvSpPr>
            <a:spLocks noGrp="1"/>
          </p:cNvSpPr>
          <p:nvPr>
            <p:ph idx="1"/>
          </p:nvPr>
        </p:nvSpPr>
        <p:spPr>
          <a:xfrm>
            <a:off x="700635" y="1681654"/>
            <a:ext cx="6372827" cy="4424855"/>
          </a:xfrm>
        </p:spPr>
        <p:txBody>
          <a:bodyPr>
            <a:normAutofit fontScale="77500" lnSpcReduction="20000"/>
          </a:bodyPr>
          <a:lstStyle/>
          <a:p>
            <a:r>
              <a:rPr lang="en-US" dirty="0"/>
              <a:t>Simple Linear Regression Equation:</a:t>
            </a:r>
          </a:p>
          <a:p>
            <a:pPr marL="0" indent="0">
              <a:buNone/>
            </a:pPr>
            <a:r>
              <a:rPr lang="en-US" dirty="0">
                <a:solidFill>
                  <a:srgbClr val="0070C0"/>
                </a:solidFill>
              </a:rPr>
              <a:t>percent_of_adults_with_a_bachelor_degree_or_higher_2015_19 = </a:t>
            </a:r>
          </a:p>
          <a:p>
            <a:pPr marL="0" indent="0">
              <a:buNone/>
            </a:pPr>
            <a:r>
              <a:rPr lang="en-US" dirty="0">
                <a:solidFill>
                  <a:srgbClr val="0070C0"/>
                </a:solidFill>
              </a:rPr>
              <a:t>b0 + b4*</a:t>
            </a:r>
            <a:r>
              <a:rPr lang="en-US" dirty="0" err="1">
                <a:solidFill>
                  <a:srgbClr val="0070C0"/>
                </a:solidFill>
              </a:rPr>
              <a:t>per_capita_income</a:t>
            </a:r>
            <a:endParaRPr lang="en-US" dirty="0">
              <a:solidFill>
                <a:srgbClr val="0070C0"/>
              </a:solidFill>
            </a:endParaRPr>
          </a:p>
          <a:p>
            <a:pPr marL="0" indent="0">
              <a:buNone/>
            </a:pPr>
            <a:endParaRPr lang="en-US" dirty="0">
              <a:solidFill>
                <a:srgbClr val="0070C0"/>
              </a:solidFill>
            </a:endParaRPr>
          </a:p>
          <a:p>
            <a:pPr marL="0" indent="0">
              <a:buNone/>
            </a:pPr>
            <a:r>
              <a:rPr lang="en-US" dirty="0">
                <a:solidFill>
                  <a:srgbClr val="0070C0"/>
                </a:solidFill>
              </a:rPr>
              <a:t>The F-Test of overall significance has the following two hypotheses:</a:t>
            </a:r>
          </a:p>
          <a:p>
            <a:pPr marL="0" indent="0">
              <a:buNone/>
            </a:pPr>
            <a:endParaRPr lang="en-US" dirty="0">
              <a:solidFill>
                <a:srgbClr val="0070C0"/>
              </a:solidFill>
            </a:endParaRPr>
          </a:p>
          <a:p>
            <a:pPr marL="0" indent="0">
              <a:buNone/>
            </a:pPr>
            <a:r>
              <a:rPr lang="en-US" dirty="0">
                <a:solidFill>
                  <a:srgbClr val="0070C0"/>
                </a:solidFill>
              </a:rPr>
              <a:t>Null hypothesis (H0) : The model with no predictor variables (also known as an intercept-only model) fits the data as well as the regression model defined here.</a:t>
            </a:r>
          </a:p>
          <a:p>
            <a:pPr marL="0" indent="0">
              <a:buNone/>
            </a:pPr>
            <a:endParaRPr lang="en-US" dirty="0">
              <a:solidFill>
                <a:srgbClr val="0070C0"/>
              </a:solidFill>
            </a:endParaRPr>
          </a:p>
          <a:p>
            <a:pPr marL="0" indent="0">
              <a:buNone/>
            </a:pPr>
            <a:r>
              <a:rPr lang="en-US" dirty="0">
                <a:solidFill>
                  <a:srgbClr val="0070C0"/>
                </a:solidFill>
              </a:rPr>
              <a:t>Alternative hypothesis (HA) : Your regression model fits the data better than the intercept-only model.</a:t>
            </a:r>
          </a:p>
          <a:p>
            <a:pPr marL="0" indent="0">
              <a:buNone/>
            </a:pPr>
            <a:r>
              <a:rPr lang="en-US" dirty="0">
                <a:solidFill>
                  <a:srgbClr val="0070C0"/>
                </a:solidFill>
              </a:rPr>
              <a:t> </a:t>
            </a:r>
          </a:p>
        </p:txBody>
      </p:sp>
      <p:pic>
        <p:nvPicPr>
          <p:cNvPr id="5" name="Picture 4">
            <a:extLst>
              <a:ext uri="{FF2B5EF4-FFF2-40B4-BE49-F238E27FC236}">
                <a16:creationId xmlns:a16="http://schemas.microsoft.com/office/drawing/2014/main" id="{75EECA8C-470D-6F7E-4D7C-8D2AB8025EE7}"/>
              </a:ext>
            </a:extLst>
          </p:cNvPr>
          <p:cNvPicPr>
            <a:picLocks noChangeAspect="1"/>
          </p:cNvPicPr>
          <p:nvPr/>
        </p:nvPicPr>
        <p:blipFill>
          <a:blip r:embed="rId3"/>
          <a:stretch>
            <a:fillRect/>
          </a:stretch>
        </p:blipFill>
        <p:spPr>
          <a:xfrm>
            <a:off x="7073462" y="2069222"/>
            <a:ext cx="4908331" cy="3317328"/>
          </a:xfrm>
          <a:prstGeom prst="rect">
            <a:avLst/>
          </a:prstGeom>
        </p:spPr>
      </p:pic>
    </p:spTree>
    <p:extLst>
      <p:ext uri="{BB962C8B-B14F-4D97-AF65-F5344CB8AC3E}">
        <p14:creationId xmlns:p14="http://schemas.microsoft.com/office/powerpoint/2010/main" val="4202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BA1A-8BEC-D5F6-2E86-9F40051D4A1C}"/>
              </a:ext>
            </a:extLst>
          </p:cNvPr>
          <p:cNvSpPr>
            <a:spLocks noGrp="1"/>
          </p:cNvSpPr>
          <p:nvPr>
            <p:ph type="title"/>
          </p:nvPr>
        </p:nvSpPr>
        <p:spPr>
          <a:xfrm>
            <a:off x="700635" y="922096"/>
            <a:ext cx="10691265" cy="738538"/>
          </a:xfrm>
        </p:spPr>
        <p:txBody>
          <a:bodyPr>
            <a:normAutofit/>
          </a:bodyPr>
          <a:lstStyle/>
          <a:p>
            <a:pPr algn="ctr"/>
            <a:r>
              <a:rPr lang="en-US" sz="2800" dirty="0">
                <a:solidFill>
                  <a:srgbClr val="0070C0"/>
                </a:solidFill>
              </a:rPr>
              <a:t>The correlation coefficient between the two variables</a:t>
            </a:r>
          </a:p>
        </p:txBody>
      </p:sp>
      <p:pic>
        <p:nvPicPr>
          <p:cNvPr id="5" name="Picture 4">
            <a:extLst>
              <a:ext uri="{FF2B5EF4-FFF2-40B4-BE49-F238E27FC236}">
                <a16:creationId xmlns:a16="http://schemas.microsoft.com/office/drawing/2014/main" id="{C5382EA8-B011-5953-9365-8E92CE36D65F}"/>
              </a:ext>
            </a:extLst>
          </p:cNvPr>
          <p:cNvPicPr>
            <a:picLocks noChangeAspect="1"/>
          </p:cNvPicPr>
          <p:nvPr/>
        </p:nvPicPr>
        <p:blipFill>
          <a:blip r:embed="rId3"/>
          <a:stretch>
            <a:fillRect/>
          </a:stretch>
        </p:blipFill>
        <p:spPr>
          <a:xfrm>
            <a:off x="2762666" y="2217682"/>
            <a:ext cx="6666667" cy="3909591"/>
          </a:xfrm>
          <a:prstGeom prst="rect">
            <a:avLst/>
          </a:prstGeom>
        </p:spPr>
      </p:pic>
    </p:spTree>
    <p:extLst>
      <p:ext uri="{BB962C8B-B14F-4D97-AF65-F5344CB8AC3E}">
        <p14:creationId xmlns:p14="http://schemas.microsoft.com/office/powerpoint/2010/main" val="154025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7438-BE49-D05B-BE65-FDB59A3808E3}"/>
              </a:ext>
            </a:extLst>
          </p:cNvPr>
          <p:cNvSpPr>
            <a:spLocks noGrp="1"/>
          </p:cNvSpPr>
          <p:nvPr>
            <p:ph type="title"/>
          </p:nvPr>
        </p:nvSpPr>
        <p:spPr>
          <a:xfrm>
            <a:off x="700635" y="922096"/>
            <a:ext cx="10691265" cy="948745"/>
          </a:xfrm>
        </p:spPr>
        <p:txBody>
          <a:bodyPr>
            <a:normAutofit/>
          </a:bodyPr>
          <a:lstStyle/>
          <a:p>
            <a:r>
              <a:rPr lang="en-US" sz="3200" dirty="0">
                <a:solidFill>
                  <a:srgbClr val="0070C0"/>
                </a:solidFill>
                <a:latin typeface="Calibri" panose="020F0502020204030204" pitchFamily="34" charset="0"/>
                <a:cs typeface="Calibri" panose="020F0502020204030204" pitchFamily="34" charset="0"/>
              </a:rPr>
              <a:t>Challenges encountered in code and/or data:</a:t>
            </a:r>
          </a:p>
        </p:txBody>
      </p:sp>
      <p:sp>
        <p:nvSpPr>
          <p:cNvPr id="3" name="Content Placeholder 2">
            <a:extLst>
              <a:ext uri="{FF2B5EF4-FFF2-40B4-BE49-F238E27FC236}">
                <a16:creationId xmlns:a16="http://schemas.microsoft.com/office/drawing/2014/main" id="{4ACE8D9A-83DD-1EDE-2FF7-CC56244E7043}"/>
              </a:ext>
            </a:extLst>
          </p:cNvPr>
          <p:cNvSpPr>
            <a:spLocks noGrp="1"/>
          </p:cNvSpPr>
          <p:nvPr>
            <p:ph idx="1"/>
          </p:nvPr>
        </p:nvSpPr>
        <p:spPr/>
        <p:txBody>
          <a:bodyPr>
            <a:normAutofit lnSpcReduction="10000"/>
          </a:bodyPr>
          <a:lstStyle/>
          <a:p>
            <a:r>
              <a:rPr lang="en-US" sz="2800" dirty="0"/>
              <a:t>Web scraping the SAT score was the biggest challenge.</a:t>
            </a:r>
          </a:p>
          <a:p>
            <a:pPr marL="0" indent="0">
              <a:buNone/>
            </a:pPr>
            <a:endParaRPr lang="en-US" sz="2800" dirty="0"/>
          </a:p>
          <a:p>
            <a:pPr marL="0" indent="0">
              <a:buNone/>
            </a:pPr>
            <a:r>
              <a:rPr lang="en-US" sz="2800" dirty="0">
                <a:hlinkClick r:id="rId3"/>
              </a:rPr>
              <a:t>https://www.nj.com/education/2019/05/see-the-sat-scores-for-every-nj-public-high-school.html</a:t>
            </a:r>
            <a:endParaRPr lang="en-US" sz="2800" dirty="0"/>
          </a:p>
          <a:p>
            <a:pPr marL="0" indent="0">
              <a:buNone/>
            </a:pPr>
            <a:endParaRPr lang="en-US" sz="2800" dirty="0"/>
          </a:p>
          <a:p>
            <a:r>
              <a:rPr lang="en-US" sz="2800" dirty="0"/>
              <a:t>Merging three data frames was not easily achievable</a:t>
            </a:r>
            <a:r>
              <a:rPr lang="en-US" dirty="0"/>
              <a:t>.</a:t>
            </a:r>
          </a:p>
          <a:p>
            <a:endParaRPr lang="en-US" dirty="0"/>
          </a:p>
          <a:p>
            <a:endParaRPr lang="en-US" dirty="0"/>
          </a:p>
        </p:txBody>
      </p:sp>
    </p:spTree>
    <p:extLst>
      <p:ext uri="{BB962C8B-B14F-4D97-AF65-F5344CB8AC3E}">
        <p14:creationId xmlns:p14="http://schemas.microsoft.com/office/powerpoint/2010/main" val="27958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FF8D5C79-5D14-407D-3F17-54FFC6080921}"/>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motivation for performing this analysis</a:t>
            </a:r>
          </a:p>
        </p:txBody>
      </p:sp>
      <p:sp>
        <p:nvSpPr>
          <p:cNvPr id="3" name="Content Placeholder 2">
            <a:extLst>
              <a:ext uri="{FF2B5EF4-FFF2-40B4-BE49-F238E27FC236}">
                <a16:creationId xmlns:a16="http://schemas.microsoft.com/office/drawing/2014/main" id="{FDC9B02E-074B-7B3C-4B63-D64606EDC969}"/>
              </a:ext>
            </a:extLst>
          </p:cNvPr>
          <p:cNvSpPr>
            <a:spLocks noGrp="1"/>
          </p:cNvSpPr>
          <p:nvPr>
            <p:ph idx="1"/>
          </p:nvPr>
        </p:nvSpPr>
        <p:spPr/>
        <p:txBody>
          <a:bodyPr/>
          <a:lstStyle/>
          <a:p>
            <a:pPr marL="0" indent="0">
              <a:buNone/>
            </a:pPr>
            <a:r>
              <a:rPr lang="en-US" sz="3200" dirty="0">
                <a:latin typeface="Calibri" panose="020F0502020204030204" pitchFamily="34" charset="0"/>
                <a:cs typeface="Calibri" panose="020F0502020204030204" pitchFamily="34" charset="0"/>
              </a:rPr>
              <a:t>Source of motivation for the final project is the article about: </a:t>
            </a:r>
          </a:p>
          <a:p>
            <a:endParaRPr lang="en-US" sz="3200" dirty="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Education and Socioeconomic Status</a:t>
            </a:r>
          </a:p>
          <a:p>
            <a:pPr marL="0" indent="0">
              <a:buNone/>
            </a:pPr>
            <a:endParaRPr lang="en-US" sz="2800" dirty="0">
              <a:latin typeface="Calibri" panose="020F0502020204030204" pitchFamily="34" charset="0"/>
              <a:cs typeface="Calibri" panose="020F0502020204030204" pitchFamily="34" charset="0"/>
            </a:endParaRPr>
          </a:p>
          <a:p>
            <a:pPr marL="0" indent="0">
              <a:buNone/>
            </a:pPr>
            <a:r>
              <a:rPr lang="en-US" sz="2800"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https://www.apa.org/pi/ses/resources/publications/education</a:t>
            </a:r>
            <a:endParaRPr lang="en-US" sz="2800" dirty="0">
              <a:solidFill>
                <a:srgbClr val="0070C0"/>
              </a:solidFill>
              <a:latin typeface="Calibri" panose="020F0502020204030204" pitchFamily="34" charset="0"/>
              <a:cs typeface="Calibri" panose="020F0502020204030204" pitchFamily="34" charset="0"/>
            </a:endParaRPr>
          </a:p>
          <a:p>
            <a:pPr marL="0" indent="0">
              <a:buNone/>
            </a:pPr>
            <a:endParaRPr lang="en-US" sz="2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04507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D91AE-B0A0-735B-8F86-01935BFC50F0}"/>
              </a:ext>
            </a:extLst>
          </p:cNvPr>
          <p:cNvSpPr>
            <a:spLocks noGrp="1"/>
          </p:cNvSpPr>
          <p:nvPr>
            <p:ph type="title"/>
          </p:nvPr>
        </p:nvSpPr>
        <p:spPr>
          <a:xfrm>
            <a:off x="694111" y="909637"/>
            <a:ext cx="5933795" cy="1362073"/>
          </a:xfrm>
        </p:spPr>
        <p:txBody>
          <a:bodyPr>
            <a:normAutofit/>
          </a:bodyPr>
          <a:lstStyle/>
          <a:p>
            <a:r>
              <a:rPr lang="en-US" dirty="0">
                <a:solidFill>
                  <a:srgbClr val="0070C0"/>
                </a:solidFill>
                <a:latin typeface="Calibri" panose="020F0502020204030204" pitchFamily="34" charset="0"/>
                <a:cs typeface="Calibri" panose="020F0502020204030204" pitchFamily="34" charset="0"/>
              </a:rPr>
              <a:t>Goal of the Project:</a:t>
            </a:r>
          </a:p>
        </p:txBody>
      </p:sp>
      <p:cxnSp>
        <p:nvCxnSpPr>
          <p:cNvPr id="17" name="Straight Connector 16">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E7A631-3D49-814E-FE3C-C0BE8AE494B7}"/>
              </a:ext>
            </a:extLst>
          </p:cNvPr>
          <p:cNvSpPr>
            <a:spLocks noGrp="1"/>
          </p:cNvSpPr>
          <p:nvPr>
            <p:ph idx="1"/>
          </p:nvPr>
        </p:nvSpPr>
        <p:spPr>
          <a:xfrm>
            <a:off x="700088" y="2276474"/>
            <a:ext cx="6041371" cy="3553109"/>
          </a:xfrm>
        </p:spPr>
        <p:txBody>
          <a:bodyPr>
            <a:normAutofit/>
          </a:bodyPr>
          <a:lstStyle/>
          <a:p>
            <a:pPr marL="0" indent="0">
              <a:buNone/>
            </a:pPr>
            <a:r>
              <a:rPr lang="en-US" sz="3600" dirty="0">
                <a:latin typeface="Calibri" panose="020F0502020204030204" pitchFamily="34" charset="0"/>
                <a:cs typeface="Calibri" panose="020F0502020204030204" pitchFamily="34" charset="0"/>
              </a:rPr>
              <a:t>To evaluate the impact of </a:t>
            </a:r>
          </a:p>
          <a:p>
            <a:pPr marL="0" indent="0">
              <a:buNone/>
            </a:pPr>
            <a:r>
              <a:rPr lang="en-US" sz="3600" dirty="0">
                <a:latin typeface="Calibri" panose="020F0502020204030204" pitchFamily="34" charset="0"/>
                <a:cs typeface="Calibri" panose="020F0502020204030204" pitchFamily="34" charset="0"/>
              </a:rPr>
              <a:t>per capita income on educational attainment.</a:t>
            </a:r>
          </a:p>
          <a:p>
            <a:pPr marL="0" indent="0">
              <a:buNone/>
            </a:pPr>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2F89959-7861-311F-B0BF-91FD83D9F2E9}"/>
              </a:ext>
            </a:extLst>
          </p:cNvPr>
          <p:cNvPicPr>
            <a:picLocks noChangeAspect="1"/>
          </p:cNvPicPr>
          <p:nvPr/>
        </p:nvPicPr>
        <p:blipFill rotWithShape="1">
          <a:blip r:embed="rId3"/>
          <a:srcRect r="2776" b="-2"/>
          <a:stretch/>
        </p:blipFill>
        <p:spPr>
          <a:xfrm>
            <a:off x="7315200" y="715218"/>
            <a:ext cx="4076700" cy="5418871"/>
          </a:xfrm>
          <a:prstGeom prst="rect">
            <a:avLst/>
          </a:prstGeom>
        </p:spPr>
      </p:pic>
      <p:cxnSp>
        <p:nvCxnSpPr>
          <p:cNvPr id="19" name="Straight Connector 18">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66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AB117-2C0F-B5B3-53D5-5FF828DF13D0}"/>
              </a:ext>
            </a:extLst>
          </p:cNvPr>
          <p:cNvSpPr>
            <a:spLocks noGrp="1"/>
          </p:cNvSpPr>
          <p:nvPr>
            <p:ph type="title"/>
          </p:nvPr>
        </p:nvSpPr>
        <p:spPr>
          <a:xfrm>
            <a:off x="800100" y="2217656"/>
            <a:ext cx="3660776" cy="2422688"/>
          </a:xfrm>
        </p:spPr>
        <p:txBody>
          <a:bodyPr>
            <a:normAutofit/>
          </a:bodyPr>
          <a:lstStyle/>
          <a:p>
            <a:pPr algn="ctr"/>
            <a:r>
              <a:rPr lang="en-US" dirty="0">
                <a:latin typeface="Calibri" panose="020F0502020204030204" pitchFamily="34" charset="0"/>
                <a:cs typeface="Calibri" panose="020F0502020204030204" pitchFamily="34" charset="0"/>
              </a:rPr>
              <a:t>STEPS to achieve the Goal</a:t>
            </a:r>
          </a:p>
        </p:txBody>
      </p:sp>
      <p:cxnSp>
        <p:nvCxnSpPr>
          <p:cNvPr id="21" name="Straight Connector 20">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3806316-0A2C-38F4-8035-D88D0C740E04}"/>
              </a:ext>
            </a:extLst>
          </p:cNvPr>
          <p:cNvGraphicFramePr>
            <a:graphicFrameLocks noGrp="1"/>
          </p:cNvGraphicFramePr>
          <p:nvPr>
            <p:ph idx="1"/>
            <p:extLst>
              <p:ext uri="{D42A27DB-BD31-4B8C-83A1-F6EECF244321}">
                <p14:modId xmlns:p14="http://schemas.microsoft.com/office/powerpoint/2010/main" val="851844633"/>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77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E534-385E-C0E3-2C90-146724797ADC}"/>
              </a:ext>
            </a:extLst>
          </p:cNvPr>
          <p:cNvSpPr>
            <a:spLocks noGrp="1"/>
          </p:cNvSpPr>
          <p:nvPr>
            <p:ph type="title"/>
          </p:nvPr>
        </p:nvSpPr>
        <p:spPr/>
        <p:txBody>
          <a:bodyPr/>
          <a:lstStyle/>
          <a:p>
            <a:r>
              <a:rPr lang="en-US" dirty="0">
                <a:solidFill>
                  <a:srgbClr val="0070C0"/>
                </a:solidFill>
                <a:latin typeface="Calibri" panose="020F0502020204030204" pitchFamily="34" charset="0"/>
                <a:cs typeface="Calibri" panose="020F0502020204030204" pitchFamily="34" charset="0"/>
              </a:rPr>
              <a:t>Data Sources:</a:t>
            </a:r>
          </a:p>
        </p:txBody>
      </p:sp>
      <p:sp>
        <p:nvSpPr>
          <p:cNvPr id="3" name="Content Placeholder 2">
            <a:extLst>
              <a:ext uri="{FF2B5EF4-FFF2-40B4-BE49-F238E27FC236}">
                <a16:creationId xmlns:a16="http://schemas.microsoft.com/office/drawing/2014/main" id="{63297888-F2A6-1434-D0DA-C27761A4060F}"/>
              </a:ext>
            </a:extLst>
          </p:cNvPr>
          <p:cNvSpPr>
            <a:spLocks noGrp="1"/>
          </p:cNvSpPr>
          <p:nvPr>
            <p:ph idx="1"/>
          </p:nvPr>
        </p:nvSpPr>
        <p:spPr>
          <a:xfrm>
            <a:off x="700635" y="2011680"/>
            <a:ext cx="10691265" cy="3917534"/>
          </a:xfrm>
        </p:spPr>
        <p:txBody>
          <a:bodyPr>
            <a:normAutofit fontScale="25000" lnSpcReduction="20000"/>
          </a:bodyPr>
          <a:lstStyle/>
          <a:p>
            <a:pPr marL="0" indent="0">
              <a:buNone/>
            </a:pPr>
            <a:r>
              <a:rPr lang="en-US" sz="7200" dirty="0">
                <a:latin typeface="Calibri" panose="020F0502020204030204" pitchFamily="34" charset="0"/>
                <a:cs typeface="Calibri" panose="020F0502020204030204" pitchFamily="34" charset="0"/>
              </a:rPr>
              <a:t>Web Scraping is performed to fetch fips code for all US counties: </a:t>
            </a:r>
          </a:p>
          <a:p>
            <a:pPr marL="0" indent="0">
              <a:buNone/>
            </a:pPr>
            <a:r>
              <a:rPr lang="en-US" sz="72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https://en.wikipedia.org/wiki/List_of_United_States_FIPS_codes_by_county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API call to fetch Census data for all US counties:</a:t>
            </a:r>
          </a:p>
          <a:p>
            <a:pPr marL="0" indent="0">
              <a:buNone/>
            </a:pPr>
            <a:r>
              <a:rPr lang="en-US" sz="7200"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https://api.census.gov/data/2019/acs/acs1?get=NAME,B01001_001E&amp;for=county:*</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A CSV file is downloaded from 'Economic Research Service’ U.S. DEPARTMENT OF AGRICULTURE:</a:t>
            </a:r>
          </a:p>
          <a:p>
            <a:pPr marL="0" indent="0">
              <a:buNone/>
            </a:pPr>
            <a:r>
              <a:rPr lang="en-US" sz="7200" dirty="0">
                <a:solidFill>
                  <a:srgbClr val="0070C0"/>
                </a:solidFill>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https://www.ers.usda.gov/data-products/county-level-data-sets/download-data/</a:t>
            </a:r>
            <a:endParaRPr lang="en-US" sz="7200" dirty="0">
              <a:solidFill>
                <a:srgbClr val="0070C0"/>
              </a:solidFill>
              <a:latin typeface="Calibri" panose="020F0502020204030204" pitchFamily="34" charset="0"/>
              <a:cs typeface="Calibri" panose="020F0502020204030204" pitchFamily="34" charset="0"/>
            </a:endParaRPr>
          </a:p>
          <a:p>
            <a:pPr marL="0" indent="0">
              <a:buNone/>
            </a:pPr>
            <a:endParaRPr lang="en-US" sz="7200" dirty="0">
              <a:latin typeface="Calibri" panose="020F0502020204030204" pitchFamily="34" charset="0"/>
              <a:cs typeface="Calibri" panose="020F0502020204030204" pitchFamily="34" charset="0"/>
            </a:endParaRPr>
          </a:p>
          <a:p>
            <a:pPr marL="0" indent="0">
              <a:buNone/>
            </a:pPr>
            <a:endParaRPr lang="en-US" sz="35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52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73EF2-F0E5-00C4-BE93-4349DCFF73C5}"/>
              </a:ext>
            </a:extLst>
          </p:cNvPr>
          <p:cNvSpPr>
            <a:spLocks noGrp="1"/>
          </p:cNvSpPr>
          <p:nvPr>
            <p:ph type="title"/>
          </p:nvPr>
        </p:nvSpPr>
        <p:spPr>
          <a:xfrm>
            <a:off x="700635" y="922096"/>
            <a:ext cx="10691265" cy="759557"/>
          </a:xfrm>
        </p:spPr>
        <p:txBody>
          <a:bodyPr>
            <a:normAutofit/>
          </a:bodyPr>
          <a:lstStyle/>
          <a:p>
            <a:r>
              <a:rPr lang="en-US" sz="3600" dirty="0">
                <a:solidFill>
                  <a:srgbClr val="0070C0"/>
                </a:solidFill>
              </a:rPr>
              <a:t>Data Cleaning Steps:</a:t>
            </a:r>
          </a:p>
        </p:txBody>
      </p:sp>
      <p:cxnSp>
        <p:nvCxnSpPr>
          <p:cNvPr id="12" name="Straight Connector 11">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7996088-DF99-0AEA-ED89-E585B130C2D7}"/>
              </a:ext>
            </a:extLst>
          </p:cNvPr>
          <p:cNvPicPr>
            <a:picLocks noChangeAspect="1"/>
          </p:cNvPicPr>
          <p:nvPr/>
        </p:nvPicPr>
        <p:blipFill>
          <a:blip r:embed="rId3"/>
          <a:stretch>
            <a:fillRect/>
          </a:stretch>
        </p:blipFill>
        <p:spPr>
          <a:xfrm>
            <a:off x="714703" y="2603749"/>
            <a:ext cx="3804746" cy="2703975"/>
          </a:xfrm>
          <a:prstGeom prst="rect">
            <a:avLst/>
          </a:prstGeom>
        </p:spPr>
      </p:pic>
      <p:sp>
        <p:nvSpPr>
          <p:cNvPr id="3" name="Content Placeholder 2">
            <a:extLst>
              <a:ext uri="{FF2B5EF4-FFF2-40B4-BE49-F238E27FC236}">
                <a16:creationId xmlns:a16="http://schemas.microsoft.com/office/drawing/2014/main" id="{4A9831F6-15F8-EA5F-89F6-B17173BDCC80}"/>
              </a:ext>
            </a:extLst>
          </p:cNvPr>
          <p:cNvSpPr>
            <a:spLocks noGrp="1"/>
          </p:cNvSpPr>
          <p:nvPr>
            <p:ph idx="1"/>
          </p:nvPr>
        </p:nvSpPr>
        <p:spPr>
          <a:xfrm>
            <a:off x="4797971" y="1786168"/>
            <a:ext cx="6693941" cy="4043415"/>
          </a:xfrm>
        </p:spPr>
        <p:txBody>
          <a:bodyPr>
            <a:normAutofit fontScale="92500" lnSpcReduction="20000"/>
          </a:bodyPr>
          <a:lstStyle/>
          <a:p>
            <a:pPr>
              <a:lnSpc>
                <a:spcPct val="110000"/>
              </a:lnSpc>
            </a:pPr>
            <a:r>
              <a:rPr lang="en-US" sz="1800" dirty="0">
                <a:latin typeface="Calibri" panose="020F0502020204030204" pitchFamily="34" charset="0"/>
                <a:cs typeface="Calibri" panose="020F0502020204030204" pitchFamily="34" charset="0"/>
              </a:rPr>
              <a:t>The three dataframes ready for cleaning are: fips_df, census_df, and education_df.</a:t>
            </a:r>
          </a:p>
          <a:p>
            <a:pPr>
              <a:lnSpc>
                <a:spcPct val="110000"/>
              </a:lnSpc>
            </a:pPr>
            <a:r>
              <a:rPr lang="en-US" sz="1800" dirty="0">
                <a:latin typeface="Calibri" panose="020F0502020204030204" pitchFamily="34" charset="0"/>
                <a:cs typeface="Calibri" panose="020F0502020204030204" pitchFamily="34" charset="0"/>
              </a:rPr>
              <a:t>Removing strings like 'county’.</a:t>
            </a:r>
          </a:p>
          <a:p>
            <a:pPr>
              <a:lnSpc>
                <a:spcPct val="110000"/>
              </a:lnSpc>
            </a:pPr>
            <a:r>
              <a:rPr lang="en-US" sz="1800" dirty="0">
                <a:latin typeface="Calibri" panose="020F0502020204030204" pitchFamily="34" charset="0"/>
                <a:cs typeface="Calibri" panose="020F0502020204030204" pitchFamily="34" charset="0"/>
              </a:rPr>
              <a:t>Convert column names to lowercase.</a:t>
            </a:r>
          </a:p>
          <a:p>
            <a:pPr>
              <a:lnSpc>
                <a:spcPct val="110000"/>
              </a:lnSpc>
            </a:pPr>
            <a:r>
              <a:rPr lang="en-US" sz="1800" dirty="0">
                <a:latin typeface="Calibri" panose="020F0502020204030204" pitchFamily="34" charset="0"/>
                <a:cs typeface="Calibri" panose="020F0502020204030204" pitchFamily="34" charset="0"/>
              </a:rPr>
              <a:t>Dropping the null rows.</a:t>
            </a:r>
          </a:p>
          <a:p>
            <a:pPr>
              <a:lnSpc>
                <a:spcPct val="110000"/>
              </a:lnSpc>
            </a:pPr>
            <a:r>
              <a:rPr lang="en-US" sz="1800" dirty="0">
                <a:latin typeface="Calibri" panose="020F0502020204030204" pitchFamily="34" charset="0"/>
                <a:cs typeface="Calibri" panose="020F0502020204030204" pitchFamily="34" charset="0"/>
              </a:rPr>
              <a:t>Renaming the columns.</a:t>
            </a:r>
          </a:p>
          <a:p>
            <a:pPr>
              <a:lnSpc>
                <a:spcPct val="110000"/>
              </a:lnSpc>
            </a:pPr>
            <a:r>
              <a:rPr lang="en-US" sz="1800" dirty="0">
                <a:latin typeface="Calibri" panose="020F0502020204030204" pitchFamily="34" charset="0"/>
                <a:cs typeface="Calibri" panose="020F0502020204030204" pitchFamily="34" charset="0"/>
              </a:rPr>
              <a:t>Converting CHAR to NUM.</a:t>
            </a:r>
          </a:p>
          <a:p>
            <a:pPr>
              <a:lnSpc>
                <a:spcPct val="110000"/>
              </a:lnSpc>
            </a:pPr>
            <a:r>
              <a:rPr lang="en-US" sz="1800" dirty="0">
                <a:latin typeface="Calibri" panose="020F0502020204030204" pitchFamily="34" charset="0"/>
                <a:cs typeface="Calibri" panose="020F0502020204030204" pitchFamily="34" charset="0"/>
              </a:rPr>
              <a:t>Split the name into two county and state columns.</a:t>
            </a:r>
          </a:p>
          <a:p>
            <a:pPr>
              <a:lnSpc>
                <a:spcPct val="110000"/>
              </a:lnSpc>
            </a:pPr>
            <a:r>
              <a:rPr lang="en-US" sz="1800" dirty="0">
                <a:latin typeface="Calibri" panose="020F0502020204030204" pitchFamily="34" charset="0"/>
                <a:cs typeface="Calibri" panose="020F0502020204030204" pitchFamily="34" charset="0"/>
              </a:rPr>
              <a:t>Selecting the column of interest.</a:t>
            </a:r>
          </a:p>
          <a:p>
            <a:pPr>
              <a:lnSpc>
                <a:spcPct val="110000"/>
              </a:lnSpc>
            </a:pPr>
            <a:r>
              <a:rPr lang="en-US" sz="1800" dirty="0">
                <a:latin typeface="Calibri" panose="020F0502020204030204" pitchFamily="34" charset="0"/>
                <a:cs typeface="Calibri" panose="020F0502020204030204" pitchFamily="34" charset="0"/>
              </a:rPr>
              <a:t>Exporting file as csv to working directory for creating a relational database using Quick DBD tool.</a:t>
            </a:r>
          </a:p>
          <a:p>
            <a:pPr>
              <a:lnSpc>
                <a:spcPct val="110000"/>
              </a:lnSpc>
            </a:pPr>
            <a:r>
              <a:rPr lang="en-US" sz="1800" dirty="0">
                <a:latin typeface="Calibri" panose="020F0502020204030204" pitchFamily="34" charset="0"/>
                <a:cs typeface="Calibri" panose="020F0502020204030204" pitchFamily="34" charset="0"/>
              </a:rPr>
              <a:t>Finally, merging the three dataframes on fips code in </a:t>
            </a:r>
            <a:r>
              <a:rPr lang="en-US" sz="1800" dirty="0" err="1">
                <a:latin typeface="Calibri" panose="020F0502020204030204" pitchFamily="34" charset="0"/>
                <a:cs typeface="Calibri" panose="020F0502020204030204" pitchFamily="34" charset="0"/>
              </a:rPr>
              <a:t>new_df</a:t>
            </a:r>
            <a:r>
              <a:rPr lang="en-US" sz="1800" dirty="0">
                <a:latin typeface="Calibri" panose="020F0502020204030204" pitchFamily="34" charset="0"/>
                <a:cs typeface="Calibri" panose="020F0502020204030204" pitchFamily="34" charset="0"/>
              </a:rPr>
              <a:t>.</a:t>
            </a:r>
          </a:p>
          <a:p>
            <a:pPr>
              <a:lnSpc>
                <a:spcPct val="110000"/>
              </a:lnSpc>
            </a:pPr>
            <a:endParaRPr lang="en-US" sz="1400" dirty="0">
              <a:latin typeface="Calibri" panose="020F0502020204030204" pitchFamily="34" charset="0"/>
              <a:cs typeface="Calibri" panose="020F0502020204030204" pitchFamily="34" charset="0"/>
            </a:endParaRPr>
          </a:p>
          <a:p>
            <a:pPr marL="0" indent="0">
              <a:lnSpc>
                <a:spcPct val="110000"/>
              </a:lnSpc>
              <a:buNone/>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a:p>
            <a:pPr>
              <a:lnSpc>
                <a:spcPct val="110000"/>
              </a:lnSpc>
            </a:pPr>
            <a:endParaRPr lang="en-US" sz="1400" dirty="0">
              <a:latin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1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5A8B4-84FA-B635-FF62-0BFBEF5D1716}"/>
              </a:ext>
            </a:extLst>
          </p:cNvPr>
          <p:cNvSpPr>
            <a:spLocks noGrp="1"/>
          </p:cNvSpPr>
          <p:nvPr>
            <p:ph type="title"/>
          </p:nvPr>
        </p:nvSpPr>
        <p:spPr>
          <a:xfrm>
            <a:off x="800100" y="975566"/>
            <a:ext cx="3539359" cy="2377250"/>
          </a:xfrm>
        </p:spPr>
        <p:txBody>
          <a:bodyPr vert="horz" lIns="91440" tIns="45720" rIns="91440" bIns="45720" rtlCol="0" anchor="t">
            <a:normAutofit/>
          </a:bodyPr>
          <a:lstStyle/>
          <a:p>
            <a:r>
              <a:rPr lang="en-US" sz="4400" dirty="0">
                <a:solidFill>
                  <a:srgbClr val="0070C0"/>
                </a:solidFill>
              </a:rPr>
              <a:t>Relational database Design:</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 text, application&#10;&#10;Description automatically generated">
            <a:extLst>
              <a:ext uri="{FF2B5EF4-FFF2-40B4-BE49-F238E27FC236}">
                <a16:creationId xmlns:a16="http://schemas.microsoft.com/office/drawing/2014/main" id="{5D4E3FD6-AA5C-0BE0-F802-2BC8D259B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9559" y="977477"/>
            <a:ext cx="6252341" cy="4918820"/>
          </a:xfrm>
          <a:prstGeom prst="rect">
            <a:avLst/>
          </a:prstGeom>
        </p:spPr>
      </p:pic>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Icon&#10;&#10;Description automatically generated">
            <a:extLst>
              <a:ext uri="{FF2B5EF4-FFF2-40B4-BE49-F238E27FC236}">
                <a16:creationId xmlns:a16="http://schemas.microsoft.com/office/drawing/2014/main" id="{D19ACD5D-960A-BDD7-C8C0-7CFB2D38C72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0100" y="3421104"/>
            <a:ext cx="2402270" cy="2461330"/>
          </a:xfrm>
          <a:prstGeom prst="rect">
            <a:avLst/>
          </a:prstGeom>
        </p:spPr>
      </p:pic>
    </p:spTree>
    <p:extLst>
      <p:ext uri="{BB962C8B-B14F-4D97-AF65-F5344CB8AC3E}">
        <p14:creationId xmlns:p14="http://schemas.microsoft.com/office/powerpoint/2010/main" val="321822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0D9C-DB75-BA87-346B-3E028A348D9E}"/>
              </a:ext>
            </a:extLst>
          </p:cNvPr>
          <p:cNvSpPr>
            <a:spLocks noGrp="1"/>
          </p:cNvSpPr>
          <p:nvPr>
            <p:ph type="title"/>
          </p:nvPr>
        </p:nvSpPr>
        <p:spPr>
          <a:xfrm>
            <a:off x="700635" y="832955"/>
            <a:ext cx="5395366" cy="974823"/>
          </a:xfrm>
        </p:spPr>
        <p:txBody>
          <a:bodyPr>
            <a:normAutofit fontScale="90000"/>
          </a:bodyPr>
          <a:lstStyle/>
          <a:p>
            <a:r>
              <a:rPr lang="en-US" sz="3200" dirty="0">
                <a:solidFill>
                  <a:srgbClr val="0070C0"/>
                </a:solidFill>
                <a:latin typeface="Calibri" panose="020F0502020204030204" pitchFamily="34" charset="0"/>
                <a:cs typeface="Calibri" panose="020F0502020204030204" pitchFamily="34" charset="0"/>
              </a:rPr>
              <a:t>Assumptions for performing the linear regression:</a:t>
            </a:r>
          </a:p>
        </p:txBody>
      </p:sp>
      <p:sp>
        <p:nvSpPr>
          <p:cNvPr id="3" name="Content Placeholder 2">
            <a:extLst>
              <a:ext uri="{FF2B5EF4-FFF2-40B4-BE49-F238E27FC236}">
                <a16:creationId xmlns:a16="http://schemas.microsoft.com/office/drawing/2014/main" id="{C60EA8FC-D242-B5B0-DFA9-B996829B40C4}"/>
              </a:ext>
            </a:extLst>
          </p:cNvPr>
          <p:cNvSpPr>
            <a:spLocks noGrp="1"/>
          </p:cNvSpPr>
          <p:nvPr>
            <p:ph idx="1"/>
          </p:nvPr>
        </p:nvSpPr>
        <p:spPr>
          <a:xfrm>
            <a:off x="983015" y="2286610"/>
            <a:ext cx="4986861" cy="2945266"/>
          </a:xfrm>
        </p:spPr>
        <p:txBody>
          <a:bodyPr>
            <a:normAutofit fontScale="25000" lnSpcReduction="20000"/>
          </a:bodyPr>
          <a:lstStyle/>
          <a:p>
            <a:pPr marL="457200" indent="-457200">
              <a:buFont typeface="+mj-lt"/>
              <a:buAutoNum type="arabicPeriod"/>
            </a:pPr>
            <a:r>
              <a:rPr lang="en-US" sz="9600" dirty="0"/>
              <a:t>Independence of observations (aka no autocorrelation).</a:t>
            </a:r>
          </a:p>
          <a:p>
            <a:pPr marL="457200" indent="-457200">
              <a:buFont typeface="+mj-lt"/>
              <a:buAutoNum type="arabicPeriod"/>
            </a:pPr>
            <a:r>
              <a:rPr lang="en-US" sz="9600" dirty="0"/>
              <a:t> Normality.</a:t>
            </a:r>
          </a:p>
          <a:p>
            <a:pPr marL="457200" indent="-457200">
              <a:buFont typeface="+mj-lt"/>
              <a:buAutoNum type="arabicPeriod"/>
            </a:pPr>
            <a:r>
              <a:rPr lang="en-US" sz="9600" dirty="0"/>
              <a:t>Linearity.</a:t>
            </a:r>
          </a:p>
          <a:p>
            <a:pPr marL="457200" indent="-457200">
              <a:buFont typeface="+mj-lt"/>
              <a:buAutoNum type="arabicPeriod"/>
            </a:pPr>
            <a:r>
              <a:rPr lang="en-US" sz="9600" dirty="0"/>
              <a:t>Homoscedasticity (aka homogeneity of variance)</a:t>
            </a:r>
          </a:p>
          <a:p>
            <a:endParaRPr lang="en-US" dirty="0"/>
          </a:p>
        </p:txBody>
      </p:sp>
      <p:pic>
        <p:nvPicPr>
          <p:cNvPr id="11" name="Picture 10">
            <a:extLst>
              <a:ext uri="{FF2B5EF4-FFF2-40B4-BE49-F238E27FC236}">
                <a16:creationId xmlns:a16="http://schemas.microsoft.com/office/drawing/2014/main" id="{60598CB1-87D3-1BA7-1D96-4EB85A846500}"/>
              </a:ext>
            </a:extLst>
          </p:cNvPr>
          <p:cNvPicPr>
            <a:picLocks noChangeAspect="1"/>
          </p:cNvPicPr>
          <p:nvPr/>
        </p:nvPicPr>
        <p:blipFill>
          <a:blip r:embed="rId3"/>
          <a:stretch>
            <a:fillRect/>
          </a:stretch>
        </p:blipFill>
        <p:spPr>
          <a:xfrm>
            <a:off x="6096000" y="813976"/>
            <a:ext cx="5395366" cy="2945267"/>
          </a:xfrm>
          <a:prstGeom prst="rect">
            <a:avLst/>
          </a:prstGeom>
        </p:spPr>
      </p:pic>
      <p:pic>
        <p:nvPicPr>
          <p:cNvPr id="13" name="Picture 12">
            <a:extLst>
              <a:ext uri="{FF2B5EF4-FFF2-40B4-BE49-F238E27FC236}">
                <a16:creationId xmlns:a16="http://schemas.microsoft.com/office/drawing/2014/main" id="{47C439CB-41EE-24AA-E8B1-EB545305CB41}"/>
              </a:ext>
            </a:extLst>
          </p:cNvPr>
          <p:cNvPicPr>
            <a:picLocks noChangeAspect="1"/>
          </p:cNvPicPr>
          <p:nvPr/>
        </p:nvPicPr>
        <p:blipFill>
          <a:blip r:embed="rId4"/>
          <a:stretch>
            <a:fillRect/>
          </a:stretch>
        </p:blipFill>
        <p:spPr>
          <a:xfrm>
            <a:off x="6222126" y="3899338"/>
            <a:ext cx="5603568" cy="2945267"/>
          </a:xfrm>
          <a:prstGeom prst="rect">
            <a:avLst/>
          </a:prstGeom>
        </p:spPr>
      </p:pic>
    </p:spTree>
    <p:extLst>
      <p:ext uri="{BB962C8B-B14F-4D97-AF65-F5344CB8AC3E}">
        <p14:creationId xmlns:p14="http://schemas.microsoft.com/office/powerpoint/2010/main" val="317783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5C37-5ADF-57EB-60B4-98E68EB76E30}"/>
              </a:ext>
            </a:extLst>
          </p:cNvPr>
          <p:cNvSpPr>
            <a:spLocks noGrp="1"/>
          </p:cNvSpPr>
          <p:nvPr>
            <p:ph type="title"/>
          </p:nvPr>
        </p:nvSpPr>
        <p:spPr>
          <a:xfrm>
            <a:off x="700635" y="922096"/>
            <a:ext cx="10691265" cy="1158952"/>
          </a:xfrm>
        </p:spPr>
        <p:txBody>
          <a:bodyPr>
            <a:normAutofit/>
          </a:bodyPr>
          <a:lstStyle/>
          <a:p>
            <a:pPr algn="ctr"/>
            <a:r>
              <a:rPr lang="en-US" sz="3200" dirty="0">
                <a:solidFill>
                  <a:srgbClr val="0070C0"/>
                </a:solidFill>
              </a:rPr>
              <a:t>scatter plot for Assumption test</a:t>
            </a:r>
          </a:p>
        </p:txBody>
      </p:sp>
      <p:pic>
        <p:nvPicPr>
          <p:cNvPr id="6" name="Picture 5">
            <a:extLst>
              <a:ext uri="{FF2B5EF4-FFF2-40B4-BE49-F238E27FC236}">
                <a16:creationId xmlns:a16="http://schemas.microsoft.com/office/drawing/2014/main" id="{879A68FC-02C6-0DD9-15A3-2020844EE712}"/>
              </a:ext>
            </a:extLst>
          </p:cNvPr>
          <p:cNvPicPr>
            <a:picLocks noChangeAspect="1"/>
          </p:cNvPicPr>
          <p:nvPr/>
        </p:nvPicPr>
        <p:blipFill>
          <a:blip r:embed="rId3"/>
          <a:stretch>
            <a:fillRect/>
          </a:stretch>
        </p:blipFill>
        <p:spPr>
          <a:xfrm>
            <a:off x="2899300" y="1929279"/>
            <a:ext cx="6666667" cy="4006625"/>
          </a:xfrm>
          <a:prstGeom prst="rect">
            <a:avLst/>
          </a:prstGeom>
        </p:spPr>
      </p:pic>
    </p:spTree>
    <p:extLst>
      <p:ext uri="{BB962C8B-B14F-4D97-AF65-F5344CB8AC3E}">
        <p14:creationId xmlns:p14="http://schemas.microsoft.com/office/powerpoint/2010/main" val="152281070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1217</Words>
  <Application>Microsoft Office PowerPoint</Application>
  <PresentationFormat>Widescreen</PresentationFormat>
  <Paragraphs>119</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Calisto MT</vt:lpstr>
      <vt:lpstr>Roboto</vt:lpstr>
      <vt:lpstr>Univers Condensed</vt:lpstr>
      <vt:lpstr>ChronicleVTI</vt:lpstr>
      <vt:lpstr>Analysis of Education and Socioeconomic Status</vt:lpstr>
      <vt:lpstr>motivation for performing this analysis</vt:lpstr>
      <vt:lpstr>Goal of the Project:</vt:lpstr>
      <vt:lpstr>STEPS to achieve the Goal</vt:lpstr>
      <vt:lpstr>Data Sources:</vt:lpstr>
      <vt:lpstr>Data Cleaning Steps:</vt:lpstr>
      <vt:lpstr>Relational database Design:</vt:lpstr>
      <vt:lpstr>Assumptions for performing the linear regression:</vt:lpstr>
      <vt:lpstr>scatter plot for Assumption test</vt:lpstr>
      <vt:lpstr>Homoscedasticity (aka homogeneity of variance)</vt:lpstr>
      <vt:lpstr>Simple Linear Regression Model &amp; Summary:</vt:lpstr>
      <vt:lpstr>The correlation coefficient between the two variables</vt:lpstr>
      <vt:lpstr>Challenges encountered in code and/or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Education and Socioeconomic Status</dc:title>
  <dc:creator>Mubashira Qari</dc:creator>
  <cp:lastModifiedBy>Mubashira Qari</cp:lastModifiedBy>
  <cp:revision>24</cp:revision>
  <dcterms:created xsi:type="dcterms:W3CDTF">2022-05-15T21:37:59Z</dcterms:created>
  <dcterms:modified xsi:type="dcterms:W3CDTF">2022-05-16T02:17:55Z</dcterms:modified>
</cp:coreProperties>
</file>