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rmarkdown.rstudio.com"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Assignment1-Data608</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Mubashira Qari</a:t>
            </a:r>
          </a:p>
        </p:txBody>
      </p:sp>
      <p:sp>
        <p:nvSpPr>
          <p:cNvPr id="4" name="Date Placeholder 3"/>
          <p:cNvSpPr>
            <a:spLocks noGrp="1"/>
          </p:cNvSpPr>
          <p:nvPr>
            <p:ph idx="10" sz="half" type="dt"/>
          </p:nvPr>
        </p:nvSpPr>
        <p:spPr/>
        <p:txBody>
          <a:bodyPr/>
          <a:lstStyle/>
          <a:p>
            <a:pPr lvl="0" indent="0" marL="0">
              <a:buNone/>
            </a:pPr>
            <a:r>
              <a:rPr/>
              <a:t>2024-12-21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Markdown</a:t>
            </a:r>
          </a:p>
        </p:txBody>
      </p:sp>
      <p:sp>
        <p:nvSpPr>
          <p:cNvPr id="3" name="Content Placeholder 2"/>
          <p:cNvSpPr>
            <a:spLocks noGrp="1"/>
          </p:cNvSpPr>
          <p:nvPr>
            <p:ph idx="1"/>
          </p:nvPr>
        </p:nvSpPr>
        <p:spPr/>
        <p:txBody>
          <a:bodyPr/>
          <a:lstStyle/>
          <a:p>
            <a:pPr lvl="0" indent="0" marL="0">
              <a:buNone/>
            </a:pPr>
            <a:r>
              <a:rPr/>
              <a:t>This is an R Markdown presentation. Markdown is a simple formatting syntax for authoring HTML, PDF, and MS Word documents. For more details on using R Markdown see </a:t>
            </a:r>
            <a:r>
              <a:rPr>
                <a:hlinkClick r:id="rId2"/>
              </a:rPr>
              <a:t>http://rmarkdown.rstudio.com</a:t>
            </a:r>
            <a:r>
              <a:rPr/>
              <a:t>.</a:t>
            </a:r>
          </a:p>
          <a:p>
            <a:pPr lvl="0" indent="0" marL="0">
              <a:buNone/>
            </a:pPr>
            <a:r>
              <a:rPr/>
              <a:t>When you click the </a:t>
            </a:r>
            <a:r>
              <a:rPr b="1"/>
              <a:t>Knit</a:t>
            </a:r>
            <a:r>
              <a:rPr/>
              <a:t> button a document will be generated that includes both content as well as the output of any embedded R code chunks within the document.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Slide with R Output</a:t>
            </a:r>
          </a:p>
        </p:txBody>
      </p:sp>
      <p:sp>
        <p:nvSpPr>
          <p:cNvPr id="4" name="Text Placeholder 3"/>
          <p:cNvSpPr>
            <a:spLocks noGrp="1"/>
          </p:cNvSpPr>
          <p:nvPr>
            <p:ph idx="2" sz="half" type="body"/>
          </p:nvPr>
        </p:nvSpPr>
        <p:spPr/>
        <p:txBody>
          <a:bodyPr/>
          <a:lstStyle/>
          <a:p>
            <a:pPr lvl="0" indent="0" marL="0">
              <a:spcBef>
                <a:spcPts val="3000"/>
              </a:spcBef>
              <a:buNone/>
            </a:pPr>
            <a:r>
              <a:rPr b="1"/>
              <a:t>Load Libraries</a:t>
            </a:r>
          </a:p>
          <a:p>
            <a:pPr lvl="0" indent="0">
              <a:buNone/>
            </a:pPr>
            <a:r>
              <a:rPr>
                <a:solidFill>
                  <a:srgbClr val="06287E"/>
                </a:solidFill>
                <a:latin typeface="Courier"/>
              </a:rPr>
              <a:t>library</a:t>
            </a:r>
            <a:r>
              <a:rPr>
                <a:latin typeface="Courier"/>
              </a:rPr>
              <a:t>(tidyverse)</a:t>
            </a:r>
          </a:p>
          <a:p>
            <a:pPr lvl="0" indent="0">
              <a:buNone/>
            </a:pPr>
            <a:r>
              <a:rPr>
                <a:latin typeface="Courier"/>
              </a:rPr>
              <a:t>## ── Attaching core tidyverse packages ──────────────────────── tidyverse 2.0.0 ──
## ✔ dplyr     1.1.4     ✔ readr     2.1.5
## ✔ forcats   1.0.0     ✔ stringr   1.5.1
## ✔ ggplot2   3.4.4     ✔ tibble    3.2.1
## ✔ lubridate 1.9.3     ✔ tidyr     1.3.1
## ✔ purrr     1.0.2     
## ── Conflicts ────────────────────────────────────────── tidyverse_conflicts() ──
## ✖ dplyr::filter() masks stats::filter()
## ✖ dplyr::lag()    masks stats::lag()
## ℹ Use the conflicted package (&lt;http://conflicted.r-lib.org/&gt;) to force all conflicts to become errors</a:t>
            </a:r>
          </a:p>
          <a:p>
            <a:pPr lvl="0" indent="0">
              <a:buNone/>
            </a:pPr>
            <a:r>
              <a:rPr>
                <a:solidFill>
                  <a:srgbClr val="06287E"/>
                </a:solidFill>
                <a:latin typeface="Courier"/>
              </a:rPr>
              <a:t>library</a:t>
            </a:r>
            <a:r>
              <a:rPr>
                <a:latin typeface="Courier"/>
              </a:rPr>
              <a:t>(readxl)</a:t>
            </a:r>
            <a:br/>
            <a:r>
              <a:rPr>
                <a:solidFill>
                  <a:srgbClr val="06287E"/>
                </a:solidFill>
                <a:latin typeface="Courier"/>
              </a:rPr>
              <a:t>library</a:t>
            </a:r>
            <a:r>
              <a:rPr>
                <a:latin typeface="Courier"/>
              </a:rPr>
              <a:t>(ggplot2)</a:t>
            </a:r>
            <a:br/>
            <a:r>
              <a:rPr>
                <a:solidFill>
                  <a:srgbClr val="06287E"/>
                </a:solidFill>
                <a:latin typeface="Courier"/>
              </a:rPr>
              <a:t>library</a:t>
            </a:r>
            <a:r>
              <a:rPr>
                <a:latin typeface="Courier"/>
              </a:rPr>
              <a:t>(dplyr)</a:t>
            </a:r>
            <a:br/>
            <a:r>
              <a:rPr>
                <a:solidFill>
                  <a:srgbClr val="06287E"/>
                </a:solidFill>
                <a:latin typeface="Courier"/>
              </a:rPr>
              <a:t>library</a:t>
            </a:r>
            <a:r>
              <a:rPr>
                <a:latin typeface="Courier"/>
              </a:rPr>
              <a:t>(stringr)</a:t>
            </a:r>
            <a:br/>
            <a:r>
              <a:rPr>
                <a:solidFill>
                  <a:srgbClr val="06287E"/>
                </a:solidFill>
                <a:latin typeface="Courier"/>
              </a:rPr>
              <a:t>library</a:t>
            </a:r>
            <a:r>
              <a:rPr>
                <a:latin typeface="Courier"/>
              </a:rPr>
              <a:t>(tools)</a:t>
            </a:r>
            <a:br/>
            <a:r>
              <a:rPr>
                <a:solidFill>
                  <a:srgbClr val="06287E"/>
                </a:solidFill>
                <a:latin typeface="Courier"/>
              </a:rPr>
              <a:t>library</a:t>
            </a:r>
            <a:r>
              <a:rPr>
                <a:latin typeface="Courier"/>
              </a:rPr>
              <a:t>(stringdist)</a:t>
            </a:r>
          </a:p>
          <a:p>
            <a:pPr lvl="0" indent="0">
              <a:buNone/>
            </a:pPr>
            <a:r>
              <a:rPr>
                <a:latin typeface="Courier"/>
              </a:rPr>
              <a:t>## Warning: package 'stringdist' was built under R version 4.3.3</a:t>
            </a:r>
          </a:p>
          <a:p>
            <a:pPr lvl="0" indent="0">
              <a:buNone/>
            </a:pPr>
            <a:r>
              <a:rPr>
                <a:latin typeface="Courier"/>
              </a:rPr>
              <a:t>## 
## Attaching package: 'stringdist'
## 
## The following object is masked from 'package:tidyr':
## 
##     extract</a:t>
            </a:r>
          </a:p>
          <a:p>
            <a:pPr lvl="0" indent="0">
              <a:buNone/>
            </a:pPr>
            <a:r>
              <a:rPr>
                <a:latin typeface="Courier"/>
              </a:rPr>
              <a:t>IIJA_funding_data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"https://raw.githubusercontent.com/uzmabb182/Data_608/refs/heads/main/Week%201/IIJA%20FUNDING%20AS%20OF%20MARCH%202023.csv"</a:t>
            </a:r>
            <a:r>
              <a:rPr>
                <a:latin typeface="Courier"/>
              </a:rPr>
              <a:t>)</a:t>
            </a:r>
            <a:br/>
            <a:br/>
            <a:r>
              <a:rPr>
                <a:latin typeface="Courier"/>
              </a:rPr>
              <a:t>state_population_data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"https://raw.githubusercontent.com/uzmabb182/Data_608/refs/heads/main/Week%201/State_Population_Data.csv"</a:t>
            </a:r>
            <a:r>
              <a:rPr>
                <a:latin typeface="Courier"/>
              </a:rPr>
              <a:t>)</a:t>
            </a:r>
            <a:br/>
            <a:br/>
            <a:br/>
            <a:r>
              <a:rPr>
                <a:latin typeface="Courier"/>
              </a:rPr>
              <a:t>election_results_2020_data </a:t>
            </a:r>
            <a:r>
              <a:rPr>
                <a:solidFill>
                  <a:srgbClr val="007020"/>
                </a:solidFill>
                <a:latin typeface="Courier"/>
              </a:rPr>
              <a:t>&lt;-</a:t>
            </a:r>
            <a:r>
              <a:rPr>
                <a:latin typeface="Courier"/>
              </a:rPr>
              <a:t> </a:t>
            </a:r>
            <a:r>
              <a:rPr>
                <a:solidFill>
                  <a:srgbClr val="06287E"/>
                </a:solidFill>
                <a:latin typeface="Courier"/>
              </a:rPr>
              <a:t>read.csv</a:t>
            </a:r>
            <a:r>
              <a:rPr>
                <a:latin typeface="Courier"/>
              </a:rPr>
              <a:t>(</a:t>
            </a:r>
            <a:r>
              <a:rPr>
                <a:solidFill>
                  <a:srgbClr val="4070A0"/>
                </a:solidFill>
                <a:latin typeface="Courier"/>
              </a:rPr>
              <a:t>"https://raw.githubusercontent.com/uzmabb182/Data_608/refs/heads/main/Week%201/2020_Presidential_Election_Results.csv"</a:t>
            </a:r>
            <a:r>
              <a:rPr>
                <a:latin typeface="Courier"/>
              </a:rPr>
              <a:t>)</a:t>
            </a:r>
          </a:p>
          <a:p>
            <a:pPr lvl="0" indent="0" marL="0">
              <a:spcBef>
                <a:spcPts val="3000"/>
              </a:spcBef>
              <a:buNone/>
            </a:pPr>
            <a:r>
              <a:rPr b="1"/>
              <a:t>View the First Few Rows of Data</a:t>
            </a:r>
          </a:p>
          <a:p>
            <a:pPr lvl="0" indent="0">
              <a:buNone/>
            </a:pPr>
            <a:r>
              <a:rPr i="1">
                <a:solidFill>
                  <a:srgbClr val="60A0B0"/>
                </a:solidFill>
                <a:latin typeface="Courier"/>
              </a:rPr>
              <a:t>#print(IIJA_funding_data)</a:t>
            </a:r>
          </a:p>
          <a:p>
            <a:pPr lvl="0" indent="0">
              <a:buNone/>
            </a:pPr>
            <a:r>
              <a:rPr i="1">
                <a:solidFill>
                  <a:srgbClr val="60A0B0"/>
                </a:solidFill>
                <a:latin typeface="Courier"/>
              </a:rPr>
              <a:t># Check column names</a:t>
            </a:r>
            <a:br/>
            <a:r>
              <a:rPr>
                <a:solidFill>
                  <a:srgbClr val="06287E"/>
                </a:solidFill>
                <a:latin typeface="Courier"/>
              </a:rPr>
              <a:t>colnames</a:t>
            </a:r>
            <a:r>
              <a:rPr>
                <a:latin typeface="Courier"/>
              </a:rPr>
              <a:t>(IIJA_funding_data)</a:t>
            </a:r>
          </a:p>
          <a:p>
            <a:pPr lvl="0" indent="0">
              <a:buNone/>
            </a:pPr>
            <a:r>
              <a:rPr>
                <a:latin typeface="Courier"/>
              </a:rPr>
              <a:t>## [1] "State..Teritory.or.Tribal.Nation" "Total..Billions."</a:t>
            </a:r>
          </a:p>
          <a:p>
            <a:pPr lvl="0" indent="0">
              <a:buNone/>
            </a:pPr>
            <a:r>
              <a:rPr>
                <a:solidFill>
                  <a:srgbClr val="06287E"/>
                </a:solidFill>
                <a:latin typeface="Courier"/>
              </a:rPr>
              <a:t>head</a:t>
            </a:r>
            <a:r>
              <a:rPr>
                <a:latin typeface="Courier"/>
              </a:rPr>
              <a:t>(IIJA_funding_data)</a:t>
            </a:r>
          </a:p>
          <a:p>
            <a:pPr lvl="0" indent="0">
              <a:buNone/>
            </a:pPr>
            <a:r>
              <a:rPr>
                <a:latin typeface="Courier"/>
              </a:rPr>
              <a:t>##   State..Teritory.or.Tribal.Nation Total..Billions.
## 1                          ALABAMA           3.0000
## 2                           ALASKA           3.7000
## 3                   AMERICAN SAMOA           0.0686
## 4                          ARIZONA           3.5000
## 5                         ARKANSAS           2.8000
## 6                       CALIFORNIA          18.4000</a:t>
            </a:r>
          </a:p>
          <a:p>
            <a:pPr lvl="0" indent="0">
              <a:buNone/>
            </a:pPr>
            <a:r>
              <a:rPr i="1">
                <a:solidFill>
                  <a:srgbClr val="60A0B0"/>
                </a:solidFill>
                <a:latin typeface="Courier"/>
              </a:rPr>
              <a:t># Renaming the columns</a:t>
            </a:r>
            <a:br/>
            <a:br/>
            <a:r>
              <a:rPr>
                <a:latin typeface="Courier"/>
              </a:rPr>
              <a:t>IIJA_funding_data </a:t>
            </a:r>
            <a:r>
              <a:rPr>
                <a:solidFill>
                  <a:srgbClr val="007020"/>
                </a:solidFill>
                <a:latin typeface="Courier"/>
              </a:rPr>
              <a:t>&lt;-</a:t>
            </a:r>
            <a:r>
              <a:rPr>
                <a:latin typeface="Courier"/>
              </a:rPr>
              <a:t> IIJA_funding_data </a:t>
            </a:r>
            <a:r>
              <a:rPr>
                <a:solidFill>
                  <a:srgbClr val="4070A0"/>
                </a:solidFill>
                <a:latin typeface="Courier"/>
              </a:rPr>
              <a:t>%&gt;%</a:t>
            </a:r>
            <a:br/>
            <a:r>
              <a:rPr>
                <a:latin typeface="Courier"/>
              </a:rPr>
              <a:t>  </a:t>
            </a:r>
            <a:r>
              <a:rPr>
                <a:solidFill>
                  <a:srgbClr val="06287E"/>
                </a:solidFill>
                <a:latin typeface="Courier"/>
              </a:rPr>
              <a:t>rename</a:t>
            </a:r>
            <a:r>
              <a:rPr>
                <a:latin typeface="Courier"/>
              </a:rPr>
              <a:t>(</a:t>
            </a:r>
            <a:r>
              <a:rPr>
                <a:solidFill>
                  <a:srgbClr val="7D9029"/>
                </a:solidFill>
                <a:latin typeface="Courier"/>
              </a:rPr>
              <a:t>State_Name =</a:t>
            </a:r>
            <a:r>
              <a:rPr>
                <a:latin typeface="Courier"/>
              </a:rPr>
              <a:t> State..Teritory.or.Tribal.Nation, </a:t>
            </a:r>
            <a:r>
              <a:rPr>
                <a:solidFill>
                  <a:srgbClr val="7D9029"/>
                </a:solidFill>
                <a:latin typeface="Courier"/>
              </a:rPr>
              <a:t>Funding_Billions =</a:t>
            </a:r>
            <a:r>
              <a:rPr>
                <a:latin typeface="Courier"/>
              </a:rPr>
              <a:t> Total..Billions.)</a:t>
            </a:r>
            <a:b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#print(IIJA_funding_data)</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(IIJA_funding_data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(IIJA_funding_data ))</a:t>
            </a:r>
            <a:br/>
            <a:br/>
            <a:r>
              <a:rPr i="1">
                <a:solidFill>
                  <a:srgbClr val="60A0B0"/>
                </a:solidFill>
                <a:latin typeface="Courier"/>
              </a:rPr>
              <a:t># View the modified data frame</a:t>
            </a:r>
            <a:br/>
            <a:r>
              <a:rPr i="1">
                <a:solidFill>
                  <a:srgbClr val="60A0B0"/>
                </a:solidFill>
                <a:latin typeface="Courier"/>
              </a:rPr>
              <a:t>#print(IIJA_funding_data )</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Sort by population (ascending order)</a:t>
            </a:r>
            <a:br/>
            <a:r>
              <a:rPr>
                <a:latin typeface="Courier"/>
              </a:rPr>
              <a:t>IIJA_funding_data </a:t>
            </a:r>
            <a:r>
              <a:rPr>
                <a:solidFill>
                  <a:srgbClr val="007020"/>
                </a:solidFill>
                <a:latin typeface="Courier"/>
              </a:rPr>
              <a:t>&lt;-</a:t>
            </a:r>
            <a:r>
              <a:rPr>
                <a:latin typeface="Courier"/>
              </a:rPr>
              <a:t> IIJA_funding_data[</a:t>
            </a:r>
            <a:r>
              <a:rPr>
                <a:solidFill>
                  <a:srgbClr val="06287E"/>
                </a:solidFill>
                <a:latin typeface="Courier"/>
              </a:rPr>
              <a:t>order</a:t>
            </a:r>
            <a:r>
              <a:rPr>
                <a:latin typeface="Courier"/>
              </a:rPr>
              <a:t>(IIJA_funding_data</a:t>
            </a:r>
            <a:r>
              <a:rPr>
                <a:solidFill>
                  <a:srgbClr val="4070A0"/>
                </a:solidFill>
                <a:latin typeface="Courier"/>
              </a:rPr>
              <a:t>$</a:t>
            </a:r>
            <a:r>
              <a:rPr>
                <a:latin typeface="Courier"/>
              </a:rPr>
              <a:t>state_name),]</a:t>
            </a:r>
            <a:br/>
            <a:br/>
            <a:r>
              <a:rPr i="1">
                <a:solidFill>
                  <a:srgbClr val="60A0B0"/>
                </a:solidFill>
                <a:latin typeface="Courier"/>
              </a:rPr>
              <a:t># View the sorted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Replace "Deleware" with "Delaware" conditionally</a:t>
            </a:r>
            <a:br/>
            <a:r>
              <a:rPr>
                <a:latin typeface="Courier"/>
              </a:rPr>
              <a:t>IIJA_funding_data</a:t>
            </a:r>
            <a:r>
              <a:rPr>
                <a:solidFill>
                  <a:srgbClr val="4070A0"/>
                </a:solidFill>
                <a:latin typeface="Courier"/>
              </a:rPr>
              <a:t>$</a:t>
            </a:r>
            <a:r>
              <a:rPr>
                <a:latin typeface="Courier"/>
              </a:rPr>
              <a:t>state_name[IIJA_funding_data</a:t>
            </a:r>
            <a:r>
              <a:rPr>
                <a:solidFill>
                  <a:srgbClr val="4070A0"/>
                </a:solidFill>
                <a:latin typeface="Courier"/>
              </a:rPr>
              <a:t>$</a:t>
            </a:r>
            <a:r>
              <a:rPr>
                <a:latin typeface="Courier"/>
              </a:rPr>
              <a:t>state_name </a:t>
            </a:r>
            <a:r>
              <a:rPr>
                <a:solidFill>
                  <a:srgbClr val="4070A0"/>
                </a:solidFill>
                <a:latin typeface="Courier"/>
              </a:rPr>
              <a:t>==</a:t>
            </a:r>
            <a:r>
              <a:rPr>
                <a:latin typeface="Courier"/>
              </a:rPr>
              <a:t> </a:t>
            </a:r>
            <a:r>
              <a:rPr>
                <a:solidFill>
                  <a:srgbClr val="4070A0"/>
                </a:solidFill>
                <a:latin typeface="Courier"/>
              </a:rPr>
              <a:t>"Deleware"</a:t>
            </a:r>
            <a:r>
              <a:rPr>
                <a:latin typeface="Courier"/>
              </a:rPr>
              <a:t>] </a:t>
            </a:r>
            <a:r>
              <a:rPr>
                <a:solidFill>
                  <a:srgbClr val="007020"/>
                </a:solidFill>
                <a:latin typeface="Courier"/>
              </a:rPr>
              <a:t>&lt;-</a:t>
            </a:r>
            <a:r>
              <a:rPr>
                <a:latin typeface="Courier"/>
              </a:rPr>
              <a:t> </a:t>
            </a:r>
            <a:r>
              <a:rPr>
                <a:solidFill>
                  <a:srgbClr val="4070A0"/>
                </a:solidFill>
                <a:latin typeface="Courier"/>
              </a:rPr>
              <a:t>"Delaware"</a:t>
            </a:r>
            <a:br/>
            <a:br/>
            <a:r>
              <a:rPr i="1">
                <a:solidFill>
                  <a:srgbClr val="60A0B0"/>
                </a:solidFill>
                <a:latin typeface="Courier"/>
              </a:rPr>
              <a:t># View the updated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 1        ALABAMA           3.0000
## 2         ALASKA           3.7000
## 3 AMERICAN SAMOA           0.0686
## 4        ARIZONA           3.5000
## 5       ARKANSAS           2.8000
## 6     CALIFORNIA          18.4000</a:t>
            </a:r>
          </a:p>
          <a:p>
            <a:pPr lvl="0" indent="0">
              <a:buNone/>
            </a:pPr>
            <a:r>
              <a:rPr i="1">
                <a:solidFill>
                  <a:srgbClr val="60A0B0"/>
                </a:solidFill>
                <a:latin typeface="Courier"/>
              </a:rPr>
              <a:t># Add index column using mutate</a:t>
            </a:r>
            <a:br/>
            <a:r>
              <a:rPr>
                <a:latin typeface="Courier"/>
              </a:rPr>
              <a:t>IIJA_funding_data </a:t>
            </a:r>
            <a:r>
              <a:rPr>
                <a:solidFill>
                  <a:srgbClr val="007020"/>
                </a:solidFill>
                <a:latin typeface="Courier"/>
              </a:rPr>
              <a:t>&lt;-</a:t>
            </a:r>
            <a:r>
              <a:rPr>
                <a:latin typeface="Courier"/>
              </a:rPr>
              <a:t> IIJA_funding_data </a:t>
            </a:r>
            <a:r>
              <a:rPr>
                <a:solidFill>
                  <a:srgbClr val="4070A0"/>
                </a:solidFill>
                <a:latin typeface="Courier"/>
              </a:rPr>
              <a:t>%&gt;%</a:t>
            </a:r>
            <a:r>
              <a:rPr>
                <a:latin typeface="Courier"/>
              </a:rPr>
              <a:t> </a:t>
            </a:r>
            <a:r>
              <a:rPr>
                <a:solidFill>
                  <a:srgbClr val="06287E"/>
                </a:solidFill>
                <a:latin typeface="Courier"/>
              </a:rPr>
              <a:t>mutate</a:t>
            </a:r>
            <a:r>
              <a:rPr>
                <a:latin typeface="Courier"/>
              </a:rPr>
              <a:t>(</a:t>
            </a:r>
            <a:r>
              <a:rPr>
                <a:solidFill>
                  <a:srgbClr val="7D9029"/>
                </a:solidFill>
                <a:latin typeface="Courier"/>
              </a:rPr>
              <a:t>index =</a:t>
            </a:r>
            <a:r>
              <a:rPr>
                <a:latin typeface="Courier"/>
              </a:rPr>
              <a:t> </a:t>
            </a:r>
            <a:r>
              <a:rPr>
                <a:solidFill>
                  <a:srgbClr val="06287E"/>
                </a:solidFill>
                <a:latin typeface="Courier"/>
              </a:rPr>
              <a:t>row_number</a:t>
            </a:r>
            <a:r>
              <a:rPr>
                <a:latin typeface="Courier"/>
              </a:rPr>
              <a:t>())</a:t>
            </a:r>
            <a:br/>
            <a:br/>
            <a:r>
              <a:rPr i="1">
                <a:solidFill>
                  <a:srgbClr val="60A0B0"/>
                </a:solidFill>
                <a:latin typeface="Courier"/>
              </a:rPr>
              <a:t># View the updated DataFrame</a:t>
            </a:r>
            <a:br/>
            <a:r>
              <a:rPr i="1">
                <a:solidFill>
                  <a:srgbClr val="60A0B0"/>
                </a:solidFill>
                <a:latin typeface="Courier"/>
              </a:rPr>
              <a:t>#print(IIJA_funding_data)</a:t>
            </a:r>
            <a:br/>
            <a:r>
              <a:rPr>
                <a:solidFill>
                  <a:srgbClr val="06287E"/>
                </a:solidFill>
                <a:latin typeface="Courier"/>
              </a:rPr>
              <a:t>head</a:t>
            </a:r>
            <a:r>
              <a:rPr>
                <a:latin typeface="Courier"/>
              </a:rPr>
              <a:t>(IIJA_funding_data)</a:t>
            </a:r>
          </a:p>
          <a:p>
            <a:pPr lvl="0" indent="0">
              <a:buNone/>
            </a:pPr>
            <a:r>
              <a:rPr>
                <a:latin typeface="Courier"/>
              </a:rPr>
              <a:t>##       state_name funding_billions index
## 1        ALABAMA           3.0000     1
## 2         ALASKA           3.7000     2
## 3 AMERICAN SAMOA           0.0686     3
## 4        ARIZONA           3.5000     4
## 5       ARKANSAS           2.8000     5
## 6     CALIFORNIA          18.4000     6</a:t>
            </a:r>
          </a:p>
          <a:p>
            <a:pPr lvl="0" indent="0">
              <a:buNone/>
            </a:pPr>
            <a:r>
              <a:rPr i="1">
                <a:solidFill>
                  <a:srgbClr val="60A0B0"/>
                </a:solidFill>
                <a:latin typeface="Courier"/>
              </a:rPr>
              <a:t># Convert first letter of each word to uppercase using str_to_title</a:t>
            </a:r>
            <a:br/>
            <a:r>
              <a:rPr>
                <a:latin typeface="Courier"/>
              </a:rPr>
              <a:t>IIJA_funding_data</a:t>
            </a:r>
            <a:r>
              <a:rPr>
                <a:solidFill>
                  <a:srgbClr val="4070A0"/>
                </a:solidFill>
                <a:latin typeface="Courier"/>
              </a:rPr>
              <a:t>$</a:t>
            </a:r>
            <a:r>
              <a:rPr>
                <a:latin typeface="Courier"/>
              </a:rPr>
              <a:t>state_name </a:t>
            </a:r>
            <a:r>
              <a:rPr>
                <a:solidFill>
                  <a:srgbClr val="007020"/>
                </a:solidFill>
                <a:latin typeface="Courier"/>
              </a:rPr>
              <a:t>&lt;-</a:t>
            </a:r>
            <a:r>
              <a:rPr>
                <a:latin typeface="Courier"/>
              </a:rPr>
              <a:t> </a:t>
            </a:r>
            <a:r>
              <a:rPr>
                <a:solidFill>
                  <a:srgbClr val="06287E"/>
                </a:solidFill>
                <a:latin typeface="Courier"/>
              </a:rPr>
              <a:t>str_to_title</a:t>
            </a:r>
            <a:r>
              <a:rPr>
                <a:latin typeface="Courier"/>
              </a:rPr>
              <a:t>(IIJA_funding_data</a:t>
            </a:r>
            <a:r>
              <a:rPr>
                <a:solidFill>
                  <a:srgbClr val="4070A0"/>
                </a:solidFill>
                <a:latin typeface="Courier"/>
              </a:rPr>
              <a:t>$</a:t>
            </a:r>
            <a:r>
              <a:rPr>
                <a:latin typeface="Courier"/>
              </a:rPr>
              <a:t>state_name)</a:t>
            </a:r>
            <a:br/>
            <a:br/>
            <a:r>
              <a:rPr i="1">
                <a:solidFill>
                  <a:srgbClr val="60A0B0"/>
                </a:solidFill>
                <a:latin typeface="Courier"/>
              </a:rPr>
              <a:t># View the updated DataFrame</a:t>
            </a:r>
            <a:br/>
            <a:r>
              <a:rPr i="1">
                <a:solidFill>
                  <a:srgbClr val="60A0B0"/>
                </a:solidFill>
                <a:latin typeface="Courier"/>
              </a:rPr>
              <a:t>#print(IIJA_funding_data)</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(state_population_data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(state_population_data ))</a:t>
            </a:r>
            <a:br/>
            <a:br/>
            <a:r>
              <a:rPr i="1">
                <a:solidFill>
                  <a:srgbClr val="60A0B0"/>
                </a:solidFill>
                <a:latin typeface="Courier"/>
              </a:rPr>
              <a:t># View the modified data 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Sort by population (ascending order)</a:t>
            </a:r>
            <a:br/>
            <a:r>
              <a:rPr>
                <a:latin typeface="Courier"/>
              </a:rPr>
              <a:t>state_population_data </a:t>
            </a:r>
            <a:r>
              <a:rPr>
                <a:solidFill>
                  <a:srgbClr val="007020"/>
                </a:solidFill>
                <a:latin typeface="Courier"/>
              </a:rPr>
              <a:t>&lt;-</a:t>
            </a:r>
            <a:r>
              <a:rPr>
                <a:latin typeface="Courier"/>
              </a:rPr>
              <a:t> state_population_data[</a:t>
            </a:r>
            <a:r>
              <a:rPr>
                <a:solidFill>
                  <a:srgbClr val="06287E"/>
                </a:solidFill>
                <a:latin typeface="Courier"/>
              </a:rPr>
              <a:t>order</a:t>
            </a:r>
            <a:r>
              <a:rPr>
                <a:latin typeface="Courier"/>
              </a:rPr>
              <a:t>(state_population_data</a:t>
            </a:r>
            <a:r>
              <a:rPr>
                <a:solidFill>
                  <a:srgbClr val="4070A0"/>
                </a:solidFill>
                <a:latin typeface="Courier"/>
              </a:rPr>
              <a:t>$</a:t>
            </a:r>
            <a:r>
              <a:rPr>
                <a:latin typeface="Courier"/>
              </a:rPr>
              <a:t>name),]</a:t>
            </a:r>
            <a:br/>
            <a:br/>
            <a:r>
              <a:rPr i="1">
                <a:solidFill>
                  <a:srgbClr val="60A0B0"/>
                </a:solidFill>
                <a:latin typeface="Courier"/>
              </a:rPr>
              <a:t># View the sorted dataframe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Convert first letter of each word to uppercase using str_to_title</a:t>
            </a:r>
            <a:br/>
            <a:r>
              <a:rPr>
                <a:latin typeface="Courier"/>
              </a:rPr>
              <a:t>state_population_data</a:t>
            </a:r>
            <a:r>
              <a:rPr>
                <a:solidFill>
                  <a:srgbClr val="4070A0"/>
                </a:solidFill>
                <a:latin typeface="Courier"/>
              </a:rPr>
              <a:t>$</a:t>
            </a:r>
            <a:r>
              <a:rPr>
                <a:latin typeface="Courier"/>
              </a:rPr>
              <a:t>name </a:t>
            </a:r>
            <a:r>
              <a:rPr>
                <a:solidFill>
                  <a:srgbClr val="007020"/>
                </a:solidFill>
                <a:latin typeface="Courier"/>
              </a:rPr>
              <a:t>&lt;-</a:t>
            </a:r>
            <a:r>
              <a:rPr>
                <a:latin typeface="Courier"/>
              </a:rPr>
              <a:t> </a:t>
            </a:r>
            <a:r>
              <a:rPr>
                <a:solidFill>
                  <a:srgbClr val="06287E"/>
                </a:solidFill>
                <a:latin typeface="Courier"/>
              </a:rPr>
              <a:t>str_to_title</a:t>
            </a:r>
            <a:r>
              <a:rPr>
                <a:latin typeface="Courier"/>
              </a:rPr>
              <a:t>(state_population_data</a:t>
            </a:r>
            <a:r>
              <a:rPr>
                <a:solidFill>
                  <a:srgbClr val="4070A0"/>
                </a:solidFill>
                <a:latin typeface="Courier"/>
              </a:rPr>
              <a:t>$</a:t>
            </a:r>
            <a:r>
              <a:rPr>
                <a:latin typeface="Courier"/>
              </a:rPr>
              <a:t>name)</a:t>
            </a:r>
            <a:br/>
            <a:br/>
            <a:r>
              <a:rPr i="1">
                <a:solidFill>
                  <a:srgbClr val="60A0B0"/>
                </a:solidFill>
                <a:latin typeface="Courier"/>
              </a:rPr>
              <a:t># View the updated DataFrame</a:t>
            </a:r>
            <a:br/>
            <a:r>
              <a:rPr i="1">
                <a:solidFill>
                  <a:srgbClr val="60A0B0"/>
                </a:solidFill>
                <a:latin typeface="Courier"/>
              </a:rPr>
              <a:t>#print(state_population_data)</a:t>
            </a:r>
            <a:br/>
            <a:r>
              <a:rPr>
                <a:solidFill>
                  <a:srgbClr val="06287E"/>
                </a:solidFill>
                <a:latin typeface="Courier"/>
              </a:rPr>
              <a:t>head</a:t>
            </a:r>
            <a:r>
              <a:rPr>
                <a:latin typeface="Courier"/>
              </a:rPr>
              <a:t>(state_population_data)</a:t>
            </a:r>
          </a:p>
          <a:p>
            <a:pPr lvl="0" indent="0">
              <a:buNone/>
            </a:pPr>
            <a:r>
              <a:rPr>
                <a:latin typeface="Courier"/>
              </a:rPr>
              <a:t>##   state       name estimatesbase2020 popestimate2020 popestimate2021
## 1     1    Alabama           5025369         5033094         5049196
## 2     2     Alaska            733395          733017          734420
## 3     4    Arizona           7158110         7187135         7274078
## 4     5   Arkansas           3011553         3014546         3026870
## 5     6 California          39555674        39521958        39142565
## 6     8   Colorado           5775324         5787129         5814036
##   popestimate2022 popestimate2023 popestimate2024 npopchg_2020 npopchg_2021
## 1         5076181         5117673         5157699         7725        16102
## 2          734442          736510          740133         -378         1403
## 3         7377566         7473027         7582384        29025        86943
## 4         3047704         3069463         3088354         2993        12324
## 5        39142414        39198693        39431263       -33716      -379393
## 6         5850935         5901339         5957493        11805        26907
##   npopchg_2022 npopchg_2023 npopchg_2024 births2020 births2021 births2022
## 1        26985        41492        40026      13867      57184      58103
## 2           22         2068         3623       2406       9454       9359
## 3       103488        95461       109357      18110      75693      79173
## 4        20834        21759        18891       8509      34928      36115
## 5         -151        56279       232570     103133     412507     424071
## 6        36899        50404        56154      15593      62138      62659
##   births2023 births2024 deaths2020 deaths2021 deaths2022 deaths2023 deaths2024
## 1      58528      57541      15146      69134      67246      60059      59273
## 2       9132       9014       1169       5333       6388       5597       5642
## 3      78647      78322      17991      80277      79806      70779      68662
## 4      35298      35161       8466      40117      40295      36414      35888
## 5     410377     400601      74572     345285     318719     303733     290135
## 6      62309      62497      11905      46475      49577      45275      45203
##   naturalchg2020 naturalchg2021 naturalchg2022 naturalchg2023 naturalchg2024
## 1          -1279         -11950          -9143          -1531          -1732
## 2           1237           4121           2971           3535           3372
## 3            119          -4584           -633           7868           9660
## 4             43          -5189          -4180          -1116           -727
## 5          28561          67222         105352         106644         110466
## 6           3688          15663          13082          17034          17294
##   internationalmig2020 internationalmig2021 internationalmig2022
## 1                  133                 1804                 8155
## 2                   65                  873                 2818
## 3                  251                 8017                33411
## 4                   95                 1347                 6177
## 5                 1372                44127               234953
## 6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Convert column names to lowercase</a:t>
            </a:r>
            <a:br/>
            <a:r>
              <a:rPr>
                <a:solidFill>
                  <a:srgbClr val="06287E"/>
                </a:solidFill>
                <a:latin typeface="Courier"/>
              </a:rPr>
              <a:t>colnames</a:t>
            </a:r>
            <a:r>
              <a:rPr>
                <a:latin typeface="Courier"/>
              </a:rPr>
              <a:t>(election_results_2020_data ) </a:t>
            </a:r>
            <a:r>
              <a:rPr>
                <a:solidFill>
                  <a:srgbClr val="007020"/>
                </a:solidFill>
                <a:latin typeface="Courier"/>
              </a:rPr>
              <a:t>&lt;-</a:t>
            </a:r>
            <a:r>
              <a:rPr>
                <a:latin typeface="Courier"/>
              </a:rPr>
              <a:t> </a:t>
            </a:r>
            <a:r>
              <a:rPr>
                <a:solidFill>
                  <a:srgbClr val="06287E"/>
                </a:solidFill>
                <a:latin typeface="Courier"/>
              </a:rPr>
              <a:t>tolower</a:t>
            </a:r>
            <a:r>
              <a:rPr>
                <a:latin typeface="Courier"/>
              </a:rPr>
              <a:t>(</a:t>
            </a:r>
            <a:r>
              <a:rPr>
                <a:solidFill>
                  <a:srgbClr val="06287E"/>
                </a:solidFill>
                <a:latin typeface="Courier"/>
              </a:rPr>
              <a:t>colnames</a:t>
            </a:r>
            <a:r>
              <a:rPr>
                <a:latin typeface="Courier"/>
              </a:rPr>
              <a:t>(election_results_2020_data ))</a:t>
            </a:r>
            <a:br/>
            <a:br/>
            <a:r>
              <a:rPr i="1">
                <a:solidFill>
                  <a:srgbClr val="60A0B0"/>
                </a:solidFill>
                <a:latin typeface="Courier"/>
              </a:rPr>
              <a:t># View the modified data frame</a:t>
            </a:r>
            <a:br/>
            <a:r>
              <a:rPr i="1">
                <a:solidFill>
                  <a:srgbClr val="60A0B0"/>
                </a:solidFill>
                <a:latin typeface="Courier"/>
              </a:rPr>
              <a:t>#print(election_results_2020_data)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Convert first letter of each word to uppercase using str_to_title</a:t>
            </a:r>
            <a:br/>
            <a:r>
              <a:rPr>
                <a:latin typeface="Courier"/>
              </a:rPr>
              <a:t>election_results_2020_data</a:t>
            </a:r>
            <a:r>
              <a:rPr>
                <a:solidFill>
                  <a:srgbClr val="4070A0"/>
                </a:solidFill>
                <a:latin typeface="Courier"/>
              </a:rPr>
              <a:t>$</a:t>
            </a:r>
            <a:r>
              <a:rPr>
                <a:latin typeface="Courier"/>
              </a:rPr>
              <a:t>state </a:t>
            </a:r>
            <a:r>
              <a:rPr>
                <a:solidFill>
                  <a:srgbClr val="007020"/>
                </a:solidFill>
                <a:latin typeface="Courier"/>
              </a:rPr>
              <a:t>&lt;-</a:t>
            </a:r>
            <a:r>
              <a:rPr>
                <a:latin typeface="Courier"/>
              </a:rPr>
              <a:t> </a:t>
            </a:r>
            <a:r>
              <a:rPr>
                <a:solidFill>
                  <a:srgbClr val="06287E"/>
                </a:solidFill>
                <a:latin typeface="Courier"/>
              </a:rPr>
              <a:t>str_to_title</a:t>
            </a:r>
            <a:r>
              <a:rPr>
                <a:latin typeface="Courier"/>
              </a:rPr>
              <a:t>(election_results_2020_data</a:t>
            </a:r>
            <a:r>
              <a:rPr>
                <a:solidFill>
                  <a:srgbClr val="4070A0"/>
                </a:solidFill>
                <a:latin typeface="Courier"/>
              </a:rPr>
              <a:t>$</a:t>
            </a:r>
            <a:r>
              <a:rPr>
                <a:latin typeface="Courier"/>
              </a:rPr>
              <a:t>state)</a:t>
            </a:r>
            <a:br/>
            <a:br/>
            <a:r>
              <a:rPr i="1">
                <a:solidFill>
                  <a:srgbClr val="60A0B0"/>
                </a:solidFill>
                <a:latin typeface="Courier"/>
              </a:rPr>
              <a:t># View the updated DataFrame</a:t>
            </a:r>
            <a:br/>
            <a:r>
              <a:rPr i="1">
                <a:solidFill>
                  <a:srgbClr val="60A0B0"/>
                </a:solidFill>
                <a:latin typeface="Courier"/>
              </a:rPr>
              <a:t>#print(election_results_2020_data)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Checking datatypes</a:t>
            </a:r>
            <a:br/>
            <a:r>
              <a:rPr i="1">
                <a:solidFill>
                  <a:srgbClr val="60A0B0"/>
                </a:solidFill>
                <a:latin typeface="Courier"/>
              </a:rPr>
              <a:t>#str(IIJA_funding_data)</a:t>
            </a:r>
            <a:br/>
            <a:br/>
            <a:r>
              <a:rPr i="1">
                <a:solidFill>
                  <a:srgbClr val="60A0B0"/>
                </a:solidFill>
                <a:latin typeface="Courier"/>
              </a:rPr>
              <a:t>#str(election_results_2020_data)</a:t>
            </a:r>
            <a:br/>
            <a:br/>
            <a:r>
              <a:rPr i="1">
                <a:solidFill>
                  <a:srgbClr val="BA2121"/>
                </a:solidFill>
                <a:latin typeface="Courier"/>
              </a:rPr>
              <a:t>###str(state_population_data)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Convert 'state' column from integer to character</a:t>
            </a:r>
            <a:br/>
            <a:r>
              <a:rPr>
                <a:latin typeface="Courier"/>
              </a:rPr>
              <a:t>state_population_data</a:t>
            </a:r>
            <a:r>
              <a:rPr>
                <a:solidFill>
                  <a:srgbClr val="4070A0"/>
                </a:solidFill>
                <a:latin typeface="Courier"/>
              </a:rPr>
              <a:t>$</a:t>
            </a:r>
            <a:r>
              <a:rPr>
                <a:latin typeface="Courier"/>
              </a:rPr>
              <a:t>name </a:t>
            </a:r>
            <a:r>
              <a:rPr>
                <a:solidFill>
                  <a:srgbClr val="007020"/>
                </a:solidFill>
                <a:latin typeface="Courier"/>
              </a:rPr>
              <a:t>&lt;-</a:t>
            </a:r>
            <a:r>
              <a:rPr>
                <a:latin typeface="Courier"/>
              </a:rPr>
              <a:t> </a:t>
            </a:r>
            <a:r>
              <a:rPr>
                <a:solidFill>
                  <a:srgbClr val="06287E"/>
                </a:solidFill>
                <a:latin typeface="Courier"/>
              </a:rPr>
              <a:t>as.character</a:t>
            </a:r>
            <a:r>
              <a:rPr>
                <a:latin typeface="Courier"/>
              </a:rPr>
              <a:t>(state_population_data</a:t>
            </a:r>
            <a:r>
              <a:rPr>
                <a:solidFill>
                  <a:srgbClr val="4070A0"/>
                </a:solidFill>
                <a:latin typeface="Courier"/>
              </a:rPr>
              <a:t>$</a:t>
            </a:r>
            <a:r>
              <a:rPr>
                <a:latin typeface="Courier"/>
              </a:rPr>
              <a:t>name)</a:t>
            </a:r>
            <a:br/>
            <a:br/>
            <a:r>
              <a:rPr i="1">
                <a:solidFill>
                  <a:srgbClr val="BA2121"/>
                </a:solidFill>
                <a:latin typeface="Courier"/>
              </a:rPr>
              <a:t>###str(state_population_data)</a:t>
            </a:r>
            <a:br/>
            <a:r>
              <a:rPr>
                <a:solidFill>
                  <a:srgbClr val="06287E"/>
                </a:solidFill>
                <a:latin typeface="Courier"/>
              </a:rPr>
              <a:t>head</a:t>
            </a:r>
            <a:r>
              <a:rPr>
                <a:latin typeface="Courier"/>
              </a:rPr>
              <a:t>(election_results_2020_data)</a:t>
            </a:r>
          </a:p>
          <a:p>
            <a:pPr lvl="0" indent="0">
              <a:buNone/>
            </a:pPr>
            <a:r>
              <a:rPr>
                <a:latin typeface="Courier"/>
              </a:rPr>
              <a:t>##        state state_abr trump_pct biden_pct trump_vote biden_vote trump_win
## 1     Alaska        AK      53.1      43.0     189543     153502         1
## 2     Hawaii        HI      34.3      63.7     196864     366130         0
## 3 Washington        WA      39.0      58.4    1584651    2369612         0
## 4     Oregon        OR      40.7      56.9     958448    1340383         0
## 5 California        CA      34.3      63.5    5982194   11082293         0
## 6      Idaho        ID      63.9      33.1     554128     287031         1
##   biden_win
## 1         0
## 2         1
## 3         1
## 4         1
## 5         1
## 6         0</a:t>
            </a:r>
          </a:p>
          <a:p>
            <a:pPr lvl="0" indent="0">
              <a:buNone/>
            </a:pPr>
            <a:r>
              <a:rPr i="1">
                <a:solidFill>
                  <a:srgbClr val="60A0B0"/>
                </a:solidFill>
                <a:latin typeface="Courier"/>
              </a:rPr>
              <a:t># Merge on 'state_name' from df1 and 'state' from df2</a:t>
            </a:r>
            <a:br/>
            <a:r>
              <a:rPr>
                <a:latin typeface="Courier"/>
              </a:rPr>
              <a:t>result_df </a:t>
            </a:r>
            <a:r>
              <a:rPr>
                <a:solidFill>
                  <a:srgbClr val="007020"/>
                </a:solidFill>
                <a:latin typeface="Courier"/>
              </a:rPr>
              <a:t>&lt;-</a:t>
            </a:r>
            <a:r>
              <a:rPr>
                <a:latin typeface="Courier"/>
              </a:rPr>
              <a:t> </a:t>
            </a:r>
            <a:r>
              <a:rPr>
                <a:solidFill>
                  <a:srgbClr val="06287E"/>
                </a:solidFill>
                <a:latin typeface="Courier"/>
              </a:rPr>
              <a:t>merge</a:t>
            </a:r>
            <a:r>
              <a:rPr>
                <a:latin typeface="Courier"/>
              </a:rPr>
              <a:t>(IIJA_funding_data, state_population_data,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"name"</a:t>
            </a:r>
            <a:r>
              <a:rPr>
                <a:latin typeface="Courier"/>
              </a:rPr>
              <a:t>)</a:t>
            </a:r>
            <a:br/>
            <a:br/>
            <a:r>
              <a:rPr i="1">
                <a:solidFill>
                  <a:srgbClr val="60A0B0"/>
                </a:solidFill>
                <a:latin typeface="Courier"/>
              </a:rPr>
              <a:t># View the merged dataframe</a:t>
            </a:r>
            <a:br/>
            <a:r>
              <a:rPr i="1">
                <a:solidFill>
                  <a:srgbClr val="60A0B0"/>
                </a:solidFill>
                <a:latin typeface="Courier"/>
              </a:rPr>
              <a:t>#print(result_df)</a:t>
            </a:r>
            <a:br/>
            <a:r>
              <a:rPr>
                <a:solidFill>
                  <a:srgbClr val="06287E"/>
                </a:solidFill>
                <a:latin typeface="Courier"/>
              </a:rPr>
              <a:t>head</a:t>
            </a:r>
            <a:r>
              <a:rPr>
                <a:latin typeface="Courier"/>
              </a:rPr>
              <a:t>(result_df)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Merge on 'state_name' from df1 and 'state' from df2</a:t>
            </a:r>
            <a:br/>
            <a:r>
              <a:rPr>
                <a:latin typeface="Courier"/>
              </a:rPr>
              <a:t>result_df </a:t>
            </a:r>
            <a:r>
              <a:rPr>
                <a:solidFill>
                  <a:srgbClr val="007020"/>
                </a:solidFill>
                <a:latin typeface="Courier"/>
              </a:rPr>
              <a:t>&lt;-</a:t>
            </a:r>
            <a:r>
              <a:rPr>
                <a:latin typeface="Courier"/>
              </a:rPr>
              <a:t> </a:t>
            </a:r>
            <a:r>
              <a:rPr>
                <a:solidFill>
                  <a:srgbClr val="06287E"/>
                </a:solidFill>
                <a:latin typeface="Courier"/>
              </a:rPr>
              <a:t>merge</a:t>
            </a:r>
            <a:r>
              <a:rPr>
                <a:latin typeface="Courier"/>
              </a:rPr>
              <a:t>(IIJA_funding_data, state_population_data,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"name"</a:t>
            </a:r>
            <a:r>
              <a:rPr>
                <a:latin typeface="Courier"/>
              </a:rPr>
              <a:t>)</a:t>
            </a:r>
            <a:br/>
            <a:br/>
            <a:r>
              <a:rPr i="1">
                <a:solidFill>
                  <a:srgbClr val="60A0B0"/>
                </a:solidFill>
                <a:latin typeface="Courier"/>
              </a:rPr>
              <a:t># View the merged dataframe</a:t>
            </a:r>
            <a:br/>
            <a:r>
              <a:rPr i="1">
                <a:solidFill>
                  <a:srgbClr val="60A0B0"/>
                </a:solidFill>
                <a:latin typeface="Courier"/>
              </a:rPr>
              <a:t>#print(result_df)</a:t>
            </a:r>
            <a:br/>
            <a:r>
              <a:rPr>
                <a:solidFill>
                  <a:srgbClr val="06287E"/>
                </a:solidFill>
                <a:latin typeface="Courier"/>
              </a:rPr>
              <a:t>head</a:t>
            </a:r>
            <a:r>
              <a:rPr>
                <a:latin typeface="Courier"/>
              </a:rPr>
              <a:t>(result_df)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 1    8.134207
## 2    0.345378
## 3   13.202961
## 4    6.371414
## 5    3.089967
## 6    6.518180</a:t>
            </a:r>
          </a:p>
          <a:p>
            <a:pPr lvl="0" indent="0">
              <a:buNone/>
            </a:pPr>
            <a:r>
              <a:rPr i="1">
                <a:solidFill>
                  <a:srgbClr val="60A0B0"/>
                </a:solidFill>
                <a:latin typeface="Courier"/>
              </a:rPr>
              <a:t># Merge on 'state_name' from df1 and 'state' from df2</a:t>
            </a:r>
            <a:br/>
            <a:r>
              <a:rPr>
                <a:latin typeface="Courier"/>
              </a:rPr>
              <a:t>merged_df </a:t>
            </a:r>
            <a:r>
              <a:rPr>
                <a:solidFill>
                  <a:srgbClr val="007020"/>
                </a:solidFill>
                <a:latin typeface="Courier"/>
              </a:rPr>
              <a:t>&lt;-</a:t>
            </a:r>
            <a:r>
              <a:rPr>
                <a:latin typeface="Courier"/>
              </a:rPr>
              <a:t> </a:t>
            </a:r>
            <a:r>
              <a:rPr>
                <a:solidFill>
                  <a:srgbClr val="06287E"/>
                </a:solidFill>
                <a:latin typeface="Courier"/>
              </a:rPr>
              <a:t>merge</a:t>
            </a:r>
            <a:r>
              <a:rPr>
                <a:latin typeface="Courier"/>
              </a:rPr>
              <a:t>(result_df, election_results_2020_data, </a:t>
            </a:r>
            <a:r>
              <a:rPr>
                <a:solidFill>
                  <a:srgbClr val="7D9029"/>
                </a:solidFill>
                <a:latin typeface="Courier"/>
              </a:rPr>
              <a:t>by.x =</a:t>
            </a:r>
            <a:r>
              <a:rPr>
                <a:latin typeface="Courier"/>
              </a:rPr>
              <a:t> </a:t>
            </a:r>
            <a:r>
              <a:rPr>
                <a:solidFill>
                  <a:srgbClr val="4070A0"/>
                </a:solidFill>
                <a:latin typeface="Courier"/>
              </a:rPr>
              <a:t>"state_name"</a:t>
            </a:r>
            <a:r>
              <a:rPr>
                <a:latin typeface="Courier"/>
              </a:rPr>
              <a:t>, </a:t>
            </a:r>
            <a:r>
              <a:rPr>
                <a:solidFill>
                  <a:srgbClr val="7D9029"/>
                </a:solidFill>
                <a:latin typeface="Courier"/>
              </a:rPr>
              <a:t>by.y =</a:t>
            </a:r>
            <a:r>
              <a:rPr>
                <a:latin typeface="Courier"/>
              </a:rPr>
              <a:t> </a:t>
            </a:r>
            <a:r>
              <a:rPr>
                <a:solidFill>
                  <a:srgbClr val="4070A0"/>
                </a:solidFill>
                <a:latin typeface="Courier"/>
              </a:rPr>
              <a:t>"state"</a:t>
            </a:r>
            <a:r>
              <a:rPr>
                <a:latin typeface="Courier"/>
              </a:rPr>
              <a:t>)</a:t>
            </a:r>
            <a:br/>
            <a:br/>
            <a:r>
              <a:rPr i="1">
                <a:solidFill>
                  <a:srgbClr val="60A0B0"/>
                </a:solidFill>
                <a:latin typeface="Courier"/>
              </a:rPr>
              <a:t># View the merged dataframe</a:t>
            </a:r>
            <a:br/>
            <a:r>
              <a:rPr i="1">
                <a:solidFill>
                  <a:srgbClr val="60A0B0"/>
                </a:solidFill>
                <a:latin typeface="Courier"/>
              </a:rPr>
              <a:t>#print(merged_df)</a:t>
            </a:r>
            <a:br/>
            <a:r>
              <a:rPr>
                <a:solidFill>
                  <a:srgbClr val="06287E"/>
                </a:solidFill>
                <a:latin typeface="Courier"/>
              </a:rPr>
              <a:t>head</a:t>
            </a:r>
            <a:r>
              <a:rPr>
                <a:latin typeface="Courier"/>
              </a:rPr>
              <a:t>(merged_df)</a:t>
            </a:r>
          </a:p>
          <a:p>
            <a:pPr lvl="0" indent="0">
              <a:buNone/>
            </a:pPr>
            <a:r>
              <a:rPr>
                <a:latin typeface="Courier"/>
              </a:rPr>
              <a:t>##   state_name funding_billions index state estimatesbase2020 popestimate2020
## 1    Alabama              3.0     1     1           5025369         5033094
## 2     Alaska              3.7     2     2            733395          733017
## 3    Arizona              3.5     4     4           7158110         7187135
## 4   Arkansas              2.8     5     5           3011553         3014546
## 5 California             18.4     6     6          39555674        39521958
## 6   Colorado              3.2     7     8           5775324         5787129
##   popestimate2021 popestimate2022 popestimate2023 popestimate2024 npopchg_2020
## 1         5049196         5076181         5117673         5157699         7725
## 2          734420          734442          736510          740133         -378
## 3         7274078         7377566         7473027         7582384        29025
## 4         3026870         3047704         3069463         3088354         2993
## 5        39142565        39142414        39198693        39431263       -33716
## 6         5814036         5850935         5901339         5957493        11805
##   npopchg_2021 npopchg_2022 npopchg_2023 npopchg_2024 births2020 births2021
## 1        16102        26985        41492        40026      13867      57184
## 2         1403           22         2068         3623       2406       9454
## 3        86943       103488        95461       109357      18110      75693
## 4        12324        20834        21759        18891       8509      34928
## 5      -379393         -151        56279       232570     103133     412507
## 6        26907        36899        50404        56154      15593      62138
##   births2022 births2023 births2024 deaths2020 deaths2021 deaths2022 deaths2023
## 1      58103      58528      57541      15146      69134      67246      60059
## 2       9359       9132       9014       1169       5333       6388       5597
## 3      79173      78647      78322      17991      80277      79806      70779
## 4      36115      35298      35161       8466      40117      40295      36414
## 5     424071     410377     400601      74572     345285     318719     303733
## 6      62659      62309      62497      11905      46475      49577      45275
##   deaths2024 naturalchg2020 naturalchg2021 naturalchg2022 naturalchg2023
## 1      59273          -1279         -11950          -9143          -1531
## 2       5642           1237           4121           2971           3535
## 3      68662            119          -4584           -633           7868
## 4      35888             43          -5189          -4180          -1116
## 5     290135          28561          67222         105352         106644
## 6      45203           3688          15663          13082          17034
##   naturalchg2024 internationalmig2020 internationalmig2021 internationalmig2022
## 1          -1732                  133                 1804                 8155
## 2           3372                   65                  873                 2818
## 3           9660                  251                 8017                33411
## 4           -727                   95                 1347                 6177
## 5         110466                 1372                44127               234953
## 6          17294                  240                 3911                18507
##   internationalmig2023 internationalmig2024 domesticmig2020 domesticmig2021
## 1                12995                15763            9757           25175
## 2                 3391                 4029           -1634           -3438
## 3                52767                64486           30189           83565
## 4                 4966                 6152            2601           15880
## 5               292721               361057          -67219         -477586
## 6                27177                33227            7365            5817
##   domesticmig2022 domesticmig2023 domesticmig2024 netmig2020 netmig2021
## 1           28226           29946           26028       9890      26979
## 2           -5832           -4886           -3774      -1569      -2565
## 3           68790           35208           34902      30440      91582
## 4           18873           17821           13465       2696      17227
## 5         -336707         -344029         -239575     -65847    -433459
## 6            6227            6341            5422       7605       9728
##   netmig2022 netmig2023 netmig2024 residual2020 residual2021 residual2022
## 1      36381      42941      41791         -886         1073         -253
## 2      -3014      -1495        255          -46         -153           65
## 3     102201      87975      99388        -1534          -55         1920
## 4      25050      22787      19617          254          286          -36
## 5    -101754     -51308     121482         3570       -13156        -3749
## 6      24734      33518      38649          512         1516         -917
##   residual2023 residual2024 rbirth2021 rbirth2022 rbirth2023 rbirth2024
## 1           82          -33   11.34345   11.47671   11.48300   11.19979
## 2           28           -4   12.88505   12.74320   12.41645   12.20877
## 3         -382          309   10.46842   10.80739   10.59177   10.40450
## 4           88            1   11.56285   11.89055   11.54064   11.41996
## 5          943          622   10.48775   10.83403   10.47667   10.18953
## 6         -148          211   10.71237   10.74310   10.60374   10.54016
##   rdeath2021 rdeath2022 rdeath2023 rdeath2024 rnaturalchg2021 rnaturalchg2022
## 1  13.713948  13.282666  11.783375  11.536906      -2.3704932     -1.80595745
## 2   7.268455   8.697890   7.610038   7.641657       5.6165955      4.04530855
## 3  11.102388  10.893795   9.532145   9.121239      -0.6339717     -0.08640669
## 4  13.280661  13.266774  11.905511  11.656079      -1.7178092     -1.37622819
## 5   8.778671   8.142533   7.754116   7.379757       1.7090805      2.69149973
## 6   8.012126   8.500150   7.704892   7.623516       2.7002461      2.24295457
##   rnaturalchg2023 rnaturalchg2024 rinternationalmig2021 rinternationalmig2022
## 1      -0.3003771      -0.3371167             0.3578552              1.610804
## 2       4.8064111       4.5671161             1.1898296              3.836984
## 3       1.0596210       1.2832596             1.1087590              4.560717
## 4      -0.3648748      -0.2361226             0.4459219              2.033723
## 5       2.7225553       2.8097688             1.1219035              6.002505
## 6       2.8988432       2.9166447             0.6742426              3.173090
##   rinternationalmig2023 rinternationalmig2024 rdomesticmig2021 rdomesticmig2022
## 1              2.549575              3.068113         4.993905         5.575299
## 2              4.610620              5.456972        -4.685721        -7.940841
## 3              7.106383              8.566488        11.557122         9.390073
## 4              1.623627              1.998111         5.257046         6.213769
## 5              7.472986              9.183701       -12.142348        -8.602084
## 6              4.624977              5.603756         1.002830         1.067641
##   rdomesticmig2023 rdomesticmig2024 rnetmig2021 rnetmig2022 rnetmig2023
## 1         5.875305        5.0660940    5.351760    7.186103    8.424880
## 2        -6.643317       -5.1115943   -3.495891   -4.103857   -2.032697
## 3         4.741629        4.6364726   12.665881   13.950789   11.848012
## 4         5.826553        4.3733031    5.702968    8.247492    7.450181
## 5        -8.782848       -6.0937335  -11.020444   -2.599579   -1.309862
## 6         1.079110        0.9144239    1.677073    4.240731    5.704088
##   rnetmig2024 state_abr trump_pct biden_pct trump_vote biden_vote trump_win
## 1    8.134207        AL      62.2      36.7    1441170     849624         1
## 2    0.345378        AK      53.1      43.0     189543     153502         1
## 3   13.202961        AZ      49.1      49.4    1661686    1672143         0
## 4    6.371414        AR      62.4      34.8     760647     423932         1
## 5    3.089967        CA      34.3      63.5    5982194   11082293         0
## 6    6.518180        CO      41.9      55.4    1364471    1804196         0
##   biden_win
## 1         0
## 2         0
## 3         1
## 4         0
## 5         1
## 6         1</a:t>
            </a:r>
          </a:p>
          <a:p>
            <a:pPr lvl="0" indent="0">
              <a:buNone/>
            </a:pPr>
            <a:r>
              <a:rPr i="1">
                <a:solidFill>
                  <a:srgbClr val="60A0B0"/>
                </a:solidFill>
                <a:latin typeface="Courier"/>
              </a:rPr>
              <a:t># Select specific columns</a:t>
            </a:r>
            <a:br/>
            <a:r>
              <a:rPr>
                <a:latin typeface="Courier"/>
              </a:rPr>
              <a:t>new_df </a:t>
            </a:r>
            <a:r>
              <a:rPr>
                <a:solidFill>
                  <a:srgbClr val="007020"/>
                </a:solidFill>
                <a:latin typeface="Courier"/>
              </a:rPr>
              <a:t>&lt;-</a:t>
            </a:r>
            <a:r>
              <a:rPr>
                <a:latin typeface="Courier"/>
              </a:rPr>
              <a:t> merged_df </a:t>
            </a:r>
            <a:r>
              <a:rPr>
                <a:solidFill>
                  <a:srgbClr val="4070A0"/>
                </a:solidFill>
                <a:latin typeface="Courier"/>
              </a:rPr>
              <a:t>%&gt;%</a:t>
            </a:r>
            <a:r>
              <a:rPr>
                <a:latin typeface="Courier"/>
              </a:rPr>
              <a:t> </a:t>
            </a:r>
            <a:r>
              <a:rPr>
                <a:solidFill>
                  <a:srgbClr val="06287E"/>
                </a:solidFill>
                <a:latin typeface="Courier"/>
              </a:rPr>
              <a:t>select</a:t>
            </a:r>
            <a:r>
              <a:rPr>
                <a:latin typeface="Courier"/>
              </a:rPr>
              <a:t>(state_name, funding_billions, popestimate2020, trump_win, biden_win)</a:t>
            </a:r>
            <a:br/>
            <a:br/>
            <a:r>
              <a:rPr i="1">
                <a:solidFill>
                  <a:srgbClr val="60A0B0"/>
                </a:solidFill>
                <a:latin typeface="Courier"/>
              </a:rPr>
              <a:t># View the new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a:t>
            </a:r>
          </a:p>
          <a:p>
            <a:pPr lvl="0" indent="0" marL="0">
              <a:spcBef>
                <a:spcPts val="3000"/>
              </a:spcBef>
              <a:buNone/>
            </a:pPr>
            <a:r>
              <a:rPr b="1"/>
              <a:t>Create Key Metrics for Analysis</a:t>
            </a:r>
          </a:p>
          <a:p>
            <a:pPr lvl="0" indent="0" marL="0">
              <a:spcBef>
                <a:spcPts val="3000"/>
              </a:spcBef>
              <a:buNone/>
            </a:pPr>
            <a:r>
              <a:rPr b="1"/>
              <a:t>Funding Per state percentage</a:t>
            </a:r>
          </a:p>
          <a:p>
            <a:pPr lvl="0" indent="0">
              <a:buNone/>
            </a:pPr>
            <a:r>
              <a:rPr i="1">
                <a:solidFill>
                  <a:srgbClr val="60A0B0"/>
                </a:solidFill>
                <a:latin typeface="Courier"/>
              </a:rPr>
              <a:t># Add a new column</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funding_per_state_percentage =</a:t>
            </a:r>
            <a:r>
              <a:rPr>
                <a:latin typeface="Courier"/>
              </a:rPr>
              <a:t> </a:t>
            </a:r>
            <a:r>
              <a:rPr>
                <a:solidFill>
                  <a:srgbClr val="06287E"/>
                </a:solidFill>
                <a:latin typeface="Courier"/>
              </a:rPr>
              <a:t>round</a:t>
            </a:r>
            <a:r>
              <a:rPr>
                <a:latin typeface="Courier"/>
              </a:rPr>
              <a:t>((funding_billions </a:t>
            </a:r>
            <a:r>
              <a:rPr>
                <a:solidFill>
                  <a:srgbClr val="4070A0"/>
                </a:solidFill>
                <a:latin typeface="Courier"/>
              </a:rPr>
              <a:t>/</a:t>
            </a:r>
            <a:r>
              <a:rPr>
                <a:latin typeface="Courier"/>
              </a:rPr>
              <a:t> </a:t>
            </a:r>
            <a:r>
              <a:rPr>
                <a:solidFill>
                  <a:srgbClr val="06287E"/>
                </a:solidFill>
                <a:latin typeface="Courier"/>
              </a:rPr>
              <a:t>sum</a:t>
            </a:r>
            <a:r>
              <a:rPr>
                <a:latin typeface="Courier"/>
              </a:rPr>
              <a:t>(funding_billions))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br/>
            <a:r>
              <a:rPr i="1">
                <a:solidFill>
                  <a:srgbClr val="60A0B0"/>
                </a:solidFill>
                <a:latin typeface="Courier"/>
              </a:rPr>
              <a:t># Print the merged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 1                         1.57
## 2                         1.94
## 3                         1.83
## 4                         1.47
## 5                         9.64
## 6                         1.68</a:t>
            </a:r>
          </a:p>
          <a:p>
            <a:pPr lvl="0" indent="0">
              <a:buNone/>
            </a:pPr>
            <a:r>
              <a:rPr i="1">
                <a:solidFill>
                  <a:srgbClr val="60A0B0"/>
                </a:solidFill>
                <a:latin typeface="Courier"/>
              </a:rPr>
              <a:t># Add a new column</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population_per_state_percentage =</a:t>
            </a:r>
            <a:r>
              <a:rPr>
                <a:latin typeface="Courier"/>
              </a:rPr>
              <a:t> </a:t>
            </a:r>
            <a:r>
              <a:rPr>
                <a:solidFill>
                  <a:srgbClr val="06287E"/>
                </a:solidFill>
                <a:latin typeface="Courier"/>
              </a:rPr>
              <a:t>round</a:t>
            </a:r>
            <a:r>
              <a:rPr>
                <a:latin typeface="Courier"/>
              </a:rPr>
              <a:t>((popestimate2020 </a:t>
            </a:r>
            <a:r>
              <a:rPr>
                <a:solidFill>
                  <a:srgbClr val="4070A0"/>
                </a:solidFill>
                <a:latin typeface="Courier"/>
              </a:rPr>
              <a:t>/</a:t>
            </a:r>
            <a:r>
              <a:rPr>
                <a:latin typeface="Courier"/>
              </a:rPr>
              <a:t> </a:t>
            </a:r>
            <a:r>
              <a:rPr>
                <a:solidFill>
                  <a:srgbClr val="06287E"/>
                </a:solidFill>
                <a:latin typeface="Courier"/>
              </a:rPr>
              <a:t>sum</a:t>
            </a:r>
            <a:r>
              <a:rPr>
                <a:latin typeface="Courier"/>
              </a:rPr>
              <a:t>(popestimate2020))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br/>
            <a:r>
              <a:rPr i="1">
                <a:solidFill>
                  <a:srgbClr val="60A0B0"/>
                </a:solidFill>
                <a:latin typeface="Courier"/>
              </a:rPr>
              <a:t># Print the merged data frame</a:t>
            </a:r>
            <a:br/>
            <a:r>
              <a:rPr i="1">
                <a:solidFill>
                  <a:srgbClr val="60A0B0"/>
                </a:solidFill>
                <a:latin typeface="Courier"/>
              </a:rPr>
              <a:t>#print(new_df)</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population_per_state_percentage
## 1                         1.57                            1.52
## 2                         1.94                            0.22
## 3                         1.83                            2.17
## 4                         1.47                            0.91
## 5                         9.64                           11.96
## 6                         1.68                            1.75</a:t>
            </a:r>
          </a:p>
          <a:p>
            <a:pPr lvl="0" indent="0">
              <a:buNone/>
            </a:pPr>
            <a:r>
              <a:rPr i="1">
                <a:solidFill>
                  <a:srgbClr val="60A0B0"/>
                </a:solidFill>
                <a:latin typeface="Courier"/>
              </a:rPr>
              <a:t># Add a new columns for testing criteria</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population_per_state_plus5percent =</a:t>
            </a:r>
            <a:r>
              <a:rPr>
                <a:latin typeface="Courier"/>
              </a:rPr>
              <a:t> population_per_state_percentage </a:t>
            </a:r>
            <a:r>
              <a:rPr>
                <a:solidFill>
                  <a:srgbClr val="4070A0"/>
                </a:solidFill>
                <a:latin typeface="Courier"/>
              </a:rPr>
              <a:t>+</a:t>
            </a:r>
            <a:r>
              <a:rPr>
                <a:latin typeface="Courier"/>
              </a:rPr>
              <a:t> (population_per_state_percentage </a:t>
            </a:r>
            <a:r>
              <a:rPr>
                <a:solidFill>
                  <a:srgbClr val="4070A0"/>
                </a:solidFill>
                <a:latin typeface="Courier"/>
              </a:rPr>
              <a:t>*</a:t>
            </a:r>
            <a:r>
              <a:rPr>
                <a:latin typeface="Courier"/>
              </a:rPr>
              <a:t> </a:t>
            </a:r>
            <a:r>
              <a:rPr>
                <a:solidFill>
                  <a:srgbClr val="40A070"/>
                </a:solidFill>
                <a:latin typeface="Courier"/>
              </a:rPr>
              <a:t>0.05</a:t>
            </a:r>
            <a:r>
              <a:rPr>
                <a:latin typeface="Courier"/>
              </a:rPr>
              <a:t>))</a:t>
            </a:r>
            <a:br/>
            <a:b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population_per_state_minus5percent =</a:t>
            </a:r>
            <a:r>
              <a:rPr>
                <a:latin typeface="Courier"/>
              </a:rPr>
              <a:t> population_per_state_percentage </a:t>
            </a:r>
            <a:r>
              <a:rPr>
                <a:solidFill>
                  <a:srgbClr val="4070A0"/>
                </a:solidFill>
                <a:latin typeface="Courier"/>
              </a:rPr>
              <a:t>-</a:t>
            </a:r>
            <a:r>
              <a:rPr>
                <a:latin typeface="Courier"/>
              </a:rPr>
              <a:t> (population_per_state_percentage </a:t>
            </a:r>
            <a:r>
              <a:rPr>
                <a:solidFill>
                  <a:srgbClr val="4070A0"/>
                </a:solidFill>
                <a:latin typeface="Courier"/>
              </a:rPr>
              <a:t>*</a:t>
            </a:r>
            <a:r>
              <a:rPr>
                <a:latin typeface="Courier"/>
              </a:rPr>
              <a:t> </a:t>
            </a:r>
            <a:r>
              <a:rPr>
                <a:solidFill>
                  <a:srgbClr val="40A070"/>
                </a:solidFill>
                <a:latin typeface="Courier"/>
              </a:rPr>
              <a:t>0.05</a:t>
            </a:r>
            <a:r>
              <a:rPr>
                <a:latin typeface="Courier"/>
              </a:rPr>
              <a:t>))</a:t>
            </a:r>
            <a:b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Equitable =</a:t>
            </a:r>
            <a:r>
              <a:rPr>
                <a:latin typeface="Courier"/>
              </a:rPr>
              <a:t> </a:t>
            </a:r>
            <a:r>
              <a:rPr>
                <a:solidFill>
                  <a:srgbClr val="06287E"/>
                </a:solidFill>
                <a:latin typeface="Courier"/>
              </a:rPr>
              <a:t>ifelse</a:t>
            </a:r>
            <a:r>
              <a:rPr>
                <a:latin typeface="Courier"/>
              </a:rPr>
              <a:t>(funding_per_state_percentage </a:t>
            </a:r>
            <a:r>
              <a:rPr>
                <a:solidFill>
                  <a:srgbClr val="4070A0"/>
                </a:solidFill>
                <a:latin typeface="Courier"/>
              </a:rPr>
              <a:t>&gt;</a:t>
            </a:r>
            <a:r>
              <a:rPr>
                <a:latin typeface="Courier"/>
              </a:rPr>
              <a:t> population_per_state_minus5percent </a:t>
            </a:r>
            <a:r>
              <a:rPr>
                <a:solidFill>
                  <a:srgbClr val="4070A0"/>
                </a:solidFill>
                <a:latin typeface="Courier"/>
              </a:rPr>
              <a:t>&amp;</a:t>
            </a:r>
            <a:r>
              <a:rPr>
                <a:latin typeface="Courier"/>
              </a:rPr>
              <a:t> </a:t>
            </a:r>
            <a:br/>
            <a:r>
              <a:rPr>
                <a:latin typeface="Courier"/>
              </a:rPr>
              <a:t>                            funding_per_state_percentage </a:t>
            </a:r>
            <a:r>
              <a:rPr>
                <a:solidFill>
                  <a:srgbClr val="4070A0"/>
                </a:solidFill>
                <a:latin typeface="Courier"/>
              </a:rPr>
              <a:t>&lt;</a:t>
            </a:r>
            <a:r>
              <a:rPr>
                <a:latin typeface="Courier"/>
              </a:rPr>
              <a:t> population_per_state_plus5percent, </a:t>
            </a:r>
            <a:br/>
            <a:r>
              <a:rPr>
                <a:latin typeface="Courier"/>
              </a:rPr>
              <a:t>                            </a:t>
            </a:r>
            <a:r>
              <a:rPr>
                <a:solidFill>
                  <a:srgbClr val="4070A0"/>
                </a:solidFill>
                <a:latin typeface="Courier"/>
              </a:rPr>
              <a:t>"Yes"</a:t>
            </a:r>
            <a:r>
              <a:rPr>
                <a:latin typeface="Courier"/>
              </a:rPr>
              <a:t>, </a:t>
            </a:r>
            <a:r>
              <a:rPr>
                <a:solidFill>
                  <a:srgbClr val="4070A0"/>
                </a:solidFill>
                <a:latin typeface="Courier"/>
              </a:rPr>
              <a:t>"No"</a:t>
            </a:r>
            <a:r>
              <a:rPr>
                <a:latin typeface="Courier"/>
              </a:rPr>
              <a:t>))</a:t>
            </a:r>
            <a:br/>
            <a:r>
              <a:rPr>
                <a:latin typeface="Courier"/>
              </a:rPr>
              <a:t>new_df </a:t>
            </a:r>
            <a:r>
              <a:rPr>
                <a:solidFill>
                  <a:srgbClr val="007020"/>
                </a:solidFill>
                <a:latin typeface="Courier"/>
              </a:rPr>
              <a:t>&lt;-</a:t>
            </a:r>
            <a:r>
              <a:rPr>
                <a:latin typeface="Courier"/>
              </a:rPr>
              <a:t> new_df </a:t>
            </a:r>
            <a:r>
              <a:rPr>
                <a:solidFill>
                  <a:srgbClr val="4070A0"/>
                </a:solidFill>
                <a:latin typeface="Courier"/>
              </a:rPr>
              <a:t>%&gt;%</a:t>
            </a:r>
            <a:br/>
            <a:r>
              <a:rPr>
                <a:latin typeface="Courier"/>
              </a:rPr>
              <a:t>  </a:t>
            </a:r>
            <a:r>
              <a:rPr>
                <a:solidFill>
                  <a:srgbClr val="06287E"/>
                </a:solidFill>
                <a:latin typeface="Courier"/>
              </a:rPr>
              <a:t>mutate</a:t>
            </a:r>
            <a:r>
              <a:rPr>
                <a:latin typeface="Courier"/>
              </a:rPr>
              <a:t>(</a:t>
            </a:r>
            <a:r>
              <a:rPr>
                <a:solidFill>
                  <a:srgbClr val="7D9029"/>
                </a:solidFill>
                <a:latin typeface="Courier"/>
              </a:rPr>
              <a:t>bias =</a:t>
            </a:r>
            <a:r>
              <a:rPr>
                <a:latin typeface="Courier"/>
              </a:rPr>
              <a:t> </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a:t>
            </a:r>
            <a:r>
              <a:rPr>
                <a:solidFill>
                  <a:srgbClr val="4070A0"/>
                </a:solidFill>
                <a:latin typeface="Courier"/>
              </a:rPr>
              <a:t>&amp;</a:t>
            </a:r>
            <a:r>
              <a:rPr>
                <a:latin typeface="Courier"/>
              </a:rPr>
              <a:t> </a:t>
            </a:r>
            <a:br/>
            <a:r>
              <a:rPr>
                <a:latin typeface="Courier"/>
              </a:rPr>
              <a:t>                       funding_per_state_percentage </a:t>
            </a:r>
            <a:r>
              <a:rPr>
                <a:solidFill>
                  <a:srgbClr val="4070A0"/>
                </a:solidFill>
                <a:latin typeface="Courier"/>
              </a:rPr>
              <a:t>&gt;</a:t>
            </a:r>
            <a:r>
              <a:rPr>
                <a:latin typeface="Courier"/>
              </a:rPr>
              <a:t> population_per_state_plus5percent, </a:t>
            </a:r>
            <a:br/>
            <a:r>
              <a:rPr>
                <a:latin typeface="Courier"/>
              </a:rPr>
              <a:t>                       </a:t>
            </a:r>
            <a:r>
              <a:rPr>
                <a:solidFill>
                  <a:srgbClr val="4070A0"/>
                </a:solidFill>
                <a:latin typeface="Courier"/>
              </a:rPr>
              <a:t>"Yes"</a:t>
            </a:r>
            <a:r>
              <a:rPr>
                <a:latin typeface="Courier"/>
              </a:rPr>
              <a:t>, </a:t>
            </a:r>
            <a:br/>
            <a:r>
              <a:rPr>
                <a:latin typeface="Courier"/>
              </a:rPr>
              <a:t>                       </a:t>
            </a:r>
            <a:r>
              <a:rPr>
                <a:solidFill>
                  <a:srgbClr val="4070A0"/>
                </a:solidFill>
                <a:latin typeface="Courier"/>
              </a:rPr>
              <a:t>"No"</a:t>
            </a:r>
            <a:r>
              <a:rPr>
                <a:latin typeface="Courier"/>
              </a:rPr>
              <a:t>))</a:t>
            </a:r>
            <a:br/>
            <a:br/>
            <a:r>
              <a:rPr i="1">
                <a:solidFill>
                  <a:srgbClr val="60A0B0"/>
                </a:solidFill>
                <a:latin typeface="Courier"/>
              </a:rPr>
              <a:t># Print the merged data frame</a:t>
            </a:r>
            <a:br/>
            <a:r>
              <a:rPr>
                <a:solidFill>
                  <a:srgbClr val="06287E"/>
                </a:solidFill>
                <a:latin typeface="Courier"/>
              </a:rPr>
              <a:t>head</a:t>
            </a:r>
            <a:r>
              <a:rPr>
                <a:latin typeface="Courier"/>
              </a:rPr>
              <a:t>(new_df)</a:t>
            </a:r>
          </a:p>
          <a:p>
            <a:pPr lvl="0" indent="0">
              <a:buNone/>
            </a:pPr>
            <a:r>
              <a:rPr>
                <a:latin typeface="Courier"/>
              </a:rPr>
              <a:t>##   state_name funding_billions popestimate2020 trump_win biden_win
## 1    Alabama              3.0         5033094         1         0
## 2     Alaska              3.7          733017         1         0
## 3    Arizona              3.5         7187135         0         1
## 4   Arkansas              2.8         3014546         1         0
## 5 California             18.4        39521958         0         1
## 6   Colorado              3.2         5787129         0         1
##   funding_per_state_percentage population_per_state_percentage
## 1                         1.57                            1.52
## 2                         1.94                            0.22
## 3                         1.83                            2.17
## 4                         1.47                            0.91
## 5                         9.64                           11.96
## 6                         1.68                            1.75
##   population_per_state_plus5percent population_per_state_minus5percent
## 1                            1.5960                             1.4440
## 2                            0.2310                             0.2090
## 3                            2.2785                             2.0615
## 4                            0.9555                             0.8645
## 5                           12.5580                            11.3620
## 6                            1.8375                             1.6625
##   Equitable bias
## 1       Yes   No
## 2        No   No
## 3        No   No
## 4        No   No
## 5        No   No
## 6       Yes   No</a:t>
            </a:r>
          </a:p>
          <a:p>
            <a:pPr lvl="0" indent="0" marL="0">
              <a:spcBef>
                <a:spcPts val="3000"/>
              </a:spcBef>
              <a:buNone/>
            </a:pPr>
            <a:r>
              <a:rPr b="1"/>
              <a:t>Summary of Why These Fields Are Created</a:t>
            </a:r>
          </a:p>
          <a:p>
            <a:pPr lvl="0" indent="0" marL="0">
              <a:buNone/>
            </a:pPr>
            <a:r>
              <a:rPr/>
              <a:t>The following new fields are created to analyze whether funding allocation is equitable and to detect potential political bias in how resources are distributed.</a:t>
            </a:r>
          </a:p>
          <a:p>
            <a:pPr lvl="0" indent="0" marL="0">
              <a:spcBef>
                <a:spcPts val="3000"/>
              </a:spcBef>
              <a:buNone/>
            </a:pPr>
            <a:r>
              <a:rPr b="1"/>
              <a:t>population_per_state_plus5percent &amp; population_per_state_minus5percent</a:t>
            </a:r>
          </a:p>
          <a:p>
            <a:pPr lvl="0" indent="0" marL="0">
              <a:spcBef>
                <a:spcPts val="3000"/>
              </a:spcBef>
              <a:buNone/>
            </a:pPr>
            <a:r>
              <a:rPr b="1"/>
              <a:t>Purpose:</a:t>
            </a:r>
          </a:p>
          <a:p>
            <a:pPr lvl="0" indent="0" marL="0">
              <a:buNone/>
            </a:pPr>
            <a:r>
              <a:rPr/>
              <a:t>These fields define an acceptable funding range (+/- 5%) around each state’s population percentage.</a:t>
            </a:r>
          </a:p>
          <a:p>
            <a:pPr lvl="0" indent="0" marL="0">
              <a:spcBef>
                <a:spcPts val="3000"/>
              </a:spcBef>
              <a:buNone/>
            </a:pPr>
            <a:r>
              <a:rPr b="1"/>
              <a:t>Why?</a:t>
            </a:r>
          </a:p>
          <a:p>
            <a:pPr lvl="0" indent="0" marL="0">
              <a:buNone/>
            </a:pPr>
            <a:r>
              <a:rPr/>
              <a:t>If funding is within ±5% of the population share, it is considered fair (equitable).</a:t>
            </a:r>
          </a:p>
          <a:p>
            <a:pPr lvl="0" indent="0" marL="0">
              <a:buNone/>
            </a:pPr>
            <a:r>
              <a:rPr/>
              <a:t>If funding falls outside this range, the state may be overfunded or underfunded.</a:t>
            </a:r>
          </a:p>
          <a:p>
            <a:pPr lvl="0" indent="0" marL="0">
              <a:buNone/>
            </a:pPr>
            <a:r>
              <a:rPr/>
              <a:t>population_per_state_plus5percent → Upper threshold (+5% of population share).</a:t>
            </a:r>
          </a:p>
          <a:p>
            <a:pPr lvl="0" indent="0" marL="0">
              <a:buNone/>
            </a:pPr>
            <a:r>
              <a:rPr/>
              <a:t>population_per_state_minus5percent → Lower threshold (-5% of population share).</a:t>
            </a:r>
          </a:p>
          <a:p>
            <a:pPr lvl="0" indent="0" marL="0">
              <a:spcBef>
                <a:spcPts val="3000"/>
              </a:spcBef>
              <a:buNone/>
            </a:pPr>
            <a:r>
              <a:rPr b="1"/>
              <a:t>Equitable (Is the funding fair?)</a:t>
            </a:r>
          </a:p>
          <a:p>
            <a:pPr lvl="0" indent="0" marL="0">
              <a:spcBef>
                <a:spcPts val="3000"/>
              </a:spcBef>
              <a:buNone/>
            </a:pPr>
            <a:r>
              <a:rPr b="1"/>
              <a:t>Purpose:</a:t>
            </a:r>
          </a:p>
          <a:p>
            <a:pPr lvl="0" indent="0" marL="0">
              <a:buNone/>
            </a:pPr>
            <a:r>
              <a:rPr/>
              <a:t>This field determines whether a state’s funding is proportional to its population based on the ±5% rule.</a:t>
            </a:r>
          </a:p>
          <a:p>
            <a:pPr lvl="0" indent="0" marL="0">
              <a:spcBef>
                <a:spcPts val="3000"/>
              </a:spcBef>
              <a:buNone/>
            </a:pPr>
            <a:r>
              <a:rPr b="1"/>
              <a:t>Why?</a:t>
            </a:r>
          </a:p>
          <a:p>
            <a:pPr lvl="0" indent="0" marL="0">
              <a:buNone/>
            </a:pPr>
            <a:r>
              <a:rPr/>
              <a:t>If funding falls within the ±5% range, the state is labeled “Yes” (Equitable).</a:t>
            </a:r>
          </a:p>
          <a:p>
            <a:pPr lvl="0" indent="0" marL="0">
              <a:buNone/>
            </a:pPr>
            <a:r>
              <a:rPr/>
              <a:t>If funding falls outside the range, it is labeled “No” (Inequitable).</a:t>
            </a:r>
          </a:p>
          <a:p>
            <a:pPr lvl="0" indent="0" marL="0">
              <a:buNone/>
            </a:pPr>
            <a:r>
              <a:rPr/>
              <a:t>This ensures we have an objective way to measure fairness in funding allocation.</a:t>
            </a:r>
          </a:p>
          <a:p>
            <a:pPr lvl="0" indent="0" marL="0">
              <a:spcBef>
                <a:spcPts val="3000"/>
              </a:spcBef>
              <a:buNone/>
            </a:pPr>
            <a:r>
              <a:rPr b="1"/>
              <a:t>bias (Is there political bias in funding?)</a:t>
            </a:r>
          </a:p>
          <a:p>
            <a:pPr lvl="0" indent="0" marL="0">
              <a:spcBef>
                <a:spcPts val="3000"/>
              </a:spcBef>
              <a:buNone/>
            </a:pPr>
            <a:r>
              <a:rPr b="1"/>
              <a:t>Purpose:</a:t>
            </a:r>
          </a:p>
          <a:p>
            <a:pPr lvl="0" indent="0" marL="0">
              <a:buNone/>
            </a:pPr>
            <a:r>
              <a:rPr/>
              <a:t>This field identifies political bias in funding allocation, specifically if Democratic (Biden-won) states received more than the fair share in funding.</a:t>
            </a:r>
          </a:p>
          <a:p>
            <a:pPr lvl="0" indent="0" marL="0">
              <a:buNone/>
            </a:pPr>
            <a:r>
              <a:rPr/>
              <a:t>Why?</a:t>
            </a:r>
          </a:p>
          <a:p>
            <a:pPr lvl="0" indent="0" marL="0">
              <a:buNone/>
            </a:pPr>
            <a:r>
              <a:rPr/>
              <a:t>A state is considered biased (“Yes”) if:</a:t>
            </a:r>
          </a:p>
          <a:p>
            <a:pPr lvl="0" indent="0" marL="0">
              <a:buNone/>
            </a:pPr>
            <a:r>
              <a:rPr/>
              <a:t>The state voted for Biden (biden_win == 1)</a:t>
            </a:r>
          </a:p>
          <a:p>
            <a:pPr lvl="0" indent="0" marL="0">
              <a:buNone/>
            </a:pPr>
            <a:r>
              <a:rPr/>
              <a:t>The state received funding more than equitable range</a:t>
            </a:r>
          </a:p>
          <a:p>
            <a:pPr lvl="0" indent="0" marL="0">
              <a:buNone/>
            </a:pPr>
            <a:r>
              <a:rPr/>
              <a:t>Otherwise, the state is labeled as “No” (No bias detected).</a:t>
            </a:r>
          </a:p>
          <a:p>
            <a:pPr lvl="0" indent="0" marL="0">
              <a:buNone/>
            </a:pPr>
            <a:r>
              <a:rPr/>
              <a:t>This helps detect whether Democratic states were treated more favorably compared to Republican states.</a:t>
            </a:r>
          </a:p>
          <a:p>
            <a:pPr lvl="0" indent="0" marL="0">
              <a:spcBef>
                <a:spcPts val="3000"/>
              </a:spcBef>
              <a:buNone/>
            </a:pPr>
            <a:r>
              <a:rPr b="1"/>
              <a:t>Is the Allocation Equitable Based on Population?</a:t>
            </a:r>
          </a:p>
          <a:p>
            <a:pPr lvl="0" indent="0" marL="0">
              <a:spcBef>
                <a:spcPts val="3000"/>
              </a:spcBef>
              <a:buNone/>
            </a:pPr>
            <a:r>
              <a:rPr b="1"/>
              <a:t>Funding Allocation vs. Population</a:t>
            </a:r>
          </a:p>
          <a:p>
            <a:pPr lvl="0" indent="0" marL="0">
              <a:buNone/>
            </a:pPr>
            <a:r>
              <a:rPr/>
              <a:t>This chart compares funding per state percentage to population per state percentage. If funding is fair, bars should align with the population.</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reorder</a:t>
            </a:r>
            <a:r>
              <a:rPr>
                <a:latin typeface="Courier"/>
              </a:rPr>
              <a:t>(state_name,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fill =</a:t>
            </a:r>
            <a:r>
              <a:rPr>
                <a:latin typeface="Courier"/>
              </a:rPr>
              <a:t> Equitable))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"State"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"Equitable"</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Assignment1_Data608_files/figure-pptx/unnamed-chunk-25-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Interpretation:</a:t>
            </a:r>
          </a:p>
          <a:p>
            <a:pPr lvl="0" indent="0" marL="0">
              <a:buNone/>
            </a:pPr>
            <a:r>
              <a:rPr/>
              <a:t>Green bars (“Yes”) → States where funding aligns with population.</a:t>
            </a:r>
          </a:p>
          <a:p>
            <a:pPr lvl="0" indent="0" marL="0">
              <a:buNone/>
            </a:pPr>
            <a:r>
              <a:rPr/>
              <a:t>Yellow bars (“No”) → States overfunded or underfunded, indicating inequity.</a:t>
            </a:r>
          </a:p>
          <a:p>
            <a:pPr lvl="0" indent="0" marL="0">
              <a:buNone/>
            </a:pPr>
            <a:r>
              <a:rPr/>
              <a:t>If many states are yellow, the allocation is not equitable.</a:t>
            </a:r>
          </a:p>
          <a:p>
            <a:pPr lvl="0" indent="0" marL="0">
              <a:spcBef>
                <a:spcPts val="3000"/>
              </a:spcBef>
              <a:buNone/>
            </a:pPr>
            <a:r>
              <a:rPr b="1"/>
              <a:t>Funding vs. Population Percentage</a:t>
            </a:r>
          </a:p>
          <a:p>
            <a:pPr lvl="0" indent="0" marL="0">
              <a:buNone/>
            </a:pPr>
            <a:r>
              <a:rPr/>
              <a:t>If funding is fair, points should align in a linear trend.</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color =</a:t>
            </a:r>
            <a:r>
              <a:rPr>
                <a:latin typeface="Courier"/>
              </a:rPr>
              <a:t> Equitable))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7D9029"/>
                </a:solidFill>
                <a:latin typeface="Courier"/>
              </a:rPr>
              <a:t>alpha =</a:t>
            </a:r>
            <a:r>
              <a:rPr>
                <a:latin typeface="Courier"/>
              </a:rPr>
              <a:t> </a:t>
            </a:r>
            <a:r>
              <a:rPr>
                <a:solidFill>
                  <a:srgbClr val="40A070"/>
                </a:solidFill>
                <a:latin typeface="Courier"/>
              </a:rPr>
              <a:t>0.7</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color =</a:t>
            </a:r>
            <a:r>
              <a:rPr>
                <a:latin typeface="Courier"/>
              </a:rPr>
              <a:t> </a:t>
            </a:r>
            <a:r>
              <a:rPr>
                <a:solidFill>
                  <a:srgbClr val="4070A0"/>
                </a:solidFill>
                <a:latin typeface="Courier"/>
              </a:rPr>
              <a:t>"black"</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"Population Percentage"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color =</a:t>
            </a:r>
            <a:r>
              <a:rPr>
                <a:latin typeface="Courier"/>
              </a:rPr>
              <a:t> </a:t>
            </a:r>
            <a:r>
              <a:rPr>
                <a:solidFill>
                  <a:srgbClr val="4070A0"/>
                </a:solidFill>
                <a:latin typeface="Courier"/>
              </a:rPr>
              <a:t>"Equitable"</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a:p>
            <a:pPr lvl="0" indent="0">
              <a:buNone/>
            </a:pPr>
            <a:r>
              <a:rPr>
                <a:latin typeface="Courier"/>
              </a:rPr>
              <a:t>## `geom_smooth()` using formula = 'y ~ x'</a:t>
            </a:r>
          </a:p>
        </p:txBody>
      </p:sp>
      <p:pic>
        <p:nvPicPr>
          <p:cNvPr descr="Assignment1_Data608_files/figure-pptx/unnamed-chunk-2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Interpretation:</a:t>
            </a:r>
          </a:p>
          <a:p>
            <a:pPr lvl="0" indent="0" marL="0">
              <a:buNone/>
            </a:pPr>
            <a:r>
              <a:rPr/>
              <a:t>A strong trend line suggests fair allocation.</a:t>
            </a:r>
          </a:p>
          <a:p>
            <a:pPr lvl="0" indent="0" marL="0">
              <a:buNone/>
            </a:pPr>
            <a:r>
              <a:rPr/>
              <a:t>Scattered points with many “No” (yellow) indicate funding was not proportional.</a:t>
            </a:r>
          </a:p>
          <a:p>
            <a:pPr lvl="0" indent="0" marL="0">
              <a:spcBef>
                <a:spcPts val="3000"/>
              </a:spcBef>
              <a:buNone/>
            </a:pPr>
            <a:r>
              <a:rPr b="1"/>
              <a:t>Is the allocation equitable based on the population of each of the States and Territories, or is bias apparent?</a:t>
            </a:r>
          </a:p>
          <a:p>
            <a:pPr lvl="0" indent="0" marL="0">
              <a:buNone/>
            </a:pPr>
            <a:r>
              <a:rPr/>
              <a:t>According to the chart below, about 80% of the states have inequitable allocation.</a:t>
            </a:r>
          </a:p>
          <a:p>
            <a:pPr lvl="0" indent="0" marL="0">
              <a:buNone/>
            </a:pPr>
            <a:r>
              <a:rPr/>
              <a:t>Does the allocation favor the political interests of the Biden administration?</a:t>
            </a:r>
          </a:p>
          <a:p>
            <a:pPr lvl="0" indent="0" marL="0">
              <a:buNone/>
            </a:pPr>
            <a:r>
              <a:rPr/>
              <a:t>No, it doesn’t serve the political interests of the Biden administration</a:t>
            </a:r>
          </a:p>
          <a:p>
            <a:pPr lvl="0" indent="0">
              <a:buNone/>
            </a:pPr>
            <a:r>
              <a:rPr>
                <a:solidFill>
                  <a:srgbClr val="06287E"/>
                </a:solidFill>
                <a:latin typeface="Courier"/>
              </a:rPr>
              <a:t>ggplot</a:t>
            </a:r>
            <a:r>
              <a:rPr>
                <a:latin typeface="Courier"/>
              </a:rPr>
              <a:t>(new_df, </a:t>
            </a:r>
            <a:r>
              <a:rPr>
                <a:solidFill>
                  <a:srgbClr val="06287E"/>
                </a:solidFill>
                <a:latin typeface="Courier"/>
              </a:rPr>
              <a:t>aes</a:t>
            </a:r>
            <a:r>
              <a:rPr>
                <a:latin typeface="Courier"/>
              </a:rPr>
              <a:t>(</a:t>
            </a:r>
            <a:r>
              <a:rPr>
                <a:solidFill>
                  <a:srgbClr val="7D9029"/>
                </a:solidFill>
                <a:latin typeface="Courier"/>
              </a:rPr>
              <a:t>x =</a:t>
            </a:r>
            <a:r>
              <a:rPr>
                <a:latin typeface="Courier"/>
              </a:rPr>
              <a:t> </a:t>
            </a:r>
            <a:r>
              <a:rPr>
                <a:solidFill>
                  <a:srgbClr val="06287E"/>
                </a:solidFill>
                <a:latin typeface="Courier"/>
              </a:rPr>
              <a:t>reorder</a:t>
            </a:r>
            <a:r>
              <a:rPr>
                <a:latin typeface="Courier"/>
              </a:rPr>
              <a:t>(state_name, population_per_state_percentage), </a:t>
            </a:r>
            <a:br/>
            <a:r>
              <a:rPr>
                <a:latin typeface="Courier"/>
              </a:rPr>
              <a:t>                   </a:t>
            </a:r>
            <a:r>
              <a:rPr>
                <a:solidFill>
                  <a:srgbClr val="7D9029"/>
                </a:solidFill>
                <a:latin typeface="Courier"/>
              </a:rPr>
              <a:t>y =</a:t>
            </a:r>
            <a:r>
              <a:rPr>
                <a:latin typeface="Courier"/>
              </a:rPr>
              <a:t> funding_per_state_percentage, </a:t>
            </a:r>
            <a:br/>
            <a:r>
              <a:rPr>
                <a:latin typeface="Courier"/>
              </a:rPr>
              <a:t>                   </a:t>
            </a:r>
            <a:r>
              <a:rPr>
                <a:solidFill>
                  <a:srgbClr val="7D9029"/>
                </a:solidFill>
                <a:latin typeface="Courier"/>
              </a:rPr>
              <a:t>fill =</a:t>
            </a:r>
            <a:r>
              <a:rPr>
                <a:latin typeface="Courier"/>
              </a:rPr>
              <a:t> bias))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4070A0"/>
                </a:solidFill>
                <a:latin typeface="Courier"/>
              </a:rPr>
              <a:t>+</a:t>
            </a:r>
            <a:br/>
            <a:r>
              <a:rPr>
                <a:latin typeface="Courier"/>
              </a:rPr>
              <a:t>  </a:t>
            </a:r>
            <a:r>
              <a:rPr>
                <a:solidFill>
                  <a:srgbClr val="06287E"/>
                </a:solidFill>
                <a:latin typeface="Courier"/>
              </a:rPr>
              <a:t>coord_flip</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"Yes"</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"No"</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Percentage"</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"State"</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Percentage"</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"bias"</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Assignment1_Data608_files/figure-pptx/unnamed-chunk-2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i="1">
                <a:solidFill>
                  <a:srgbClr val="60A0B0"/>
                </a:solidFill>
                <a:latin typeface="Courier"/>
              </a:rPr>
              <a:t># Define the file path with filename and extension</a:t>
            </a:r>
            <a:br/>
            <a:r>
              <a:rPr>
                <a:latin typeface="Courier"/>
              </a:rPr>
              <a:t>file_path </a:t>
            </a:r>
            <a:r>
              <a:rPr>
                <a:solidFill>
                  <a:srgbClr val="007020"/>
                </a:solidFill>
                <a:latin typeface="Courier"/>
              </a:rPr>
              <a:t>&lt;-</a:t>
            </a:r>
            <a:r>
              <a:rPr>
                <a:latin typeface="Courier"/>
              </a:rPr>
              <a:t> </a:t>
            </a:r>
            <a:r>
              <a:rPr>
                <a:solidFill>
                  <a:srgbClr val="4070A0"/>
                </a:solidFill>
                <a:latin typeface="Courier"/>
              </a:rPr>
              <a:t>"C:/Users/Uzma/Downloads/new_df.csv"</a:t>
            </a:r>
            <a:br/>
            <a:br/>
            <a:r>
              <a:rPr i="1">
                <a:solidFill>
                  <a:srgbClr val="60A0B0"/>
                </a:solidFill>
                <a:latin typeface="Courier"/>
              </a:rPr>
              <a:t># Write dataframe to CSV</a:t>
            </a:r>
            <a:br/>
            <a:r>
              <a:rPr>
                <a:solidFill>
                  <a:srgbClr val="06287E"/>
                </a:solidFill>
                <a:latin typeface="Courier"/>
              </a:rPr>
              <a:t>write.csv</a:t>
            </a:r>
            <a:r>
              <a:rPr>
                <a:latin typeface="Courier"/>
              </a:rPr>
              <a:t>(new_df, </a:t>
            </a:r>
            <a:r>
              <a:rPr>
                <a:solidFill>
                  <a:srgbClr val="7D9029"/>
                </a:solidFill>
                <a:latin typeface="Courier"/>
              </a:rPr>
              <a:t>file =</a:t>
            </a:r>
            <a:r>
              <a:rPr>
                <a:latin typeface="Courier"/>
              </a:rPr>
              <a:t> file_path, </a:t>
            </a:r>
            <a:r>
              <a:rPr>
                <a:solidFill>
                  <a:srgbClr val="7D9029"/>
                </a:solidFill>
                <a:latin typeface="Courier"/>
              </a:rPr>
              <a:t>row.names =</a:t>
            </a:r>
            <a:r>
              <a:rPr>
                <a:latin typeface="Courier"/>
              </a:rPr>
              <a:t> </a:t>
            </a:r>
            <a:r>
              <a:rPr>
                <a:solidFill>
                  <a:srgbClr val="880000"/>
                </a:solidFill>
                <a:latin typeface="Courier"/>
              </a:rPr>
              <a:t>FALSE</a:t>
            </a:r>
            <a:r>
              <a:rPr>
                <a:latin typeface="Courier"/>
              </a:rPr>
              <a:t>)</a:t>
            </a:r>
            <a:br/>
            <a:br/>
            <a:r>
              <a:rPr i="1">
                <a:solidFill>
                  <a:srgbClr val="60A0B0"/>
                </a:solidFill>
                <a:latin typeface="Courier"/>
              </a:rPr>
              <a:t># Confirm that the file was saved</a:t>
            </a:r>
            <a:br/>
            <a:r>
              <a:rPr>
                <a:solidFill>
                  <a:srgbClr val="06287E"/>
                </a:solidFill>
                <a:latin typeface="Courier"/>
              </a:rPr>
              <a:t>print</a:t>
            </a:r>
            <a:r>
              <a:rPr>
                <a:latin typeface="Courier"/>
              </a:rPr>
              <a:t>(</a:t>
            </a:r>
            <a:r>
              <a:rPr>
                <a:solidFill>
                  <a:srgbClr val="4070A0"/>
                </a:solidFill>
                <a:latin typeface="Courier"/>
              </a:rPr>
              <a:t>"File saved successfully!"</a:t>
            </a:r>
            <a:r>
              <a:rPr>
                <a:latin typeface="Courier"/>
              </a:rPr>
              <a:t>)</a:t>
            </a:r>
          </a:p>
          <a:p>
            <a:pPr lvl="0" indent="0">
              <a:buNone/>
            </a:pPr>
            <a:r>
              <a:rPr>
                <a:latin typeface="Courier"/>
              </a:rPr>
              <a:t>## [1] "File saved successfully!"</a:t>
            </a:r>
          </a:p>
          <a:p>
            <a:pPr lvl="0" indent="0">
              <a:buNone/>
            </a:pPr>
            <a:r>
              <a:rPr i="1">
                <a:solidFill>
                  <a:srgbClr val="60A0B0"/>
                </a:solidFill>
                <a:latin typeface="Courier"/>
              </a:rPr>
              <a:t># Select specific columns</a:t>
            </a:r>
            <a:br/>
            <a:r>
              <a:rPr>
                <a:latin typeface="Courier"/>
              </a:rPr>
              <a:t>group_df </a:t>
            </a:r>
            <a:r>
              <a:rPr>
                <a:solidFill>
                  <a:srgbClr val="007020"/>
                </a:solidFill>
                <a:latin typeface="Courier"/>
              </a:rPr>
              <a:t>&lt;-</a:t>
            </a:r>
            <a:r>
              <a:rPr>
                <a:latin typeface="Courier"/>
              </a:rPr>
              <a:t> new_df </a:t>
            </a:r>
            <a:r>
              <a:rPr>
                <a:solidFill>
                  <a:srgbClr val="4070A0"/>
                </a:solidFill>
                <a:latin typeface="Courier"/>
              </a:rPr>
              <a:t>%&gt;%</a:t>
            </a:r>
            <a:r>
              <a:rPr>
                <a:latin typeface="Courier"/>
              </a:rPr>
              <a:t> </a:t>
            </a:r>
            <a:r>
              <a:rPr>
                <a:solidFill>
                  <a:srgbClr val="06287E"/>
                </a:solidFill>
                <a:latin typeface="Courier"/>
              </a:rPr>
              <a:t>select</a:t>
            </a:r>
            <a:r>
              <a:rPr>
                <a:latin typeface="Courier"/>
              </a:rPr>
              <a:t>(state_name, funding_billions, popestimate2020, trump_win, biden_win)</a:t>
            </a:r>
            <a:br/>
            <a:br/>
            <a:r>
              <a:rPr i="1">
                <a:solidFill>
                  <a:srgbClr val="60A0B0"/>
                </a:solidFill>
                <a:latin typeface="Courier"/>
              </a:rPr>
              <a:t># View the new data frame</a:t>
            </a:r>
            <a:br/>
            <a:r>
              <a:rPr i="1">
                <a:solidFill>
                  <a:srgbClr val="BA2121"/>
                </a:solidFill>
                <a:latin typeface="Courier"/>
              </a:rPr>
              <a:t>###print(group_df)</a:t>
            </a:r>
          </a:p>
          <a:p>
            <a:pPr lvl="0" indent="0">
              <a:buNone/>
            </a:pPr>
            <a:r>
              <a:rPr i="1">
                <a:solidFill>
                  <a:srgbClr val="60A0B0"/>
                </a:solidFill>
                <a:latin typeface="Courier"/>
              </a:rPr>
              <a:t># Calculate total funding and population</a:t>
            </a:r>
            <a:br/>
            <a:r>
              <a:rPr>
                <a:latin typeface="Courier"/>
              </a:rPr>
              <a:t>total_funding </a:t>
            </a:r>
            <a:r>
              <a:rPr>
                <a:solidFill>
                  <a:srgbClr val="007020"/>
                </a:solidFill>
                <a:latin typeface="Courier"/>
              </a:rPr>
              <a:t>&lt;-</a:t>
            </a:r>
            <a:r>
              <a:rPr>
                <a:latin typeface="Courier"/>
              </a:rPr>
              <a:t> </a:t>
            </a:r>
            <a:r>
              <a:rPr>
                <a:solidFill>
                  <a:srgbClr val="06287E"/>
                </a:solidFill>
                <a:latin typeface="Courier"/>
              </a:rPr>
              <a:t>sum</a:t>
            </a:r>
            <a:r>
              <a:rPr>
                <a:latin typeface="Courier"/>
              </a:rPr>
              <a:t>(group_df</a:t>
            </a:r>
            <a:r>
              <a:rPr>
                <a:solidFill>
                  <a:srgbClr val="4070A0"/>
                </a:solidFill>
                <a:latin typeface="Courier"/>
              </a:rPr>
              <a:t>$</a:t>
            </a:r>
            <a:r>
              <a:rPr>
                <a:latin typeface="Courier"/>
              </a:rPr>
              <a:t>funding_billions,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a:latin typeface="Courier"/>
              </a:rPr>
              <a:t>total_population </a:t>
            </a:r>
            <a:r>
              <a:rPr>
                <a:solidFill>
                  <a:srgbClr val="007020"/>
                </a:solidFill>
                <a:latin typeface="Courier"/>
              </a:rPr>
              <a:t>&lt;-</a:t>
            </a:r>
            <a:r>
              <a:rPr>
                <a:latin typeface="Courier"/>
              </a:rPr>
              <a:t> </a:t>
            </a:r>
            <a:r>
              <a:rPr>
                <a:solidFill>
                  <a:srgbClr val="06287E"/>
                </a:solidFill>
                <a:latin typeface="Courier"/>
              </a:rPr>
              <a:t>sum</a:t>
            </a:r>
            <a:r>
              <a:rPr>
                <a:latin typeface="Courier"/>
              </a:rPr>
              <a:t>(group_df</a:t>
            </a:r>
            <a:r>
              <a:rPr>
                <a:solidFill>
                  <a:srgbClr val="4070A0"/>
                </a:solidFill>
                <a:latin typeface="Courier"/>
              </a:rPr>
              <a:t>$</a:t>
            </a:r>
            <a:r>
              <a:rPr>
                <a:latin typeface="Courier"/>
              </a:rPr>
              <a:t>popestimate2020,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br/>
            <a:r>
              <a:rPr i="1">
                <a:solidFill>
                  <a:srgbClr val="60A0B0"/>
                </a:solidFill>
                <a:latin typeface="Courier"/>
              </a:rPr>
              <a:t># Create a new table with grouped states and percentages</a:t>
            </a:r>
            <a:br/>
            <a:r>
              <a:rPr>
                <a:latin typeface="Courier"/>
              </a:rPr>
              <a:t>grouped_table </a:t>
            </a:r>
            <a:r>
              <a:rPr>
                <a:solidFill>
                  <a:srgbClr val="007020"/>
                </a:solidFill>
                <a:latin typeface="Courier"/>
              </a:rPr>
              <a:t>&lt;-</a:t>
            </a:r>
            <a:r>
              <a:rPr>
                <a:latin typeface="Courier"/>
              </a:rPr>
              <a:t> group_df </a:t>
            </a:r>
            <a:r>
              <a:rPr>
                <a:solidFill>
                  <a:srgbClr val="4070A0"/>
                </a:solidFill>
                <a:latin typeface="Courier"/>
              </a:rPr>
              <a:t>%&gt;%</a:t>
            </a:r>
            <a:br/>
            <a:r>
              <a:rPr>
                <a:latin typeface="Courier"/>
              </a:rPr>
              <a:t>  </a:t>
            </a:r>
            <a:r>
              <a:rPr>
                <a:solidFill>
                  <a:srgbClr val="06287E"/>
                </a:solidFill>
                <a:latin typeface="Courier"/>
              </a:rPr>
              <a:t>group_by</a:t>
            </a:r>
            <a:r>
              <a:rPr>
                <a:latin typeface="Courier"/>
              </a:rPr>
              <a:t>(trump_win, biden_win) </a:t>
            </a:r>
            <a:r>
              <a:rPr>
                <a:solidFill>
                  <a:srgbClr val="4070A0"/>
                </a:solidFill>
                <a:latin typeface="Courier"/>
              </a:rPr>
              <a:t>%&gt;%</a:t>
            </a:r>
            <a:br/>
            <a:r>
              <a:rPr>
                <a:latin typeface="Courier"/>
              </a:rPr>
              <a:t>  </a:t>
            </a:r>
            <a:r>
              <a:rPr>
                <a:solidFill>
                  <a:srgbClr val="06287E"/>
                </a:solidFill>
                <a:latin typeface="Courier"/>
              </a:rPr>
              <a:t>summarize</a:t>
            </a:r>
            <a:r>
              <a:rPr>
                <a:latin typeface="Courier"/>
              </a:rPr>
              <a:t>(</a:t>
            </a:r>
            <a:br/>
            <a:r>
              <a:rPr>
                <a:latin typeface="Courier"/>
              </a:rPr>
              <a:t>    </a:t>
            </a:r>
            <a:r>
              <a:rPr>
                <a:solidFill>
                  <a:srgbClr val="7D9029"/>
                </a:solidFill>
                <a:latin typeface="Courier"/>
              </a:rPr>
              <a:t>trump_funding_percentage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(trump_win </a:t>
            </a:r>
            <a:r>
              <a:rPr>
                <a:solidFill>
                  <a:srgbClr val="4070A0"/>
                </a:solidFill>
                <a:latin typeface="Courier"/>
              </a:rPr>
              <a:t>==</a:t>
            </a:r>
            <a:r>
              <a:rPr>
                <a:latin typeface="Courier"/>
              </a:rPr>
              <a:t> </a:t>
            </a:r>
            <a:r>
              <a:rPr>
                <a:solidFill>
                  <a:srgbClr val="40A070"/>
                </a:solidFill>
                <a:latin typeface="Courier"/>
              </a:rPr>
              <a:t>1</a:t>
            </a:r>
            <a:r>
              <a:rPr>
                <a:latin typeface="Courier"/>
              </a:rPr>
              <a:t>, funding_billions,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total_funding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biden_funding_percentage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funding_billions,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total_funding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trump_population_percentage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(trump_win </a:t>
            </a:r>
            <a:r>
              <a:rPr>
                <a:solidFill>
                  <a:srgbClr val="4070A0"/>
                </a:solidFill>
                <a:latin typeface="Courier"/>
              </a:rPr>
              <a:t>==</a:t>
            </a:r>
            <a:r>
              <a:rPr>
                <a:latin typeface="Courier"/>
              </a:rPr>
              <a:t> </a:t>
            </a:r>
            <a:r>
              <a:rPr>
                <a:solidFill>
                  <a:srgbClr val="40A070"/>
                </a:solidFill>
                <a:latin typeface="Courier"/>
              </a:rPr>
              <a:t>1</a:t>
            </a:r>
            <a:r>
              <a:rPr>
                <a:latin typeface="Courier"/>
              </a:rPr>
              <a:t>, popestimate2020,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total_population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a:t>
            </a:r>
            <a:r>
              <a:rPr>
                <a:solidFill>
                  <a:srgbClr val="7D9029"/>
                </a:solidFill>
                <a:latin typeface="Courier"/>
              </a:rPr>
              <a:t>biden_population_percentage =</a:t>
            </a:r>
            <a:r>
              <a:rPr>
                <a:latin typeface="Courier"/>
              </a:rPr>
              <a:t> </a:t>
            </a:r>
            <a:r>
              <a:rPr>
                <a:solidFill>
                  <a:srgbClr val="06287E"/>
                </a:solidFill>
                <a:latin typeface="Courier"/>
              </a:rPr>
              <a:t>round</a:t>
            </a:r>
            <a:r>
              <a:rPr>
                <a:latin typeface="Courier"/>
              </a:rPr>
              <a:t>(</a:t>
            </a:r>
            <a:r>
              <a:rPr>
                <a:solidFill>
                  <a:srgbClr val="06287E"/>
                </a:solidFill>
                <a:latin typeface="Courier"/>
              </a:rPr>
              <a:t>sum</a:t>
            </a:r>
            <a:r>
              <a:rPr>
                <a:latin typeface="Courier"/>
              </a:rPr>
              <a:t>(</a:t>
            </a:r>
            <a:r>
              <a:rPr>
                <a:solidFill>
                  <a:srgbClr val="06287E"/>
                </a:solidFill>
                <a:latin typeface="Courier"/>
              </a:rPr>
              <a:t>ifelse</a:t>
            </a:r>
            <a:r>
              <a:rPr>
                <a:latin typeface="Courier"/>
              </a:rPr>
              <a:t>(biden_win </a:t>
            </a:r>
            <a:r>
              <a:rPr>
                <a:solidFill>
                  <a:srgbClr val="4070A0"/>
                </a:solidFill>
                <a:latin typeface="Courier"/>
              </a:rPr>
              <a:t>==</a:t>
            </a:r>
            <a:r>
              <a:rPr>
                <a:latin typeface="Courier"/>
              </a:rPr>
              <a:t> </a:t>
            </a:r>
            <a:r>
              <a:rPr>
                <a:solidFill>
                  <a:srgbClr val="40A070"/>
                </a:solidFill>
                <a:latin typeface="Courier"/>
              </a:rPr>
              <a:t>1</a:t>
            </a:r>
            <a:r>
              <a:rPr>
                <a:latin typeface="Courier"/>
              </a:rPr>
              <a:t>, popestimate2020, </a:t>
            </a:r>
            <a:r>
              <a:rPr>
                <a:solidFill>
                  <a:srgbClr val="40A070"/>
                </a:solidFill>
                <a:latin typeface="Courier"/>
              </a:rPr>
              <a:t>0</a:t>
            </a:r>
            <a:r>
              <a:rPr>
                <a:latin typeface="Courier"/>
              </a:rPr>
              <a:t>), </a:t>
            </a:r>
            <a:r>
              <a:rPr>
                <a:solidFill>
                  <a:srgbClr val="7D9029"/>
                </a:solidFill>
                <a:latin typeface="Courier"/>
              </a:rPr>
              <a:t>na.rm =</a:t>
            </a:r>
            <a:r>
              <a:rPr>
                <a:latin typeface="Courier"/>
              </a:rPr>
              <a:t> </a:t>
            </a:r>
            <a:r>
              <a:rPr>
                <a:solidFill>
                  <a:srgbClr val="880000"/>
                </a:solidFill>
                <a:latin typeface="Courier"/>
              </a:rPr>
              <a:t>TRUE</a:t>
            </a:r>
            <a:r>
              <a:rPr>
                <a:latin typeface="Courier"/>
              </a:rPr>
              <a:t>) </a:t>
            </a:r>
            <a:r>
              <a:rPr>
                <a:solidFill>
                  <a:srgbClr val="4070A0"/>
                </a:solidFill>
                <a:latin typeface="Courier"/>
              </a:rPr>
              <a:t>/</a:t>
            </a:r>
            <a:r>
              <a:rPr>
                <a:latin typeface="Courier"/>
              </a:rPr>
              <a:t> total_population </a:t>
            </a:r>
            <a:r>
              <a:rPr>
                <a:solidFill>
                  <a:srgbClr val="4070A0"/>
                </a:solidFill>
                <a:latin typeface="Courier"/>
              </a:rPr>
              <a:t>*</a:t>
            </a:r>
            <a:r>
              <a:rPr>
                <a:latin typeface="Courier"/>
              </a:rPr>
              <a:t> </a:t>
            </a:r>
            <a:r>
              <a:rPr>
                <a:solidFill>
                  <a:srgbClr val="40A070"/>
                </a:solidFill>
                <a:latin typeface="Courier"/>
              </a:rPr>
              <a:t>100</a:t>
            </a:r>
            <a:r>
              <a:rPr>
                <a:latin typeface="Courier"/>
              </a:rPr>
              <a:t>, </a:t>
            </a:r>
            <a:r>
              <a:rPr>
                <a:solidFill>
                  <a:srgbClr val="40A070"/>
                </a:solidFill>
                <a:latin typeface="Courier"/>
              </a:rPr>
              <a:t>2</a:t>
            </a:r>
            <a:r>
              <a:rPr>
                <a:latin typeface="Courier"/>
              </a:rPr>
              <a:t>)</a:t>
            </a:r>
            <a:br/>
            <a:r>
              <a:rPr>
                <a:latin typeface="Courier"/>
              </a:rPr>
              <a:t>  ) </a:t>
            </a:r>
            <a:r>
              <a:rPr>
                <a:solidFill>
                  <a:srgbClr val="4070A0"/>
                </a:solidFill>
                <a:latin typeface="Courier"/>
              </a:rPr>
              <a:t>%&gt;%</a:t>
            </a:r>
            <a:br/>
            <a:r>
              <a:rPr>
                <a:latin typeface="Courier"/>
              </a:rPr>
              <a:t>  </a:t>
            </a:r>
            <a:r>
              <a:rPr>
                <a:solidFill>
                  <a:srgbClr val="06287E"/>
                </a:solidFill>
                <a:latin typeface="Courier"/>
              </a:rPr>
              <a:t>ungroup</a:t>
            </a:r>
            <a:r>
              <a:rPr>
                <a:latin typeface="Courier"/>
              </a:rPr>
              <a:t>()</a:t>
            </a:r>
          </a:p>
          <a:p>
            <a:pPr lvl="0" indent="0">
              <a:buNone/>
            </a:pPr>
            <a:r>
              <a:rPr>
                <a:latin typeface="Courier"/>
              </a:rPr>
              <a:t>## `summarise()` has grouped output by 'trump_win'. You can override using the
## `.groups` argument.</a:t>
            </a:r>
          </a:p>
          <a:p>
            <a:pPr lvl="0" indent="0">
              <a:buNone/>
            </a:pPr>
            <a:r>
              <a:rPr i="1">
                <a:solidFill>
                  <a:srgbClr val="60A0B0"/>
                </a:solidFill>
                <a:latin typeface="Courier"/>
              </a:rPr>
              <a:t># Print the new grouped table with rounded percentages</a:t>
            </a:r>
            <a:br/>
            <a:r>
              <a:rPr>
                <a:solidFill>
                  <a:srgbClr val="06287E"/>
                </a:solidFill>
                <a:latin typeface="Courier"/>
              </a:rPr>
              <a:t>print</a:t>
            </a:r>
            <a:r>
              <a:rPr>
                <a:latin typeface="Courier"/>
              </a:rPr>
              <a:t>(grouped_table)</a:t>
            </a:r>
          </a:p>
          <a:p>
            <a:pPr lvl="0" indent="0">
              <a:buNone/>
            </a:pPr>
            <a:r>
              <a:rPr>
                <a:latin typeface="Courier"/>
              </a:rPr>
              <a:t>## # A tibble: 2 × 6
##   trump_win biden_win trump_funding_percentage biden_funding_percentage
##       &lt;int&gt;     &lt;int&gt;                    &lt;dbl&gt;                    &lt;dbl&gt;
## 1         0         1                      0                       53.6
## 2         1         0                     46.4                      0  
## # ℹ 2 more variables: trump_population_percentage &lt;dbl&gt;,
## #   biden_population_percentage &lt;dbl&gt;</a:t>
            </a:r>
          </a:p>
          <a:p>
            <a:pPr lvl="0" indent="0">
              <a:buNone/>
            </a:pPr>
            <a:r>
              <a:rPr>
                <a:solidFill>
                  <a:srgbClr val="06287E"/>
                </a:solidFill>
                <a:latin typeface="Courier"/>
              </a:rPr>
              <a:t>head</a:t>
            </a:r>
            <a:r>
              <a:rPr>
                <a:latin typeface="Courier"/>
              </a:rPr>
              <a:t>(grouped_table)</a:t>
            </a:r>
          </a:p>
          <a:p>
            <a:pPr lvl="0" indent="0">
              <a:buNone/>
            </a:pPr>
            <a:r>
              <a:rPr>
                <a:latin typeface="Courier"/>
              </a:rPr>
              <a:t>## # A tibble: 2 × 6
##   trump_win biden_win trump_funding_percentage biden_funding_percentage
##       &lt;int&gt;     &lt;int&gt;                    &lt;dbl&gt;                    &lt;dbl&gt;
## 1         0         1                      0                       53.6
## 2         1         0                     46.4                      0  
## # ℹ 2 more variables: trump_population_percentage &lt;dbl&gt;,
## #   biden_population_percentage &lt;dbl&gt;</a:t>
            </a:r>
          </a:p>
          <a:p>
            <a:pPr lvl="0" indent="0">
              <a:buNone/>
            </a:pPr>
            <a:r>
              <a:rPr i="1">
                <a:solidFill>
                  <a:srgbClr val="60A0B0"/>
                </a:solidFill>
                <a:latin typeface="Courier"/>
              </a:rPr>
              <a:t># Define the file path with filename and extension</a:t>
            </a:r>
            <a:br/>
            <a:r>
              <a:rPr>
                <a:latin typeface="Courier"/>
              </a:rPr>
              <a:t>file_path </a:t>
            </a:r>
            <a:r>
              <a:rPr>
                <a:solidFill>
                  <a:srgbClr val="007020"/>
                </a:solidFill>
                <a:latin typeface="Courier"/>
              </a:rPr>
              <a:t>&lt;-</a:t>
            </a:r>
            <a:r>
              <a:rPr>
                <a:latin typeface="Courier"/>
              </a:rPr>
              <a:t> </a:t>
            </a:r>
            <a:r>
              <a:rPr>
                <a:solidFill>
                  <a:srgbClr val="4070A0"/>
                </a:solidFill>
                <a:latin typeface="Courier"/>
              </a:rPr>
              <a:t>"C:/Users/Uzma/Downloads/grouped_table.csv"</a:t>
            </a:r>
            <a:br/>
            <a:br/>
            <a:r>
              <a:rPr i="1">
                <a:solidFill>
                  <a:srgbClr val="60A0B0"/>
                </a:solidFill>
                <a:latin typeface="Courier"/>
              </a:rPr>
              <a:t># Write dataframe to CSV</a:t>
            </a:r>
            <a:br/>
            <a:r>
              <a:rPr>
                <a:solidFill>
                  <a:srgbClr val="06287E"/>
                </a:solidFill>
                <a:latin typeface="Courier"/>
              </a:rPr>
              <a:t>write.csv</a:t>
            </a:r>
            <a:r>
              <a:rPr>
                <a:latin typeface="Courier"/>
              </a:rPr>
              <a:t>(grouped_table, </a:t>
            </a:r>
            <a:r>
              <a:rPr>
                <a:solidFill>
                  <a:srgbClr val="7D9029"/>
                </a:solidFill>
                <a:latin typeface="Courier"/>
              </a:rPr>
              <a:t>file =</a:t>
            </a:r>
            <a:r>
              <a:rPr>
                <a:latin typeface="Courier"/>
              </a:rPr>
              <a:t> file_path, </a:t>
            </a:r>
            <a:r>
              <a:rPr>
                <a:solidFill>
                  <a:srgbClr val="7D9029"/>
                </a:solidFill>
                <a:latin typeface="Courier"/>
              </a:rPr>
              <a:t>row.names =</a:t>
            </a:r>
            <a:r>
              <a:rPr>
                <a:latin typeface="Courier"/>
              </a:rPr>
              <a:t> </a:t>
            </a:r>
            <a:r>
              <a:rPr>
                <a:solidFill>
                  <a:srgbClr val="880000"/>
                </a:solidFill>
                <a:latin typeface="Courier"/>
              </a:rPr>
              <a:t>FALSE</a:t>
            </a:r>
            <a:r>
              <a:rPr>
                <a:latin typeface="Courier"/>
              </a:rPr>
              <a:t>)</a:t>
            </a:r>
            <a:br/>
            <a:br/>
            <a:r>
              <a:rPr i="1">
                <a:solidFill>
                  <a:srgbClr val="60A0B0"/>
                </a:solidFill>
                <a:latin typeface="Courier"/>
              </a:rPr>
              <a:t># Confirm that the file was saved</a:t>
            </a:r>
            <a:br/>
            <a:r>
              <a:rPr>
                <a:solidFill>
                  <a:srgbClr val="06287E"/>
                </a:solidFill>
                <a:latin typeface="Courier"/>
              </a:rPr>
              <a:t>print</a:t>
            </a:r>
            <a:r>
              <a:rPr>
                <a:latin typeface="Courier"/>
              </a:rPr>
              <a:t>(</a:t>
            </a:r>
            <a:r>
              <a:rPr>
                <a:solidFill>
                  <a:srgbClr val="4070A0"/>
                </a:solidFill>
                <a:latin typeface="Courier"/>
              </a:rPr>
              <a:t>"File saved successfully!"</a:t>
            </a:r>
            <a:r>
              <a:rPr>
                <a:latin typeface="Courier"/>
              </a:rPr>
              <a:t>)</a:t>
            </a:r>
          </a:p>
          <a:p>
            <a:pPr lvl="0" indent="0">
              <a:buNone/>
            </a:pPr>
            <a:r>
              <a:rPr>
                <a:latin typeface="Courier"/>
              </a:rPr>
              <a:t>## [1] "File saved successfully!"</a:t>
            </a:r>
          </a:p>
          <a:p>
            <a:pPr lvl="0" indent="0" marL="0">
              <a:spcBef>
                <a:spcPts val="3000"/>
              </a:spcBef>
              <a:buNone/>
            </a:pPr>
            <a:r>
              <a:rPr b="1"/>
              <a:t>Does the allocation favor the political interests of the Biden administration?</a:t>
            </a:r>
          </a:p>
          <a:p>
            <a:pPr lvl="0" indent="0" marL="0">
              <a:buNone/>
            </a:pPr>
            <a:r>
              <a:rPr/>
              <a:t>No, it does not favor the the political interests of the Biden administration.</a:t>
            </a:r>
          </a:p>
          <a:p>
            <a:pPr lvl="0" indent="0" marL="0">
              <a:spcBef>
                <a:spcPts val="3000"/>
              </a:spcBef>
              <a:buNone/>
            </a:pPr>
            <a:r>
              <a:rPr b="1"/>
              <a:t>Comparing Funding vs. Population Distribution</a:t>
            </a:r>
          </a:p>
          <a:p>
            <a:pPr lvl="0" indent="0" marL="0">
              <a:spcBef>
                <a:spcPts val="3000"/>
              </a:spcBef>
              <a:buNone/>
            </a:pPr>
            <a:r>
              <a:rPr b="1"/>
              <a:t>Bar Chart</a:t>
            </a:r>
          </a:p>
          <a:p>
            <a:pPr lvl="0" indent="0">
              <a:buNone/>
            </a:pPr>
            <a:r>
              <a:rPr i="1">
                <a:solidFill>
                  <a:srgbClr val="60A0B0"/>
                </a:solidFill>
                <a:latin typeface="Courier"/>
              </a:rPr>
              <a:t># Convert data to long format for easy visualization</a:t>
            </a:r>
            <a:br/>
            <a:r>
              <a:rPr>
                <a:latin typeface="Courier"/>
              </a:rPr>
              <a:t>grouped_long </a:t>
            </a:r>
            <a:r>
              <a:rPr>
                <a:solidFill>
                  <a:srgbClr val="007020"/>
                </a:solidFill>
                <a:latin typeface="Courier"/>
              </a:rPr>
              <a:t>&lt;-</a:t>
            </a:r>
            <a:r>
              <a:rPr>
                <a:latin typeface="Courier"/>
              </a:rPr>
              <a:t> grouped_table </a:t>
            </a:r>
            <a:r>
              <a:rPr>
                <a:solidFill>
                  <a:srgbClr val="4070A0"/>
                </a:solidFill>
                <a:latin typeface="Courier"/>
              </a:rPr>
              <a:t>%&gt;%</a:t>
            </a:r>
            <a:br/>
            <a:r>
              <a:rPr>
                <a:latin typeface="Courier"/>
              </a:rPr>
              <a:t>  </a:t>
            </a:r>
            <a:r>
              <a:rPr>
                <a:solidFill>
                  <a:srgbClr val="06287E"/>
                </a:solidFill>
                <a:latin typeface="Courier"/>
              </a:rPr>
              <a:t>pivot_longer</a:t>
            </a:r>
            <a:r>
              <a:rPr>
                <a:latin typeface="Courier"/>
              </a:rPr>
              <a:t>(</a:t>
            </a:r>
            <a:r>
              <a:rPr>
                <a:solidFill>
                  <a:srgbClr val="7D9029"/>
                </a:solidFill>
                <a:latin typeface="Courier"/>
              </a:rPr>
              <a:t>cols =</a:t>
            </a:r>
            <a:r>
              <a:rPr>
                <a:latin typeface="Courier"/>
              </a:rPr>
              <a:t> </a:t>
            </a:r>
            <a:r>
              <a:rPr>
                <a:solidFill>
                  <a:srgbClr val="06287E"/>
                </a:solidFill>
                <a:latin typeface="Courier"/>
              </a:rPr>
              <a:t>c</a:t>
            </a:r>
            <a:r>
              <a:rPr>
                <a:latin typeface="Courier"/>
              </a:rPr>
              <a:t>(trump_funding_percentage, biden_funding_percentage, </a:t>
            </a:r>
            <a:br/>
            <a:r>
              <a:rPr>
                <a:latin typeface="Courier"/>
              </a:rPr>
              <a:t>                        trump_population_percentage, biden_population_percentage), </a:t>
            </a:r>
            <a:br/>
            <a:r>
              <a:rPr>
                <a:latin typeface="Courier"/>
              </a:rPr>
              <a:t>               </a:t>
            </a:r>
            <a:r>
              <a:rPr>
                <a:solidFill>
                  <a:srgbClr val="7D9029"/>
                </a:solidFill>
                <a:latin typeface="Courier"/>
              </a:rPr>
              <a:t>names_to =</a:t>
            </a:r>
            <a:r>
              <a:rPr>
                <a:latin typeface="Courier"/>
              </a:rPr>
              <a:t> </a:t>
            </a:r>
            <a:r>
              <a:rPr>
                <a:solidFill>
                  <a:srgbClr val="4070A0"/>
                </a:solidFill>
                <a:latin typeface="Courier"/>
              </a:rPr>
              <a:t>"Category"</a:t>
            </a:r>
            <a:r>
              <a:rPr>
                <a:latin typeface="Courier"/>
              </a:rPr>
              <a:t>, </a:t>
            </a:r>
            <a:br/>
            <a:r>
              <a:rPr>
                <a:latin typeface="Courier"/>
              </a:rPr>
              <a:t>               </a:t>
            </a:r>
            <a:r>
              <a:rPr>
                <a:solidFill>
                  <a:srgbClr val="7D9029"/>
                </a:solidFill>
                <a:latin typeface="Courier"/>
              </a:rPr>
              <a:t>values_to =</a:t>
            </a:r>
            <a:r>
              <a:rPr>
                <a:latin typeface="Courier"/>
              </a:rPr>
              <a:t> </a:t>
            </a:r>
            <a:r>
              <a:rPr>
                <a:solidFill>
                  <a:srgbClr val="4070A0"/>
                </a:solidFill>
                <a:latin typeface="Courier"/>
              </a:rPr>
              <a:t>"Percentage"</a:t>
            </a:r>
            <a:r>
              <a:rPr>
                <a:latin typeface="Courier"/>
              </a:rPr>
              <a:t>)</a:t>
            </a:r>
            <a:br/>
            <a:br/>
            <a:r>
              <a:rPr i="1">
                <a:solidFill>
                  <a:srgbClr val="60A0B0"/>
                </a:solidFill>
                <a:latin typeface="Courier"/>
              </a:rPr>
              <a:t># Create labels for clarity</a:t>
            </a:r>
            <a:br/>
            <a:r>
              <a:rPr>
                <a:latin typeface="Courier"/>
              </a:rPr>
              <a:t>grouped_long</a:t>
            </a:r>
            <a:r>
              <a:rPr>
                <a:solidFill>
                  <a:srgbClr val="4070A0"/>
                </a:solidFill>
                <a:latin typeface="Courier"/>
              </a:rPr>
              <a:t>$</a:t>
            </a:r>
            <a:r>
              <a:rPr>
                <a:latin typeface="Courier"/>
              </a:rPr>
              <a:t>Group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grepl</a:t>
            </a:r>
            <a:r>
              <a:rPr>
                <a:latin typeface="Courier"/>
              </a:rPr>
              <a:t>(</a:t>
            </a:r>
            <a:r>
              <a:rPr>
                <a:solidFill>
                  <a:srgbClr val="4070A0"/>
                </a:solidFill>
                <a:latin typeface="Courier"/>
              </a:rPr>
              <a:t>"trump"</a:t>
            </a:r>
            <a:r>
              <a:rPr>
                <a:latin typeface="Courier"/>
              </a:rPr>
              <a:t>, grouped_long</a:t>
            </a:r>
            <a:r>
              <a:rPr>
                <a:solidFill>
                  <a:srgbClr val="4070A0"/>
                </a:solidFill>
                <a:latin typeface="Courier"/>
              </a:rPr>
              <a:t>$</a:t>
            </a:r>
            <a:r>
              <a:rPr>
                <a:latin typeface="Courier"/>
              </a:rPr>
              <a:t>Category), </a:t>
            </a:r>
            <a:r>
              <a:rPr>
                <a:solidFill>
                  <a:srgbClr val="4070A0"/>
                </a:solidFill>
                <a:latin typeface="Courier"/>
              </a:rPr>
              <a:t>"Trump-Won States"</a:t>
            </a:r>
            <a:r>
              <a:rPr>
                <a:latin typeface="Courier"/>
              </a:rPr>
              <a:t>, </a:t>
            </a:r>
            <a:r>
              <a:rPr>
                <a:solidFill>
                  <a:srgbClr val="4070A0"/>
                </a:solidFill>
                <a:latin typeface="Courier"/>
              </a:rPr>
              <a:t>"Biden-Won States"</a:t>
            </a:r>
            <a:r>
              <a:rPr>
                <a:latin typeface="Courier"/>
              </a:rPr>
              <a:t>)</a:t>
            </a:r>
            <a:br/>
            <a:r>
              <a:rPr>
                <a:latin typeface="Courier"/>
              </a:rPr>
              <a:t>grouped_long</a:t>
            </a:r>
            <a:r>
              <a:rPr>
                <a:solidFill>
                  <a:srgbClr val="4070A0"/>
                </a:solidFill>
                <a:latin typeface="Courier"/>
              </a:rPr>
              <a:t>$</a:t>
            </a:r>
            <a:r>
              <a:rPr>
                <a:latin typeface="Courier"/>
              </a:rPr>
              <a:t>Metric </a:t>
            </a:r>
            <a:r>
              <a:rPr>
                <a:solidFill>
                  <a:srgbClr val="007020"/>
                </a:solidFill>
                <a:latin typeface="Courier"/>
              </a:rPr>
              <a:t>&lt;-</a:t>
            </a:r>
            <a:r>
              <a:rPr>
                <a:latin typeface="Courier"/>
              </a:rPr>
              <a:t> </a:t>
            </a:r>
            <a:r>
              <a:rPr>
                <a:solidFill>
                  <a:srgbClr val="06287E"/>
                </a:solidFill>
                <a:latin typeface="Courier"/>
              </a:rPr>
              <a:t>ifelse</a:t>
            </a:r>
            <a:r>
              <a:rPr>
                <a:latin typeface="Courier"/>
              </a:rPr>
              <a:t>(</a:t>
            </a:r>
            <a:r>
              <a:rPr>
                <a:solidFill>
                  <a:srgbClr val="06287E"/>
                </a:solidFill>
                <a:latin typeface="Courier"/>
              </a:rPr>
              <a:t>grepl</a:t>
            </a:r>
            <a:r>
              <a:rPr>
                <a:latin typeface="Courier"/>
              </a:rPr>
              <a:t>(</a:t>
            </a:r>
            <a:r>
              <a:rPr>
                <a:solidFill>
                  <a:srgbClr val="4070A0"/>
                </a:solidFill>
                <a:latin typeface="Courier"/>
              </a:rPr>
              <a:t>"funding"</a:t>
            </a:r>
            <a:r>
              <a:rPr>
                <a:latin typeface="Courier"/>
              </a:rPr>
              <a:t>, grouped_long</a:t>
            </a:r>
            <a:r>
              <a:rPr>
                <a:solidFill>
                  <a:srgbClr val="4070A0"/>
                </a:solidFill>
                <a:latin typeface="Courier"/>
              </a:rPr>
              <a:t>$</a:t>
            </a:r>
            <a:r>
              <a:rPr>
                <a:latin typeface="Courier"/>
              </a:rPr>
              <a:t>Category), </a:t>
            </a:r>
            <a:r>
              <a:rPr>
                <a:solidFill>
                  <a:srgbClr val="4070A0"/>
                </a:solidFill>
                <a:latin typeface="Courier"/>
              </a:rPr>
              <a:t>"Funding Allocation"</a:t>
            </a:r>
            <a:r>
              <a:rPr>
                <a:latin typeface="Courier"/>
              </a:rPr>
              <a:t>, </a:t>
            </a:r>
            <a:r>
              <a:rPr>
                <a:solidFill>
                  <a:srgbClr val="4070A0"/>
                </a:solidFill>
                <a:latin typeface="Courier"/>
              </a:rPr>
              <a:t>"Population Percentage"</a:t>
            </a:r>
            <a:r>
              <a:rPr>
                <a:latin typeface="Courier"/>
              </a:rPr>
              <a:t>)</a:t>
            </a:r>
            <a:br/>
            <a:br/>
            <a:r>
              <a:rPr i="1">
                <a:solidFill>
                  <a:srgbClr val="60A0B0"/>
                </a:solidFill>
                <a:latin typeface="Courier"/>
              </a:rPr>
              <a:t># Create the bar chart</a:t>
            </a:r>
            <a:br/>
            <a:r>
              <a:rPr>
                <a:solidFill>
                  <a:srgbClr val="06287E"/>
                </a:solidFill>
                <a:latin typeface="Courier"/>
              </a:rPr>
              <a:t>ggplot</a:t>
            </a:r>
            <a:r>
              <a:rPr>
                <a:latin typeface="Courier"/>
              </a:rPr>
              <a:t>(grouped_long, </a:t>
            </a:r>
            <a:r>
              <a:rPr>
                <a:solidFill>
                  <a:srgbClr val="06287E"/>
                </a:solidFill>
                <a:latin typeface="Courier"/>
              </a:rPr>
              <a:t>aes</a:t>
            </a:r>
            <a:r>
              <a:rPr>
                <a:latin typeface="Courier"/>
              </a:rPr>
              <a:t>(</a:t>
            </a:r>
            <a:r>
              <a:rPr>
                <a:solidFill>
                  <a:srgbClr val="7D9029"/>
                </a:solidFill>
                <a:latin typeface="Courier"/>
              </a:rPr>
              <a:t>x =</a:t>
            </a:r>
            <a:r>
              <a:rPr>
                <a:latin typeface="Courier"/>
              </a:rPr>
              <a:t> Group, </a:t>
            </a:r>
            <a:r>
              <a:rPr>
                <a:solidFill>
                  <a:srgbClr val="7D9029"/>
                </a:solidFill>
                <a:latin typeface="Courier"/>
              </a:rPr>
              <a:t>y =</a:t>
            </a:r>
            <a:r>
              <a:rPr>
                <a:latin typeface="Courier"/>
              </a:rPr>
              <a:t> Percentage, </a:t>
            </a:r>
            <a:r>
              <a:rPr>
                <a:solidFill>
                  <a:srgbClr val="7D9029"/>
                </a:solidFill>
                <a:latin typeface="Courier"/>
              </a:rPr>
              <a:t>fill =</a:t>
            </a:r>
            <a:r>
              <a:rPr>
                <a:latin typeface="Courier"/>
              </a:rPr>
              <a:t> Metric)) </a:t>
            </a:r>
            <a:r>
              <a:rPr>
                <a:solidFill>
                  <a:srgbClr val="4070A0"/>
                </a:solidFill>
                <a:latin typeface="Courier"/>
              </a:rPr>
              <a:t>+</a:t>
            </a:r>
            <a:br/>
            <a:r>
              <a:rPr>
                <a:latin typeface="Courier"/>
              </a:rPr>
              <a:t>  </a:t>
            </a:r>
            <a:r>
              <a:rPr>
                <a:solidFill>
                  <a:srgbClr val="06287E"/>
                </a:solidFill>
                <a:latin typeface="Courier"/>
              </a:rPr>
              <a:t>geom_bar</a:t>
            </a:r>
            <a:r>
              <a:rPr>
                <a:latin typeface="Courier"/>
              </a:rPr>
              <a:t>(</a:t>
            </a:r>
            <a:r>
              <a:rPr>
                <a:solidFill>
                  <a:srgbClr val="7D9029"/>
                </a:solidFill>
                <a:latin typeface="Courier"/>
              </a:rPr>
              <a:t>stat =</a:t>
            </a:r>
            <a:r>
              <a:rPr>
                <a:latin typeface="Courier"/>
              </a:rPr>
              <a:t> </a:t>
            </a:r>
            <a:r>
              <a:rPr>
                <a:solidFill>
                  <a:srgbClr val="4070A0"/>
                </a:solidFill>
                <a:latin typeface="Courier"/>
              </a:rPr>
              <a:t>"identity"</a:t>
            </a:r>
            <a:r>
              <a:rPr>
                <a:latin typeface="Courier"/>
              </a:rPr>
              <a:t>, </a:t>
            </a:r>
            <a:r>
              <a:rPr>
                <a:solidFill>
                  <a:srgbClr val="7D9029"/>
                </a:solidFill>
                <a:latin typeface="Courier"/>
              </a:rPr>
              <a:t>position =</a:t>
            </a:r>
            <a:r>
              <a:rPr>
                <a:latin typeface="Courier"/>
              </a:rPr>
              <a:t> </a:t>
            </a:r>
            <a:r>
              <a:rPr>
                <a:solidFill>
                  <a:srgbClr val="4070A0"/>
                </a:solidFill>
                <a:latin typeface="Courier"/>
              </a:rPr>
              <a:t>"dodge"</a:t>
            </a:r>
            <a:r>
              <a:rPr>
                <a:latin typeface="Courier"/>
              </a:rPr>
              <a:t>) </a:t>
            </a:r>
            <a:r>
              <a:rPr>
                <a:solidFill>
                  <a:srgbClr val="4070A0"/>
                </a:solidFill>
                <a:latin typeface="Courier"/>
              </a:rPr>
              <a:t>+</a:t>
            </a:r>
            <a:br/>
            <a:r>
              <a:rPr>
                <a:latin typeface="Courier"/>
              </a:rPr>
              <a:t>  </a:t>
            </a:r>
            <a:r>
              <a:rPr>
                <a:solidFill>
                  <a:srgbClr val="06287E"/>
                </a:solidFill>
                <a:latin typeface="Courier"/>
              </a:rPr>
              <a:t>scale_fill_manual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"Funding Allocation"</a:t>
            </a:r>
            <a:r>
              <a:rPr>
                <a:latin typeface="Courier"/>
              </a:rPr>
              <a:t> </a:t>
            </a:r>
            <a:r>
              <a:rPr>
                <a:solidFill>
                  <a:srgbClr val="007020"/>
                </a:solidFill>
                <a:latin typeface="Courier"/>
              </a:rPr>
              <a:t>=</a:t>
            </a:r>
            <a:r>
              <a:rPr>
                <a:latin typeface="Courier"/>
              </a:rPr>
              <a:t> </a:t>
            </a:r>
            <a:r>
              <a:rPr>
                <a:solidFill>
                  <a:srgbClr val="4070A0"/>
                </a:solidFill>
                <a:latin typeface="Courier"/>
              </a:rPr>
              <a:t>"green"</a:t>
            </a:r>
            <a:r>
              <a:rPr>
                <a:latin typeface="Courier"/>
              </a:rPr>
              <a:t>, </a:t>
            </a:r>
            <a:r>
              <a:rPr>
                <a:solidFill>
                  <a:srgbClr val="4070A0"/>
                </a:solidFill>
                <a:latin typeface="Courier"/>
              </a:rPr>
              <a:t>"Population Percentage"</a:t>
            </a:r>
            <a:r>
              <a:rPr>
                <a:latin typeface="Courier"/>
              </a:rPr>
              <a:t> </a:t>
            </a:r>
            <a:r>
              <a:rPr>
                <a:solidFill>
                  <a:srgbClr val="007020"/>
                </a:solidFill>
                <a:latin typeface="Courier"/>
              </a:rPr>
              <a:t>=</a:t>
            </a:r>
            <a:r>
              <a:rPr>
                <a:latin typeface="Courier"/>
              </a:rPr>
              <a:t> </a:t>
            </a:r>
            <a:r>
              <a:rPr>
                <a:solidFill>
                  <a:srgbClr val="4070A0"/>
                </a:solidFill>
                <a:latin typeface="Courier"/>
              </a:rPr>
              <a:t>"orange"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Share by Political Affiliation"</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"Political Affiliation (2020 Election)"</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"Percentage of Total"</a:t>
            </a:r>
            <a:r>
              <a:rPr>
                <a:latin typeface="Courier"/>
              </a:rPr>
              <a:t>,</a:t>
            </a:r>
            <a:br/>
            <a:r>
              <a:rPr>
                <a:latin typeface="Courier"/>
              </a:rPr>
              <a:t>       </a:t>
            </a:r>
            <a:r>
              <a:rPr>
                <a:solidFill>
                  <a:srgbClr val="7D9029"/>
                </a:solidFill>
                <a:latin typeface="Courier"/>
              </a:rPr>
              <a:t>fill =</a:t>
            </a:r>
            <a:r>
              <a:rPr>
                <a:latin typeface="Courier"/>
              </a:rPr>
              <a:t> </a:t>
            </a:r>
            <a:r>
              <a:rPr>
                <a:solidFill>
                  <a:srgbClr val="4070A0"/>
                </a:solidFill>
                <a:latin typeface="Courier"/>
              </a:rPr>
              <a:t>"Category"</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p:txBody>
      </p:sp>
      <p:pic>
        <p:nvPicPr>
          <p:cNvPr descr="Assignment1_Data608_files/figure-pptx/unnamed-chunk-32-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marL="0">
              <a:buNone/>
            </a:pPr>
            <a:r>
              <a:rPr/>
              <a:t>Analysis of the Bar Chart</a:t>
            </a:r>
          </a:p>
          <a:p>
            <a:pPr lvl="0" indent="0" marL="0">
              <a:buNone/>
            </a:pPr>
            <a:r>
              <a:rPr/>
              <a:t>If funding allocation closely matches population share, then the distribution is likely fair.</a:t>
            </a:r>
          </a:p>
          <a:p>
            <a:pPr lvl="0" indent="0" marL="0">
              <a:buNone/>
            </a:pPr>
            <a:r>
              <a:rPr/>
              <a:t>If Biden states receive significantly more funding than their population share, it suggests possible bias in allocation.</a:t>
            </a:r>
          </a:p>
          <a:p>
            <a:pPr lvl="0" indent="0" marL="0">
              <a:buNone/>
            </a:pPr>
            <a:r>
              <a:rPr/>
              <a:t>If Trump states receive less funding despite a larger population share, it may indicate under funding relative to need.</a:t>
            </a:r>
          </a:p>
          <a:p>
            <a:pPr lvl="0" indent="0" marL="0">
              <a:spcBef>
                <a:spcPts val="3000"/>
              </a:spcBef>
              <a:buNone/>
            </a:pPr>
            <a:r>
              <a:rPr b="1"/>
              <a:t>Funding vs. Population for Biden vs. Trump States</a:t>
            </a:r>
          </a:p>
          <a:p>
            <a:pPr lvl="0" indent="0" marL="0">
              <a:buNone/>
            </a:pPr>
            <a:r>
              <a:rPr/>
              <a:t>This scatter plot shows whether Biden states received disproportionately more funding.</a:t>
            </a:r>
          </a:p>
          <a:p>
            <a:pPr lvl="0" indent="0" marL="0">
              <a:spcBef>
                <a:spcPts val="3000"/>
              </a:spcBef>
              <a:buNone/>
            </a:pPr>
            <a:r>
              <a:rPr b="1"/>
              <a:t>Scatter Plot</a:t>
            </a:r>
          </a:p>
          <a:p>
            <a:pPr lvl="0" indent="0">
              <a:buNone/>
            </a:pPr>
            <a:r>
              <a:rPr>
                <a:solidFill>
                  <a:srgbClr val="06287E"/>
                </a:solidFill>
                <a:latin typeface="Courier"/>
              </a:rPr>
              <a:t>ggplot</a:t>
            </a:r>
            <a:r>
              <a:rPr>
                <a:latin typeface="Courier"/>
              </a:rPr>
              <a:t>(grouped_table, </a:t>
            </a:r>
            <a:r>
              <a:rPr>
                <a:solidFill>
                  <a:srgbClr val="06287E"/>
                </a:solidFill>
                <a:latin typeface="Courier"/>
              </a:rPr>
              <a:t>aes</a:t>
            </a:r>
            <a:r>
              <a:rPr>
                <a:latin typeface="Courier"/>
              </a:rPr>
              <a:t>(</a:t>
            </a:r>
            <a:r>
              <a:rPr>
                <a:solidFill>
                  <a:srgbClr val="7D9029"/>
                </a:solidFill>
                <a:latin typeface="Courier"/>
              </a:rPr>
              <a:t>x =</a:t>
            </a:r>
            <a:r>
              <a:rPr>
                <a:latin typeface="Courier"/>
              </a:rPr>
              <a:t> trump_population_percentage, </a:t>
            </a:r>
            <a:r>
              <a:rPr>
                <a:solidFill>
                  <a:srgbClr val="7D9029"/>
                </a:solidFill>
                <a:latin typeface="Courier"/>
              </a:rPr>
              <a:t>y =</a:t>
            </a:r>
            <a:r>
              <a:rPr>
                <a:latin typeface="Courier"/>
              </a:rPr>
              <a:t> trump_funding_percentage, </a:t>
            </a:r>
            <a:r>
              <a:rPr>
                <a:solidFill>
                  <a:srgbClr val="7D9029"/>
                </a:solidFill>
                <a:latin typeface="Courier"/>
              </a:rPr>
              <a:t>color =</a:t>
            </a:r>
            <a:r>
              <a:rPr>
                <a:latin typeface="Courier"/>
              </a:rPr>
              <a:t> </a:t>
            </a:r>
            <a:r>
              <a:rPr>
                <a:solidFill>
                  <a:srgbClr val="4070A0"/>
                </a:solidFill>
                <a:latin typeface="Courier"/>
              </a:rPr>
              <a:t>"Trump States"</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7D9029"/>
                </a:solidFill>
                <a:latin typeface="Courier"/>
              </a:rPr>
              <a:t>color =</a:t>
            </a:r>
            <a:r>
              <a:rPr>
                <a:latin typeface="Courier"/>
              </a:rPr>
              <a:t> </a:t>
            </a:r>
            <a:r>
              <a:rPr>
                <a:solidFill>
                  <a:srgbClr val="4070A0"/>
                </a:solidFill>
                <a:latin typeface="Courier"/>
              </a:rPr>
              <a:t>"red"</a:t>
            </a:r>
            <a:r>
              <a:rPr>
                <a:latin typeface="Courier"/>
              </a:rPr>
              <a:t>)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biden_population_percentage, </a:t>
            </a:r>
            <a:r>
              <a:rPr>
                <a:solidFill>
                  <a:srgbClr val="7D9029"/>
                </a:solidFill>
                <a:latin typeface="Courier"/>
              </a:rPr>
              <a:t>y =</a:t>
            </a:r>
            <a:r>
              <a:rPr>
                <a:latin typeface="Courier"/>
              </a:rPr>
              <a:t> biden_funding_percentage, </a:t>
            </a:r>
            <a:r>
              <a:rPr>
                <a:solidFill>
                  <a:srgbClr val="7D9029"/>
                </a:solidFill>
                <a:latin typeface="Courier"/>
              </a:rPr>
              <a:t>color =</a:t>
            </a:r>
            <a:r>
              <a:rPr>
                <a:latin typeface="Courier"/>
              </a:rPr>
              <a:t> </a:t>
            </a:r>
            <a:r>
              <a:rPr>
                <a:solidFill>
                  <a:srgbClr val="4070A0"/>
                </a:solidFill>
                <a:latin typeface="Courier"/>
              </a:rPr>
              <a:t>"Biden States"</a:t>
            </a:r>
            <a:r>
              <a:rPr>
                <a:latin typeface="Courier"/>
              </a:rPr>
              <a:t>), </a:t>
            </a:r>
            <a:r>
              <a:rPr>
                <a:solidFill>
                  <a:srgbClr val="7D9029"/>
                </a:solidFill>
                <a:latin typeface="Courier"/>
              </a:rPr>
              <a:t>size =</a:t>
            </a:r>
            <a:r>
              <a:rPr>
                <a:latin typeface="Courier"/>
              </a:rPr>
              <a:t> </a:t>
            </a:r>
            <a:r>
              <a:rPr>
                <a:solidFill>
                  <a:srgbClr val="40A070"/>
                </a:solidFill>
                <a:latin typeface="Courier"/>
              </a:rPr>
              <a:t>4</a:t>
            </a:r>
            <a:r>
              <a:rPr>
                <a:latin typeface="Courier"/>
              </a:rPr>
              <a:t>)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06287E"/>
                </a:solidFill>
                <a:latin typeface="Courier"/>
              </a:rPr>
              <a:t>aes</a:t>
            </a:r>
            <a:r>
              <a:rPr>
                <a:latin typeface="Courier"/>
              </a:rPr>
              <a:t>(</a:t>
            </a:r>
            <a:r>
              <a:rPr>
                <a:solidFill>
                  <a:srgbClr val="7D9029"/>
                </a:solidFill>
                <a:latin typeface="Courier"/>
              </a:rPr>
              <a:t>x =</a:t>
            </a:r>
            <a:r>
              <a:rPr>
                <a:latin typeface="Courier"/>
              </a:rPr>
              <a:t> biden_population_percentage, </a:t>
            </a:r>
            <a:r>
              <a:rPr>
                <a:solidFill>
                  <a:srgbClr val="7D9029"/>
                </a:solidFill>
                <a:latin typeface="Courier"/>
              </a:rPr>
              <a:t>y =</a:t>
            </a:r>
            <a:r>
              <a:rPr>
                <a:latin typeface="Courier"/>
              </a:rPr>
              <a:t> biden_funding_percentage), </a:t>
            </a:r>
            <a:br/>
            <a:r>
              <a:rPr>
                <a:latin typeface="Courier"/>
              </a:rPr>
              <a:t>              </a:t>
            </a:r>
            <a:r>
              <a:rPr>
                <a:solidFill>
                  <a:srgbClr val="7D9029"/>
                </a:solidFill>
                <a:latin typeface="Courier"/>
              </a:rPr>
              <a:t>method =</a:t>
            </a:r>
            <a:r>
              <a:rPr>
                <a:latin typeface="Courier"/>
              </a:rPr>
              <a:t> </a:t>
            </a:r>
            <a:r>
              <a:rPr>
                <a:solidFill>
                  <a:srgbClr val="4070A0"/>
                </a:solidFill>
                <a:latin typeface="Courier"/>
              </a:rPr>
              <a:t>"lm"</a:t>
            </a:r>
            <a:r>
              <a:rPr>
                <a:latin typeface="Courier"/>
              </a:rPr>
              <a:t>, </a:t>
            </a:r>
            <a:r>
              <a:rPr>
                <a:solidFill>
                  <a:srgbClr val="7D9029"/>
                </a:solidFill>
                <a:latin typeface="Courier"/>
              </a:rPr>
              <a:t>linetype =</a:t>
            </a:r>
            <a:r>
              <a:rPr>
                <a:latin typeface="Courier"/>
              </a:rPr>
              <a:t> </a:t>
            </a:r>
            <a:r>
              <a:rPr>
                <a:solidFill>
                  <a:srgbClr val="4070A0"/>
                </a:solidFill>
                <a:latin typeface="Courier"/>
              </a:rPr>
              <a:t>"dashed"</a:t>
            </a:r>
            <a:r>
              <a:rPr>
                <a:latin typeface="Courier"/>
              </a:rPr>
              <a:t>, </a:t>
            </a:r>
            <a:r>
              <a:rPr>
                <a:solidFill>
                  <a:srgbClr val="7D9029"/>
                </a:solidFill>
                <a:latin typeface="Courier"/>
              </a:rPr>
              <a:t>color =</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scale_color_manual</a:t>
            </a:r>
            <a:r>
              <a:rPr>
                <a:latin typeface="Courier"/>
              </a:rPr>
              <a:t>(</a:t>
            </a:r>
            <a:r>
              <a:rPr>
                <a:solidFill>
                  <a:srgbClr val="7D9029"/>
                </a:solidFill>
                <a:latin typeface="Courier"/>
              </a:rPr>
              <a:t>values =</a:t>
            </a:r>
            <a:r>
              <a:rPr>
                <a:latin typeface="Courier"/>
              </a:rPr>
              <a:t> </a:t>
            </a:r>
            <a:r>
              <a:rPr>
                <a:solidFill>
                  <a:srgbClr val="06287E"/>
                </a:solidFill>
                <a:latin typeface="Courier"/>
              </a:rPr>
              <a:t>c</a:t>
            </a:r>
            <a:r>
              <a:rPr>
                <a:latin typeface="Courier"/>
              </a:rPr>
              <a:t>(</a:t>
            </a:r>
            <a:r>
              <a:rPr>
                <a:solidFill>
                  <a:srgbClr val="4070A0"/>
                </a:solidFill>
                <a:latin typeface="Courier"/>
              </a:rPr>
              <a:t>"Trump States"</a:t>
            </a:r>
            <a:r>
              <a:rPr>
                <a:latin typeface="Courier"/>
              </a:rPr>
              <a:t> </a:t>
            </a:r>
            <a:r>
              <a:rPr>
                <a:solidFill>
                  <a:srgbClr val="007020"/>
                </a:solidFill>
                <a:latin typeface="Courier"/>
              </a:rPr>
              <a:t>=</a:t>
            </a:r>
            <a:r>
              <a:rPr>
                <a:latin typeface="Courier"/>
              </a:rPr>
              <a:t> </a:t>
            </a:r>
            <a:r>
              <a:rPr>
                <a:solidFill>
                  <a:srgbClr val="4070A0"/>
                </a:solidFill>
                <a:latin typeface="Courier"/>
              </a:rPr>
              <a:t>"red"</a:t>
            </a:r>
            <a:r>
              <a:rPr>
                <a:latin typeface="Courier"/>
              </a:rPr>
              <a:t>, </a:t>
            </a:r>
            <a:r>
              <a:rPr>
                <a:solidFill>
                  <a:srgbClr val="4070A0"/>
                </a:solidFill>
                <a:latin typeface="Courier"/>
              </a:rPr>
              <a:t>"Biden States"</a:t>
            </a:r>
            <a:r>
              <a:rPr>
                <a:latin typeface="Courier"/>
              </a:rPr>
              <a:t> </a:t>
            </a:r>
            <a:r>
              <a:rPr>
                <a:solidFill>
                  <a:srgbClr val="007020"/>
                </a:solidFill>
                <a:latin typeface="Courier"/>
              </a:rPr>
              <a:t>=</a:t>
            </a:r>
            <a:r>
              <a:rPr>
                <a:latin typeface="Courier"/>
              </a:rPr>
              <a:t> </a:t>
            </a:r>
            <a:r>
              <a:rPr>
                <a:solidFill>
                  <a:srgbClr val="4070A0"/>
                </a:solidFill>
                <a:latin typeface="Courier"/>
              </a:rPr>
              <a:t>"blue"</a:t>
            </a:r>
            <a:r>
              <a:rPr>
                <a:latin typeface="Courier"/>
              </a:rPr>
              <a:t>)) </a:t>
            </a:r>
            <a:r>
              <a:rPr>
                <a:solidFill>
                  <a:srgbClr val="4070A0"/>
                </a:solidFill>
                <a:latin typeface="Courier"/>
              </a:rPr>
              <a:t>+</a:t>
            </a:r>
            <a:br/>
            <a:r>
              <a:rPr>
                <a:latin typeface="Courier"/>
              </a:rPr>
              <a:t>  </a:t>
            </a:r>
            <a:r>
              <a:rPr>
                <a:solidFill>
                  <a:srgbClr val="06287E"/>
                </a:solidFill>
                <a:latin typeface="Courier"/>
              </a:rPr>
              <a:t>labs</a:t>
            </a:r>
            <a:r>
              <a:rPr>
                <a:latin typeface="Courier"/>
              </a:rPr>
              <a:t>(</a:t>
            </a:r>
            <a:r>
              <a:rPr>
                <a:solidFill>
                  <a:srgbClr val="7D9029"/>
                </a:solidFill>
                <a:latin typeface="Courier"/>
              </a:rPr>
              <a:t>title =</a:t>
            </a:r>
            <a:r>
              <a:rPr>
                <a:latin typeface="Courier"/>
              </a:rPr>
              <a:t> </a:t>
            </a:r>
            <a:r>
              <a:rPr>
                <a:solidFill>
                  <a:srgbClr val="4070A0"/>
                </a:solidFill>
                <a:latin typeface="Courier"/>
              </a:rPr>
              <a:t>"Funding Allocation vs. Population Share for Trump and Biden States"</a:t>
            </a:r>
            <a:r>
              <a:rPr>
                <a:latin typeface="Courier"/>
              </a:rPr>
              <a:t>,</a:t>
            </a:r>
            <a:br/>
            <a:r>
              <a:rPr>
                <a:latin typeface="Courier"/>
              </a:rPr>
              <a:t>       </a:t>
            </a:r>
            <a:r>
              <a:rPr>
                <a:solidFill>
                  <a:srgbClr val="7D9029"/>
                </a:solidFill>
                <a:latin typeface="Courier"/>
              </a:rPr>
              <a:t>x =</a:t>
            </a:r>
            <a:r>
              <a:rPr>
                <a:latin typeface="Courier"/>
              </a:rPr>
              <a:t> </a:t>
            </a:r>
            <a:r>
              <a:rPr>
                <a:solidFill>
                  <a:srgbClr val="4070A0"/>
                </a:solidFill>
                <a:latin typeface="Courier"/>
              </a:rPr>
              <a:t>"Population Share (%)"</a:t>
            </a:r>
            <a:r>
              <a:rPr>
                <a:latin typeface="Courier"/>
              </a:rPr>
              <a:t>,</a:t>
            </a:r>
            <a:br/>
            <a:r>
              <a:rPr>
                <a:latin typeface="Courier"/>
              </a:rPr>
              <a:t>       </a:t>
            </a:r>
            <a:r>
              <a:rPr>
                <a:solidFill>
                  <a:srgbClr val="7D9029"/>
                </a:solidFill>
                <a:latin typeface="Courier"/>
              </a:rPr>
              <a:t>y =</a:t>
            </a:r>
            <a:r>
              <a:rPr>
                <a:latin typeface="Courier"/>
              </a:rPr>
              <a:t> </a:t>
            </a:r>
            <a:r>
              <a:rPr>
                <a:solidFill>
                  <a:srgbClr val="4070A0"/>
                </a:solidFill>
                <a:latin typeface="Courier"/>
              </a:rPr>
              <a:t>"Funding Share (%)"</a:t>
            </a:r>
            <a:r>
              <a:rPr>
                <a:latin typeface="Courier"/>
              </a:rPr>
              <a:t>,</a:t>
            </a:r>
            <a:br/>
            <a:r>
              <a:rPr>
                <a:latin typeface="Courier"/>
              </a:rPr>
              <a:t>       </a:t>
            </a:r>
            <a:r>
              <a:rPr>
                <a:solidFill>
                  <a:srgbClr val="7D9029"/>
                </a:solidFill>
                <a:latin typeface="Courier"/>
              </a:rPr>
              <a:t>color =</a:t>
            </a:r>
            <a:r>
              <a:rPr>
                <a:latin typeface="Courier"/>
              </a:rPr>
              <a:t> </a:t>
            </a:r>
            <a:r>
              <a:rPr>
                <a:solidFill>
                  <a:srgbClr val="4070A0"/>
                </a:solidFill>
                <a:latin typeface="Courier"/>
              </a:rPr>
              <a:t>"Political Group"</a:t>
            </a:r>
            <a:r>
              <a:rPr>
                <a:latin typeface="Courier"/>
              </a:rPr>
              <a:t>) </a:t>
            </a:r>
            <a:r>
              <a:rPr>
                <a:solidFill>
                  <a:srgbClr val="4070A0"/>
                </a:solidFill>
                <a:latin typeface="Courier"/>
              </a:rPr>
              <a:t>+</a:t>
            </a:r>
            <a:br/>
            <a:r>
              <a:rPr>
                <a:latin typeface="Courier"/>
              </a:rPr>
              <a:t>  </a:t>
            </a:r>
            <a:r>
              <a:rPr>
                <a:solidFill>
                  <a:srgbClr val="06287E"/>
                </a:solidFill>
                <a:latin typeface="Courier"/>
              </a:rPr>
              <a:t>theme_minimal</a:t>
            </a:r>
            <a:r>
              <a:rPr>
                <a:latin typeface="Courier"/>
              </a:rPr>
              <a:t>()</a:t>
            </a:r>
          </a:p>
          <a:p>
            <a:pPr lvl="0" indent="0">
              <a:buNone/>
            </a:pPr>
            <a:r>
              <a:rPr>
                <a:latin typeface="Courier"/>
              </a:rPr>
              <a:t>## `geom_smooth()` using formula = 'y ~ x'</a:t>
            </a:r>
          </a:p>
          <a:p>
            <a:pPr lvl="0" indent="0">
              <a:buNone/>
            </a:pPr>
            <a:r>
              <a:rPr>
                <a:latin typeface="Courier"/>
              </a:rPr>
              <a:t>## Warning in qt((1 - level)/2, df): NaNs produced</a:t>
            </a:r>
          </a:p>
          <a:p>
            <a:pPr lvl="0" indent="0">
              <a:buNone/>
            </a:pPr>
            <a:r>
              <a:rPr>
                <a:latin typeface="Courier"/>
              </a:rPr>
              <a:t>## `geom_smooth()` using formula = 'y ~ x'</a:t>
            </a:r>
          </a:p>
          <a:p>
            <a:pPr lvl="0" indent="0">
              <a:buNone/>
            </a:pPr>
            <a:r>
              <a:rPr>
                <a:latin typeface="Courier"/>
              </a:rPr>
              <a:t>## Warning in qt((1 - level)/2, df): NaNs produced</a:t>
            </a:r>
          </a:p>
          <a:p>
            <a:pPr lvl="0" indent="0">
              <a:buNone/>
            </a:pPr>
            <a:r>
              <a:rPr>
                <a:latin typeface="Courier"/>
              </a:rPr>
              <a:t>## Warning in max(ids, na.rm = TRUE): no non-missing arguments to max; returning
## -Inf
## Warning in max(ids, na.rm = TRUE): no non-missing arguments to max; returning
## -Inf</a:t>
            </a:r>
          </a:p>
        </p:txBody>
      </p:sp>
      <p:pic>
        <p:nvPicPr>
          <p:cNvPr descr="Assignment1_Data608_files/figure-pptx/unnamed-chunk-33-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spcBef>
                <a:spcPts val="3000"/>
              </a:spcBef>
              <a:buNone/>
            </a:pPr>
            <a:r>
              <a:rPr b="1"/>
              <a:t>Storyboard (Sequential List of Phrases)</a:t>
            </a:r>
          </a:p>
          <a:p>
            <a:pPr lvl="0" indent="0" marL="0">
              <a:spcBef>
                <a:spcPts val="3000"/>
              </a:spcBef>
              <a:buNone/>
            </a:pPr>
            <a:r>
              <a:rPr b="1"/>
              <a:t>Introduction – The Funding Question: The U.S. government allocated billions in infrastructure funding—was it distributed fairly across states?</a:t>
            </a:r>
          </a:p>
          <a:p>
            <a:pPr lvl="0" indent="0" marL="0">
              <a:spcBef>
                <a:spcPts val="3000"/>
              </a:spcBef>
              <a:buNone/>
            </a:pPr>
            <a:r>
              <a:rPr b="1"/>
              <a:t>Data Collection &amp; Analysis: We examined funding allocation, state populations, and 2020 election results to assess fairness.</a:t>
            </a:r>
          </a:p>
          <a:p>
            <a:pPr lvl="0" indent="0" marL="0">
              <a:spcBef>
                <a:spcPts val="3000"/>
              </a:spcBef>
              <a:buNone/>
            </a:pPr>
            <a:r>
              <a:rPr b="1"/>
              <a:t>Key Finding – Inequitable Distribution: About 80% of states received funding disproportionate to their population size.</a:t>
            </a:r>
          </a:p>
          <a:p>
            <a:pPr lvl="0" indent="0" marL="0">
              <a:spcBef>
                <a:spcPts val="3000"/>
              </a:spcBef>
              <a:buNone/>
            </a:pPr>
            <a:r>
              <a:rPr b="1"/>
              <a:t>Bias Investigation: Did Biden-won states receive more funding than Trump-won states?</a:t>
            </a:r>
          </a:p>
          <a:p>
            <a:pPr lvl="0" indent="0" marL="0">
              <a:spcBef>
                <a:spcPts val="3000"/>
              </a:spcBef>
              <a:buNone/>
            </a:pPr>
            <a:r>
              <a:rPr b="1"/>
              <a:t>Final Conclusion: The analysis shows no strong bias toward Biden states; inequities exist, but they don’t follow a clear political pattern.</a:t>
            </a:r>
          </a:p>
          <a:p>
            <a:pPr lvl="0" indent="0" marL="0">
              <a:spcBef>
                <a:spcPts val="3000"/>
              </a:spcBef>
              <a:buNone/>
            </a:pPr>
            <a:r>
              <a:rPr b="1"/>
              <a:t>3-Minute Story (One Paragraph)</a:t>
            </a:r>
          </a:p>
          <a:p>
            <a:pPr lvl="0" indent="0" marL="0">
              <a:buNone/>
            </a:pPr>
            <a:r>
              <a:rPr/>
              <a:t>When the U.S. government passed the Infrastructure Investment and Jobs Act (IIJA), it promised to distribute funding fairly to support all states. However, was this promise kept? By analyzing funding allocations alongside state populations and election results, we discovered that about 80% of states received either more or less than their fair share based on population. To investigate potential bias, we checked whether Biden-won states received disproportionately higher funding. The results? While the distribution was inequitable, there was no clear pattern favoring Democratic states—both Republican and Democratic states experienced funding disparities. This suggests that funding decisions may be influenced by other factors beyond politics, such as infrastructure needs or economic priorities.</a:t>
            </a:r>
          </a:p>
          <a:p>
            <a:pPr lvl="0" indent="0" marL="0">
              <a:spcBef>
                <a:spcPts val="3000"/>
              </a:spcBef>
              <a:buNone/>
            </a:pPr>
            <a:r>
              <a:rPr b="1"/>
              <a:t>Big Idea Summary (One Sentence)</a:t>
            </a:r>
          </a:p>
          <a:p>
            <a:pPr lvl="0" indent="0" marL="0">
              <a:buNone/>
            </a:pPr>
            <a:r>
              <a:rPr/>
              <a:t>The federal infrastructure funding distribution was inequitable, but no clear political bias was found in favor of Biden-won states.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Assignment1-Data608</dc:title>
  <dc:creator>Mubashira Qari</dc:creator>
  <cp:keywords/>
  <dcterms:created xsi:type="dcterms:W3CDTF">2025-02-08T13:15:50Z</dcterms:created>
  <dcterms:modified xsi:type="dcterms:W3CDTF">2025-02-08T13:15:50Z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2024-12-21</vt:lpwstr>
  </property>
  <property fmtid="{D5CDD505-2E9C-101B-9397-08002B2CF9AE}" pid="3" name="output">
    <vt:lpwstr/>
  </property>
</Properties>
</file>