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d96d5d7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d96d5d7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f34d78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f34d78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dba26db4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dba26db4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ba26db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ba26db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dba26db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dba26db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d96d5d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d96d5d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d96d5d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d96d5d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d96d5d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d96d5d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bd96d5d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bd96d5d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bd96d5d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bd96d5d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bd96d5d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bd96d5d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116a634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116a634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ml-outcome-prediction-heroku.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1.nyc.gov/site/nypd/stats/reports-analysis/stopfrisk.p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01900" y="1376529"/>
            <a:ext cx="8222100" cy="20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Supervised </a:t>
            </a:r>
            <a:r>
              <a:rPr lang="en">
                <a:solidFill>
                  <a:srgbClr val="000000"/>
                </a:solidFill>
              </a:rPr>
              <a:t>Machine Learning Model Integration Using Flask</a:t>
            </a:r>
            <a:endParaRPr>
              <a:solidFill>
                <a:srgbClr val="000000"/>
              </a:solidFill>
            </a:endParaRPr>
          </a:p>
          <a:p>
            <a:pPr indent="0" lvl="0" marL="0" rtl="0" algn="l">
              <a:spcBef>
                <a:spcPts val="1000"/>
              </a:spcBef>
              <a:spcAft>
                <a:spcPts val="0"/>
              </a:spcAft>
              <a:buNone/>
            </a:pPr>
            <a:r>
              <a:rPr lang="en" sz="3600">
                <a:solidFill>
                  <a:srgbClr val="000000"/>
                </a:solidFill>
              </a:rPr>
              <a:t>Project # 4</a:t>
            </a:r>
            <a:endParaRPr sz="3600">
              <a:solidFill>
                <a:srgbClr val="000000"/>
              </a:solidFill>
            </a:endParaRPr>
          </a:p>
        </p:txBody>
      </p:sp>
      <p:sp>
        <p:nvSpPr>
          <p:cNvPr id="86" name="Google Shape;86;p13"/>
          <p:cNvSpPr txBox="1"/>
          <p:nvPr>
            <p:ph idx="1" type="subTitle"/>
          </p:nvPr>
        </p:nvSpPr>
        <p:spPr>
          <a:xfrm>
            <a:off x="643875" y="3678000"/>
            <a:ext cx="8124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By: Mubashira Qari</a:t>
            </a:r>
            <a:endParaRPr sz="1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47575" y="223400"/>
            <a:ext cx="7240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Techniques &amp; Challenges for Handling Imbalance Data</a:t>
            </a:r>
            <a:r>
              <a:rPr lang="en" sz="3000">
                <a:solidFill>
                  <a:srgbClr val="000000"/>
                </a:solidFill>
              </a:rPr>
              <a:t>:</a:t>
            </a:r>
            <a:endParaRPr sz="3000">
              <a:solidFill>
                <a:srgbClr val="000000"/>
              </a:solidFill>
            </a:endParaRPr>
          </a:p>
        </p:txBody>
      </p:sp>
      <p:sp>
        <p:nvSpPr>
          <p:cNvPr id="147" name="Google Shape;147;p22"/>
          <p:cNvSpPr txBox="1"/>
          <p:nvPr/>
        </p:nvSpPr>
        <p:spPr>
          <a:xfrm>
            <a:off x="0" y="1240525"/>
            <a:ext cx="9174000" cy="3848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U</a:t>
            </a:r>
            <a:r>
              <a:rPr lang="en">
                <a:latin typeface="Roboto"/>
                <a:ea typeface="Roboto"/>
                <a:cs typeface="Roboto"/>
                <a:sym typeface="Roboto"/>
              </a:rPr>
              <a:t>ndersampling</a:t>
            </a:r>
            <a:r>
              <a:rPr lang="en">
                <a:latin typeface="Roboto"/>
                <a:ea typeface="Roboto"/>
                <a:cs typeface="Roboto"/>
                <a:sym typeface="Roboto"/>
              </a:rPr>
              <a:t> : Sampling from the majority class in order to keep only a part of these points.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Oversampling: Replicating some points from the minority class in order to increase its </a:t>
            </a:r>
            <a:r>
              <a:rPr lang="en">
                <a:latin typeface="Roboto"/>
                <a:ea typeface="Roboto"/>
                <a:cs typeface="Roboto"/>
                <a:sym typeface="Roboto"/>
              </a:rPr>
              <a:t>cardinality</a:t>
            </a:r>
            <a:r>
              <a:rPr lang="en">
                <a:latin typeface="Roboto"/>
                <a:ea typeface="Roboto"/>
                <a:cs typeface="Roboto"/>
                <a:sym typeface="Roboto"/>
              </a:rPr>
              <a:t>.</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SMOTE: generating synthetic data or creating new synthetic points from the minority class to increase cardinality.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When using the resampling techniques, we are training the model on wrong proportions of two classes.Thus classifier learned this way will have lower accuracy on the future real test data than the classifier trained on unchanged data. So the true </a:t>
            </a:r>
            <a:r>
              <a:rPr lang="en">
                <a:latin typeface="Roboto"/>
                <a:ea typeface="Roboto"/>
                <a:cs typeface="Roboto"/>
                <a:sym typeface="Roboto"/>
              </a:rPr>
              <a:t>proportion</a:t>
            </a:r>
            <a:r>
              <a:rPr lang="en">
                <a:latin typeface="Roboto"/>
                <a:ea typeface="Roboto"/>
                <a:cs typeface="Roboto"/>
                <a:sym typeface="Roboto"/>
              </a:rPr>
              <a:t> of classes is important to know for classifying a new point, which gets lost due to resampling.</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So, when applying these methods, one needs to be careful and clear in mind about the goal to be achieved.</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78900" y="177175"/>
            <a:ext cx="5978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Analyzing</a:t>
            </a:r>
            <a:r>
              <a:rPr lang="en" sz="3000"/>
              <a:t> the Outcome Data</a:t>
            </a:r>
            <a:r>
              <a:rPr lang="en" sz="3000"/>
              <a:t>:</a:t>
            </a:r>
            <a:endParaRPr sz="3000"/>
          </a:p>
        </p:txBody>
      </p:sp>
      <p:pic>
        <p:nvPicPr>
          <p:cNvPr id="153" name="Google Shape;153;p23"/>
          <p:cNvPicPr preferRelativeResize="0"/>
          <p:nvPr/>
        </p:nvPicPr>
        <p:blipFill>
          <a:blip r:embed="rId3">
            <a:alphaModFix/>
          </a:blip>
          <a:stretch>
            <a:fillRect/>
          </a:stretch>
        </p:blipFill>
        <p:spPr>
          <a:xfrm>
            <a:off x="178900" y="1423638"/>
            <a:ext cx="3676775" cy="3156396"/>
          </a:xfrm>
          <a:prstGeom prst="rect">
            <a:avLst/>
          </a:prstGeom>
          <a:noFill/>
          <a:ln>
            <a:noFill/>
          </a:ln>
        </p:spPr>
      </p:pic>
      <p:pic>
        <p:nvPicPr>
          <p:cNvPr id="154" name="Google Shape;154;p23"/>
          <p:cNvPicPr preferRelativeResize="0"/>
          <p:nvPr/>
        </p:nvPicPr>
        <p:blipFill>
          <a:blip r:embed="rId4">
            <a:alphaModFix/>
          </a:blip>
          <a:stretch>
            <a:fillRect/>
          </a:stretch>
        </p:blipFill>
        <p:spPr>
          <a:xfrm>
            <a:off x="4137000" y="1046250"/>
            <a:ext cx="4019550"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4"/>
          <p:cNvGrpSpPr/>
          <p:nvPr/>
        </p:nvGrpSpPr>
        <p:grpSpPr>
          <a:xfrm>
            <a:off x="4939500" y="1219611"/>
            <a:ext cx="3837000" cy="2704200"/>
            <a:chOff x="4939500" y="1219611"/>
            <a:chExt cx="3837000" cy="2704200"/>
          </a:xfrm>
        </p:grpSpPr>
        <p:cxnSp>
          <p:nvCxnSpPr>
            <p:cNvPr id="160" name="Google Shape;160;p2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2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2" name="Google Shape;162;p2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3" name="Google Shape;163;p2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4" name="Google Shape;164;p2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5" name="Google Shape;165;p2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6" name="Google Shape;166;p2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7" name="Google Shape;167;p2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8" name="Google Shape;168;p2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9" name="Google Shape;169;p2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70" name="Google Shape;170;p2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ph type="title"/>
          </p:nvPr>
        </p:nvSpPr>
        <p:spPr>
          <a:xfrm>
            <a:off x="339500" y="1154525"/>
            <a:ext cx="4045200" cy="204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Finding the </a:t>
            </a:r>
            <a:r>
              <a:rPr lang="en" sz="3600"/>
              <a:t>Important Features</a:t>
            </a:r>
            <a:r>
              <a:rPr lang="en" sz="3600"/>
              <a:t> </a:t>
            </a:r>
            <a:endParaRPr sz="3600"/>
          </a:p>
        </p:txBody>
      </p:sp>
      <p:grpSp>
        <p:nvGrpSpPr>
          <p:cNvPr id="172" name="Google Shape;172;p24"/>
          <p:cNvGrpSpPr/>
          <p:nvPr/>
        </p:nvGrpSpPr>
        <p:grpSpPr>
          <a:xfrm>
            <a:off x="4939534" y="2017046"/>
            <a:ext cx="3825543" cy="1573620"/>
            <a:chOff x="1000000" y="2393988"/>
            <a:chExt cx="4144235" cy="1704713"/>
          </a:xfrm>
        </p:grpSpPr>
        <p:sp>
          <p:nvSpPr>
            <p:cNvPr id="173" name="Google Shape;173;p2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74" name="Google Shape;174;p2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p:nvPr/>
        </p:nvSpPr>
        <p:spPr>
          <a:xfrm>
            <a:off x="6616250" y="1606525"/>
            <a:ext cx="18399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4"/>
          <p:cNvGrpSpPr/>
          <p:nvPr/>
        </p:nvGrpSpPr>
        <p:grpSpPr>
          <a:xfrm>
            <a:off x="4939557" y="1778136"/>
            <a:ext cx="3836911" cy="1503799"/>
            <a:chOff x="1000025" y="2059300"/>
            <a:chExt cx="4156550" cy="1629075"/>
          </a:xfrm>
        </p:grpSpPr>
        <p:sp>
          <p:nvSpPr>
            <p:cNvPr id="184" name="Google Shape;184;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85" name="Google Shape;185;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4"/>
          <p:cNvSpPr txBox="1"/>
          <p:nvPr>
            <p:ph idx="2" type="body"/>
          </p:nvPr>
        </p:nvSpPr>
        <p:spPr>
          <a:xfrm>
            <a:off x="6675275" y="1635175"/>
            <a:ext cx="18399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Feature Importances</a:t>
            </a:r>
            <a:endParaRPr sz="1200">
              <a:solidFill>
                <a:schemeClr val="dk1"/>
              </a:solidFill>
            </a:endParaRPr>
          </a:p>
        </p:txBody>
      </p:sp>
      <p:sp>
        <p:nvSpPr>
          <p:cNvPr id="194" name="Google Shape;194;p2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8" name="Shape 198"/>
        <p:cNvGrpSpPr/>
        <p:nvPr/>
      </p:nvGrpSpPr>
      <p:grpSpPr>
        <a:xfrm>
          <a:off x="0" y="0"/>
          <a:ext cx="0" cy="0"/>
          <a:chOff x="0" y="0"/>
          <a:chExt cx="0" cy="0"/>
        </a:xfrm>
      </p:grpSpPr>
      <p:sp>
        <p:nvSpPr>
          <p:cNvPr id="199" name="Google Shape;199;p25"/>
          <p:cNvSpPr txBox="1"/>
          <p:nvPr>
            <p:ph type="title"/>
          </p:nvPr>
        </p:nvSpPr>
        <p:spPr>
          <a:xfrm>
            <a:off x="0" y="64200"/>
            <a:ext cx="6406200" cy="1461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rPr lang="en" sz="2400">
                <a:solidFill>
                  <a:srgbClr val="000000"/>
                </a:solidFill>
              </a:rPr>
              <a:t>Twelve most important features are selected for prediction purposes and models are saved using joblib tools.</a:t>
            </a:r>
            <a:endParaRPr sz="2400">
              <a:solidFill>
                <a:srgbClr val="000000"/>
              </a:solidFill>
            </a:endParaRPr>
          </a:p>
          <a:p>
            <a:pPr indent="0" lvl="0" marL="457200" rtl="0" algn="l">
              <a:lnSpc>
                <a:spcPct val="115000"/>
              </a:lnSpc>
              <a:spcBef>
                <a:spcPts val="0"/>
              </a:spcBef>
              <a:spcAft>
                <a:spcPts val="0"/>
              </a:spcAft>
              <a:buNone/>
            </a:pPr>
            <a:r>
              <a:t/>
            </a:r>
            <a:endParaRPr/>
          </a:p>
        </p:txBody>
      </p:sp>
      <p:pic>
        <p:nvPicPr>
          <p:cNvPr id="200" name="Google Shape;200;p25"/>
          <p:cNvPicPr preferRelativeResize="0"/>
          <p:nvPr/>
        </p:nvPicPr>
        <p:blipFill>
          <a:blip r:embed="rId3">
            <a:alphaModFix/>
          </a:blip>
          <a:stretch>
            <a:fillRect/>
          </a:stretch>
        </p:blipFill>
        <p:spPr>
          <a:xfrm>
            <a:off x="321225" y="1404650"/>
            <a:ext cx="4215420" cy="3617574"/>
          </a:xfrm>
          <a:prstGeom prst="rect">
            <a:avLst/>
          </a:prstGeom>
          <a:noFill/>
          <a:ln>
            <a:noFill/>
          </a:ln>
        </p:spPr>
      </p:pic>
      <p:pic>
        <p:nvPicPr>
          <p:cNvPr id="201" name="Google Shape;201;p25"/>
          <p:cNvPicPr preferRelativeResize="0"/>
          <p:nvPr/>
        </p:nvPicPr>
        <p:blipFill>
          <a:blip r:embed="rId4">
            <a:alphaModFix/>
          </a:blip>
          <a:stretch>
            <a:fillRect/>
          </a:stretch>
        </p:blipFill>
        <p:spPr>
          <a:xfrm>
            <a:off x="4727425" y="1953400"/>
            <a:ext cx="4080775" cy="2443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05"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740075" y="1260750"/>
            <a:ext cx="6162675" cy="3571875"/>
          </a:xfrm>
          <a:prstGeom prst="rect">
            <a:avLst/>
          </a:prstGeom>
          <a:noFill/>
          <a:ln>
            <a:noFill/>
          </a:ln>
        </p:spPr>
      </p:pic>
      <p:sp>
        <p:nvSpPr>
          <p:cNvPr id="207" name="Google Shape;207;p26"/>
          <p:cNvSpPr txBox="1"/>
          <p:nvPr/>
        </p:nvSpPr>
        <p:spPr>
          <a:xfrm>
            <a:off x="643850" y="214625"/>
            <a:ext cx="318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Roboto"/>
                <a:ea typeface="Roboto"/>
                <a:cs typeface="Roboto"/>
                <a:sym typeface="Roboto"/>
              </a:rPr>
              <a:t>Flask Application:</a:t>
            </a:r>
            <a:endParaRPr sz="3000">
              <a:latin typeface="Roboto"/>
              <a:ea typeface="Roboto"/>
              <a:cs typeface="Roboto"/>
              <a:sym typeface="Roboto"/>
            </a:endParaRPr>
          </a:p>
        </p:txBody>
      </p:sp>
      <p:sp>
        <p:nvSpPr>
          <p:cNvPr id="208" name="Google Shape;208;p26"/>
          <p:cNvSpPr txBox="1"/>
          <p:nvPr/>
        </p:nvSpPr>
        <p:spPr>
          <a:xfrm>
            <a:off x="740075" y="756950"/>
            <a:ext cx="539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Model is fetched and prediction is made in file main.py</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12" name="Shape 212"/>
        <p:cNvGrpSpPr/>
        <p:nvPr/>
      </p:nvGrpSpPr>
      <p:grpSpPr>
        <a:xfrm>
          <a:off x="0" y="0"/>
          <a:ext cx="0" cy="0"/>
          <a:chOff x="0" y="0"/>
          <a:chExt cx="0" cy="0"/>
        </a:xfrm>
      </p:grpSpPr>
      <p:sp>
        <p:nvSpPr>
          <p:cNvPr id="213" name="Google Shape;213;p27"/>
          <p:cNvSpPr txBox="1"/>
          <p:nvPr/>
        </p:nvSpPr>
        <p:spPr>
          <a:xfrm>
            <a:off x="75975" y="0"/>
            <a:ext cx="5046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Roboto"/>
                <a:ea typeface="Roboto"/>
                <a:cs typeface="Roboto"/>
                <a:sym typeface="Roboto"/>
              </a:rPr>
              <a:t>Tableau Visual Analytics</a:t>
            </a:r>
            <a:endParaRPr sz="3000">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p:txBody>
      </p:sp>
      <p:pic>
        <p:nvPicPr>
          <p:cNvPr id="214" name="Google Shape;214;p27"/>
          <p:cNvPicPr preferRelativeResize="0"/>
          <p:nvPr/>
        </p:nvPicPr>
        <p:blipFill>
          <a:blip r:embed="rId3">
            <a:alphaModFix/>
          </a:blip>
          <a:stretch>
            <a:fillRect/>
          </a:stretch>
        </p:blipFill>
        <p:spPr>
          <a:xfrm>
            <a:off x="478475" y="837150"/>
            <a:ext cx="5975400" cy="3540550"/>
          </a:xfrm>
          <a:prstGeom prst="rect">
            <a:avLst/>
          </a:prstGeom>
          <a:noFill/>
          <a:ln>
            <a:noFill/>
          </a:ln>
        </p:spPr>
      </p:pic>
      <p:sp>
        <p:nvSpPr>
          <p:cNvPr id="215" name="Google Shape;215;p27"/>
          <p:cNvSpPr txBox="1"/>
          <p:nvPr/>
        </p:nvSpPr>
        <p:spPr>
          <a:xfrm>
            <a:off x="418400" y="4451475"/>
            <a:ext cx="623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Roboto"/>
                <a:ea typeface="Roboto"/>
                <a:cs typeface="Roboto"/>
                <a:sym typeface="Roboto"/>
              </a:rPr>
              <a:t>Heroku Deployment: </a:t>
            </a:r>
            <a:r>
              <a:rPr lang="en" sz="1200">
                <a:solidFill>
                  <a:schemeClr val="hlink"/>
                </a:solidFill>
                <a:highlight>
                  <a:srgbClr val="FFFFFF"/>
                </a:highlight>
                <a:uFill>
                  <a:noFill/>
                </a:uFill>
                <a:hlinkClick r:id="rId4"/>
              </a:rPr>
              <a:t>Heroku Deployment</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827550" y="677550"/>
            <a:ext cx="3783000" cy="1246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000000"/>
                </a:solidFill>
              </a:rPr>
              <a:t>Data Source:</a:t>
            </a:r>
            <a:endParaRPr/>
          </a:p>
        </p:txBody>
      </p:sp>
      <p:sp>
        <p:nvSpPr>
          <p:cNvPr id="92" name="Google Shape;92;p14"/>
          <p:cNvSpPr txBox="1"/>
          <p:nvPr>
            <p:ph idx="1" type="subTitle"/>
          </p:nvPr>
        </p:nvSpPr>
        <p:spPr>
          <a:xfrm>
            <a:off x="598100" y="1790975"/>
            <a:ext cx="8222100" cy="156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The d</a:t>
            </a:r>
            <a:r>
              <a:rPr lang="en" sz="1800">
                <a:solidFill>
                  <a:srgbClr val="000000"/>
                </a:solidFill>
                <a:highlight>
                  <a:schemeClr val="lt1"/>
                </a:highlight>
                <a:latin typeface="Arial"/>
                <a:ea typeface="Arial"/>
                <a:cs typeface="Arial"/>
                <a:sym typeface="Arial"/>
              </a:rPr>
              <a:t>atasets from the NYPD Stop, Question, and Frisk database are used  in this project and are available for download from the links provided below. Data is made available in CSV format.</a:t>
            </a:r>
            <a:endParaRPr sz="1800">
              <a:solidFill>
                <a:srgbClr val="000000"/>
              </a:solidFill>
              <a:highlight>
                <a:schemeClr val="lt1"/>
              </a:highlight>
              <a:latin typeface="Arial"/>
              <a:ea typeface="Arial"/>
              <a:cs typeface="Arial"/>
              <a:sym typeface="Arial"/>
            </a:endParaRPr>
          </a:p>
          <a:p>
            <a:pPr indent="-342900" lvl="0" marL="457200" rtl="0" algn="l">
              <a:lnSpc>
                <a:spcPct val="200000"/>
              </a:lnSpc>
              <a:spcBef>
                <a:spcPts val="0"/>
              </a:spcBef>
              <a:spcAft>
                <a:spcPts val="0"/>
              </a:spcAft>
              <a:buClr>
                <a:srgbClr val="000000"/>
              </a:buClr>
              <a:buSzPts val="1800"/>
              <a:buChar char="●"/>
            </a:pPr>
            <a:r>
              <a:rPr lang="en" sz="1800" u="sng">
                <a:solidFill>
                  <a:schemeClr val="accent5"/>
                </a:solidFill>
                <a:hlinkClick r:id="rId3">
                  <a:extLst>
                    <a:ext uri="{A12FA001-AC4F-418D-AE19-62706E023703}">
                      <ahyp:hlinkClr val="tx"/>
                    </a:ext>
                  </a:extLst>
                </a:hlinkClick>
              </a:rPr>
              <a:t>Publications, Reports - NYPD</a:t>
            </a:r>
            <a:endParaRPr sz="1800">
              <a:solidFill>
                <a:srgbClr val="000000"/>
              </a:solidFill>
            </a:endParaRPr>
          </a:p>
          <a:p>
            <a:pPr indent="0" lvl="0" marL="457200" rtl="0" algn="l">
              <a:spcBef>
                <a:spcPts val="1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6" name="Shape 96"/>
        <p:cNvGrpSpPr/>
        <p:nvPr/>
      </p:nvGrpSpPr>
      <p:grpSpPr>
        <a:xfrm>
          <a:off x="0" y="0"/>
          <a:ext cx="0" cy="0"/>
          <a:chOff x="0" y="0"/>
          <a:chExt cx="0" cy="0"/>
        </a:xfrm>
      </p:grpSpPr>
      <p:sp>
        <p:nvSpPr>
          <p:cNvPr id="97" name="Google Shape;97;p15"/>
          <p:cNvSpPr/>
          <p:nvPr/>
        </p:nvSpPr>
        <p:spPr>
          <a:xfrm>
            <a:off x="488450" y="1117475"/>
            <a:ext cx="7245300" cy="732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Problem Worth Solving, Analyzing, and Visualizing:</a:t>
            </a:r>
            <a:endParaRPr/>
          </a:p>
        </p:txBody>
      </p:sp>
      <p:sp>
        <p:nvSpPr>
          <p:cNvPr id="98" name="Google Shape;98;p15"/>
          <p:cNvSpPr txBox="1"/>
          <p:nvPr/>
        </p:nvSpPr>
        <p:spPr>
          <a:xfrm>
            <a:off x="717825" y="2101800"/>
            <a:ext cx="78432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highlight>
                  <a:schemeClr val="lt1"/>
                </a:highlight>
              </a:rPr>
              <a:t>‘Stop, Question, and Frisk’ database is used in this machine learning project.</a:t>
            </a:r>
            <a:endParaRPr sz="1800">
              <a:highlight>
                <a:schemeClr val="lt1"/>
              </a:highlight>
            </a:endParaRPr>
          </a:p>
          <a:p>
            <a:pPr indent="-342900" lvl="0" marL="457200" rtl="0" algn="l">
              <a:lnSpc>
                <a:spcPct val="150000"/>
              </a:lnSpc>
              <a:spcBef>
                <a:spcPts val="0"/>
              </a:spcBef>
              <a:spcAft>
                <a:spcPts val="0"/>
              </a:spcAft>
              <a:buSzPts val="1800"/>
              <a:buChar char="●"/>
            </a:pPr>
            <a:r>
              <a:rPr lang="en" sz="1800">
                <a:highlight>
                  <a:schemeClr val="lt1"/>
                </a:highlight>
              </a:rPr>
              <a:t>The aim is to predict, whether the suspect will be arrested or not.</a:t>
            </a:r>
            <a:endParaRPr sz="1800">
              <a:highlight>
                <a:schemeClr val="lt1"/>
              </a:highlight>
            </a:endParaRPr>
          </a:p>
          <a:p>
            <a:pPr indent="-342900" lvl="0" marL="457200" rtl="0" algn="l">
              <a:lnSpc>
                <a:spcPct val="150000"/>
              </a:lnSpc>
              <a:spcBef>
                <a:spcPts val="0"/>
              </a:spcBef>
              <a:spcAft>
                <a:spcPts val="0"/>
              </a:spcAft>
              <a:buSzPts val="1800"/>
              <a:buChar char="●"/>
            </a:pPr>
            <a:r>
              <a:rPr lang="en" sz="1800">
                <a:highlight>
                  <a:schemeClr val="lt1"/>
                </a:highlight>
              </a:rPr>
              <a:t>And to predict, whether the summons will be issued or not for the suspect.</a:t>
            </a:r>
            <a:endParaRPr sz="18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583275" y="236825"/>
            <a:ext cx="47379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Implementation:</a:t>
            </a:r>
            <a:endParaRPr sz="3000">
              <a:solidFill>
                <a:srgbClr val="000000"/>
              </a:solidFill>
            </a:endParaRPr>
          </a:p>
        </p:txBody>
      </p:sp>
      <p:sp>
        <p:nvSpPr>
          <p:cNvPr id="104" name="Google Shape;104;p16"/>
          <p:cNvSpPr txBox="1"/>
          <p:nvPr/>
        </p:nvSpPr>
        <p:spPr>
          <a:xfrm>
            <a:off x="365600" y="1117500"/>
            <a:ext cx="77412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 project implementation is done using Scikit-learn library in machine learning, along with the following.</a:t>
            </a:r>
            <a:endParaRPr sz="18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Python Pandas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Flask Web Framework</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Python Matplotlib</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HTML/CSS/Bootstrap</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JavaScript D3.js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PostgreSQL Database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Tableau</a:t>
            </a:r>
            <a:endParaRPr>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Host application using Heroku </a:t>
            </a:r>
            <a:endParaRPr sz="12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095000"/>
            <a:ext cx="8082900" cy="2699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The 2017, 2018 and 2019 ‘Stop, Q</a:t>
            </a:r>
            <a:r>
              <a:rPr lang="en" sz="1800">
                <a:solidFill>
                  <a:srgbClr val="000000"/>
                </a:solidFill>
              </a:rPr>
              <a:t>uestion</a:t>
            </a:r>
            <a:r>
              <a:rPr lang="en" sz="1800">
                <a:solidFill>
                  <a:srgbClr val="000000"/>
                </a:solidFill>
              </a:rPr>
              <a:t> and Frisk’ </a:t>
            </a:r>
            <a:r>
              <a:rPr lang="en" sz="1800">
                <a:solidFill>
                  <a:srgbClr val="000000"/>
                </a:solidFill>
              </a:rPr>
              <a:t>datasets</a:t>
            </a:r>
            <a:r>
              <a:rPr lang="en" sz="1800">
                <a:solidFill>
                  <a:srgbClr val="000000"/>
                </a:solidFill>
              </a:rPr>
              <a:t> are merged together to perform the preprocessing steps and prepare for the  training dataset.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 2020 </a:t>
            </a:r>
            <a:r>
              <a:rPr lang="en" sz="1800">
                <a:solidFill>
                  <a:srgbClr val="000000"/>
                </a:solidFill>
              </a:rPr>
              <a:t>‘Stop, Question and Frisk’ dataset  is retrieved to perform the preprocessing steps and prepare for the  testing dataset.</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p:txBody>
      </p:sp>
      <p:sp>
        <p:nvSpPr>
          <p:cNvPr id="110" name="Google Shape;110;p17"/>
          <p:cNvSpPr/>
          <p:nvPr/>
        </p:nvSpPr>
        <p:spPr>
          <a:xfrm>
            <a:off x="717825" y="1034075"/>
            <a:ext cx="6379500" cy="9270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Exploratory Data Analysis (EDA)</a:t>
            </a:r>
            <a:endParaRPr sz="3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548500" y="411000"/>
            <a:ext cx="4740600" cy="83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 </a:t>
            </a:r>
            <a:endParaRPr sz="3000">
              <a:solidFill>
                <a:srgbClr val="000000"/>
              </a:solidFill>
            </a:endParaRPr>
          </a:p>
        </p:txBody>
      </p:sp>
      <p:sp>
        <p:nvSpPr>
          <p:cNvPr id="116" name="Google Shape;116;p18"/>
          <p:cNvSpPr txBox="1"/>
          <p:nvPr/>
        </p:nvSpPr>
        <p:spPr>
          <a:xfrm>
            <a:off x="548500" y="1440625"/>
            <a:ext cx="8450700" cy="3509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Merging 2017,18, &amp;19 for training data and keeping 2020 for testing.</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Removing unwanted text from columns.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Finding null values and</a:t>
            </a:r>
            <a:r>
              <a:rPr lang="en" sz="1800">
                <a:latin typeface="Roboto"/>
                <a:ea typeface="Roboto"/>
                <a:cs typeface="Roboto"/>
                <a:sym typeface="Roboto"/>
              </a:rPr>
              <a:t> checking for missing values.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Convert time into seconds to have integer values for machine learning.</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Replacing the text strings with zeros in the integer columns.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Fixing two different names for single category.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Removing special characters from the data values.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504075" y="118400"/>
            <a:ext cx="52437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sp>
        <p:nvSpPr>
          <p:cNvPr id="122" name="Google Shape;122;p19"/>
          <p:cNvSpPr txBox="1"/>
          <p:nvPr/>
        </p:nvSpPr>
        <p:spPr>
          <a:xfrm>
            <a:off x="549300" y="863175"/>
            <a:ext cx="7453500" cy="4617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Rename the columns.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Dropping columns which are not impacting the outcome.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Converting columns to correct data type.</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Binning the categorical values in almost 10 out of 27 </a:t>
            </a:r>
            <a:r>
              <a:rPr lang="en" sz="1800">
                <a:latin typeface="Roboto"/>
                <a:ea typeface="Roboto"/>
                <a:cs typeface="Roboto"/>
                <a:sym typeface="Roboto"/>
              </a:rPr>
              <a:t>columns </a:t>
            </a:r>
            <a:r>
              <a:rPr lang="en" sz="1800">
                <a:latin typeface="Roboto"/>
                <a:ea typeface="Roboto"/>
                <a:cs typeface="Roboto"/>
                <a:sym typeface="Roboto"/>
              </a:rPr>
              <a:t>. </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Converting values to numeric using Label Encoder for two category values columns.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Converting values to numeric using ‘get_dummies’ function for hierarchical category columns.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Normalizing the data using StandardScaler() function.</a:t>
            </a:r>
            <a:endParaRPr sz="1800">
              <a:latin typeface="Roboto"/>
              <a:ea typeface="Roboto"/>
              <a:cs typeface="Roboto"/>
              <a:sym typeface="Roboto"/>
            </a:endParaRPr>
          </a:p>
          <a:p>
            <a:pPr indent="0" lvl="0" marL="457200" rtl="0" algn="l">
              <a:lnSpc>
                <a:spcPct val="150000"/>
              </a:lnSpc>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6" name="Shape 126"/>
        <p:cNvGrpSpPr/>
        <p:nvPr/>
      </p:nvGrpSpPr>
      <p:grpSpPr>
        <a:xfrm>
          <a:off x="0" y="0"/>
          <a:ext cx="0" cy="0"/>
          <a:chOff x="0" y="0"/>
          <a:chExt cx="0" cy="0"/>
        </a:xfrm>
      </p:grpSpPr>
      <p:sp>
        <p:nvSpPr>
          <p:cNvPr id="127" name="Google Shape;127;p20"/>
          <p:cNvSpPr/>
          <p:nvPr/>
        </p:nvSpPr>
        <p:spPr>
          <a:xfrm>
            <a:off x="7683150" y="2668050"/>
            <a:ext cx="1234710" cy="363852"/>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10800000">
            <a:off x="7576677" y="2261445"/>
            <a:ext cx="1341198" cy="27815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363825" y="104375"/>
            <a:ext cx="4927500" cy="99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Random Forest Classifier for Arrest Prediction</a:t>
            </a:r>
            <a:r>
              <a:rPr lang="en" sz="3000">
                <a:solidFill>
                  <a:srgbClr val="000000"/>
                </a:solidFill>
              </a:rPr>
              <a:t>:</a:t>
            </a:r>
            <a:endParaRPr sz="3000">
              <a:solidFill>
                <a:srgbClr val="000000"/>
              </a:solidFill>
            </a:endParaRPr>
          </a:p>
          <a:p>
            <a:pPr indent="0" lvl="0" marL="0" rtl="0" algn="l">
              <a:spcBef>
                <a:spcPts val="0"/>
              </a:spcBef>
              <a:spcAft>
                <a:spcPts val="0"/>
              </a:spcAft>
              <a:buNone/>
            </a:pPr>
            <a:r>
              <a:t/>
            </a:r>
            <a:endParaRPr sz="1400"/>
          </a:p>
        </p:txBody>
      </p:sp>
      <p:pic>
        <p:nvPicPr>
          <p:cNvPr id="130" name="Google Shape;130;p20"/>
          <p:cNvPicPr preferRelativeResize="0"/>
          <p:nvPr/>
        </p:nvPicPr>
        <p:blipFill>
          <a:blip r:embed="rId3">
            <a:alphaModFix/>
          </a:blip>
          <a:stretch>
            <a:fillRect/>
          </a:stretch>
        </p:blipFill>
        <p:spPr>
          <a:xfrm>
            <a:off x="306738" y="1096175"/>
            <a:ext cx="5855575" cy="3992001"/>
          </a:xfrm>
          <a:prstGeom prst="rect">
            <a:avLst/>
          </a:prstGeom>
          <a:noFill/>
          <a:ln>
            <a:noFill/>
          </a:ln>
        </p:spPr>
      </p:pic>
      <p:sp>
        <p:nvSpPr>
          <p:cNvPr id="131" name="Google Shape;131;p20"/>
          <p:cNvSpPr txBox="1"/>
          <p:nvPr/>
        </p:nvSpPr>
        <p:spPr>
          <a:xfrm>
            <a:off x="7497675" y="2047400"/>
            <a:ext cx="15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2" name="Google Shape;132;p20"/>
          <p:cNvSpPr txBox="1"/>
          <p:nvPr/>
        </p:nvSpPr>
        <p:spPr>
          <a:xfrm>
            <a:off x="363825" y="1398225"/>
            <a:ext cx="7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p20"/>
          <p:cNvSpPr txBox="1"/>
          <p:nvPr/>
        </p:nvSpPr>
        <p:spPr>
          <a:xfrm>
            <a:off x="6277800" y="3252350"/>
            <a:ext cx="278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Accuracy: </a:t>
            </a:r>
            <a:r>
              <a:rPr lang="en" sz="1000">
                <a:latin typeface="Roboto"/>
                <a:ea typeface="Roboto"/>
                <a:cs typeface="Roboto"/>
                <a:sym typeface="Roboto"/>
              </a:rPr>
              <a:t>Overall how often is the </a:t>
            </a:r>
            <a:r>
              <a:rPr lang="en" sz="1000">
                <a:latin typeface="Roboto"/>
                <a:ea typeface="Roboto"/>
                <a:cs typeface="Roboto"/>
                <a:sym typeface="Roboto"/>
              </a:rPr>
              <a:t>classifier</a:t>
            </a:r>
            <a:r>
              <a:rPr lang="en" sz="1000">
                <a:latin typeface="Roboto"/>
                <a:ea typeface="Roboto"/>
                <a:cs typeface="Roboto"/>
                <a:sym typeface="Roboto"/>
              </a:rPr>
              <a:t> correct.   </a:t>
            </a:r>
            <a:endParaRPr sz="10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Precision: </a:t>
            </a:r>
            <a:r>
              <a:rPr lang="en" sz="1000">
                <a:latin typeface="Roboto"/>
                <a:ea typeface="Roboto"/>
                <a:cs typeface="Roboto"/>
                <a:sym typeface="Roboto"/>
              </a:rPr>
              <a:t>How often model correctly predict positives or negatives</a:t>
            </a:r>
            <a:endParaRPr sz="10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Recall(Sensitivity): </a:t>
            </a:r>
            <a:r>
              <a:rPr lang="en" sz="1000">
                <a:latin typeface="Roboto"/>
                <a:ea typeface="Roboto"/>
                <a:cs typeface="Roboto"/>
                <a:sym typeface="Roboto"/>
              </a:rPr>
              <a:t>How well the model is able to predict the class.</a:t>
            </a:r>
            <a:endParaRPr sz="1000">
              <a:latin typeface="Roboto"/>
              <a:ea typeface="Roboto"/>
              <a:cs typeface="Roboto"/>
              <a:sym typeface="Roboto"/>
            </a:endParaRPr>
          </a:p>
          <a:p>
            <a:pPr indent="0" lvl="0" marL="0" rtl="0" algn="l">
              <a:spcBef>
                <a:spcPts val="0"/>
              </a:spcBef>
              <a:spcAft>
                <a:spcPts val="0"/>
              </a:spcAft>
              <a:buNone/>
            </a:pPr>
            <a:r>
              <a:t/>
            </a:r>
            <a:endParaRPr sz="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F1 Score: </a:t>
            </a:r>
            <a:r>
              <a:rPr lang="en" sz="1000">
                <a:latin typeface="Roboto"/>
                <a:ea typeface="Roboto"/>
                <a:cs typeface="Roboto"/>
                <a:sym typeface="Roboto"/>
              </a:rPr>
              <a:t>of a class is the harmonic mean of precision and recall.</a:t>
            </a:r>
            <a:endParaRPr sz="1000">
              <a:latin typeface="Roboto"/>
              <a:ea typeface="Roboto"/>
              <a:cs typeface="Roboto"/>
              <a:sym typeface="Roboto"/>
            </a:endParaRPr>
          </a:p>
        </p:txBody>
      </p:sp>
      <p:sp>
        <p:nvSpPr>
          <p:cNvPr id="134" name="Google Shape;134;p20"/>
          <p:cNvSpPr txBox="1"/>
          <p:nvPr/>
        </p:nvSpPr>
        <p:spPr>
          <a:xfrm>
            <a:off x="6219400" y="1983200"/>
            <a:ext cx="2840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Actual          Predicted</a:t>
            </a:r>
            <a:endParaRPr>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Positives(1’s)  10884  - 1189(FN)  -   2368(TP)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Negatives (0’s)  </a:t>
            </a:r>
            <a:r>
              <a:rPr lang="en" sz="1000">
                <a:latin typeface="Roboto"/>
                <a:ea typeface="Roboto"/>
                <a:cs typeface="Roboto"/>
                <a:sym typeface="Roboto"/>
              </a:rPr>
              <a:t>25212  -  472(FP)  -  5515(TN)</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Total - 36,096</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412625" y="276150"/>
            <a:ext cx="5722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Random Forest Classifier for Summons Prediction:</a:t>
            </a:r>
            <a:endParaRPr sz="3000"/>
          </a:p>
        </p:txBody>
      </p:sp>
      <p:pic>
        <p:nvPicPr>
          <p:cNvPr id="140" name="Google Shape;140;p21"/>
          <p:cNvPicPr preferRelativeResize="0"/>
          <p:nvPr/>
        </p:nvPicPr>
        <p:blipFill>
          <a:blip r:embed="rId3">
            <a:alphaModFix/>
          </a:blip>
          <a:stretch>
            <a:fillRect/>
          </a:stretch>
        </p:blipFill>
        <p:spPr>
          <a:xfrm>
            <a:off x="480550" y="1559850"/>
            <a:ext cx="6257925" cy="3209925"/>
          </a:xfrm>
          <a:prstGeom prst="rect">
            <a:avLst/>
          </a:prstGeom>
          <a:noFill/>
          <a:ln>
            <a:noFill/>
          </a:ln>
        </p:spPr>
      </p:pic>
      <p:sp>
        <p:nvSpPr>
          <p:cNvPr id="141" name="Google Shape;141;p21"/>
          <p:cNvSpPr txBox="1"/>
          <p:nvPr/>
        </p:nvSpPr>
        <p:spPr>
          <a:xfrm>
            <a:off x="3895075" y="3238725"/>
            <a:ext cx="3522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Actual       Predicted</a:t>
            </a:r>
            <a:endParaRPr>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Positives(1’s)  1040 ------ 263 (FN)  -----   0(TP)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Negatives (0’s)  35056 ----  0 (FP)  -  9281(TN)</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Total - 36,096</a:t>
            </a:r>
            <a:endParaRPr sz="1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