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www1.nyc.gov/site/nypd/stats/reports-analysis/stopfrisk.pa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Machine Learning Integration Project # 4</a:t>
            </a:r>
            <a:endParaRPr>
              <a:solidFill>
                <a:srgbClr val="000000"/>
              </a:solidFill>
            </a:endParaRPr>
          </a:p>
        </p:txBody>
      </p:sp>
      <p:sp>
        <p:nvSpPr>
          <p:cNvPr id="86" name="Google Shape;86;p13"/>
          <p:cNvSpPr txBox="1"/>
          <p:nvPr>
            <p:ph idx="1" type="subTitle"/>
          </p:nvPr>
        </p:nvSpPr>
        <p:spPr>
          <a:xfrm>
            <a:off x="643875" y="3678000"/>
            <a:ext cx="81246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rPr>
              <a:t>By: Mubashira Qari</a:t>
            </a:r>
            <a:endParaRPr sz="19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p:nvPr/>
        </p:nvSpPr>
        <p:spPr>
          <a:xfrm>
            <a:off x="330971" y="421981"/>
            <a:ext cx="8508960" cy="4299539"/>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txBox="1"/>
          <p:nvPr>
            <p:ph idx="4294967295" type="body"/>
          </p:nvPr>
        </p:nvSpPr>
        <p:spPr>
          <a:xfrm>
            <a:off x="370025" y="488450"/>
            <a:ext cx="8394900" cy="41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Source:</a:t>
            </a:r>
            <a:endParaRPr sz="3000">
              <a:solidFill>
                <a:srgbClr val="000000"/>
              </a:solidFill>
            </a:endParaRPr>
          </a:p>
          <a:p>
            <a:pPr indent="0" lvl="0" marL="0" rtl="0" algn="l">
              <a:spcBef>
                <a:spcPts val="1600"/>
              </a:spcBef>
              <a:spcAft>
                <a:spcPts val="0"/>
              </a:spcAft>
              <a:buNone/>
            </a:pPr>
            <a:r>
              <a:t/>
            </a:r>
            <a:endParaRPr>
              <a:solidFill>
                <a:srgbClr val="000000"/>
              </a:solidFill>
            </a:endParaRPr>
          </a:p>
          <a:p>
            <a:pPr indent="-342900" lvl="0" marL="457200" rtl="0" algn="l">
              <a:lnSpc>
                <a:spcPct val="150000"/>
              </a:lnSpc>
              <a:spcBef>
                <a:spcPts val="160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Data records from the NYPD Stop, Question, and Frisk database are available for download from the links provided below. Data is made available in CSV format.</a:t>
            </a:r>
            <a:endParaRPr sz="1200">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Char char="●"/>
            </a:pPr>
            <a:r>
              <a:rPr lang="en" u="sng">
                <a:solidFill>
                  <a:schemeClr val="hlink"/>
                </a:solidFill>
                <a:hlinkClick r:id="rId3"/>
              </a:rPr>
              <a:t>Publications, Reports - NYPD</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p:nvPr/>
        </p:nvSpPr>
        <p:spPr>
          <a:xfrm>
            <a:off x="432350" y="1304875"/>
            <a:ext cx="79749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8" name="Google Shape;98;p15"/>
          <p:cNvSpPr txBox="1"/>
          <p:nvPr>
            <p:ph idx="4294967295" type="body"/>
          </p:nvPr>
        </p:nvSpPr>
        <p:spPr>
          <a:xfrm>
            <a:off x="528550" y="1304875"/>
            <a:ext cx="7508700" cy="6078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400">
                <a:solidFill>
                  <a:schemeClr val="lt1"/>
                </a:solidFill>
              </a:rPr>
              <a:t>Problem worth solving, analyzing, or visualizing:</a:t>
            </a:r>
            <a:endParaRPr sz="2400">
              <a:solidFill>
                <a:schemeClr val="lt1"/>
              </a:solidFill>
            </a:endParaRPr>
          </a:p>
        </p:txBody>
      </p:sp>
      <p:sp>
        <p:nvSpPr>
          <p:cNvPr id="99" name="Google Shape;99;p15"/>
          <p:cNvSpPr txBox="1"/>
          <p:nvPr>
            <p:ph idx="4294967295" type="body"/>
          </p:nvPr>
        </p:nvSpPr>
        <p:spPr>
          <a:xfrm>
            <a:off x="432350" y="2070575"/>
            <a:ext cx="7508700" cy="2650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‘Stop, Question, and Frisk’ database has multiple reasons for the suspect to be stopped and frisked. The aim of the machine learning project is to make prediction about, whether the summon is issued or not for the suspect.</a:t>
            </a:r>
            <a:endParaRPr>
              <a:solidFill>
                <a:srgbClr val="000000"/>
              </a:solidFill>
              <a:highlight>
                <a:srgbClr val="FFFFFF"/>
              </a:highlight>
              <a:latin typeface="Arial"/>
              <a:ea typeface="Arial"/>
              <a:cs typeface="Arial"/>
              <a:sym typeface="Arial"/>
            </a:endParaRPr>
          </a:p>
          <a:p>
            <a:pPr indent="-342900" lvl="0" marL="457200" rtl="0" algn="l">
              <a:lnSpc>
                <a:spcPct val="150000"/>
              </a:lnSpc>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Also to find out which features, mostly contribute for the summon issue flag.</a:t>
            </a:r>
            <a:endParaRPr>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03" name="Shape 103"/>
        <p:cNvGrpSpPr/>
        <p:nvPr/>
      </p:nvGrpSpPr>
      <p:grpSpPr>
        <a:xfrm>
          <a:off x="0" y="0"/>
          <a:ext cx="0" cy="0"/>
          <a:chOff x="0" y="0"/>
          <a:chExt cx="0" cy="0"/>
        </a:xfrm>
      </p:grpSpPr>
      <p:sp>
        <p:nvSpPr>
          <p:cNvPr id="104" name="Google Shape;104;p16"/>
          <p:cNvSpPr txBox="1"/>
          <p:nvPr>
            <p:ph type="title"/>
          </p:nvPr>
        </p:nvSpPr>
        <p:spPr>
          <a:xfrm>
            <a:off x="598100" y="688275"/>
            <a:ext cx="7542600" cy="8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Implementation:</a:t>
            </a:r>
            <a:endParaRPr sz="3000">
              <a:solidFill>
                <a:srgbClr val="000000"/>
              </a:solidFill>
            </a:endParaRPr>
          </a:p>
        </p:txBody>
      </p:sp>
      <p:sp>
        <p:nvSpPr>
          <p:cNvPr id="105" name="Google Shape;105;p16"/>
          <p:cNvSpPr txBox="1"/>
          <p:nvPr/>
        </p:nvSpPr>
        <p:spPr>
          <a:xfrm>
            <a:off x="365600" y="1879775"/>
            <a:ext cx="7741200" cy="369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800">
                <a:latin typeface="Roboto"/>
                <a:ea typeface="Roboto"/>
                <a:cs typeface="Roboto"/>
                <a:sym typeface="Roboto"/>
              </a:rPr>
              <a:t>Using Scikit-learn library in machine learning, along with the following.</a:t>
            </a:r>
            <a:endParaRPr sz="18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Python Pandas</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Flask Web Framework</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Python Matplotlib</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HTML/CSS/Bootstrap</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JavaScript Plotly</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JavaScript D3.js</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SQL Database</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Tableau</a:t>
            </a:r>
            <a:endParaRPr sz="1200">
              <a:latin typeface="Roboto"/>
              <a:ea typeface="Roboto"/>
              <a:cs typeface="Roboto"/>
              <a:sym typeface="Roboto"/>
            </a:endParaRPr>
          </a:p>
          <a:p>
            <a:pPr indent="457200" lvl="0" marL="0" rtl="0" algn="l">
              <a:spcBef>
                <a:spcPts val="0"/>
              </a:spcBef>
              <a:spcAft>
                <a:spcPts val="0"/>
              </a:spcAft>
              <a:buNone/>
            </a:pPr>
            <a:r>
              <a:rPr lang="en" sz="1800">
                <a:latin typeface="Roboto"/>
                <a:ea typeface="Roboto"/>
                <a:cs typeface="Roboto"/>
                <a:sym typeface="Roboto"/>
              </a:rPr>
              <a:t>Host application using Heroku or amazon cloud for deployment </a:t>
            </a:r>
            <a:endParaRPr sz="12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grpSp>
        <p:nvGrpSpPr>
          <p:cNvPr id="110" name="Google Shape;110;p17"/>
          <p:cNvGrpSpPr/>
          <p:nvPr/>
        </p:nvGrpSpPr>
        <p:grpSpPr>
          <a:xfrm>
            <a:off x="4939500" y="1219611"/>
            <a:ext cx="3837000" cy="2704200"/>
            <a:chOff x="4939500" y="1219611"/>
            <a:chExt cx="3837000" cy="2704200"/>
          </a:xfrm>
        </p:grpSpPr>
        <p:cxnSp>
          <p:nvCxnSpPr>
            <p:cNvPr id="111" name="Google Shape;111;p17"/>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2" name="Google Shape;112;p17"/>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3" name="Google Shape;113;p17"/>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4" name="Google Shape;114;p17"/>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5" name="Google Shape;115;p17"/>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6" name="Google Shape;116;p17"/>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7" name="Google Shape;117;p17"/>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8" name="Google Shape;118;p17"/>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9" name="Google Shape;119;p17"/>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20" name="Google Shape;120;p17"/>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21" name="Google Shape;121;p17"/>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ph type="title"/>
          </p:nvPr>
        </p:nvSpPr>
        <p:spPr>
          <a:xfrm>
            <a:off x="265500" y="680875"/>
            <a:ext cx="4045200" cy="203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Create Model</a:t>
            </a:r>
            <a:r>
              <a:rPr lang="en"/>
              <a:t> prediction</a:t>
            </a:r>
            <a:endParaRPr/>
          </a:p>
          <a:p>
            <a:pPr indent="0" lvl="0" marL="0" rtl="0" algn="ctr">
              <a:spcBef>
                <a:spcPts val="0"/>
              </a:spcBef>
              <a:spcAft>
                <a:spcPts val="0"/>
              </a:spcAft>
              <a:buNone/>
            </a:pPr>
            <a:r>
              <a:rPr lang="en" sz="3600"/>
              <a:t>Using Flask</a:t>
            </a:r>
            <a:endParaRPr sz="3600"/>
          </a:p>
        </p:txBody>
      </p:sp>
      <p:grpSp>
        <p:nvGrpSpPr>
          <p:cNvPr id="123" name="Google Shape;123;p17"/>
          <p:cNvGrpSpPr/>
          <p:nvPr/>
        </p:nvGrpSpPr>
        <p:grpSpPr>
          <a:xfrm>
            <a:off x="4939534" y="2017046"/>
            <a:ext cx="3825543" cy="1573620"/>
            <a:chOff x="1000000" y="2393988"/>
            <a:chExt cx="4144235" cy="1704713"/>
          </a:xfrm>
        </p:grpSpPr>
        <p:sp>
          <p:nvSpPr>
            <p:cNvPr id="124" name="Google Shape;124;p17"/>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125" name="Google Shape;125;p17"/>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7"/>
          <p:cNvSpPr/>
          <p:nvPr/>
        </p:nvSpPr>
        <p:spPr>
          <a:xfrm>
            <a:off x="6616250" y="1606525"/>
            <a:ext cx="18399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17"/>
          <p:cNvGrpSpPr/>
          <p:nvPr/>
        </p:nvGrpSpPr>
        <p:grpSpPr>
          <a:xfrm>
            <a:off x="4939557" y="1778136"/>
            <a:ext cx="3836911" cy="1503799"/>
            <a:chOff x="1000025" y="2059300"/>
            <a:chExt cx="4156550" cy="1629075"/>
          </a:xfrm>
        </p:grpSpPr>
        <p:sp>
          <p:nvSpPr>
            <p:cNvPr id="135" name="Google Shape;135;p17"/>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136" name="Google Shape;136;p17"/>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7"/>
          <p:cNvSpPr txBox="1"/>
          <p:nvPr>
            <p:ph idx="2" type="body"/>
          </p:nvPr>
        </p:nvSpPr>
        <p:spPr>
          <a:xfrm>
            <a:off x="6675275" y="1635175"/>
            <a:ext cx="18399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Feature Importance</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