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Robo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Roboto-bold.fntdata"/><Relationship Id="rId23" Type="http://schemas.openxmlformats.org/officeDocument/2006/relationships/slide" Target="slides/slide18.xml"/><Relationship Id="rId45"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Roboto-boldItalic.fntdata"/><Relationship Id="rId25" Type="http://schemas.openxmlformats.org/officeDocument/2006/relationships/slide" Target="slides/slide20.xml"/><Relationship Id="rId47" Type="http://schemas.openxmlformats.org/officeDocument/2006/relationships/font" Target="fonts/Robot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bd96d5d7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bd96d5d7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bd96d5d7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bd96d5d7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bd96d5d7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bd96d5d7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bd96d5d7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bd96d5d7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bd96d5d7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bd96d5d7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bd96d5d7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bd96d5d7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bd96d5d7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bd96d5d7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bd96d5d7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bd96d5d7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bd96d5d7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bd96d5d7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bd96d5d7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bd96d5d7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bd96d5d7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bd96d5d7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bd96d5d7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ebd96d5d7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bd96d5d7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ebd96d5d7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bd96d5d7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ebd96d5d7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bd96d5d7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ebd96d5d7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bd96d5d7a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bd96d5d7a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ebd96d5d7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ebd96d5d7a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ebf34d785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ebf34d785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bf34d785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ebf34d785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ebf34d785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ebf34d785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bf34d785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ebf34d785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bd96d5d7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bd96d5d7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bf34d785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ebf34d785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ebf34d785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ebf34d785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ebf34d785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ebf34d785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ebf34d785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ebf34d785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ebf34d785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ebf34d785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ebf34d785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ebf34d785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ebf34d785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ebf34d785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f028e226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f028e226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f028e2266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f028e2266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bd96d5d7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bd96d5d7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bd96d5d7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bd96d5d7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bd96d5d7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bd96d5d7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bd96d5d7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bd96d5d7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bd96d5d7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bd96d5d7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1.nyc.gov/site/nypd/stats/reports-analysis/stopfrisk.pag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9.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 Id="rId3" Type="http://schemas.openxmlformats.org/officeDocument/2006/relationships/image" Target="../media/image32.png"/><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image" Target="../media/image30.png"/><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 Id="rId3" Type="http://schemas.openxmlformats.org/officeDocument/2006/relationships/image" Target="../media/image33.png"/><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 Id="rId3"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501900" y="1376529"/>
            <a:ext cx="8222100" cy="2044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Supervised </a:t>
            </a:r>
            <a:r>
              <a:rPr lang="en">
                <a:solidFill>
                  <a:srgbClr val="000000"/>
                </a:solidFill>
              </a:rPr>
              <a:t>Machine Learning Model Integration Using Flask</a:t>
            </a:r>
            <a:endParaRPr>
              <a:solidFill>
                <a:srgbClr val="000000"/>
              </a:solidFill>
            </a:endParaRPr>
          </a:p>
          <a:p>
            <a:pPr indent="0" lvl="0" marL="0" rtl="0" algn="l">
              <a:spcBef>
                <a:spcPts val="1000"/>
              </a:spcBef>
              <a:spcAft>
                <a:spcPts val="0"/>
              </a:spcAft>
              <a:buNone/>
            </a:pPr>
            <a:r>
              <a:rPr lang="en" sz="3600">
                <a:solidFill>
                  <a:srgbClr val="000000"/>
                </a:solidFill>
              </a:rPr>
              <a:t>Project # 4</a:t>
            </a:r>
            <a:endParaRPr sz="3600">
              <a:solidFill>
                <a:srgbClr val="000000"/>
              </a:solidFill>
            </a:endParaRPr>
          </a:p>
        </p:txBody>
      </p:sp>
      <p:sp>
        <p:nvSpPr>
          <p:cNvPr id="86" name="Google Shape;86;p13"/>
          <p:cNvSpPr txBox="1"/>
          <p:nvPr>
            <p:ph idx="1" type="subTitle"/>
          </p:nvPr>
        </p:nvSpPr>
        <p:spPr>
          <a:xfrm>
            <a:off x="643875" y="3678000"/>
            <a:ext cx="81246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000000"/>
                </a:solidFill>
              </a:rPr>
              <a:t>By: Mubashira Qari</a:t>
            </a:r>
            <a:endParaRPr sz="19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262375" y="352800"/>
            <a:ext cx="48945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Data Preprocessing (ETL):</a:t>
            </a:r>
            <a:endParaRPr/>
          </a:p>
        </p:txBody>
      </p:sp>
      <p:pic>
        <p:nvPicPr>
          <p:cNvPr id="141" name="Google Shape;141;p22"/>
          <p:cNvPicPr preferRelativeResize="0"/>
          <p:nvPr/>
        </p:nvPicPr>
        <p:blipFill>
          <a:blip r:embed="rId3">
            <a:alphaModFix/>
          </a:blip>
          <a:stretch>
            <a:fillRect/>
          </a:stretch>
        </p:blipFill>
        <p:spPr>
          <a:xfrm>
            <a:off x="152400" y="1344000"/>
            <a:ext cx="8220075" cy="3598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436950" y="299075"/>
            <a:ext cx="49482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Data Preprocessing (ETL):</a:t>
            </a:r>
            <a:endParaRPr sz="3000">
              <a:solidFill>
                <a:srgbClr val="000000"/>
              </a:solidFill>
            </a:endParaRPr>
          </a:p>
        </p:txBody>
      </p:sp>
      <p:pic>
        <p:nvPicPr>
          <p:cNvPr id="147" name="Google Shape;147;p23"/>
          <p:cNvPicPr preferRelativeResize="0"/>
          <p:nvPr/>
        </p:nvPicPr>
        <p:blipFill>
          <a:blip r:embed="rId3">
            <a:alphaModFix/>
          </a:blip>
          <a:stretch>
            <a:fillRect/>
          </a:stretch>
        </p:blipFill>
        <p:spPr>
          <a:xfrm>
            <a:off x="152400" y="1290275"/>
            <a:ext cx="8187324" cy="3700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222075" y="245350"/>
            <a:ext cx="48810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Data Preprocessing (ETL):</a:t>
            </a:r>
            <a:endParaRPr sz="3000">
              <a:solidFill>
                <a:srgbClr val="000000"/>
              </a:solidFill>
            </a:endParaRPr>
          </a:p>
        </p:txBody>
      </p:sp>
      <p:pic>
        <p:nvPicPr>
          <p:cNvPr id="153" name="Google Shape;153;p24"/>
          <p:cNvPicPr preferRelativeResize="0"/>
          <p:nvPr/>
        </p:nvPicPr>
        <p:blipFill>
          <a:blip r:embed="rId3">
            <a:alphaModFix/>
          </a:blip>
          <a:stretch>
            <a:fillRect/>
          </a:stretch>
        </p:blipFill>
        <p:spPr>
          <a:xfrm>
            <a:off x="152400" y="1084150"/>
            <a:ext cx="7985875" cy="3898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57" name="Shape 157"/>
        <p:cNvGrpSpPr/>
        <p:nvPr/>
      </p:nvGrpSpPr>
      <p:grpSpPr>
        <a:xfrm>
          <a:off x="0" y="0"/>
          <a:ext cx="0" cy="0"/>
          <a:chOff x="0" y="0"/>
          <a:chExt cx="0" cy="0"/>
        </a:xfrm>
      </p:grpSpPr>
      <p:sp>
        <p:nvSpPr>
          <p:cNvPr id="158" name="Google Shape;158;p25"/>
          <p:cNvSpPr txBox="1"/>
          <p:nvPr>
            <p:ph type="title"/>
          </p:nvPr>
        </p:nvSpPr>
        <p:spPr>
          <a:xfrm>
            <a:off x="504075" y="277375"/>
            <a:ext cx="52437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Data Preprocessing (ETL):</a:t>
            </a:r>
            <a:endParaRPr sz="3000">
              <a:solidFill>
                <a:srgbClr val="000000"/>
              </a:solidFill>
            </a:endParaRPr>
          </a:p>
        </p:txBody>
      </p:sp>
      <p:sp>
        <p:nvSpPr>
          <p:cNvPr id="159" name="Google Shape;159;p25"/>
          <p:cNvSpPr txBox="1"/>
          <p:nvPr/>
        </p:nvSpPr>
        <p:spPr>
          <a:xfrm>
            <a:off x="644600" y="1079525"/>
            <a:ext cx="7453500" cy="3786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Convert time into seconds to have integer values for machine learning</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Replacing the text strings with zeros in the integer columns</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Replacing two different category names with one category</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Removing special characters from the values</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Rename the columns</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Dropping columns which are not playing any role in the feature importances of the datasets</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Converting to correct data type</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Transform 'Summons Issued' outcome column into binary</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Binning of categories in columns is performed</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Files are saved as a csv files for further applications of data</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56375" y="339375"/>
            <a:ext cx="48006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Data Preprocessing (ETL):</a:t>
            </a:r>
            <a:endParaRPr sz="3000">
              <a:solidFill>
                <a:srgbClr val="000000"/>
              </a:solidFill>
            </a:endParaRPr>
          </a:p>
        </p:txBody>
      </p:sp>
      <p:pic>
        <p:nvPicPr>
          <p:cNvPr id="165" name="Google Shape;165;p26"/>
          <p:cNvPicPr preferRelativeResize="0"/>
          <p:nvPr/>
        </p:nvPicPr>
        <p:blipFill>
          <a:blip r:embed="rId3">
            <a:alphaModFix/>
          </a:blip>
          <a:stretch>
            <a:fillRect/>
          </a:stretch>
        </p:blipFill>
        <p:spPr>
          <a:xfrm>
            <a:off x="152400" y="1330575"/>
            <a:ext cx="8066449" cy="3624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152400" y="339375"/>
            <a:ext cx="51390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Data Preprocessing (ETL):</a:t>
            </a:r>
            <a:endParaRPr sz="3000"/>
          </a:p>
        </p:txBody>
      </p:sp>
      <p:pic>
        <p:nvPicPr>
          <p:cNvPr id="171" name="Google Shape;171;p27"/>
          <p:cNvPicPr preferRelativeResize="0"/>
          <p:nvPr/>
        </p:nvPicPr>
        <p:blipFill>
          <a:blip r:embed="rId3">
            <a:alphaModFix/>
          </a:blip>
          <a:stretch>
            <a:fillRect/>
          </a:stretch>
        </p:blipFill>
        <p:spPr>
          <a:xfrm>
            <a:off x="152400" y="1330575"/>
            <a:ext cx="8214175" cy="3692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114650" y="312500"/>
            <a:ext cx="53916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Data Preprocessing (ETL):</a:t>
            </a:r>
            <a:endParaRPr sz="3000">
              <a:solidFill>
                <a:srgbClr val="000000"/>
              </a:solidFill>
            </a:endParaRPr>
          </a:p>
        </p:txBody>
      </p:sp>
      <p:pic>
        <p:nvPicPr>
          <p:cNvPr id="177" name="Google Shape;177;p28"/>
          <p:cNvPicPr preferRelativeResize="0"/>
          <p:nvPr/>
        </p:nvPicPr>
        <p:blipFill>
          <a:blip r:embed="rId3">
            <a:alphaModFix/>
          </a:blip>
          <a:stretch>
            <a:fillRect/>
          </a:stretch>
        </p:blipFill>
        <p:spPr>
          <a:xfrm>
            <a:off x="152400" y="1303700"/>
            <a:ext cx="7999301" cy="3638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16075" y="147725"/>
            <a:ext cx="4814100" cy="77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Data Preprocessing (ETL):</a:t>
            </a:r>
            <a:endParaRPr sz="3000">
              <a:solidFill>
                <a:srgbClr val="000000"/>
              </a:solidFill>
            </a:endParaRPr>
          </a:p>
        </p:txBody>
      </p:sp>
      <p:pic>
        <p:nvPicPr>
          <p:cNvPr id="183" name="Google Shape;183;p29"/>
          <p:cNvPicPr preferRelativeResize="0"/>
          <p:nvPr/>
        </p:nvPicPr>
        <p:blipFill>
          <a:blip r:embed="rId3">
            <a:alphaModFix/>
          </a:blip>
          <a:stretch>
            <a:fillRect/>
          </a:stretch>
        </p:blipFill>
        <p:spPr>
          <a:xfrm>
            <a:off x="152400" y="1128075"/>
            <a:ext cx="7985875" cy="3863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16075" y="272225"/>
            <a:ext cx="5096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Data Preprocessing (ETL):</a:t>
            </a:r>
            <a:endParaRPr sz="3000">
              <a:solidFill>
                <a:srgbClr val="000000"/>
              </a:solidFill>
            </a:endParaRPr>
          </a:p>
        </p:txBody>
      </p:sp>
      <p:pic>
        <p:nvPicPr>
          <p:cNvPr id="189" name="Google Shape;189;p30"/>
          <p:cNvPicPr preferRelativeResize="0"/>
          <p:nvPr/>
        </p:nvPicPr>
        <p:blipFill>
          <a:blip r:embed="rId3">
            <a:alphaModFix/>
          </a:blip>
          <a:stretch>
            <a:fillRect/>
          </a:stretch>
        </p:blipFill>
        <p:spPr>
          <a:xfrm>
            <a:off x="152400" y="1111025"/>
            <a:ext cx="7945601" cy="3880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195200" y="231925"/>
            <a:ext cx="47604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Data Preprocessing (ETL):</a:t>
            </a:r>
            <a:endParaRPr sz="3000">
              <a:solidFill>
                <a:srgbClr val="000000"/>
              </a:solidFill>
            </a:endParaRPr>
          </a:p>
        </p:txBody>
      </p:sp>
      <p:pic>
        <p:nvPicPr>
          <p:cNvPr id="195" name="Google Shape;195;p31"/>
          <p:cNvPicPr preferRelativeResize="0"/>
          <p:nvPr/>
        </p:nvPicPr>
        <p:blipFill>
          <a:blip r:embed="rId3">
            <a:alphaModFix/>
          </a:blip>
          <a:stretch>
            <a:fillRect/>
          </a:stretch>
        </p:blipFill>
        <p:spPr>
          <a:xfrm>
            <a:off x="152400" y="1223125"/>
            <a:ext cx="8066450" cy="3772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90" name="Shape 90"/>
        <p:cNvGrpSpPr/>
        <p:nvPr/>
      </p:nvGrpSpPr>
      <p:grpSpPr>
        <a:xfrm>
          <a:off x="0" y="0"/>
          <a:ext cx="0" cy="0"/>
          <a:chOff x="0" y="0"/>
          <a:chExt cx="0" cy="0"/>
        </a:xfrm>
      </p:grpSpPr>
      <p:sp>
        <p:nvSpPr>
          <p:cNvPr id="91" name="Google Shape;91;p14"/>
          <p:cNvSpPr txBox="1"/>
          <p:nvPr>
            <p:ph type="ctrTitle"/>
          </p:nvPr>
        </p:nvSpPr>
        <p:spPr>
          <a:xfrm>
            <a:off x="598100" y="1546750"/>
            <a:ext cx="8222100" cy="7698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600"/>
              </a:spcAft>
              <a:buNone/>
            </a:pPr>
            <a:r>
              <a:rPr lang="en" sz="3000">
                <a:solidFill>
                  <a:srgbClr val="000000"/>
                </a:solidFill>
              </a:rPr>
              <a:t>Data Source:</a:t>
            </a:r>
            <a:endParaRPr/>
          </a:p>
        </p:txBody>
      </p:sp>
      <p:sp>
        <p:nvSpPr>
          <p:cNvPr id="92" name="Google Shape;92;p14"/>
          <p:cNvSpPr txBox="1"/>
          <p:nvPr>
            <p:ph idx="1" type="subTitle"/>
          </p:nvPr>
        </p:nvSpPr>
        <p:spPr>
          <a:xfrm>
            <a:off x="598100" y="2212824"/>
            <a:ext cx="8222100" cy="936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Font typeface="Arial"/>
              <a:buChar char="●"/>
            </a:pPr>
            <a:r>
              <a:rPr lang="en" sz="1800">
                <a:solidFill>
                  <a:srgbClr val="000000"/>
                </a:solidFill>
                <a:highlight>
                  <a:schemeClr val="lt1"/>
                </a:highlight>
                <a:latin typeface="Arial"/>
                <a:ea typeface="Arial"/>
                <a:cs typeface="Arial"/>
                <a:sym typeface="Arial"/>
              </a:rPr>
              <a:t>Data records from the NYPD Stop, Question, and Frisk database are available for download from the links provided below. Data is made available in CSV format.</a:t>
            </a:r>
            <a:endParaRPr sz="1200">
              <a:solidFill>
                <a:srgbClr val="000000"/>
              </a:solidFill>
              <a:highlight>
                <a:schemeClr val="lt1"/>
              </a:highlight>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Char char="●"/>
            </a:pPr>
            <a:r>
              <a:rPr lang="en" sz="1800" u="sng">
                <a:solidFill>
                  <a:schemeClr val="accent5"/>
                </a:solidFill>
                <a:hlinkClick r:id="rId3">
                  <a:extLst>
                    <a:ext uri="{A12FA001-AC4F-418D-AE19-62706E023703}">
                      <ahyp:hlinkClr val="tx"/>
                    </a:ext>
                  </a:extLst>
                </a:hlinkClick>
              </a:rPr>
              <a:t>Publications, Reports - NYPD</a:t>
            </a:r>
            <a:endParaRPr sz="1800">
              <a:solidFill>
                <a:srgbClr val="000000"/>
              </a:solidFill>
            </a:endParaRPr>
          </a:p>
          <a:p>
            <a:pPr indent="0" lvl="0" marL="457200" rtl="0" algn="l">
              <a:spcBef>
                <a:spcPts val="16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2C4C9"/>
        </a:solidFill>
      </p:bgPr>
    </p:bg>
    <p:spTree>
      <p:nvGrpSpPr>
        <p:cNvPr id="199" name="Shape 199"/>
        <p:cNvGrpSpPr/>
        <p:nvPr/>
      </p:nvGrpSpPr>
      <p:grpSpPr>
        <a:xfrm>
          <a:off x="0" y="0"/>
          <a:ext cx="0" cy="0"/>
          <a:chOff x="0" y="0"/>
          <a:chExt cx="0" cy="0"/>
        </a:xfrm>
      </p:grpSpPr>
      <p:sp>
        <p:nvSpPr>
          <p:cNvPr id="200" name="Google Shape;200;p32"/>
          <p:cNvSpPr txBox="1"/>
          <p:nvPr>
            <p:ph type="title"/>
          </p:nvPr>
        </p:nvSpPr>
        <p:spPr>
          <a:xfrm>
            <a:off x="248925" y="272225"/>
            <a:ext cx="50826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Data Preprocessing (ETL):</a:t>
            </a:r>
            <a:endParaRPr sz="3000">
              <a:solidFill>
                <a:srgbClr val="000000"/>
              </a:solidFill>
            </a:endParaRPr>
          </a:p>
        </p:txBody>
      </p:sp>
      <p:sp>
        <p:nvSpPr>
          <p:cNvPr id="201" name="Google Shape;201;p32"/>
          <p:cNvSpPr txBox="1"/>
          <p:nvPr/>
        </p:nvSpPr>
        <p:spPr>
          <a:xfrm>
            <a:off x="389450" y="1168375"/>
            <a:ext cx="7829400" cy="4063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Converting categorical data to numeric using Label Encoder for unhirarchial data value columns</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Convert categorical data to numeric and separate target feature for training data using get_dummies encoding method for the entire dataframe</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Scaling the data by using the StandardScaler() function </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Assigning first the outcome as: </a:t>
            </a:r>
            <a:r>
              <a:rPr lang="en" sz="1050">
                <a:highlight>
                  <a:srgbClr val="FFFFFF"/>
                </a:highlight>
              </a:rPr>
              <a:t>SUMMONS_ISSUED_FLAG </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Logistic Model fitting</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Random Forest Classifier fitting</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Fitting Different Models on Imbalance Data for Optimization</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Import an Extremely Random Trees classifier</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Import an Adaptive Boosting classifier</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Applying K-nearest neighbors</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248925" y="191625"/>
            <a:ext cx="4639500" cy="99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Data Preprocessing (ETL):</a:t>
            </a:r>
            <a:endParaRPr sz="3000">
              <a:solidFill>
                <a:srgbClr val="000000"/>
              </a:solidFill>
            </a:endParaRPr>
          </a:p>
        </p:txBody>
      </p:sp>
      <p:pic>
        <p:nvPicPr>
          <p:cNvPr id="207" name="Google Shape;207;p33"/>
          <p:cNvPicPr preferRelativeResize="0"/>
          <p:nvPr/>
        </p:nvPicPr>
        <p:blipFill>
          <a:blip r:embed="rId3">
            <a:alphaModFix/>
          </a:blip>
          <a:stretch>
            <a:fillRect/>
          </a:stretch>
        </p:blipFill>
        <p:spPr>
          <a:xfrm>
            <a:off x="152400" y="1182825"/>
            <a:ext cx="7937822" cy="38082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16100" y="218500"/>
            <a:ext cx="4814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Data Preprocessing (ETL):</a:t>
            </a:r>
            <a:endParaRPr sz="3000">
              <a:solidFill>
                <a:srgbClr val="000000"/>
              </a:solidFill>
            </a:endParaRPr>
          </a:p>
        </p:txBody>
      </p:sp>
      <p:pic>
        <p:nvPicPr>
          <p:cNvPr id="213" name="Google Shape;213;p34"/>
          <p:cNvPicPr preferRelativeResize="0"/>
          <p:nvPr/>
        </p:nvPicPr>
        <p:blipFill>
          <a:blip r:embed="rId3">
            <a:alphaModFix/>
          </a:blip>
          <a:stretch>
            <a:fillRect/>
          </a:stretch>
        </p:blipFill>
        <p:spPr>
          <a:xfrm>
            <a:off x="152400" y="1209700"/>
            <a:ext cx="8133599" cy="3781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168350" y="191650"/>
            <a:ext cx="57138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Data Preprocessing (ETL):</a:t>
            </a:r>
            <a:endParaRPr sz="3000">
              <a:solidFill>
                <a:srgbClr val="000000"/>
              </a:solidFill>
            </a:endParaRPr>
          </a:p>
        </p:txBody>
      </p:sp>
      <p:pic>
        <p:nvPicPr>
          <p:cNvPr id="219" name="Google Shape;219;p35"/>
          <p:cNvPicPr preferRelativeResize="0"/>
          <p:nvPr/>
        </p:nvPicPr>
        <p:blipFill>
          <a:blip r:embed="rId3">
            <a:alphaModFix/>
          </a:blip>
          <a:stretch>
            <a:fillRect/>
          </a:stretch>
        </p:blipFill>
        <p:spPr>
          <a:xfrm>
            <a:off x="152400" y="1182850"/>
            <a:ext cx="8012751" cy="3826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23" name="Shape 223"/>
        <p:cNvGrpSpPr/>
        <p:nvPr/>
      </p:nvGrpSpPr>
      <p:grpSpPr>
        <a:xfrm>
          <a:off x="0" y="0"/>
          <a:ext cx="0" cy="0"/>
          <a:chOff x="0" y="0"/>
          <a:chExt cx="0" cy="0"/>
        </a:xfrm>
      </p:grpSpPr>
      <p:sp>
        <p:nvSpPr>
          <p:cNvPr id="224" name="Google Shape;224;p36"/>
          <p:cNvSpPr txBox="1"/>
          <p:nvPr>
            <p:ph type="title"/>
          </p:nvPr>
        </p:nvSpPr>
        <p:spPr>
          <a:xfrm>
            <a:off x="195225" y="205075"/>
            <a:ext cx="58479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Logistic Regression Model</a:t>
            </a:r>
            <a:r>
              <a:rPr lang="en" sz="3000">
                <a:solidFill>
                  <a:srgbClr val="000000"/>
                </a:solidFill>
              </a:rPr>
              <a:t>:</a:t>
            </a:r>
            <a:endParaRPr sz="3000">
              <a:solidFill>
                <a:srgbClr val="000000"/>
              </a:solidFill>
            </a:endParaRPr>
          </a:p>
        </p:txBody>
      </p:sp>
      <p:sp>
        <p:nvSpPr>
          <p:cNvPr id="225" name="Google Shape;225;p36"/>
          <p:cNvSpPr txBox="1"/>
          <p:nvPr/>
        </p:nvSpPr>
        <p:spPr>
          <a:xfrm>
            <a:off x="370850" y="1201225"/>
            <a:ext cx="45792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Fit (train) our model by using the training data.</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Validate the model by using the test data</a:t>
            </a:r>
            <a:endParaRPr>
              <a:latin typeface="Roboto"/>
              <a:ea typeface="Roboto"/>
              <a:cs typeface="Roboto"/>
              <a:sym typeface="Roboto"/>
            </a:endParaRPr>
          </a:p>
        </p:txBody>
      </p:sp>
      <p:pic>
        <p:nvPicPr>
          <p:cNvPr id="226" name="Google Shape;226;p36"/>
          <p:cNvPicPr preferRelativeResize="0"/>
          <p:nvPr/>
        </p:nvPicPr>
        <p:blipFill>
          <a:blip r:embed="rId3">
            <a:alphaModFix/>
          </a:blip>
          <a:stretch>
            <a:fillRect/>
          </a:stretch>
        </p:blipFill>
        <p:spPr>
          <a:xfrm>
            <a:off x="152400" y="1862300"/>
            <a:ext cx="8215874" cy="3128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30" name="Shape 230"/>
        <p:cNvGrpSpPr/>
        <p:nvPr/>
      </p:nvGrpSpPr>
      <p:grpSpPr>
        <a:xfrm>
          <a:off x="0" y="0"/>
          <a:ext cx="0" cy="0"/>
          <a:chOff x="0" y="0"/>
          <a:chExt cx="0" cy="0"/>
        </a:xfrm>
      </p:grpSpPr>
      <p:sp>
        <p:nvSpPr>
          <p:cNvPr id="231" name="Google Shape;231;p37"/>
          <p:cNvSpPr txBox="1"/>
          <p:nvPr>
            <p:ph type="title"/>
          </p:nvPr>
        </p:nvSpPr>
        <p:spPr>
          <a:xfrm>
            <a:off x="168525" y="225725"/>
            <a:ext cx="5603700" cy="99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Random Forest Classifier</a:t>
            </a:r>
            <a:r>
              <a:rPr lang="en" sz="3000">
                <a:solidFill>
                  <a:srgbClr val="000000"/>
                </a:solidFill>
              </a:rPr>
              <a:t>:</a:t>
            </a:r>
            <a:endParaRPr sz="3000">
              <a:solidFill>
                <a:srgbClr val="000000"/>
              </a:solidFill>
            </a:endParaRPr>
          </a:p>
          <a:p>
            <a:pPr indent="0" lvl="0" marL="0" rtl="0" algn="l">
              <a:spcBef>
                <a:spcPts val="0"/>
              </a:spcBef>
              <a:spcAft>
                <a:spcPts val="0"/>
              </a:spcAft>
              <a:buNone/>
            </a:pPr>
            <a:r>
              <a:t/>
            </a:r>
            <a:endParaRPr sz="3000"/>
          </a:p>
        </p:txBody>
      </p:sp>
      <p:pic>
        <p:nvPicPr>
          <p:cNvPr id="232" name="Google Shape;232;p37"/>
          <p:cNvPicPr preferRelativeResize="0"/>
          <p:nvPr/>
        </p:nvPicPr>
        <p:blipFill>
          <a:blip r:embed="rId3">
            <a:alphaModFix/>
          </a:blip>
          <a:stretch>
            <a:fillRect/>
          </a:stretch>
        </p:blipFill>
        <p:spPr>
          <a:xfrm>
            <a:off x="168525" y="1023350"/>
            <a:ext cx="7965950" cy="2362200"/>
          </a:xfrm>
          <a:prstGeom prst="rect">
            <a:avLst/>
          </a:prstGeom>
          <a:noFill/>
          <a:ln>
            <a:noFill/>
          </a:ln>
        </p:spPr>
      </p:pic>
      <p:pic>
        <p:nvPicPr>
          <p:cNvPr id="233" name="Google Shape;233;p37"/>
          <p:cNvPicPr preferRelativeResize="0"/>
          <p:nvPr/>
        </p:nvPicPr>
        <p:blipFill>
          <a:blip r:embed="rId4">
            <a:alphaModFix/>
          </a:blip>
          <a:stretch>
            <a:fillRect/>
          </a:stretch>
        </p:blipFill>
        <p:spPr>
          <a:xfrm>
            <a:off x="168525" y="3273125"/>
            <a:ext cx="7965949" cy="1817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37" name="Shape 237"/>
        <p:cNvGrpSpPr/>
        <p:nvPr/>
      </p:nvGrpSpPr>
      <p:grpSpPr>
        <a:xfrm>
          <a:off x="0" y="0"/>
          <a:ext cx="0" cy="0"/>
          <a:chOff x="0" y="0"/>
          <a:chExt cx="0" cy="0"/>
        </a:xfrm>
      </p:grpSpPr>
      <p:sp>
        <p:nvSpPr>
          <p:cNvPr id="238" name="Google Shape;238;p38"/>
          <p:cNvSpPr txBox="1"/>
          <p:nvPr>
            <p:ph type="title"/>
          </p:nvPr>
        </p:nvSpPr>
        <p:spPr>
          <a:xfrm>
            <a:off x="186950" y="249725"/>
            <a:ext cx="4706700" cy="77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K-nearest neighbors:</a:t>
            </a:r>
            <a:endParaRPr sz="3000">
              <a:solidFill>
                <a:srgbClr val="000000"/>
              </a:solidFill>
            </a:endParaRPr>
          </a:p>
        </p:txBody>
      </p:sp>
      <p:pic>
        <p:nvPicPr>
          <p:cNvPr id="239" name="Google Shape;239;p38"/>
          <p:cNvPicPr preferRelativeResize="0"/>
          <p:nvPr/>
        </p:nvPicPr>
        <p:blipFill>
          <a:blip r:embed="rId3">
            <a:alphaModFix/>
          </a:blip>
          <a:stretch>
            <a:fillRect/>
          </a:stretch>
        </p:blipFill>
        <p:spPr>
          <a:xfrm>
            <a:off x="152400" y="1024025"/>
            <a:ext cx="7965949" cy="3967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185425" y="233600"/>
            <a:ext cx="6255900" cy="89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Receiver Operating Characteristic Curve (ROC):</a:t>
            </a:r>
            <a:endParaRPr sz="3000"/>
          </a:p>
        </p:txBody>
      </p:sp>
      <p:sp>
        <p:nvSpPr>
          <p:cNvPr id="245" name="Google Shape;245;p39"/>
          <p:cNvSpPr txBox="1"/>
          <p:nvPr/>
        </p:nvSpPr>
        <p:spPr>
          <a:xfrm>
            <a:off x="386975" y="1209275"/>
            <a:ext cx="7691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 receiver operating characteristic (ROC) curve helps us visualize this tradeoff. The false positive rate and the true positive rate are calculated for several thresholds, and we plot them against each other.</a:t>
            </a:r>
            <a:endParaRPr>
              <a:latin typeface="Roboto"/>
              <a:ea typeface="Roboto"/>
              <a:cs typeface="Roboto"/>
              <a:sym typeface="Roboto"/>
            </a:endParaRPr>
          </a:p>
        </p:txBody>
      </p:sp>
      <p:pic>
        <p:nvPicPr>
          <p:cNvPr id="246" name="Google Shape;246;p39"/>
          <p:cNvPicPr preferRelativeResize="0"/>
          <p:nvPr/>
        </p:nvPicPr>
        <p:blipFill>
          <a:blip r:embed="rId3">
            <a:alphaModFix/>
          </a:blip>
          <a:stretch>
            <a:fillRect/>
          </a:stretch>
        </p:blipFill>
        <p:spPr>
          <a:xfrm>
            <a:off x="152400" y="2040575"/>
            <a:ext cx="7820825" cy="2950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203075" y="144925"/>
            <a:ext cx="59079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Resampling Techniques:</a:t>
            </a:r>
            <a:endParaRPr sz="3000"/>
          </a:p>
        </p:txBody>
      </p:sp>
      <p:pic>
        <p:nvPicPr>
          <p:cNvPr id="252" name="Google Shape;252;p40"/>
          <p:cNvPicPr preferRelativeResize="0"/>
          <p:nvPr/>
        </p:nvPicPr>
        <p:blipFill>
          <a:blip r:embed="rId3">
            <a:alphaModFix/>
          </a:blip>
          <a:stretch>
            <a:fillRect/>
          </a:stretch>
        </p:blipFill>
        <p:spPr>
          <a:xfrm>
            <a:off x="152400" y="1136125"/>
            <a:ext cx="7877175" cy="37413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267575" y="386975"/>
            <a:ext cx="5295000" cy="111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Resampling Techniques:</a:t>
            </a:r>
            <a:endParaRPr sz="3000"/>
          </a:p>
          <a:p>
            <a:pPr indent="0" lvl="0" marL="0" rtl="0" algn="l">
              <a:spcBef>
                <a:spcPts val="0"/>
              </a:spcBef>
              <a:spcAft>
                <a:spcPts val="0"/>
              </a:spcAft>
              <a:buNone/>
            </a:pPr>
            <a:r>
              <a:t/>
            </a:r>
            <a:endParaRPr sz="3000"/>
          </a:p>
        </p:txBody>
      </p:sp>
      <p:pic>
        <p:nvPicPr>
          <p:cNvPr id="258" name="Google Shape;258;p41"/>
          <p:cNvPicPr preferRelativeResize="0"/>
          <p:nvPr/>
        </p:nvPicPr>
        <p:blipFill>
          <a:blip r:embed="rId3">
            <a:alphaModFix/>
          </a:blip>
          <a:stretch>
            <a:fillRect/>
          </a:stretch>
        </p:blipFill>
        <p:spPr>
          <a:xfrm>
            <a:off x="267575" y="1870375"/>
            <a:ext cx="7423501" cy="1959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96" name="Shape 96"/>
        <p:cNvGrpSpPr/>
        <p:nvPr/>
      </p:nvGrpSpPr>
      <p:grpSpPr>
        <a:xfrm>
          <a:off x="0" y="0"/>
          <a:ext cx="0" cy="0"/>
          <a:chOff x="0" y="0"/>
          <a:chExt cx="0" cy="0"/>
        </a:xfrm>
      </p:grpSpPr>
      <p:sp>
        <p:nvSpPr>
          <p:cNvPr id="97" name="Google Shape;97;p15"/>
          <p:cNvSpPr/>
          <p:nvPr/>
        </p:nvSpPr>
        <p:spPr>
          <a:xfrm>
            <a:off x="717825" y="1228500"/>
            <a:ext cx="7482300" cy="732600"/>
          </a:xfrm>
          <a:prstGeom prst="homePlate">
            <a:avLst>
              <a:gd fmla="val 50000"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Roboto"/>
                <a:ea typeface="Roboto"/>
                <a:cs typeface="Roboto"/>
                <a:sym typeface="Roboto"/>
              </a:rPr>
              <a:t>Problem Worth Solving, Analyzing, and Visualizing:</a:t>
            </a:r>
            <a:endParaRPr/>
          </a:p>
        </p:txBody>
      </p:sp>
      <p:sp>
        <p:nvSpPr>
          <p:cNvPr id="98" name="Google Shape;98;p15"/>
          <p:cNvSpPr txBox="1"/>
          <p:nvPr/>
        </p:nvSpPr>
        <p:spPr>
          <a:xfrm>
            <a:off x="717825" y="2101800"/>
            <a:ext cx="7843200" cy="25398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SzPts val="1800"/>
              <a:buChar char="●"/>
            </a:pPr>
            <a:r>
              <a:rPr lang="en" sz="1800">
                <a:highlight>
                  <a:schemeClr val="lt1"/>
                </a:highlight>
              </a:rPr>
              <a:t>‘Stop, Question, and Frisk’ database has multiple features which are important in affecting the outcome. The aim of this machine learning project is to predict, whether the summons is issued or not for the suspect.</a:t>
            </a:r>
            <a:endParaRPr sz="1800">
              <a:highlight>
                <a:schemeClr val="lt1"/>
              </a:highlight>
            </a:endParaRPr>
          </a:p>
          <a:p>
            <a:pPr indent="-342900" lvl="0" marL="457200" rtl="0" algn="l">
              <a:lnSpc>
                <a:spcPct val="150000"/>
              </a:lnSpc>
              <a:spcBef>
                <a:spcPts val="0"/>
              </a:spcBef>
              <a:spcAft>
                <a:spcPts val="0"/>
              </a:spcAft>
              <a:buSzPts val="1800"/>
              <a:buChar char="●"/>
            </a:pPr>
            <a:r>
              <a:rPr lang="en" sz="1800">
                <a:highlight>
                  <a:schemeClr val="lt1"/>
                </a:highlight>
              </a:rPr>
              <a:t>Also to find out which features, mostly contribute to the arrest of the suspect.</a:t>
            </a:r>
            <a:endParaRPr sz="1800">
              <a:highlight>
                <a:schemeClr val="lt1"/>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275625" y="217475"/>
            <a:ext cx="46986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Refitting the Model:</a:t>
            </a:r>
            <a:endParaRPr sz="3000"/>
          </a:p>
        </p:txBody>
      </p:sp>
      <p:pic>
        <p:nvPicPr>
          <p:cNvPr id="264" name="Google Shape;264;p42"/>
          <p:cNvPicPr preferRelativeResize="0"/>
          <p:nvPr/>
        </p:nvPicPr>
        <p:blipFill>
          <a:blip r:embed="rId3">
            <a:alphaModFix/>
          </a:blip>
          <a:stretch>
            <a:fillRect/>
          </a:stretch>
        </p:blipFill>
        <p:spPr>
          <a:xfrm>
            <a:off x="152400" y="1056275"/>
            <a:ext cx="7554799" cy="39348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ph type="title"/>
          </p:nvPr>
        </p:nvSpPr>
        <p:spPr>
          <a:xfrm>
            <a:off x="186950" y="217475"/>
            <a:ext cx="49968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Resampling Techniques:</a:t>
            </a:r>
            <a:endParaRPr sz="3000"/>
          </a:p>
        </p:txBody>
      </p:sp>
      <p:pic>
        <p:nvPicPr>
          <p:cNvPr id="270" name="Google Shape;270;p43"/>
          <p:cNvPicPr preferRelativeResize="0"/>
          <p:nvPr/>
        </p:nvPicPr>
        <p:blipFill>
          <a:blip r:embed="rId3">
            <a:alphaModFix/>
          </a:blip>
          <a:stretch>
            <a:fillRect/>
          </a:stretch>
        </p:blipFill>
        <p:spPr>
          <a:xfrm>
            <a:off x="152400" y="1208675"/>
            <a:ext cx="7648575" cy="36687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4"/>
          <p:cNvSpPr txBox="1"/>
          <p:nvPr>
            <p:ph type="title"/>
          </p:nvPr>
        </p:nvSpPr>
        <p:spPr>
          <a:xfrm>
            <a:off x="178900" y="177175"/>
            <a:ext cx="45534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Resampling Techniques:</a:t>
            </a:r>
            <a:endParaRPr sz="3000"/>
          </a:p>
        </p:txBody>
      </p:sp>
      <p:pic>
        <p:nvPicPr>
          <p:cNvPr id="276" name="Google Shape;276;p44"/>
          <p:cNvPicPr preferRelativeResize="0"/>
          <p:nvPr/>
        </p:nvPicPr>
        <p:blipFill>
          <a:blip r:embed="rId3">
            <a:alphaModFix/>
          </a:blip>
          <a:stretch>
            <a:fillRect/>
          </a:stretch>
        </p:blipFill>
        <p:spPr>
          <a:xfrm>
            <a:off x="152400" y="1072225"/>
            <a:ext cx="4459024" cy="3918876"/>
          </a:xfrm>
          <a:prstGeom prst="rect">
            <a:avLst/>
          </a:prstGeom>
          <a:noFill/>
          <a:ln>
            <a:noFill/>
          </a:ln>
        </p:spPr>
      </p:pic>
      <p:pic>
        <p:nvPicPr>
          <p:cNvPr id="277" name="Google Shape;277;p44"/>
          <p:cNvPicPr preferRelativeResize="0"/>
          <p:nvPr/>
        </p:nvPicPr>
        <p:blipFill>
          <a:blip r:embed="rId4">
            <a:alphaModFix/>
          </a:blip>
          <a:stretch>
            <a:fillRect/>
          </a:stretch>
        </p:blipFill>
        <p:spPr>
          <a:xfrm>
            <a:off x="2893450" y="1072225"/>
            <a:ext cx="5249075" cy="39188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ph type="title"/>
          </p:nvPr>
        </p:nvSpPr>
        <p:spPr>
          <a:xfrm>
            <a:off x="275625" y="249900"/>
            <a:ext cx="4867800" cy="58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Resampling Techniques:</a:t>
            </a:r>
            <a:endParaRPr sz="3000"/>
          </a:p>
        </p:txBody>
      </p:sp>
      <p:pic>
        <p:nvPicPr>
          <p:cNvPr id="283" name="Google Shape;283;p45"/>
          <p:cNvPicPr preferRelativeResize="0"/>
          <p:nvPr/>
        </p:nvPicPr>
        <p:blipFill>
          <a:blip r:embed="rId3">
            <a:alphaModFix/>
          </a:blip>
          <a:stretch>
            <a:fillRect/>
          </a:stretch>
        </p:blipFill>
        <p:spPr>
          <a:xfrm>
            <a:off x="152400" y="1096425"/>
            <a:ext cx="7861150" cy="38132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6"/>
          <p:cNvSpPr txBox="1"/>
          <p:nvPr>
            <p:ph type="title"/>
          </p:nvPr>
        </p:nvSpPr>
        <p:spPr>
          <a:xfrm>
            <a:off x="291750" y="241675"/>
            <a:ext cx="4569600" cy="103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Refitting the Model:</a:t>
            </a:r>
            <a:endParaRPr/>
          </a:p>
        </p:txBody>
      </p:sp>
      <p:pic>
        <p:nvPicPr>
          <p:cNvPr id="289" name="Google Shape;289;p46"/>
          <p:cNvPicPr preferRelativeResize="0"/>
          <p:nvPr/>
        </p:nvPicPr>
        <p:blipFill>
          <a:blip r:embed="rId3">
            <a:alphaModFix/>
          </a:blip>
          <a:stretch>
            <a:fillRect/>
          </a:stretch>
        </p:blipFill>
        <p:spPr>
          <a:xfrm>
            <a:off x="152400" y="1064175"/>
            <a:ext cx="7909500" cy="3361825"/>
          </a:xfrm>
          <a:prstGeom prst="rect">
            <a:avLst/>
          </a:prstGeom>
          <a:noFill/>
          <a:ln>
            <a:noFill/>
          </a:ln>
        </p:spPr>
      </p:pic>
      <p:sp>
        <p:nvSpPr>
          <p:cNvPr id="290" name="Google Shape;290;p46"/>
          <p:cNvSpPr txBox="1"/>
          <p:nvPr/>
        </p:nvSpPr>
        <p:spPr>
          <a:xfrm>
            <a:off x="209600" y="4546925"/>
            <a:ext cx="76749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Assigning Another outcome : 'SUSPECT_ARRESTED_FLAG'  and repeat the all the steps</a:t>
            </a:r>
            <a:endParaRPr>
              <a:solidFill>
                <a:schemeClr val="lt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grpSp>
        <p:nvGrpSpPr>
          <p:cNvPr id="295" name="Google Shape;295;p47"/>
          <p:cNvGrpSpPr/>
          <p:nvPr/>
        </p:nvGrpSpPr>
        <p:grpSpPr>
          <a:xfrm>
            <a:off x="4939500" y="1219611"/>
            <a:ext cx="3837000" cy="2704200"/>
            <a:chOff x="4939500" y="1219611"/>
            <a:chExt cx="3837000" cy="2704200"/>
          </a:xfrm>
        </p:grpSpPr>
        <p:cxnSp>
          <p:nvCxnSpPr>
            <p:cNvPr id="296" name="Google Shape;296;p47"/>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97" name="Google Shape;297;p47"/>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98" name="Google Shape;298;p47"/>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99" name="Google Shape;299;p47"/>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00" name="Google Shape;300;p47"/>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01" name="Google Shape;301;p47"/>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02" name="Google Shape;302;p47"/>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03" name="Google Shape;303;p47"/>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04" name="Google Shape;304;p47"/>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05" name="Google Shape;305;p47"/>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306" name="Google Shape;306;p47"/>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7"/>
          <p:cNvSpPr txBox="1"/>
          <p:nvPr>
            <p:ph type="title"/>
          </p:nvPr>
        </p:nvSpPr>
        <p:spPr>
          <a:xfrm>
            <a:off x="339500" y="1154525"/>
            <a:ext cx="4045200" cy="203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Finding the </a:t>
            </a:r>
            <a:r>
              <a:rPr lang="en" sz="3600"/>
              <a:t>Important Features</a:t>
            </a:r>
            <a:r>
              <a:rPr lang="en" sz="3600"/>
              <a:t> </a:t>
            </a:r>
            <a:endParaRPr sz="3600"/>
          </a:p>
        </p:txBody>
      </p:sp>
      <p:grpSp>
        <p:nvGrpSpPr>
          <p:cNvPr id="308" name="Google Shape;308;p47"/>
          <p:cNvGrpSpPr/>
          <p:nvPr/>
        </p:nvGrpSpPr>
        <p:grpSpPr>
          <a:xfrm>
            <a:off x="4939534" y="2017046"/>
            <a:ext cx="3825543" cy="1573620"/>
            <a:chOff x="1000000" y="2393988"/>
            <a:chExt cx="4144235" cy="1704713"/>
          </a:xfrm>
        </p:grpSpPr>
        <p:sp>
          <p:nvSpPr>
            <p:cNvPr id="309" name="Google Shape;309;p47"/>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310" name="Google Shape;310;p47"/>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7"/>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7"/>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7"/>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7"/>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7"/>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7"/>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7"/>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 name="Google Shape;318;p47"/>
          <p:cNvSpPr/>
          <p:nvPr/>
        </p:nvSpPr>
        <p:spPr>
          <a:xfrm>
            <a:off x="6616250" y="1606525"/>
            <a:ext cx="18399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9" name="Google Shape;319;p47"/>
          <p:cNvGrpSpPr/>
          <p:nvPr/>
        </p:nvGrpSpPr>
        <p:grpSpPr>
          <a:xfrm>
            <a:off x="4939557" y="1778136"/>
            <a:ext cx="3836911" cy="1503799"/>
            <a:chOff x="1000025" y="2059300"/>
            <a:chExt cx="4156550" cy="1629075"/>
          </a:xfrm>
        </p:grpSpPr>
        <p:sp>
          <p:nvSpPr>
            <p:cNvPr id="320" name="Google Shape;320;p47"/>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321" name="Google Shape;321;p47"/>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7"/>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7"/>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7"/>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7"/>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7"/>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7"/>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7"/>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9" name="Google Shape;329;p47"/>
          <p:cNvSpPr txBox="1"/>
          <p:nvPr>
            <p:ph idx="2" type="body"/>
          </p:nvPr>
        </p:nvSpPr>
        <p:spPr>
          <a:xfrm>
            <a:off x="6675275" y="1635175"/>
            <a:ext cx="1839900" cy="28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Feature Importances</a:t>
            </a:r>
            <a:endParaRPr sz="12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48"/>
          <p:cNvPicPr preferRelativeResize="0"/>
          <p:nvPr/>
        </p:nvPicPr>
        <p:blipFill>
          <a:blip r:embed="rId3">
            <a:alphaModFix/>
          </a:blip>
          <a:stretch>
            <a:fillRect/>
          </a:stretch>
        </p:blipFill>
        <p:spPr>
          <a:xfrm>
            <a:off x="104475" y="40300"/>
            <a:ext cx="4426324" cy="5277499"/>
          </a:xfrm>
          <a:prstGeom prst="rect">
            <a:avLst/>
          </a:prstGeom>
          <a:noFill/>
          <a:ln>
            <a:noFill/>
          </a:ln>
        </p:spPr>
      </p:pic>
      <p:pic>
        <p:nvPicPr>
          <p:cNvPr id="335" name="Google Shape;335;p48"/>
          <p:cNvPicPr preferRelativeResize="0"/>
          <p:nvPr/>
        </p:nvPicPr>
        <p:blipFill>
          <a:blip r:embed="rId4">
            <a:alphaModFix/>
          </a:blip>
          <a:stretch>
            <a:fillRect/>
          </a:stretch>
        </p:blipFill>
        <p:spPr>
          <a:xfrm>
            <a:off x="4683200" y="152400"/>
            <a:ext cx="4308401" cy="4821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9"/>
          <p:cNvSpPr txBox="1"/>
          <p:nvPr>
            <p:ph type="title"/>
          </p:nvPr>
        </p:nvSpPr>
        <p:spPr>
          <a:xfrm>
            <a:off x="265500" y="153175"/>
            <a:ext cx="4045200" cy="66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Flask Application:</a:t>
            </a:r>
            <a:endParaRPr sz="3000"/>
          </a:p>
        </p:txBody>
      </p:sp>
      <p:pic>
        <p:nvPicPr>
          <p:cNvPr id="341" name="Google Shape;341;p49"/>
          <p:cNvPicPr preferRelativeResize="0"/>
          <p:nvPr/>
        </p:nvPicPr>
        <p:blipFill>
          <a:blip r:embed="rId3">
            <a:alphaModFix/>
          </a:blip>
          <a:stretch>
            <a:fillRect/>
          </a:stretch>
        </p:blipFill>
        <p:spPr>
          <a:xfrm>
            <a:off x="77400" y="942450"/>
            <a:ext cx="4528498" cy="4151585"/>
          </a:xfrm>
          <a:prstGeom prst="rect">
            <a:avLst/>
          </a:prstGeom>
          <a:noFill/>
          <a:ln>
            <a:noFill/>
          </a:ln>
        </p:spPr>
      </p:pic>
      <p:pic>
        <p:nvPicPr>
          <p:cNvPr id="342" name="Google Shape;342;p49"/>
          <p:cNvPicPr preferRelativeResize="0"/>
          <p:nvPr/>
        </p:nvPicPr>
        <p:blipFill>
          <a:blip r:embed="rId4">
            <a:alphaModFix/>
          </a:blip>
          <a:stretch>
            <a:fillRect/>
          </a:stretch>
        </p:blipFill>
        <p:spPr>
          <a:xfrm>
            <a:off x="4572000" y="942450"/>
            <a:ext cx="4572000" cy="415157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0"/>
          <p:cNvSpPr txBox="1"/>
          <p:nvPr>
            <p:ph type="title"/>
          </p:nvPr>
        </p:nvSpPr>
        <p:spPr>
          <a:xfrm>
            <a:off x="265500" y="129000"/>
            <a:ext cx="4045200" cy="100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Tableau Visual Analytics</a:t>
            </a:r>
            <a:endParaRPr sz="3000"/>
          </a:p>
        </p:txBody>
      </p:sp>
      <p:pic>
        <p:nvPicPr>
          <p:cNvPr id="348" name="Google Shape;348;p50"/>
          <p:cNvPicPr preferRelativeResize="0"/>
          <p:nvPr/>
        </p:nvPicPr>
        <p:blipFill>
          <a:blip r:embed="rId3">
            <a:alphaModFix/>
          </a:blip>
          <a:stretch>
            <a:fillRect/>
          </a:stretch>
        </p:blipFill>
        <p:spPr>
          <a:xfrm>
            <a:off x="0" y="1177050"/>
            <a:ext cx="4572000" cy="3822125"/>
          </a:xfrm>
          <a:prstGeom prst="rect">
            <a:avLst/>
          </a:prstGeom>
          <a:noFill/>
          <a:ln>
            <a:noFill/>
          </a:ln>
        </p:spPr>
      </p:pic>
      <p:pic>
        <p:nvPicPr>
          <p:cNvPr id="349" name="Google Shape;349;p50"/>
          <p:cNvPicPr preferRelativeResize="0"/>
          <p:nvPr/>
        </p:nvPicPr>
        <p:blipFill>
          <a:blip r:embed="rId4">
            <a:alphaModFix/>
          </a:blip>
          <a:stretch>
            <a:fillRect/>
          </a:stretch>
        </p:blipFill>
        <p:spPr>
          <a:xfrm>
            <a:off x="4611425" y="152400"/>
            <a:ext cx="4458223" cy="47653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1"/>
          <p:cNvSpPr txBox="1"/>
          <p:nvPr>
            <p:ph type="title"/>
          </p:nvPr>
        </p:nvSpPr>
        <p:spPr>
          <a:xfrm>
            <a:off x="265500" y="110475"/>
            <a:ext cx="4045200" cy="251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PostgreSQL</a:t>
            </a:r>
            <a:r>
              <a:rPr lang="en" sz="3000"/>
              <a:t> Database</a:t>
            </a:r>
            <a:endParaRPr sz="3000"/>
          </a:p>
        </p:txBody>
      </p:sp>
      <p:pic>
        <p:nvPicPr>
          <p:cNvPr id="355" name="Google Shape;355;p51"/>
          <p:cNvPicPr preferRelativeResize="0"/>
          <p:nvPr/>
        </p:nvPicPr>
        <p:blipFill>
          <a:blip r:embed="rId3">
            <a:alphaModFix/>
          </a:blip>
          <a:stretch>
            <a:fillRect/>
          </a:stretch>
        </p:blipFill>
        <p:spPr>
          <a:xfrm>
            <a:off x="4683975" y="152400"/>
            <a:ext cx="4307625" cy="4831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02" name="Shape 102"/>
        <p:cNvGrpSpPr/>
        <p:nvPr/>
      </p:nvGrpSpPr>
      <p:grpSpPr>
        <a:xfrm>
          <a:off x="0" y="0"/>
          <a:ext cx="0" cy="0"/>
          <a:chOff x="0" y="0"/>
          <a:chExt cx="0" cy="0"/>
        </a:xfrm>
      </p:grpSpPr>
      <p:sp>
        <p:nvSpPr>
          <p:cNvPr id="103" name="Google Shape;103;p16"/>
          <p:cNvSpPr txBox="1"/>
          <p:nvPr>
            <p:ph type="title"/>
          </p:nvPr>
        </p:nvSpPr>
        <p:spPr>
          <a:xfrm>
            <a:off x="598100" y="488450"/>
            <a:ext cx="7542600" cy="79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Implementation:</a:t>
            </a:r>
            <a:endParaRPr sz="3000">
              <a:solidFill>
                <a:srgbClr val="000000"/>
              </a:solidFill>
            </a:endParaRPr>
          </a:p>
        </p:txBody>
      </p:sp>
      <p:sp>
        <p:nvSpPr>
          <p:cNvPr id="104" name="Google Shape;104;p16"/>
          <p:cNvSpPr txBox="1"/>
          <p:nvPr/>
        </p:nvSpPr>
        <p:spPr>
          <a:xfrm>
            <a:off x="365600" y="1117500"/>
            <a:ext cx="7741200" cy="3694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800">
                <a:latin typeface="Roboto"/>
                <a:ea typeface="Roboto"/>
                <a:cs typeface="Roboto"/>
                <a:sym typeface="Roboto"/>
              </a:rPr>
              <a:t>The project implementation is done using Scikit-learn library in machine learning, along with the following.</a:t>
            </a:r>
            <a:endParaRPr sz="18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Python Pandas</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Flask Web Framework</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Python Matplotlib</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HTML/CSS/Bootstrap</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JavaScript D3.js</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SQL Database</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Tableau</a:t>
            </a:r>
            <a:endParaRPr sz="1200">
              <a:latin typeface="Roboto"/>
              <a:ea typeface="Roboto"/>
              <a:cs typeface="Roboto"/>
              <a:sym typeface="Roboto"/>
            </a:endParaRPr>
          </a:p>
          <a:p>
            <a:pPr indent="457200" lvl="0" marL="0" rtl="0" algn="l">
              <a:spcBef>
                <a:spcPts val="0"/>
              </a:spcBef>
              <a:spcAft>
                <a:spcPts val="0"/>
              </a:spcAft>
              <a:buNone/>
            </a:pPr>
            <a:r>
              <a:rPr lang="en" sz="1800">
                <a:latin typeface="Roboto"/>
                <a:ea typeface="Roboto"/>
                <a:cs typeface="Roboto"/>
                <a:sym typeface="Roboto"/>
              </a:rPr>
              <a:t>Host application using Heroku or amazon cloud for deployment </a:t>
            </a:r>
            <a:endParaRPr sz="12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08" name="Shape 108"/>
        <p:cNvGrpSpPr/>
        <p:nvPr/>
      </p:nvGrpSpPr>
      <p:grpSpPr>
        <a:xfrm>
          <a:off x="0" y="0"/>
          <a:ext cx="0" cy="0"/>
          <a:chOff x="0" y="0"/>
          <a:chExt cx="0" cy="0"/>
        </a:xfrm>
      </p:grpSpPr>
      <p:sp>
        <p:nvSpPr>
          <p:cNvPr id="109" name="Google Shape;109;p17"/>
          <p:cNvSpPr txBox="1"/>
          <p:nvPr>
            <p:ph type="title"/>
          </p:nvPr>
        </p:nvSpPr>
        <p:spPr>
          <a:xfrm>
            <a:off x="598100" y="2095000"/>
            <a:ext cx="5001900" cy="26994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The 2017, 2018 and 2019 ‘Stop, Q</a:t>
            </a:r>
            <a:r>
              <a:rPr lang="en" sz="1800">
                <a:solidFill>
                  <a:srgbClr val="000000"/>
                </a:solidFill>
              </a:rPr>
              <a:t>uestion</a:t>
            </a:r>
            <a:r>
              <a:rPr lang="en" sz="1800">
                <a:solidFill>
                  <a:srgbClr val="000000"/>
                </a:solidFill>
              </a:rPr>
              <a:t> and Frisk’ </a:t>
            </a:r>
            <a:r>
              <a:rPr lang="en" sz="1800">
                <a:solidFill>
                  <a:srgbClr val="000000"/>
                </a:solidFill>
              </a:rPr>
              <a:t>datasets</a:t>
            </a:r>
            <a:r>
              <a:rPr lang="en" sz="1800">
                <a:solidFill>
                  <a:srgbClr val="000000"/>
                </a:solidFill>
              </a:rPr>
              <a:t> are merged together to perform the preprocessing steps and prepare for the  training dataset.</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The 2020 </a:t>
            </a:r>
            <a:r>
              <a:rPr lang="en" sz="1800">
                <a:solidFill>
                  <a:srgbClr val="000000"/>
                </a:solidFill>
              </a:rPr>
              <a:t>‘Stop, Question and Frisk’ dataset  is retrieved to perform the preprocessing steps and prepare for the  testing dataset.</a:t>
            </a:r>
            <a:endParaRPr sz="1800">
              <a:solidFill>
                <a:srgbClr val="000000"/>
              </a:solidFill>
            </a:endParaRPr>
          </a:p>
          <a:p>
            <a:pPr indent="0" lvl="0" marL="0" rtl="0" algn="l">
              <a:lnSpc>
                <a:spcPct val="115000"/>
              </a:lnSpc>
              <a:spcBef>
                <a:spcPts val="0"/>
              </a:spcBef>
              <a:spcAft>
                <a:spcPts val="0"/>
              </a:spcAft>
              <a:buNone/>
            </a:pPr>
            <a:r>
              <a:t/>
            </a:r>
            <a:endParaRPr sz="1800">
              <a:solidFill>
                <a:srgbClr val="000000"/>
              </a:solidFill>
            </a:endParaRPr>
          </a:p>
        </p:txBody>
      </p:sp>
      <p:sp>
        <p:nvSpPr>
          <p:cNvPr id="110" name="Google Shape;110;p17"/>
          <p:cNvSpPr/>
          <p:nvPr/>
        </p:nvSpPr>
        <p:spPr>
          <a:xfrm>
            <a:off x="717825" y="1034075"/>
            <a:ext cx="4788300" cy="927000"/>
          </a:xfrm>
          <a:prstGeom prst="homePlate">
            <a:avLst>
              <a:gd fmla="val 50000"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000"/>
              <a:t>Exploratory Data Analysis (EDA)</a:t>
            </a:r>
            <a:endParaRPr sz="3000"/>
          </a:p>
        </p:txBody>
      </p:sp>
      <p:pic>
        <p:nvPicPr>
          <p:cNvPr id="111" name="Google Shape;111;p17"/>
          <p:cNvPicPr preferRelativeResize="0"/>
          <p:nvPr/>
        </p:nvPicPr>
        <p:blipFill>
          <a:blip r:embed="rId3">
            <a:alphaModFix/>
          </a:blip>
          <a:stretch>
            <a:fillRect/>
          </a:stretch>
        </p:blipFill>
        <p:spPr>
          <a:xfrm>
            <a:off x="5658375" y="1871375"/>
            <a:ext cx="3239201" cy="2699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115" name="Shape 115"/>
        <p:cNvGrpSpPr/>
        <p:nvPr/>
      </p:nvGrpSpPr>
      <p:grpSpPr>
        <a:xfrm>
          <a:off x="0" y="0"/>
          <a:ext cx="0" cy="0"/>
          <a:chOff x="0" y="0"/>
          <a:chExt cx="0" cy="0"/>
        </a:xfrm>
      </p:grpSpPr>
      <p:sp>
        <p:nvSpPr>
          <p:cNvPr id="116" name="Google Shape;116;p18"/>
          <p:cNvSpPr txBox="1"/>
          <p:nvPr>
            <p:ph type="title"/>
          </p:nvPr>
        </p:nvSpPr>
        <p:spPr>
          <a:xfrm>
            <a:off x="504100" y="1047475"/>
            <a:ext cx="4740600" cy="83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Data Preprocessing (ETL): </a:t>
            </a:r>
            <a:endParaRPr sz="3000">
              <a:solidFill>
                <a:srgbClr val="000000"/>
              </a:solidFill>
            </a:endParaRPr>
          </a:p>
        </p:txBody>
      </p:sp>
      <p:sp>
        <p:nvSpPr>
          <p:cNvPr id="117" name="Google Shape;117;p18"/>
          <p:cNvSpPr txBox="1"/>
          <p:nvPr/>
        </p:nvSpPr>
        <p:spPr>
          <a:xfrm>
            <a:off x="684900" y="2110050"/>
            <a:ext cx="75141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Import our dependencies</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Loading the dataset from the resources folder</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Merging 2017,18, &amp;19 for training data and keeping 2020 for testing</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Removing unwanted text from columns</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Find null values</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Function checking for missing values</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Generate our categorical variable lists</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Check the number of unique values in each column</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195225" y="1074350"/>
            <a:ext cx="6976200" cy="69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Data Preprocessing (ETL):</a:t>
            </a:r>
            <a:endParaRPr sz="3000">
              <a:solidFill>
                <a:srgbClr val="000000"/>
              </a:solidFill>
            </a:endParaRPr>
          </a:p>
        </p:txBody>
      </p:sp>
      <p:pic>
        <p:nvPicPr>
          <p:cNvPr id="123" name="Google Shape;123;p19"/>
          <p:cNvPicPr preferRelativeResize="0"/>
          <p:nvPr/>
        </p:nvPicPr>
        <p:blipFill>
          <a:blip r:embed="rId3">
            <a:alphaModFix/>
          </a:blip>
          <a:stretch>
            <a:fillRect/>
          </a:stretch>
        </p:blipFill>
        <p:spPr>
          <a:xfrm>
            <a:off x="195225" y="1842675"/>
            <a:ext cx="8554025" cy="2962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107425" y="567650"/>
            <a:ext cx="56805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Data Preprocessing (ETL):</a:t>
            </a:r>
            <a:endParaRPr sz="3000">
              <a:solidFill>
                <a:srgbClr val="000000"/>
              </a:solidFill>
            </a:endParaRPr>
          </a:p>
        </p:txBody>
      </p:sp>
      <p:pic>
        <p:nvPicPr>
          <p:cNvPr id="129" name="Google Shape;129;p20"/>
          <p:cNvPicPr preferRelativeResize="0"/>
          <p:nvPr/>
        </p:nvPicPr>
        <p:blipFill>
          <a:blip r:embed="rId3">
            <a:alphaModFix/>
          </a:blip>
          <a:stretch>
            <a:fillRect/>
          </a:stretch>
        </p:blipFill>
        <p:spPr>
          <a:xfrm>
            <a:off x="107425" y="1406450"/>
            <a:ext cx="8312874" cy="3481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214875" y="443175"/>
            <a:ext cx="5868900" cy="76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Data Preprocessing (ETL):</a:t>
            </a:r>
            <a:endParaRPr sz="3000">
              <a:solidFill>
                <a:srgbClr val="000000"/>
              </a:solidFill>
            </a:endParaRPr>
          </a:p>
        </p:txBody>
      </p:sp>
      <p:pic>
        <p:nvPicPr>
          <p:cNvPr id="135" name="Google Shape;135;p21"/>
          <p:cNvPicPr preferRelativeResize="0"/>
          <p:nvPr/>
        </p:nvPicPr>
        <p:blipFill>
          <a:blip r:embed="rId3">
            <a:alphaModFix/>
          </a:blip>
          <a:stretch>
            <a:fillRect/>
          </a:stretch>
        </p:blipFill>
        <p:spPr>
          <a:xfrm>
            <a:off x="214875" y="1208775"/>
            <a:ext cx="7950274" cy="3862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