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316" r:id="rId4"/>
    <p:sldId id="292" r:id="rId5"/>
    <p:sldId id="317" r:id="rId6"/>
    <p:sldId id="296" r:id="rId7"/>
    <p:sldId id="297" r:id="rId8"/>
    <p:sldId id="298" r:id="rId9"/>
    <p:sldId id="300" r:id="rId10"/>
    <p:sldId id="301" r:id="rId11"/>
    <p:sldId id="302" r:id="rId12"/>
    <p:sldId id="303" r:id="rId13"/>
    <p:sldId id="304" r:id="rId14"/>
    <p:sldId id="318" r:id="rId15"/>
    <p:sldId id="319" r:id="rId16"/>
    <p:sldId id="262" r:id="rId17"/>
    <p:sldId id="263" r:id="rId18"/>
    <p:sldId id="267" r:id="rId19"/>
    <p:sldId id="268" r:id="rId20"/>
    <p:sldId id="269" r:id="rId21"/>
    <p:sldId id="270" r:id="rId22"/>
    <p:sldId id="315" r:id="rId23"/>
    <p:sldId id="271" r:id="rId24"/>
    <p:sldId id="272" r:id="rId25"/>
    <p:sldId id="294" r:id="rId26"/>
    <p:sldId id="273" r:id="rId27"/>
    <p:sldId id="274" r:id="rId28"/>
    <p:sldId id="275" r:id="rId29"/>
    <p:sldId id="276" r:id="rId30"/>
    <p:sldId id="277" r:id="rId31"/>
    <p:sldId id="293" r:id="rId32"/>
    <p:sldId id="264" r:id="rId33"/>
    <p:sldId id="265" r:id="rId34"/>
    <p:sldId id="307" r:id="rId35"/>
    <p:sldId id="308" r:id="rId36"/>
    <p:sldId id="309" r:id="rId37"/>
    <p:sldId id="310" r:id="rId38"/>
    <p:sldId id="305" r:id="rId39"/>
    <p:sldId id="306" r:id="rId40"/>
    <p:sldId id="311" r:id="rId41"/>
    <p:sldId id="312" r:id="rId42"/>
    <p:sldId id="313" r:id="rId43"/>
    <p:sldId id="31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48" autoAdjust="0"/>
    <p:restoredTop sz="86477" autoAdjust="0"/>
  </p:normalViewPr>
  <p:slideViewPr>
    <p:cSldViewPr>
      <p:cViewPr>
        <p:scale>
          <a:sx n="81" d="100"/>
          <a:sy n="81" d="100"/>
        </p:scale>
        <p:origin x="-384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3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C8CD-B190-4B32-BC90-B95591AD699D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290-E9CA-4D17-BD94-8795AC44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C8CD-B190-4B32-BC90-B95591AD699D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290-E9CA-4D17-BD94-8795AC44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C8CD-B190-4B32-BC90-B95591AD699D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290-E9CA-4D17-BD94-8795AC44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C8CD-B190-4B32-BC90-B95591AD699D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290-E9CA-4D17-BD94-8795AC44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9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C8CD-B190-4B32-BC90-B95591AD699D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290-E9CA-4D17-BD94-8795AC44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C8CD-B190-4B32-BC90-B95591AD699D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290-E9CA-4D17-BD94-8795AC44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8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C8CD-B190-4B32-BC90-B95591AD699D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290-E9CA-4D17-BD94-8795AC44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1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C8CD-B190-4B32-BC90-B95591AD699D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290-E9CA-4D17-BD94-8795AC44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9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C8CD-B190-4B32-BC90-B95591AD699D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290-E9CA-4D17-BD94-8795AC44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3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C8CD-B190-4B32-BC90-B95591AD699D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290-E9CA-4D17-BD94-8795AC44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0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C8CD-B190-4B32-BC90-B95591AD699D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290-E9CA-4D17-BD94-8795AC44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C8CD-B190-4B32-BC90-B95591AD699D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92290-E9CA-4D17-BD94-8795AC44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4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/>
              <a:t>Compliant Management System</a:t>
            </a:r>
          </a:p>
          <a:p>
            <a:pPr marL="0" indent="0">
              <a:buNone/>
            </a:pPr>
            <a:r>
              <a:rPr lang="en-US" dirty="0" smtClean="0"/>
              <a:t>The system which </a:t>
            </a:r>
            <a:r>
              <a:rPr lang="en-US" dirty="0" smtClean="0"/>
              <a:t>is </a:t>
            </a:r>
            <a:r>
              <a:rPr lang="en-US" dirty="0" smtClean="0"/>
              <a:t>developed </a:t>
            </a:r>
            <a:r>
              <a:rPr lang="en-US" dirty="0" smtClean="0"/>
              <a:t>caters the following:	</a:t>
            </a:r>
          </a:p>
          <a:p>
            <a:pPr lvl="0"/>
            <a:r>
              <a:rPr lang="en-US" dirty="0" smtClean="0"/>
              <a:t>It measures/monitors the end to end task assignment and gives a consolidated and up to date status of an issue/query/complaint.</a:t>
            </a:r>
          </a:p>
          <a:p>
            <a:pPr lvl="0"/>
            <a:r>
              <a:rPr lang="en-US" dirty="0" smtClean="0"/>
              <a:t>It has multiple roles defined in it which ensures that every user has his/her set of privileges assigned to them to perform their respective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Can </a:t>
            </a:r>
            <a:r>
              <a:rPr lang="en-US" sz="2600" b="1" dirty="0" smtClean="0"/>
              <a:t>create new Client</a:t>
            </a:r>
            <a:endParaRPr lang="en-US" sz="2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11" y="685800"/>
            <a:ext cx="6553200" cy="56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1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4724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Can </a:t>
            </a:r>
            <a:r>
              <a:rPr lang="en-US" sz="2600" b="1" dirty="0" smtClean="0"/>
              <a:t>edit </a:t>
            </a:r>
            <a:r>
              <a:rPr lang="en-US" sz="2600" dirty="0" smtClean="0"/>
              <a:t>the existing one.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9" y="721043"/>
            <a:ext cx="7933762" cy="514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Can </a:t>
            </a:r>
            <a:r>
              <a:rPr lang="en-US" sz="2400" b="1" dirty="0" smtClean="0"/>
              <a:t>view details</a:t>
            </a:r>
            <a:r>
              <a:rPr lang="en-US" sz="24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7792"/>
            <a:ext cx="8077200" cy="50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228600"/>
            <a:ext cx="85344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Product, LOB, &amp; Issue Complaint Management:</a:t>
            </a:r>
          </a:p>
          <a:p>
            <a:pPr lvl="2"/>
            <a:r>
              <a:rPr lang="en-US" b="1" dirty="0"/>
              <a:t>Product Management: </a:t>
            </a:r>
            <a:r>
              <a:rPr lang="en-US" dirty="0"/>
              <a:t>All Products, their relative categorized products and their relative LOB(Line of Business) can be initialized by the user with ‘Admin’ role.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3" y="1981200"/>
            <a:ext cx="8458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57201" y="289560"/>
            <a:ext cx="88910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Arial" pitchFamily="34" charset="0"/>
              <a:buChar char="•"/>
            </a:pPr>
            <a:r>
              <a:rPr lang="en-US" sz="3200" b="1" dirty="0"/>
              <a:t>Task Status</a:t>
            </a:r>
            <a:r>
              <a:rPr lang="en-US" sz="2600" b="1" dirty="0"/>
              <a:t>:</a:t>
            </a:r>
            <a:r>
              <a:rPr lang="en-US" sz="2600" dirty="0"/>
              <a:t> User with ‘Admin’ role can only set/edit the color scheme for the task status in the system, to be displayed by user ‘Dashboard’.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8077200" cy="467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43072"/>
            <a:ext cx="8458200" cy="537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/>
              <a:t>2. </a:t>
            </a:r>
            <a:r>
              <a:rPr lang="en-US" sz="2800" b="1" dirty="0"/>
              <a:t>Manager: </a:t>
            </a:r>
            <a:r>
              <a:rPr lang="en-US" sz="2800" dirty="0"/>
              <a:t>The user with role ‘Manager’ in the software is capable to perform specific task as assigned by </a:t>
            </a:r>
            <a:r>
              <a:rPr lang="en-US" sz="2800" dirty="0" smtClean="0"/>
              <a:t>role against his assigned products. </a:t>
            </a:r>
            <a:r>
              <a:rPr lang="en-US" sz="2800" dirty="0"/>
              <a:t>In this role user can perform majority of </a:t>
            </a:r>
            <a:r>
              <a:rPr lang="en-US" sz="2800" dirty="0" smtClean="0"/>
              <a:t>‘Task Management’ like </a:t>
            </a:r>
            <a:endParaRPr lang="en-US" sz="2800" dirty="0"/>
          </a:p>
          <a:p>
            <a:pPr lvl="1"/>
            <a:r>
              <a:rPr lang="en-US" b="1" dirty="0"/>
              <a:t>Task Management</a:t>
            </a:r>
            <a:endParaRPr lang="en-US" dirty="0"/>
          </a:p>
          <a:p>
            <a:pPr lvl="2"/>
            <a:r>
              <a:rPr lang="en-US" sz="2800" b="1" dirty="0"/>
              <a:t>Task Assignment: </a:t>
            </a:r>
            <a:r>
              <a:rPr lang="en-US" sz="2800" dirty="0"/>
              <a:t>When a task is assigned, an email is send to mangers, supervisor, and the engineer selected to assign that task.</a:t>
            </a:r>
          </a:p>
          <a:p>
            <a:pPr lvl="2"/>
            <a:r>
              <a:rPr lang="en-US" sz="2800" b="1" dirty="0"/>
              <a:t>Task Reassignment:</a:t>
            </a:r>
            <a:r>
              <a:rPr lang="en-US" sz="2800" dirty="0"/>
              <a:t> When a task is re-assigned, an email is send to mangers, supervisor, and the engineer selected to re-assign that task.</a:t>
            </a:r>
          </a:p>
          <a:p>
            <a:pPr lvl="2"/>
            <a:r>
              <a:rPr lang="en-US" sz="2800" b="1" dirty="0"/>
              <a:t>Closed Task Reassignment:</a:t>
            </a:r>
            <a:r>
              <a:rPr lang="en-US" sz="2800" dirty="0"/>
              <a:t> When a task with closed status is re-assigned, an email is send to mangers, supervisor, and the engineer selected to re-assign that task.</a:t>
            </a:r>
          </a:p>
          <a:p>
            <a:pPr lvl="2"/>
            <a:r>
              <a:rPr lang="en-US" sz="2800" b="1" dirty="0"/>
              <a:t>View Task Details: </a:t>
            </a:r>
            <a:r>
              <a:rPr lang="en-US" sz="2800" dirty="0"/>
              <a:t>Administrator can view all tasks and their details</a:t>
            </a:r>
            <a:r>
              <a:rPr lang="en-US" sz="2800" dirty="0" smtClean="0"/>
              <a:t>.</a:t>
            </a:r>
          </a:p>
          <a:p>
            <a:pPr lvl="2"/>
            <a:r>
              <a:rPr lang="en-US" sz="2800" b="1" dirty="0" smtClean="0"/>
              <a:t>Re-open Task: </a:t>
            </a:r>
            <a:r>
              <a:rPr lang="en-US" sz="2800" dirty="0" smtClean="0"/>
              <a:t>can re-open any closed task.</a:t>
            </a:r>
          </a:p>
          <a:p>
            <a:pPr lvl="1"/>
            <a:r>
              <a:rPr lang="en-US" b="1" dirty="0" smtClean="0"/>
              <a:t>Daily Diary </a:t>
            </a:r>
            <a:r>
              <a:rPr lang="en-US" dirty="0" smtClean="0"/>
              <a:t>will also be filled by users with ‘Admin’ role.</a:t>
            </a:r>
          </a:p>
          <a:p>
            <a:pPr marL="914400" lvl="2" indent="0">
              <a:buNone/>
            </a:pPr>
            <a:endParaRPr lang="en-US" sz="2200" b="1" dirty="0" smtClean="0"/>
          </a:p>
          <a:p>
            <a:pPr lvl="2"/>
            <a:endParaRPr lang="en-US" sz="22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518160" y="3810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3</a:t>
            </a:r>
            <a:r>
              <a:rPr lang="en-US" b="1" dirty="0"/>
              <a:t>. </a:t>
            </a:r>
            <a:r>
              <a:rPr lang="en-US" b="1" dirty="0" smtClean="0"/>
              <a:t>System Administrator: </a:t>
            </a:r>
            <a:r>
              <a:rPr lang="en-US" sz="2600" b="1" dirty="0" smtClean="0"/>
              <a:t>U</a:t>
            </a:r>
            <a:r>
              <a:rPr lang="en-US" sz="2600" dirty="0" smtClean="0"/>
              <a:t>ser </a:t>
            </a:r>
            <a:r>
              <a:rPr lang="en-US" sz="2600" dirty="0"/>
              <a:t>with ‘System Administrator’ can Create, Edit, View Details, or Delete the user </a:t>
            </a:r>
            <a:r>
              <a:rPr lang="en-US" sz="2600" dirty="0" smtClean="0"/>
              <a:t>accounts.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8382000" cy="3819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84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pPr algn="l"/>
            <a:r>
              <a:rPr lang="en-US" sz="2900" b="1" u="sng" dirty="0" smtClean="0"/>
              <a:t>User Creation Wizard:</a:t>
            </a:r>
            <a:r>
              <a:rPr lang="en-US" sz="2900" b="1" dirty="0" smtClean="0"/>
              <a:t> </a:t>
            </a:r>
            <a:r>
              <a:rPr lang="en-US" sz="2900" dirty="0" smtClean="0"/>
              <a:t>‘Manager’ role user would be assigned by any of </a:t>
            </a:r>
            <a:r>
              <a:rPr lang="en-US" sz="2900" dirty="0" smtClean="0"/>
              <a:t>company Products</a:t>
            </a:r>
            <a:r>
              <a:rPr lang="en-US" sz="2900" dirty="0" smtClean="0"/>
              <a:t>.</a:t>
            </a:r>
            <a:endParaRPr lang="en-US" sz="2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70" y="1371600"/>
            <a:ext cx="7342857" cy="48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0837"/>
            <a:ext cx="8229600" cy="52879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User Update:</a:t>
            </a:r>
            <a:r>
              <a:rPr lang="en-US" b="1" dirty="0" smtClean="0"/>
              <a:t> </a:t>
            </a:r>
            <a:r>
              <a:rPr lang="en-US" sz="2600" dirty="0" smtClean="0"/>
              <a:t>Any existed/registered user account can be edited by ‘System Administrator’ role user.</a:t>
            </a:r>
            <a:endParaRPr lang="en-US" sz="26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7428571" cy="48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100" b="1" u="sng" dirty="0" smtClean="0"/>
              <a:t>System Roles</a:t>
            </a: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Namely</a:t>
            </a:r>
            <a:r>
              <a:rPr lang="en-US" sz="2600" dirty="0"/>
              <a:t>, following roles are available in the system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600" b="1" dirty="0"/>
              <a:t>Administrator: </a:t>
            </a:r>
            <a:r>
              <a:rPr lang="en-US" sz="2600" dirty="0"/>
              <a:t>The user with role ‘</a:t>
            </a:r>
            <a:r>
              <a:rPr lang="en-US" sz="2600" dirty="0" smtClean="0"/>
              <a:t>Admin’ </a:t>
            </a:r>
            <a:r>
              <a:rPr lang="en-US" sz="2600" dirty="0"/>
              <a:t>in the software is capable to perform specific task as assigned by role. </a:t>
            </a:r>
            <a:r>
              <a:rPr lang="en-US" sz="2600" dirty="0" smtClean="0"/>
              <a:t>	</a:t>
            </a:r>
          </a:p>
          <a:p>
            <a:pPr marL="0" lvl="0" indent="0">
              <a:buNone/>
            </a:pPr>
            <a:r>
              <a:rPr lang="en-US" sz="2600" b="1" dirty="0"/>
              <a:t> </a:t>
            </a:r>
            <a:r>
              <a:rPr lang="en-US" sz="2600" b="1" dirty="0" smtClean="0"/>
              <a:t>        </a:t>
            </a:r>
            <a:r>
              <a:rPr lang="en-US" sz="3200" b="1" dirty="0" smtClean="0"/>
              <a:t>Dashboard</a:t>
            </a:r>
            <a:r>
              <a:rPr lang="en-US" sz="2400" dirty="0" smtClean="0"/>
              <a:t> user with ‘Admin’ role can view his </a:t>
            </a:r>
          </a:p>
          <a:p>
            <a:pPr marL="0" lv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dashboard for all tasks/issues statistics.</a:t>
            </a:r>
            <a:endParaRPr lang="en-US" sz="24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52671"/>
            <a:ext cx="7467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View Individual Details:</a:t>
            </a:r>
            <a:r>
              <a:rPr lang="en-US" b="1" dirty="0" smtClean="0"/>
              <a:t> </a:t>
            </a:r>
            <a:r>
              <a:rPr lang="en-US" sz="2600" dirty="0" smtClean="0"/>
              <a:t>Any existed/registered user account can be viewed by ‘System Administrator’ role user.</a:t>
            </a:r>
            <a:endParaRPr lang="en-US" sz="26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5" y="1774065"/>
            <a:ext cx="8001000" cy="347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User Deletion:</a:t>
            </a:r>
            <a:r>
              <a:rPr lang="en-US" b="1" dirty="0" smtClean="0"/>
              <a:t> </a:t>
            </a:r>
            <a:r>
              <a:rPr lang="en-US" sz="2600" dirty="0" smtClean="0"/>
              <a:t>Any existed/registered user account can be deleted by ‘System Administrator’ role user.</a:t>
            </a:r>
            <a:endParaRPr lang="en-US" sz="26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8229600" cy="39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lvl="2"/>
            <a:endParaRPr lang="en-US" dirty="0"/>
          </a:p>
          <a:p>
            <a:pPr lvl="1"/>
            <a:r>
              <a:rPr lang="en-US" b="1" dirty="0"/>
              <a:t>Create Reports: </a:t>
            </a:r>
            <a:r>
              <a:rPr lang="en-US" sz="3100" dirty="0"/>
              <a:t>‘System Administrator’ role user can create the following reports</a:t>
            </a:r>
            <a:r>
              <a:rPr lang="en-US" sz="3100" dirty="0" smtClean="0"/>
              <a:t>.</a:t>
            </a:r>
            <a:endParaRPr lang="en-US" dirty="0"/>
          </a:p>
          <a:p>
            <a:pPr lvl="2"/>
            <a:r>
              <a:rPr lang="en-US" sz="2800" b="1" dirty="0"/>
              <a:t>Issue General Report</a:t>
            </a:r>
          </a:p>
          <a:p>
            <a:pPr lvl="2"/>
            <a:r>
              <a:rPr lang="en-US" sz="2800" b="1" dirty="0"/>
              <a:t>Employee Report</a:t>
            </a:r>
          </a:p>
          <a:p>
            <a:pPr lvl="2"/>
            <a:r>
              <a:rPr lang="en-US" sz="2800" b="1" dirty="0"/>
              <a:t>Employee Summary Report</a:t>
            </a:r>
          </a:p>
          <a:p>
            <a:pPr lvl="2"/>
            <a:r>
              <a:rPr lang="en-US" sz="2800" b="1" dirty="0"/>
              <a:t>Product Report</a:t>
            </a:r>
          </a:p>
          <a:p>
            <a:pPr lvl="2"/>
            <a:r>
              <a:rPr lang="en-US" sz="2800" b="1" dirty="0"/>
              <a:t>Product Summary Report</a:t>
            </a:r>
          </a:p>
          <a:p>
            <a:pPr lvl="2"/>
            <a:r>
              <a:rPr lang="en-US" sz="2800" b="1" dirty="0"/>
              <a:t>Service Desk System Report</a:t>
            </a:r>
          </a:p>
          <a:p>
            <a:pPr lvl="2"/>
            <a:r>
              <a:rPr lang="en-US" sz="2800" b="1" dirty="0"/>
              <a:t>Task Report</a:t>
            </a:r>
          </a:p>
          <a:p>
            <a:pPr lvl="2"/>
            <a:r>
              <a:rPr lang="en-US" sz="2800" b="1" dirty="0"/>
              <a:t>Daily Diary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3343" y="304800"/>
            <a:ext cx="8229600" cy="1371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                                   </a:t>
            </a:r>
            <a:r>
              <a:rPr lang="en-US" sz="3200" b="1" u="sng" dirty="0" smtClean="0"/>
              <a:t>Reports</a:t>
            </a:r>
            <a:br>
              <a:rPr lang="en-US" sz="3200" b="1" u="sng" dirty="0" smtClean="0"/>
            </a:br>
            <a:r>
              <a:rPr lang="en-US" sz="2900" b="1" dirty="0" smtClean="0"/>
              <a:t>1.Issue General Report:</a:t>
            </a:r>
            <a:endParaRPr lang="en-US" sz="2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7" y="1447800"/>
            <a:ext cx="7314286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2. Employee Report: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914400"/>
            <a:ext cx="730034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457200" y="381000"/>
            <a:ext cx="8229600" cy="57451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3</a:t>
            </a:r>
            <a:r>
              <a:rPr lang="en-US" b="1" dirty="0" smtClean="0"/>
              <a:t>. Employee Summary Report: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03591"/>
            <a:ext cx="8077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</a:t>
            </a:r>
            <a:r>
              <a:rPr lang="en-US" b="1" dirty="0" smtClean="0"/>
              <a:t>.Product Report: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0600"/>
            <a:ext cx="8229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5</a:t>
            </a:r>
            <a:r>
              <a:rPr lang="en-US" b="1" dirty="0" smtClean="0"/>
              <a:t>.Product Summary Report: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14400"/>
            <a:ext cx="8001000" cy="554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343" y="483855"/>
            <a:ext cx="8229600" cy="5668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83856"/>
            <a:ext cx="8229600" cy="566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6</a:t>
            </a:r>
            <a:r>
              <a:rPr lang="en-US" b="1" dirty="0" smtClean="0"/>
              <a:t>. Service Desk System Report: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7924800" cy="52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381000"/>
            <a:ext cx="8229600" cy="566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7. Tasks Report: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82202"/>
            <a:ext cx="7848600" cy="54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229600" cy="5745163"/>
          </a:xfrm>
        </p:spPr>
        <p:txBody>
          <a:bodyPr/>
          <a:lstStyle/>
          <a:p>
            <a:pPr lvl="1"/>
            <a:r>
              <a:rPr lang="en-US" sz="3200" b="1" dirty="0"/>
              <a:t>Task Management</a:t>
            </a:r>
          </a:p>
          <a:p>
            <a:pPr lvl="2"/>
            <a:r>
              <a:rPr lang="en-US" sz="2600" b="1" dirty="0"/>
              <a:t>Task Creation: </a:t>
            </a:r>
            <a:r>
              <a:rPr lang="en-US" sz="2600" dirty="0"/>
              <a:t>When a task is created, email is send to mangers and supervisor.</a:t>
            </a:r>
          </a:p>
          <a:p>
            <a:pPr lvl="2"/>
            <a:r>
              <a:rPr lang="en-US" sz="2600" b="1" dirty="0"/>
              <a:t>View Task Detail: </a:t>
            </a:r>
            <a:r>
              <a:rPr lang="en-US" sz="2600" dirty="0"/>
              <a:t>Administrator can view all tasks and their details.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2667000"/>
            <a:ext cx="716280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3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8.Daily Diary Report: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28" y="990600"/>
            <a:ext cx="765757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81534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/>
              <a:t>4. Technical Engineer: </a:t>
            </a:r>
            <a:r>
              <a:rPr lang="en-US" sz="2600" dirty="0"/>
              <a:t>The user with role </a:t>
            </a:r>
            <a:r>
              <a:rPr lang="en-US" sz="2600" dirty="0" smtClean="0"/>
              <a:t>‘Technical Engineer’ </a:t>
            </a:r>
            <a:r>
              <a:rPr lang="en-US" sz="2600" dirty="0"/>
              <a:t>is capable to perform his role with the following</a:t>
            </a:r>
            <a:r>
              <a:rPr lang="en-US" sz="2600" dirty="0" smtClean="0"/>
              <a:t>,</a:t>
            </a:r>
          </a:p>
          <a:p>
            <a:pPr lvl="1"/>
            <a:r>
              <a:rPr lang="en-US" sz="2600" b="1" dirty="0" smtClean="0"/>
              <a:t>- Task </a:t>
            </a:r>
            <a:r>
              <a:rPr lang="en-US" sz="2600" b="1" dirty="0"/>
              <a:t>Management</a:t>
            </a:r>
            <a:endParaRPr lang="en-US" sz="2600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600" b="1" dirty="0" smtClean="0"/>
              <a:t>Update Task</a:t>
            </a:r>
            <a:endParaRPr lang="en-US" sz="2600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600" b="1" dirty="0" smtClean="0"/>
              <a:t>Close Task</a:t>
            </a:r>
            <a:endParaRPr lang="en-US" sz="2600" dirty="0" smtClean="0"/>
          </a:p>
          <a:p>
            <a:pPr lvl="1"/>
            <a:r>
              <a:rPr lang="en-US" sz="2600" b="1" dirty="0" smtClean="0"/>
              <a:t>- Create Reports: </a:t>
            </a:r>
            <a:r>
              <a:rPr lang="en-US" sz="2600" dirty="0" smtClean="0"/>
              <a:t>System Administrator can create and view any report.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600" b="1" dirty="0" smtClean="0"/>
              <a:t>Issue </a:t>
            </a:r>
            <a:r>
              <a:rPr lang="en-US" sz="2600" b="1" dirty="0"/>
              <a:t>General Report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600" b="1" dirty="0"/>
              <a:t>Employee Report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600" b="1" dirty="0"/>
              <a:t>Employee Summary Report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600" b="1" dirty="0"/>
              <a:t>Product Report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600" b="1" dirty="0"/>
              <a:t>Product Summary Report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600" b="1" dirty="0"/>
              <a:t>Service Desk System Report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600" b="1" dirty="0"/>
              <a:t>Task Report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600" b="1" dirty="0"/>
              <a:t>Daily Diary </a:t>
            </a:r>
            <a:r>
              <a:rPr lang="en-US" sz="2600" b="1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b="1" u="sng" dirty="0" smtClean="0"/>
          </a:p>
          <a:p>
            <a:pPr marL="0" indent="0" algn="ctr">
              <a:buNone/>
            </a:pPr>
            <a:endParaRPr lang="en-US" b="1" u="sng" dirty="0"/>
          </a:p>
          <a:p>
            <a:pPr marL="0" indent="0" algn="ctr">
              <a:buNone/>
            </a:pPr>
            <a:r>
              <a:rPr lang="en-US" sz="3600" b="1" u="sng" dirty="0" smtClean="0"/>
              <a:t>New CMS Flow</a:t>
            </a:r>
            <a:endParaRPr lang="en-US" sz="3600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Initially, an end user/default user with </a:t>
            </a:r>
            <a:r>
              <a:rPr lang="en-US" sz="2800" dirty="0" smtClean="0"/>
              <a:t>‘Admin’ </a:t>
            </a:r>
            <a:r>
              <a:rPr lang="en-US" sz="2800" dirty="0"/>
              <a:t>role is login to the system,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76400"/>
            <a:ext cx="3685714" cy="2828571"/>
          </a:xfrm>
        </p:spPr>
      </p:pic>
    </p:spTree>
    <p:extLst>
      <p:ext uri="{BB962C8B-B14F-4D97-AF65-F5344CB8AC3E}">
        <p14:creationId xmlns:p14="http://schemas.microsoft.com/office/powerpoint/2010/main" val="41633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04800" y="228600"/>
            <a:ext cx="85344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Issue/Task Creation: </a:t>
            </a:r>
            <a:r>
              <a:rPr lang="en-US" sz="2600" dirty="0" smtClean="0"/>
              <a:t>Task creation is initiated with an email is shoot to their respective ‘Manager’ role users.</a:t>
            </a: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7696200" cy="454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04800" y="228600"/>
            <a:ext cx="85344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Issue/Task Edition: </a:t>
            </a:r>
            <a:r>
              <a:rPr lang="en-US" sz="2600" dirty="0" smtClean="0"/>
              <a:t>If required the issue/task can be update, also an email is shoot to its respective ‘Manager’ role users.</a:t>
            </a: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81" y="1600200"/>
            <a:ext cx="7495238" cy="47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04800" y="228600"/>
            <a:ext cx="85344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/>
              <a:t>When a issue/task is logged successfully into the system, it can be assigned by its respective ‘Manager’ role user only.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077200" cy="299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04800" y="228600"/>
            <a:ext cx="85344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While assigning any issue/task, an email is shoot to the relative assigned ‘Tech-Engineer’ and its Supervisor/Manager.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66" y="1600199"/>
            <a:ext cx="7466667" cy="488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0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04800" y="228600"/>
            <a:ext cx="85344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When a issue/task is successfully assigned to a Tech-Engineer then it can be only resolved by that engineer,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52915"/>
            <a:ext cx="6904762" cy="547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35280" y="457200"/>
            <a:ext cx="85344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/>
              <a:t>When a issue/task is successfully resolved ,a concurrent email is shoot to his respective Supervisor/Manager, In order to finally ‘Close’ the issue/task by Manager verification.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7552381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2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382000" cy="5029200"/>
          </a:xfrm>
        </p:spPr>
        <p:txBody>
          <a:bodyPr>
            <a:noAutofit/>
          </a:bodyPr>
          <a:lstStyle/>
          <a:p>
            <a:pPr lvl="1"/>
            <a:r>
              <a:rPr lang="en-US" sz="3200" b="1" dirty="0" smtClean="0"/>
              <a:t>Daily Diary</a:t>
            </a:r>
            <a:r>
              <a:rPr lang="en-US" sz="2400" b="1" dirty="0" smtClean="0"/>
              <a:t>: </a:t>
            </a:r>
            <a:r>
              <a:rPr lang="en-US" sz="2400" dirty="0"/>
              <a:t>U</a:t>
            </a:r>
            <a:r>
              <a:rPr lang="en-US" sz="2400" dirty="0" smtClean="0"/>
              <a:t>ser </a:t>
            </a:r>
            <a:r>
              <a:rPr lang="en-US" sz="2400" dirty="0"/>
              <a:t>with ‘Admin’ role can view </a:t>
            </a:r>
            <a:r>
              <a:rPr lang="en-US" sz="2400" dirty="0" smtClean="0"/>
              <a:t>all other users filled diaries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6781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28" y="543285"/>
            <a:ext cx="6657143" cy="5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04800" y="228600"/>
            <a:ext cx="8534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When a issue/task is successfully closed, a concurrent email is shoot to his respective Supervisor/Manager.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0307"/>
            <a:ext cx="8458200" cy="250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389989"/>
            <a:ext cx="7162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If required, the issue/task can </a:t>
            </a:r>
            <a:r>
              <a:rPr lang="en-US" sz="2600" dirty="0"/>
              <a:t>be re-opened by that Manager</a:t>
            </a:r>
            <a:r>
              <a:rPr lang="en-US" sz="2600" dirty="0" smtClean="0"/>
              <a:t>.</a:t>
            </a:r>
            <a:r>
              <a:rPr lang="en-US" sz="2600" dirty="0"/>
              <a:t> With a concurrent email shooting to his respective </a:t>
            </a:r>
            <a:r>
              <a:rPr lang="en-US" sz="2600" dirty="0" smtClean="0"/>
              <a:t>Supervisor/Manager.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66" y="1682651"/>
            <a:ext cx="6266667" cy="469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9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8600"/>
            <a:ext cx="85344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600" dirty="0" smtClean="0"/>
              <a:t>Thus, in this way </a:t>
            </a:r>
            <a:r>
              <a:rPr lang="en-US" sz="2600" smtClean="0"/>
              <a:t>the task </a:t>
            </a:r>
            <a:r>
              <a:rPr lang="en-US" sz="2600" dirty="0" smtClean="0"/>
              <a:t>resolution is proceed by the current system.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7924800" cy="2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8229600" cy="5745163"/>
          </a:xfrm>
        </p:spPr>
        <p:txBody>
          <a:bodyPr/>
          <a:lstStyle/>
          <a:p>
            <a:pPr lvl="1"/>
            <a:r>
              <a:rPr lang="en-US" sz="3200" b="1" dirty="0" smtClean="0"/>
              <a:t>System </a:t>
            </a:r>
            <a:r>
              <a:rPr lang="en-US" sz="3200" b="1" dirty="0"/>
              <a:t>Management</a:t>
            </a:r>
          </a:p>
          <a:p>
            <a:pPr lvl="2"/>
            <a:r>
              <a:rPr lang="en-US" b="1" dirty="0"/>
              <a:t>Client Company: </a:t>
            </a:r>
            <a:r>
              <a:rPr lang="en-US" dirty="0"/>
              <a:t>Any task is always created against a client, user with ‘Admin’ role </a:t>
            </a:r>
            <a:r>
              <a:rPr lang="en-US" dirty="0" smtClean="0"/>
              <a:t>needs to </a:t>
            </a:r>
            <a:r>
              <a:rPr lang="en-US" dirty="0"/>
              <a:t>initialize a client company data/information in the system</a:t>
            </a:r>
            <a:r>
              <a:rPr lang="en-US" dirty="0" smtClean="0"/>
              <a:t>.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51" y="2209800"/>
            <a:ext cx="7162800" cy="38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Can </a:t>
            </a:r>
            <a:r>
              <a:rPr lang="en-US" sz="2600" b="1" dirty="0" smtClean="0"/>
              <a:t>create</a:t>
            </a:r>
            <a:r>
              <a:rPr lang="en-US" sz="2600" dirty="0" smtClean="0"/>
              <a:t> new client company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38200"/>
            <a:ext cx="8382000" cy="52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Can </a:t>
            </a:r>
            <a:r>
              <a:rPr lang="en-US" sz="2600" b="1" dirty="0" smtClean="0"/>
              <a:t>edit</a:t>
            </a:r>
            <a:r>
              <a:rPr lang="en-US" sz="2600" dirty="0" smtClean="0"/>
              <a:t> the existing one.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62000"/>
            <a:ext cx="7239000" cy="55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Can </a:t>
            </a:r>
            <a:r>
              <a:rPr lang="en-US" sz="2600" b="1" dirty="0" smtClean="0"/>
              <a:t>view</a:t>
            </a:r>
            <a:r>
              <a:rPr lang="en-US" sz="2600" dirty="0" smtClean="0"/>
              <a:t> any company </a:t>
            </a:r>
            <a:r>
              <a:rPr lang="en-US" sz="2600" b="1" dirty="0" smtClean="0"/>
              <a:t>detail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38200"/>
            <a:ext cx="7010400" cy="54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pPr marL="176213" lvl="2" indent="561975"/>
            <a:r>
              <a:rPr lang="en-US" b="1" dirty="0" smtClean="0"/>
              <a:t>Company Client</a:t>
            </a:r>
            <a:r>
              <a:rPr lang="en-US" b="1" dirty="0"/>
              <a:t>: </a:t>
            </a:r>
            <a:r>
              <a:rPr lang="en-US" dirty="0"/>
              <a:t>Like client company, client initialization can be performed by user with ‘Admin’ role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8001000" cy="510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859</Words>
  <Application>Microsoft Office PowerPoint</Application>
  <PresentationFormat>On-screen Show (4:3)</PresentationFormat>
  <Paragraphs>89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Creation Wizard: ‘Manager’ role user would be assigned by any of company Products.</vt:lpstr>
      <vt:lpstr>PowerPoint Presentation</vt:lpstr>
      <vt:lpstr>PowerPoint Presentation</vt:lpstr>
      <vt:lpstr>PowerPoint Presentation</vt:lpstr>
      <vt:lpstr>PowerPoint Presentation</vt:lpstr>
      <vt:lpstr>                                   Reports 1.Issue General Report: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Initially, an end user/default user with ‘Admin’ role is login to the system,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UZMA HAMID</dc:creator>
  <cp:lastModifiedBy>Uzma Hamid</cp:lastModifiedBy>
  <cp:revision>115</cp:revision>
  <dcterms:created xsi:type="dcterms:W3CDTF">2015-08-04T05:19:33Z</dcterms:created>
  <dcterms:modified xsi:type="dcterms:W3CDTF">2017-07-13T11:25:35Z</dcterms:modified>
</cp:coreProperties>
</file>