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95268" autoAdjust="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5/25/2025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F5F5-83A1-4D57-96C7-A8D23A7ECF25}"/>
              </a:ext>
            </a:extLst>
          </p:cNvPr>
          <p:cNvSpPr>
            <a:spLocks noGrp="1"/>
          </p:cNvSpPr>
          <p:nvPr>
            <p:ph type="ctrTitle"/>
          </p:nvPr>
        </p:nvSpPr>
        <p:spPr>
          <a:xfrm>
            <a:off x="2159733" y="2005538"/>
            <a:ext cx="8915399" cy="5548544"/>
          </a:xfrm>
        </p:spPr>
        <p:txBody>
          <a:bodyPr>
            <a:normAutofit fontScale="90000"/>
          </a:bodyPr>
          <a:lstStyle/>
          <a:p>
            <a:r>
              <a:rPr lang="en-US" sz="2000" b="1" dirty="0"/>
              <a:t>What is an LLM (Large Language Model)</a:t>
            </a:r>
            <a:br>
              <a:rPr lang="en-US" sz="2000" b="1" dirty="0"/>
            </a:br>
            <a:br>
              <a:rPr lang="en-US" sz="2000" b="1" dirty="0"/>
            </a:br>
            <a:br>
              <a:rPr lang="en-US" sz="2000" b="1" dirty="0"/>
            </a:br>
            <a:br>
              <a:rPr lang="en-US" sz="2000" b="1" dirty="0"/>
            </a:br>
            <a:br>
              <a:rPr lang="en-US" sz="2000" b="1" dirty="0"/>
            </a:br>
            <a:br>
              <a:rPr lang="en-US" sz="2000" b="1" dirty="0"/>
            </a:br>
            <a:r>
              <a:rPr lang="en-US" sz="2000" b="1" dirty="0">
                <a:solidFill>
                  <a:schemeClr val="accent1">
                    <a:lumMod val="60000"/>
                    <a:lumOff val="40000"/>
                  </a:schemeClr>
                </a:solidFill>
              </a:rPr>
              <a:t>What is an LLM (Large Language Model)?</a:t>
            </a:r>
            <a:br>
              <a:rPr lang="en-US" sz="1800" b="1" dirty="0"/>
            </a:br>
            <a:br>
              <a:rPr lang="en-US" sz="1800" dirty="0"/>
            </a:br>
            <a:r>
              <a:rPr lang="en-US" sz="1800" dirty="0"/>
              <a:t>A Large Language Model (LLM) is a type of artificial intelligence (AI) model designed to understand, generate, and interpret human language. These models are trained on vast amounts of text data from books, articles, websites, and other sources to learn patterns, grammar, context, and even some level of reasoning.</a:t>
            </a:r>
            <a:br>
              <a:rPr lang="en-US" sz="1800" dirty="0"/>
            </a:br>
            <a:br>
              <a:rPr lang="en-US" sz="1800" dirty="0"/>
            </a:br>
            <a:r>
              <a:rPr lang="en-US" sz="2000" b="1" dirty="0">
                <a:solidFill>
                  <a:schemeClr val="accent1">
                    <a:lumMod val="60000"/>
                    <a:lumOff val="40000"/>
                  </a:schemeClr>
                </a:solidFill>
              </a:rPr>
              <a:t>Key Features of LLMs:</a:t>
            </a:r>
            <a:br>
              <a:rPr lang="en-US" sz="1800" b="1" dirty="0"/>
            </a:br>
            <a:br>
              <a:rPr lang="en-US" sz="1800" dirty="0"/>
            </a:br>
            <a:r>
              <a:rPr lang="en-US" sz="1800" b="1" dirty="0"/>
              <a:t>Scale:</a:t>
            </a:r>
            <a:r>
              <a:rPr lang="en-US" sz="1800" dirty="0"/>
              <a:t>   </a:t>
            </a:r>
            <a:br>
              <a:rPr lang="en-US" sz="1800" dirty="0"/>
            </a:br>
            <a:r>
              <a:rPr lang="en-US" sz="1800" dirty="0"/>
              <a:t>They contain billions or even trillions of parameters (the internal weights that help the model make predictions).</a:t>
            </a:r>
            <a:br>
              <a:rPr lang="en-US" sz="1800" dirty="0"/>
            </a:br>
            <a:br>
              <a:rPr lang="en-US" sz="1800" dirty="0"/>
            </a:br>
            <a:r>
              <a:rPr lang="en-US" sz="1800" b="1" dirty="0"/>
              <a:t>Training Data:</a:t>
            </a:r>
            <a:r>
              <a:rPr lang="en-US" sz="1800" dirty="0"/>
              <a:t> </a:t>
            </a:r>
            <a:br>
              <a:rPr lang="en-US" sz="1800" dirty="0"/>
            </a:br>
            <a:r>
              <a:rPr lang="en-US" sz="1800" dirty="0"/>
              <a:t>Extensive datasets covering diverse topics and styles of language.</a:t>
            </a:r>
            <a:br>
              <a:rPr lang="en-US" sz="1800" dirty="0"/>
            </a:br>
            <a:br>
              <a:rPr lang="en-US" sz="1800" dirty="0"/>
            </a:br>
            <a:r>
              <a:rPr lang="en-US" sz="1800" b="1" dirty="0"/>
              <a:t>Capabilities:</a:t>
            </a:r>
            <a:br>
              <a:rPr lang="en-US" sz="1800" b="1" dirty="0"/>
            </a:br>
            <a:r>
              <a:rPr lang="en-US" sz="1800" dirty="0"/>
              <a:t> They can perform tasks such as text generation, translation, summarization, question-answering, and more.</a:t>
            </a:r>
            <a:br>
              <a:rPr lang="en-US" sz="1800" dirty="0"/>
            </a:br>
            <a:br>
              <a:rPr lang="en-US" sz="1800" dirty="0"/>
            </a:br>
            <a:r>
              <a:rPr lang="en-US" sz="1800" b="1" dirty="0"/>
              <a:t>Examples:</a:t>
            </a:r>
            <a:r>
              <a:rPr lang="en-US" sz="1800" dirty="0"/>
              <a:t> </a:t>
            </a:r>
            <a:br>
              <a:rPr lang="en-US" sz="1800" dirty="0"/>
            </a:br>
            <a:r>
              <a:rPr lang="en-US" sz="1800" dirty="0"/>
              <a:t>Some well-known LLMs include </a:t>
            </a:r>
            <a:r>
              <a:rPr lang="en-US" sz="1800" dirty="0" err="1"/>
              <a:t>DeepAI's</a:t>
            </a:r>
            <a:r>
              <a:rPr lang="en-US" sz="1800" dirty="0"/>
              <a:t> GPT series (like GPT-3 and GPT-4), Google's BERT, and Meta's </a:t>
            </a:r>
            <a:r>
              <a:rPr lang="en-US" sz="1800" dirty="0" err="1"/>
              <a:t>LLaMA</a:t>
            </a:r>
            <a:r>
              <a:rPr lang="en-US" sz="1800" dirty="0"/>
              <a:t>.</a:t>
            </a:r>
            <a:br>
              <a:rPr lang="en-US" sz="1100" dirty="0"/>
            </a:br>
            <a:br>
              <a:rPr lang="en-US" sz="2000" b="1" dirty="0"/>
            </a:br>
            <a:br>
              <a:rPr lang="en-US" sz="2000" b="1" dirty="0"/>
            </a:br>
            <a:br>
              <a:rPr lang="en-US" sz="2000" b="1" dirty="0"/>
            </a:br>
            <a:br>
              <a:rPr lang="en-US" sz="2000" b="1" dirty="0"/>
            </a:br>
            <a:endParaRPr lang="en-US" sz="2000" dirty="0"/>
          </a:p>
        </p:txBody>
      </p:sp>
    </p:spTree>
    <p:extLst>
      <p:ext uri="{BB962C8B-B14F-4D97-AF65-F5344CB8AC3E}">
        <p14:creationId xmlns:p14="http://schemas.microsoft.com/office/powerpoint/2010/main" val="4052953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090607-9485-4A6C-A644-5DA4663DF996}"/>
              </a:ext>
            </a:extLst>
          </p:cNvPr>
          <p:cNvSpPr/>
          <p:nvPr/>
        </p:nvSpPr>
        <p:spPr>
          <a:xfrm>
            <a:off x="1840635" y="589795"/>
            <a:ext cx="9576047" cy="5632311"/>
          </a:xfrm>
          <a:prstGeom prst="rect">
            <a:avLst/>
          </a:prstGeom>
        </p:spPr>
        <p:txBody>
          <a:bodyPr wrap="square">
            <a:spAutoFit/>
          </a:bodyPr>
          <a:lstStyle/>
          <a:p>
            <a:r>
              <a:rPr lang="en-US" dirty="0">
                <a:solidFill>
                  <a:schemeClr val="accent1">
                    <a:lumMod val="60000"/>
                    <a:lumOff val="40000"/>
                  </a:schemeClr>
                </a:solidFill>
              </a:rPr>
              <a:t>How Do LLMs works?</a:t>
            </a:r>
          </a:p>
          <a:p>
            <a:endParaRPr lang="en-US" dirty="0"/>
          </a:p>
          <a:p>
            <a:r>
              <a:rPr lang="en-US" dirty="0"/>
              <a:t>LLMs use deep learning techniques, particularly transformer architectures, to process input text and</a:t>
            </a:r>
            <a:endParaRPr lang="en-US" dirty="0">
              <a:solidFill>
                <a:srgbClr val="FFFFFF"/>
              </a:solidFill>
              <a:latin typeface="Atkinson Hyperlegible"/>
            </a:endParaRPr>
          </a:p>
          <a:p>
            <a:r>
              <a:rPr lang="en-US" dirty="0">
                <a:solidFill>
                  <a:srgbClr val="FFFFFF"/>
                </a:solidFill>
                <a:latin typeface="Atkinson Hyperlegible"/>
              </a:rPr>
              <a:t>generate coherent, contextually relevant responses. They predict the next word in a sequence based on the preceding words, enabling them to produce human-like text.</a:t>
            </a:r>
          </a:p>
          <a:p>
            <a:endParaRPr lang="en-US" dirty="0">
              <a:solidFill>
                <a:srgbClr val="FFFFFF"/>
              </a:solidFill>
              <a:latin typeface="Atkinson Hyperlegible"/>
            </a:endParaRPr>
          </a:p>
          <a:p>
            <a:r>
              <a:rPr lang="en-US" b="1" dirty="0">
                <a:solidFill>
                  <a:schemeClr val="accent1">
                    <a:lumMod val="60000"/>
                    <a:lumOff val="40000"/>
                  </a:schemeClr>
                </a:solidFill>
                <a:latin typeface="Atkinson Hyperlegible"/>
              </a:rPr>
              <a:t>Applications of LLMs:</a:t>
            </a:r>
          </a:p>
          <a:p>
            <a:endParaRPr lang="en-US" dirty="0">
              <a:solidFill>
                <a:srgbClr val="FFFFFF"/>
              </a:solidFill>
              <a:latin typeface="Atkinson Hyperlegible"/>
            </a:endParaRPr>
          </a:p>
          <a:p>
            <a:pPr>
              <a:buFont typeface="Arial" panose="020B0604020202020204" pitchFamily="34" charset="0"/>
              <a:buChar char="•"/>
            </a:pPr>
            <a:r>
              <a:rPr lang="en-US" dirty="0">
                <a:solidFill>
                  <a:srgbClr val="FFFFFF"/>
                </a:solidFill>
                <a:latin typeface="Atkinson Hyperlegible"/>
              </a:rPr>
              <a:t> Chatbots and virtual assistants</a:t>
            </a:r>
          </a:p>
          <a:p>
            <a:pPr>
              <a:buFont typeface="Arial" panose="020B0604020202020204" pitchFamily="34" charset="0"/>
              <a:buChar char="•"/>
            </a:pPr>
            <a:r>
              <a:rPr lang="en-US" dirty="0">
                <a:solidFill>
                  <a:srgbClr val="FFFFFF"/>
                </a:solidFill>
                <a:latin typeface="Atkinson Hyperlegible"/>
              </a:rPr>
              <a:t> Content creation</a:t>
            </a:r>
          </a:p>
          <a:p>
            <a:pPr>
              <a:buFont typeface="Arial" panose="020B0604020202020204" pitchFamily="34" charset="0"/>
              <a:buChar char="•"/>
            </a:pPr>
            <a:r>
              <a:rPr lang="en-US" dirty="0">
                <a:solidFill>
                  <a:srgbClr val="FFFFFF"/>
                </a:solidFill>
                <a:latin typeface="Atkinson Hyperlegible"/>
              </a:rPr>
              <a:t> Language translation</a:t>
            </a:r>
          </a:p>
          <a:p>
            <a:pPr>
              <a:buFont typeface="Arial" panose="020B0604020202020204" pitchFamily="34" charset="0"/>
              <a:buChar char="•"/>
            </a:pPr>
            <a:r>
              <a:rPr lang="en-US" dirty="0">
                <a:solidFill>
                  <a:srgbClr val="FFFFFF"/>
                </a:solidFill>
                <a:latin typeface="Atkinson Hyperlegible"/>
              </a:rPr>
              <a:t> Sentiment analysis</a:t>
            </a:r>
          </a:p>
          <a:p>
            <a:pPr>
              <a:buFont typeface="Arial" panose="020B0604020202020204" pitchFamily="34" charset="0"/>
              <a:buChar char="•"/>
            </a:pPr>
            <a:r>
              <a:rPr lang="en-US" dirty="0">
                <a:solidFill>
                  <a:srgbClr val="FFFFFF"/>
                </a:solidFill>
                <a:latin typeface="Atkinson Hyperlegible"/>
              </a:rPr>
              <a:t> Code generation</a:t>
            </a:r>
          </a:p>
          <a:p>
            <a:pPr>
              <a:buFont typeface="Arial" panose="020B0604020202020204" pitchFamily="34" charset="0"/>
              <a:buChar char="•"/>
            </a:pPr>
            <a:endParaRPr lang="en-US" dirty="0">
              <a:solidFill>
                <a:srgbClr val="FFFFFF"/>
              </a:solidFill>
              <a:latin typeface="Atkinson Hyperlegible"/>
            </a:endParaRPr>
          </a:p>
          <a:p>
            <a:r>
              <a:rPr lang="en-US" b="1" dirty="0">
                <a:solidFill>
                  <a:schemeClr val="accent1">
                    <a:lumMod val="60000"/>
                    <a:lumOff val="40000"/>
                  </a:schemeClr>
                </a:solidFill>
                <a:latin typeface="Atkinson Hyperlegible"/>
              </a:rPr>
              <a:t>Summary:</a:t>
            </a:r>
          </a:p>
          <a:p>
            <a:br>
              <a:rPr lang="en-US" dirty="0">
                <a:solidFill>
                  <a:srgbClr val="FFFFFF"/>
                </a:solidFill>
                <a:latin typeface="Atkinson Hyperlegible"/>
              </a:rPr>
            </a:br>
            <a:r>
              <a:rPr lang="en-US" dirty="0">
                <a:solidFill>
                  <a:srgbClr val="FFFFFF"/>
                </a:solidFill>
                <a:latin typeface="Atkinson Hyperlegible"/>
              </a:rPr>
              <a:t>In essence, LLMs are sophisticated AI models that have learned to understand and generate human language at a high level, transforming how machines interact with human communication.</a:t>
            </a:r>
          </a:p>
          <a:p>
            <a:r>
              <a:rPr lang="en-US" dirty="0">
                <a:solidFill>
                  <a:srgbClr val="FFFFFF"/>
                </a:solidFill>
                <a:latin typeface="Atkinson Hyperlegible"/>
              </a:rPr>
              <a:t>If you'd like more detailed information or specific aspects, feel free to ask!</a:t>
            </a:r>
            <a:endParaRPr lang="en-US" b="0" i="0" dirty="0">
              <a:solidFill>
                <a:srgbClr val="FFFFFF"/>
              </a:solidFill>
              <a:effectLst/>
              <a:latin typeface="Atkinson Hyperlegible"/>
            </a:endParaRPr>
          </a:p>
        </p:txBody>
      </p:sp>
    </p:spTree>
    <p:extLst>
      <p:ext uri="{BB962C8B-B14F-4D97-AF65-F5344CB8AC3E}">
        <p14:creationId xmlns:p14="http://schemas.microsoft.com/office/powerpoint/2010/main" val="222749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F682-8C7F-4F6C-AA9A-30ABB9A24FC5}"/>
              </a:ext>
            </a:extLst>
          </p:cNvPr>
          <p:cNvSpPr>
            <a:spLocks noGrp="1"/>
          </p:cNvSpPr>
          <p:nvPr>
            <p:ph type="title"/>
          </p:nvPr>
        </p:nvSpPr>
        <p:spPr>
          <a:xfrm>
            <a:off x="2260738" y="735627"/>
            <a:ext cx="5903006" cy="2724251"/>
          </a:xfrm>
        </p:spPr>
        <p:txBody>
          <a:bodyPr>
            <a:noAutofit/>
          </a:bodyPr>
          <a:lstStyle/>
          <a:p>
            <a:r>
              <a:rPr lang="en-US" sz="2000" b="1" dirty="0">
                <a:solidFill>
                  <a:schemeClr val="accent1">
                    <a:lumMod val="60000"/>
                    <a:lumOff val="40000"/>
                  </a:schemeClr>
                </a:solidFill>
              </a:rPr>
              <a:t>✨ Where LLMs are used?</a:t>
            </a:r>
            <a:br>
              <a:rPr lang="en-US" sz="2000" b="1" dirty="0"/>
            </a:br>
            <a:br>
              <a:rPr lang="en-US" sz="2000" b="1" dirty="0"/>
            </a:br>
            <a:r>
              <a:rPr lang="en-US" sz="2000" dirty="0"/>
              <a:t>Chatbots (like </a:t>
            </a:r>
            <a:r>
              <a:rPr lang="en-US" sz="2000" dirty="0" err="1"/>
              <a:t>ChatGPT</a:t>
            </a:r>
            <a:r>
              <a:rPr lang="en-US" sz="2000" dirty="0"/>
              <a:t>)</a:t>
            </a:r>
            <a:br>
              <a:rPr lang="en-US" sz="2000" dirty="0"/>
            </a:br>
            <a:r>
              <a:rPr lang="en-US" sz="2000" dirty="0"/>
              <a:t>Search engines (AI-powered results)</a:t>
            </a:r>
            <a:br>
              <a:rPr lang="en-US" sz="2000" dirty="0"/>
            </a:br>
            <a:r>
              <a:rPr lang="en-US" sz="2000" dirty="0"/>
              <a:t>Content writing tools</a:t>
            </a:r>
            <a:br>
              <a:rPr lang="en-US" sz="2000" dirty="0"/>
            </a:br>
            <a:r>
              <a:rPr lang="en-US" sz="2000" dirty="0"/>
              <a:t>Code generation</a:t>
            </a:r>
            <a:br>
              <a:rPr lang="en-US" sz="2000" dirty="0"/>
            </a:br>
            <a:r>
              <a:rPr lang="en-US" sz="2000" dirty="0"/>
              <a:t>Education &amp; learning</a:t>
            </a:r>
            <a:br>
              <a:rPr lang="en-US" sz="2000" dirty="0"/>
            </a:br>
            <a:r>
              <a:rPr lang="en-US" sz="2000" dirty="0"/>
              <a:t>Virtual assistants (like Siri, Alexa)</a:t>
            </a:r>
            <a:br>
              <a:rPr lang="en-US" sz="2000" dirty="0"/>
            </a:br>
            <a:endParaRPr lang="en-US" sz="2000" dirty="0"/>
          </a:p>
        </p:txBody>
      </p:sp>
      <p:sp>
        <p:nvSpPr>
          <p:cNvPr id="3" name="Content Placeholder 2">
            <a:extLst>
              <a:ext uri="{FF2B5EF4-FFF2-40B4-BE49-F238E27FC236}">
                <a16:creationId xmlns:a16="http://schemas.microsoft.com/office/drawing/2014/main" id="{F70AB8B4-DC36-4405-B3CA-6EF40A2B00D5}"/>
              </a:ext>
            </a:extLst>
          </p:cNvPr>
          <p:cNvSpPr>
            <a:spLocks noGrp="1"/>
          </p:cNvSpPr>
          <p:nvPr>
            <p:ph sz="half" idx="1"/>
          </p:nvPr>
        </p:nvSpPr>
        <p:spPr>
          <a:xfrm>
            <a:off x="2260738" y="3509639"/>
            <a:ext cx="4313864" cy="2612734"/>
          </a:xfrm>
        </p:spPr>
        <p:txBody>
          <a:bodyPr/>
          <a:lstStyle/>
          <a:p>
            <a:r>
              <a:rPr lang="en-US" b="1" dirty="0">
                <a:solidFill>
                  <a:schemeClr val="accent1">
                    <a:lumMod val="60000"/>
                    <a:lumOff val="40000"/>
                  </a:schemeClr>
                </a:solidFill>
              </a:rPr>
              <a:t>🔹 Examples of LLMs:</a:t>
            </a:r>
          </a:p>
          <a:p>
            <a:r>
              <a:rPr lang="en-US" dirty="0"/>
              <a:t>GPT-4 (by </a:t>
            </a:r>
            <a:r>
              <a:rPr lang="en-US" dirty="0" err="1"/>
              <a:t>OpenAI</a:t>
            </a:r>
            <a:r>
              <a:rPr lang="en-US" dirty="0"/>
              <a:t>)</a:t>
            </a:r>
          </a:p>
          <a:p>
            <a:r>
              <a:rPr lang="en-US" dirty="0"/>
              <a:t>BERT (by Google)</a:t>
            </a:r>
          </a:p>
          <a:p>
            <a:r>
              <a:rPr lang="en-US" dirty="0"/>
              <a:t>Claude (by Anthropic)</a:t>
            </a:r>
          </a:p>
          <a:p>
            <a:r>
              <a:rPr lang="en-US" dirty="0" err="1"/>
              <a:t>LLaMA</a:t>
            </a:r>
            <a:r>
              <a:rPr lang="en-US" dirty="0"/>
              <a:t> (by Meta)</a:t>
            </a:r>
          </a:p>
          <a:p>
            <a:r>
              <a:rPr lang="en-US" dirty="0"/>
              <a:t>Gemini (by Google DeepMind)</a:t>
            </a:r>
          </a:p>
          <a:p>
            <a:endParaRPr lang="en-US" dirty="0"/>
          </a:p>
        </p:txBody>
      </p:sp>
      <p:sp>
        <p:nvSpPr>
          <p:cNvPr id="4" name="Content Placeholder 3">
            <a:extLst>
              <a:ext uri="{FF2B5EF4-FFF2-40B4-BE49-F238E27FC236}">
                <a16:creationId xmlns:a16="http://schemas.microsoft.com/office/drawing/2014/main" id="{C58742FD-5ED2-4B6B-9E4D-985024BCE768}"/>
              </a:ext>
            </a:extLst>
          </p:cNvPr>
          <p:cNvSpPr>
            <a:spLocks noGrp="1"/>
          </p:cNvSpPr>
          <p:nvPr>
            <p:ph sz="half" idx="2"/>
          </p:nvPr>
        </p:nvSpPr>
        <p:spPr/>
        <p:txBody>
          <a:bodyPr/>
          <a:lstStyle/>
          <a:p>
            <a:r>
              <a:rPr lang="en-US" b="1" dirty="0">
                <a:solidFill>
                  <a:schemeClr val="accent1">
                    <a:lumMod val="60000"/>
                    <a:lumOff val="40000"/>
                  </a:schemeClr>
                </a:solidFill>
              </a:rPr>
              <a:t>🔸 How it Works (Simple Terms):</a:t>
            </a:r>
          </a:p>
          <a:p>
            <a:r>
              <a:rPr lang="en-US" dirty="0"/>
              <a:t>LLMs ko billions of sentences par train </a:t>
            </a:r>
            <a:r>
              <a:rPr lang="en-US" dirty="0" err="1"/>
              <a:t>kiya</a:t>
            </a:r>
            <a:r>
              <a:rPr lang="en-US" dirty="0"/>
              <a:t> </a:t>
            </a:r>
            <a:r>
              <a:rPr lang="en-US" dirty="0" err="1"/>
              <a:t>jata</a:t>
            </a:r>
            <a:r>
              <a:rPr lang="en-US" dirty="0"/>
              <a:t> </a:t>
            </a:r>
            <a:r>
              <a:rPr lang="en-US" dirty="0" err="1"/>
              <a:t>hai</a:t>
            </a:r>
            <a:r>
              <a:rPr lang="en-US" dirty="0"/>
              <a:t>.</a:t>
            </a:r>
          </a:p>
          <a:p>
            <a:r>
              <a:rPr lang="en-US" dirty="0"/>
              <a:t>Yeh model language </a:t>
            </a:r>
            <a:r>
              <a:rPr lang="en-US" dirty="0" err="1"/>
              <a:t>ke</a:t>
            </a:r>
            <a:r>
              <a:rPr lang="en-US" dirty="0"/>
              <a:t> patterns ko </a:t>
            </a:r>
            <a:r>
              <a:rPr lang="en-US" dirty="0" err="1"/>
              <a:t>samajhne</a:t>
            </a:r>
            <a:r>
              <a:rPr lang="en-US" dirty="0"/>
              <a:t> </a:t>
            </a:r>
            <a:r>
              <a:rPr lang="en-US" dirty="0" err="1"/>
              <a:t>lagta</a:t>
            </a:r>
            <a:r>
              <a:rPr lang="en-US" dirty="0"/>
              <a:t> </a:t>
            </a:r>
            <a:r>
              <a:rPr lang="en-US" dirty="0" err="1"/>
              <a:t>hai</a:t>
            </a:r>
            <a:r>
              <a:rPr lang="en-US" dirty="0"/>
              <a:t>.</a:t>
            </a:r>
          </a:p>
          <a:p>
            <a:r>
              <a:rPr lang="en-US" dirty="0"/>
              <a:t>Jab </a:t>
            </a:r>
            <a:r>
              <a:rPr lang="en-US" dirty="0" err="1"/>
              <a:t>aap</a:t>
            </a:r>
            <a:r>
              <a:rPr lang="en-US" dirty="0"/>
              <a:t> koi input </a:t>
            </a:r>
            <a:r>
              <a:rPr lang="en-US" dirty="0" err="1"/>
              <a:t>dete</a:t>
            </a:r>
            <a:r>
              <a:rPr lang="en-US" dirty="0"/>
              <a:t> ho, to </a:t>
            </a:r>
            <a:r>
              <a:rPr lang="en-US" dirty="0" err="1"/>
              <a:t>yeh</a:t>
            </a:r>
            <a:r>
              <a:rPr lang="en-US" dirty="0"/>
              <a:t> guess </a:t>
            </a:r>
            <a:r>
              <a:rPr lang="en-US" dirty="0" err="1"/>
              <a:t>karta</a:t>
            </a:r>
            <a:r>
              <a:rPr lang="en-US" dirty="0"/>
              <a:t> </a:t>
            </a:r>
            <a:r>
              <a:rPr lang="en-US" dirty="0" err="1"/>
              <a:t>hai</a:t>
            </a:r>
            <a:r>
              <a:rPr lang="en-US" dirty="0"/>
              <a:t> </a:t>
            </a:r>
            <a:r>
              <a:rPr lang="en-US" dirty="0" err="1"/>
              <a:t>ke</a:t>
            </a:r>
            <a:r>
              <a:rPr lang="en-US" dirty="0"/>
              <a:t> next best word </a:t>
            </a:r>
            <a:r>
              <a:rPr lang="en-US" dirty="0" err="1"/>
              <a:t>kya</a:t>
            </a:r>
            <a:r>
              <a:rPr lang="en-US" dirty="0"/>
              <a:t> </a:t>
            </a:r>
            <a:r>
              <a:rPr lang="en-US" dirty="0" err="1"/>
              <a:t>hoga</a:t>
            </a:r>
            <a:r>
              <a:rPr lang="en-US" dirty="0"/>
              <a:t> – is </a:t>
            </a:r>
            <a:r>
              <a:rPr lang="en-US" dirty="0" err="1"/>
              <a:t>tarah</a:t>
            </a:r>
            <a:r>
              <a:rPr lang="en-US" dirty="0"/>
              <a:t> se </a:t>
            </a:r>
            <a:r>
              <a:rPr lang="en-US" dirty="0" err="1"/>
              <a:t>poora</a:t>
            </a:r>
            <a:r>
              <a:rPr lang="en-US" dirty="0"/>
              <a:t> </a:t>
            </a:r>
            <a:r>
              <a:rPr lang="en-US" dirty="0" err="1"/>
              <a:t>jawab</a:t>
            </a:r>
            <a:r>
              <a:rPr lang="en-US" dirty="0"/>
              <a:t> </a:t>
            </a:r>
            <a:r>
              <a:rPr lang="en-US" dirty="0" err="1"/>
              <a:t>tayar</a:t>
            </a:r>
            <a:r>
              <a:rPr lang="en-US" dirty="0"/>
              <a:t> </a:t>
            </a:r>
            <a:r>
              <a:rPr lang="en-US" dirty="0" err="1"/>
              <a:t>hota</a:t>
            </a:r>
            <a:r>
              <a:rPr lang="en-US" dirty="0"/>
              <a:t> </a:t>
            </a:r>
            <a:r>
              <a:rPr lang="en-US" dirty="0" err="1"/>
              <a:t>hai</a:t>
            </a:r>
            <a:r>
              <a:rPr lang="en-US" dirty="0"/>
              <a:t>.</a:t>
            </a:r>
          </a:p>
          <a:p>
            <a:endParaRPr lang="en-US" dirty="0"/>
          </a:p>
        </p:txBody>
      </p:sp>
    </p:spTree>
    <p:extLst>
      <p:ext uri="{BB962C8B-B14F-4D97-AF65-F5344CB8AC3E}">
        <p14:creationId xmlns:p14="http://schemas.microsoft.com/office/powerpoint/2010/main" val="1288649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13D2-A342-4BDA-AA25-BE73D4EEB34C}"/>
              </a:ext>
            </a:extLst>
          </p:cNvPr>
          <p:cNvSpPr>
            <a:spLocks noGrp="1"/>
          </p:cNvSpPr>
          <p:nvPr>
            <p:ph type="title"/>
          </p:nvPr>
        </p:nvSpPr>
        <p:spPr>
          <a:xfrm>
            <a:off x="1814003" y="603471"/>
            <a:ext cx="8911687" cy="1280890"/>
          </a:xfrm>
        </p:spPr>
        <p:txBody>
          <a:bodyPr>
            <a:normAutofit/>
          </a:bodyPr>
          <a:lstStyle/>
          <a:p>
            <a:r>
              <a:rPr lang="en-US" sz="2000" b="1" dirty="0">
                <a:solidFill>
                  <a:schemeClr val="accent1">
                    <a:lumMod val="60000"/>
                    <a:lumOff val="40000"/>
                  </a:schemeClr>
                </a:solidFill>
              </a:rPr>
              <a:t>✅ Simple LLM-Based Project: </a:t>
            </a:r>
            <a:r>
              <a:rPr lang="en-US" sz="2000" b="1" i="1" dirty="0">
                <a:solidFill>
                  <a:schemeClr val="accent1">
                    <a:lumMod val="60000"/>
                    <a:lumOff val="40000"/>
                  </a:schemeClr>
                </a:solidFill>
              </a:rPr>
              <a:t>“AI Chatbot with </a:t>
            </a:r>
            <a:r>
              <a:rPr lang="en-US" sz="2000" b="1" i="1" dirty="0" err="1">
                <a:solidFill>
                  <a:schemeClr val="accent1">
                    <a:lumMod val="60000"/>
                    <a:lumOff val="40000"/>
                  </a:schemeClr>
                </a:solidFill>
              </a:rPr>
              <a:t>OpenAI</a:t>
            </a:r>
            <a:r>
              <a:rPr lang="en-US" sz="2000" b="1" i="1" dirty="0">
                <a:solidFill>
                  <a:schemeClr val="accent1">
                    <a:lumMod val="60000"/>
                    <a:lumOff val="40000"/>
                  </a:schemeClr>
                </a:solidFill>
              </a:rPr>
              <a:t> API”</a:t>
            </a:r>
            <a:br>
              <a:rPr lang="en-US" sz="2000" b="1" dirty="0"/>
            </a:br>
            <a:r>
              <a:rPr lang="en-US" sz="2000" dirty="0"/>
              <a:t>You can create this using:</a:t>
            </a:r>
            <a:br>
              <a:rPr lang="en-US" sz="2000" dirty="0"/>
            </a:br>
            <a:endParaRPr lang="en-US" sz="2000" dirty="0"/>
          </a:p>
        </p:txBody>
      </p:sp>
      <p:sp>
        <p:nvSpPr>
          <p:cNvPr id="3" name="Rectangle 2">
            <a:extLst>
              <a:ext uri="{FF2B5EF4-FFF2-40B4-BE49-F238E27FC236}">
                <a16:creationId xmlns:a16="http://schemas.microsoft.com/office/drawing/2014/main" id="{137CC76E-1532-45ED-8E93-F0FAB60A63F8}"/>
              </a:ext>
            </a:extLst>
          </p:cNvPr>
          <p:cNvSpPr/>
          <p:nvPr/>
        </p:nvSpPr>
        <p:spPr>
          <a:xfrm>
            <a:off x="1814004" y="1737995"/>
            <a:ext cx="3654641" cy="1200329"/>
          </a:xfrm>
          <a:prstGeom prst="rect">
            <a:avLst/>
          </a:prstGeom>
        </p:spPr>
        <p:txBody>
          <a:bodyPr wrap="square">
            <a:spAutoFit/>
          </a:bodyPr>
          <a:lstStyle/>
          <a:p>
            <a:r>
              <a:rPr lang="en-US" b="1" dirty="0">
                <a:solidFill>
                  <a:schemeClr val="accent1">
                    <a:lumMod val="60000"/>
                    <a:lumOff val="40000"/>
                  </a:schemeClr>
                </a:solidFill>
              </a:rPr>
              <a:t>🔧 Tech Stack:</a:t>
            </a:r>
          </a:p>
          <a:p>
            <a:pPr>
              <a:buFont typeface="Arial" panose="020B0604020202020204" pitchFamily="34" charset="0"/>
              <a:buChar char="•"/>
            </a:pPr>
            <a:r>
              <a:rPr lang="en-US" dirty="0"/>
              <a:t>Python (backend logic)</a:t>
            </a:r>
          </a:p>
          <a:p>
            <a:pPr>
              <a:buFont typeface="Arial" panose="020B0604020202020204" pitchFamily="34" charset="0"/>
              <a:buChar char="•"/>
            </a:pPr>
            <a:r>
              <a:rPr lang="en-US" dirty="0" err="1"/>
              <a:t>OpenAI</a:t>
            </a:r>
            <a:r>
              <a:rPr lang="en-US" dirty="0"/>
              <a:t> API (for LLM)</a:t>
            </a:r>
          </a:p>
          <a:p>
            <a:pPr>
              <a:buFont typeface="Arial" panose="020B0604020202020204" pitchFamily="34" charset="0"/>
              <a:buChar char="•"/>
            </a:pPr>
            <a:r>
              <a:rPr lang="en-US" dirty="0" err="1"/>
              <a:t>Streamlit</a:t>
            </a:r>
            <a:r>
              <a:rPr lang="en-US" dirty="0"/>
              <a:t> (optional, for web UI)</a:t>
            </a:r>
          </a:p>
        </p:txBody>
      </p:sp>
      <p:sp>
        <p:nvSpPr>
          <p:cNvPr id="4" name="Rectangle 3">
            <a:extLst>
              <a:ext uri="{FF2B5EF4-FFF2-40B4-BE49-F238E27FC236}">
                <a16:creationId xmlns:a16="http://schemas.microsoft.com/office/drawing/2014/main" id="{CDE19A2E-8B5F-4470-932B-FE3C9D795FA7}"/>
              </a:ext>
            </a:extLst>
          </p:cNvPr>
          <p:cNvSpPr/>
          <p:nvPr/>
        </p:nvSpPr>
        <p:spPr>
          <a:xfrm>
            <a:off x="1905045" y="3217908"/>
            <a:ext cx="2042547" cy="369332"/>
          </a:xfrm>
          <a:prstGeom prst="rect">
            <a:avLst/>
          </a:prstGeom>
        </p:spPr>
        <p:txBody>
          <a:bodyPr wrap="none">
            <a:spAutoFit/>
          </a:bodyPr>
          <a:lstStyle/>
          <a:p>
            <a:r>
              <a:rPr lang="en-US" dirty="0">
                <a:solidFill>
                  <a:schemeClr val="accent1">
                    <a:lumMod val="60000"/>
                    <a:lumOff val="40000"/>
                  </a:schemeClr>
                </a:solidFill>
              </a:rPr>
              <a:t>🚀</a:t>
            </a:r>
            <a:r>
              <a:rPr lang="en-US" dirty="0"/>
              <a:t> </a:t>
            </a:r>
            <a:r>
              <a:rPr lang="en-US" dirty="0">
                <a:solidFill>
                  <a:schemeClr val="accent1">
                    <a:lumMod val="60000"/>
                    <a:lumOff val="40000"/>
                  </a:schemeClr>
                </a:solidFill>
              </a:rPr>
              <a:t>Step-by-step</a:t>
            </a:r>
            <a:r>
              <a:rPr lang="en-US" dirty="0"/>
              <a:t>:</a:t>
            </a:r>
          </a:p>
        </p:txBody>
      </p:sp>
      <p:sp>
        <p:nvSpPr>
          <p:cNvPr id="5" name="Rectangle 1">
            <a:extLst>
              <a:ext uri="{FF2B5EF4-FFF2-40B4-BE49-F238E27FC236}">
                <a16:creationId xmlns:a16="http://schemas.microsoft.com/office/drawing/2014/main" id="{1EC70547-C3EA-45A1-BC47-48F8E313D307}"/>
              </a:ext>
            </a:extLst>
          </p:cNvPr>
          <p:cNvSpPr>
            <a:spLocks noChangeArrowheads="1"/>
          </p:cNvSpPr>
          <p:nvPr/>
        </p:nvSpPr>
        <p:spPr bwMode="auto">
          <a:xfrm>
            <a:off x="1891824" y="3926482"/>
            <a:ext cx="437802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1. Install Required Libraries</a:t>
            </a:r>
          </a:p>
          <a:p>
            <a:pPr lvl="0" defTabSz="914400" eaLnBrk="0" fontAlgn="base" hangingPunct="0">
              <a:spcBef>
                <a:spcPct val="0"/>
              </a:spcBef>
              <a:spcAft>
                <a:spcPct val="0"/>
              </a:spcAft>
            </a:pPr>
            <a:r>
              <a:rPr lang="en-US" altLang="en-US" dirty="0">
                <a:latin typeface="Arial" panose="020B0604020202020204" pitchFamily="34" charset="0"/>
              </a:rPr>
              <a:t>pip install </a:t>
            </a:r>
            <a:r>
              <a:rPr lang="en-US" altLang="en-US" dirty="0" err="1">
                <a:latin typeface="Arial" panose="020B0604020202020204" pitchFamily="34" charset="0"/>
              </a:rPr>
              <a:t>openai</a:t>
            </a:r>
            <a:r>
              <a:rPr lang="en-US" altLang="en-US" dirty="0">
                <a:latin typeface="Arial" panose="020B0604020202020204" pitchFamily="34" charset="0"/>
              </a:rPr>
              <a:t> </a:t>
            </a:r>
            <a:r>
              <a:rPr lang="en-US" altLang="en-US" dirty="0" err="1">
                <a:latin typeface="Arial" panose="020B0604020202020204" pitchFamily="34" charset="0"/>
              </a:rPr>
              <a:t>streamlit</a:t>
            </a:r>
            <a:r>
              <a:rPr lang="en-US" altLang="en-US" dirty="0">
                <a:latin typeface="Arial" panose="020B0604020202020204" pitchFamily="34" charset="0"/>
              </a:rPr>
              <a:t> python-</a:t>
            </a:r>
            <a:r>
              <a:rPr lang="en-US" altLang="en-US" dirty="0" err="1">
                <a:latin typeface="Arial" panose="020B0604020202020204" pitchFamily="34" charset="0"/>
              </a:rPr>
              <a:t>dotenv</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C48E9F7-8188-4380-BC12-7515F1B4568F}"/>
              </a:ext>
            </a:extLst>
          </p:cNvPr>
          <p:cNvSpPr>
            <a:spLocks noChangeArrowheads="1"/>
          </p:cNvSpPr>
          <p:nvPr/>
        </p:nvSpPr>
        <p:spPr bwMode="auto">
          <a:xfrm>
            <a:off x="1962610" y="5031828"/>
            <a:ext cx="595258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2. Setup </a:t>
            </a:r>
            <a:r>
              <a:rPr kumimoji="0" lang="en-US" altLang="en-US" sz="1600" b="1" i="0" u="none" strike="noStrike" cap="none" normalizeH="0" baseline="0" dirty="0">
                <a:ln>
                  <a:noFill/>
                </a:ln>
                <a:solidFill>
                  <a:schemeClr val="accent1">
                    <a:lumMod val="60000"/>
                    <a:lumOff val="40000"/>
                  </a:schemeClr>
                </a:solidFill>
                <a:effectLst/>
                <a:latin typeface="Arial Unicode MS"/>
              </a:rPr>
              <a:t>.env</a:t>
            </a:r>
            <a:r>
              <a:rPr kumimoji="0" lang="en-US" altLang="en-US" sz="1600" b="1" i="0" u="none" strike="noStrike" cap="none" normalizeH="0" baseline="0" dirty="0">
                <a:ln>
                  <a:noFill/>
                </a:ln>
                <a:solidFill>
                  <a:schemeClr val="accent1">
                    <a:lumMod val="60000"/>
                    <a:lumOff val="40000"/>
                  </a:schemeClr>
                </a:solidFill>
                <a:effectLst/>
              </a:rPr>
              <a:t> File (Store your API key safely)</a:t>
            </a:r>
            <a:endPar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Create a </a:t>
            </a:r>
            <a:r>
              <a:rPr kumimoji="0" lang="en-US" altLang="en-US" sz="1600" b="0" i="0" u="none" strike="noStrike" cap="none" normalizeH="0" baseline="0" dirty="0">
                <a:ln>
                  <a:noFill/>
                </a:ln>
                <a:solidFill>
                  <a:schemeClr val="tx1"/>
                </a:solidFill>
                <a:effectLst/>
                <a:latin typeface="Arial Unicode MS"/>
              </a:rPr>
              <a:t>.env</a:t>
            </a:r>
            <a:r>
              <a:rPr kumimoji="0" lang="en-US" altLang="en-US" sz="1600" b="0" i="0" u="none" strike="noStrike" cap="none" normalizeH="0" baseline="0" dirty="0">
                <a:ln>
                  <a:noFill/>
                </a:ln>
                <a:solidFill>
                  <a:schemeClr val="tx1"/>
                </a:solidFill>
                <a:effectLst/>
              </a:rPr>
              <a:t> file:</a:t>
            </a:r>
            <a:endParaRPr kumimoji="0" lang="en-US" altLang="en-US"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OPENAI_API_KEY=</a:t>
            </a:r>
            <a:r>
              <a:rPr kumimoji="0" lang="en-US" altLang="en-US" sz="1600" b="0" i="0" u="none" strike="noStrike" cap="none" normalizeH="0" baseline="0" dirty="0" err="1">
                <a:ln>
                  <a:noFill/>
                </a:ln>
                <a:solidFill>
                  <a:schemeClr val="tx1"/>
                </a:solidFill>
                <a:effectLst/>
                <a:latin typeface="Arial Unicode MS"/>
              </a:rPr>
              <a:t>your_api_key_here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461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EA9C-0A5F-4630-BC0D-E6DA0EB6E9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BC09F1-2D20-4E38-B6A9-AB7010276C28}"/>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DE6C668F-5A51-480C-AC1A-E1FD0CB9079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1274476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291</TotalTime>
  <Words>528</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Unicode MS</vt:lpstr>
      <vt:lpstr>Atkinson Hyperlegible</vt:lpstr>
      <vt:lpstr>Century Gothic</vt:lpstr>
      <vt:lpstr>Wingdings 3</vt:lpstr>
      <vt:lpstr>Wisp</vt:lpstr>
      <vt:lpstr>What is an LLM (Large Language Model)      What is an LLM (Large Language Model)?  A Large Language Model (LLM) is a type of artificial intelligence (AI) model designed to understand, generate, and interpret human language. These models are trained on vast amounts of text data from books, articles, websites, and other sources to learn patterns, grammar, context, and even some level of reasoning.  Key Features of LLMs:  Scale:    They contain billions or even trillions of parameters (the internal weights that help the model make predictions).  Training Data:  Extensive datasets covering diverse topics and styles of language.  Capabilities:  They can perform tasks such as text generation, translation, summarization, question-answering, and more.  Examples:  Some well-known LLMs include DeepAI's GPT series (like GPT-3 and GPT-4), Google's BERT, and Meta's LLaMA.     </vt:lpstr>
      <vt:lpstr>PowerPoint Presentation</vt:lpstr>
      <vt:lpstr>✨ Where LLMs are used?  Chatbots (like ChatGPT) Search engines (AI-powered results) Content writing tools Code generation Education &amp; learning Virtual assistants (like Siri, Alexa) </vt:lpstr>
      <vt:lpstr>✅ Simple LLM-Based Project: “AI Chatbot with OpenAI API” You can create this using: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 LLM (Large Language Model)      What is an LLM (Large Language Model)?  A Large Language Model (LLM) is a type of artificial intelligence (AI) model designed to understand, generate, and interpret human language. These models are trained on vast amounts of text data from books, articles, websites, and other sources to learn patterns, grammar, context, and even some level of reasoning.  Key Features of LLMs:  Scale: They contain billions or even trillions of parameters (the internal weights that help the model make predictions). Training Data: Extensive datasets covering diverse topics and styles of language. Capabilities: They can perform tasks such as text generation, translation, summarization, question-answering, and more. Examples: Some well-known LLMs include DeepAI's GPT series (like GPT-3 and GPT-4), Google's BERT, and Meta's LLaMA.</dc:title>
  <dc:creator>laptop world</dc:creator>
  <cp:lastModifiedBy>laptop world</cp:lastModifiedBy>
  <cp:revision>8</cp:revision>
  <dcterms:created xsi:type="dcterms:W3CDTF">2025-05-24T07:05:26Z</dcterms:created>
  <dcterms:modified xsi:type="dcterms:W3CDTF">2025-05-24T19:36:33Z</dcterms:modified>
</cp:coreProperties>
</file>