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sldIdLst>
    <p:sldId id="257" r:id="rId2"/>
    <p:sldId id="271" r:id="rId3"/>
    <p:sldId id="272" r:id="rId4"/>
    <p:sldId id="258" r:id="rId5"/>
    <p:sldId id="259" r:id="rId6"/>
    <p:sldId id="260" r:id="rId7"/>
    <p:sldId id="261" r:id="rId8"/>
    <p:sldId id="262" r:id="rId9"/>
    <p:sldId id="263" r:id="rId10"/>
    <p:sldId id="264" r:id="rId11"/>
    <p:sldId id="265" r:id="rId12"/>
    <p:sldId id="266" r:id="rId13"/>
    <p:sldId id="270" r:id="rId14"/>
    <p:sldId id="269" r:id="rId15"/>
    <p:sldId id="267" r:id="rId16"/>
    <p:sldId id="26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0" d="100"/>
          <a:sy n="60" d="100"/>
        </p:scale>
        <p:origin x="-1656" y="-258"/>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dirty="0">
              <a:solidFill>
                <a:prstClr val="white"/>
              </a:solidFill>
            </a:endParaRPr>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5DF14747-FFA2-4199-BCCF-D127C74560B5}" type="datetimeFigureOut">
              <a:rPr lang="en-US" smtClean="0">
                <a:solidFill>
                  <a:prstClr val="white">
                    <a:tint val="95000"/>
                  </a:prstClr>
                </a:solidFill>
              </a:rPr>
              <a:pPr/>
              <a:t>11/28/2019</a:t>
            </a:fld>
            <a:endParaRPr lang="en-US" dirty="0">
              <a:solidFill>
                <a:prstClr val="white">
                  <a:tint val="9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95000"/>
                </a:prstClr>
              </a:solidFill>
            </a:endParaRPr>
          </a:p>
        </p:txBody>
      </p:sp>
      <p:sp>
        <p:nvSpPr>
          <p:cNvPr id="6" name="Slide Number Placeholder 5"/>
          <p:cNvSpPr>
            <a:spLocks noGrp="1"/>
          </p:cNvSpPr>
          <p:nvPr>
            <p:ph type="sldNum" sz="quarter" idx="12"/>
          </p:nvPr>
        </p:nvSpPr>
        <p:spPr/>
        <p:txBody>
          <a:bodyPr/>
          <a:lstStyle/>
          <a:p>
            <a:fld id="{B13411AC-70D7-4A3E-8037-AE66ACE48180}" type="slidenum">
              <a:rPr lang="en-US" smtClean="0">
                <a:solidFill>
                  <a:prstClr val="white">
                    <a:tint val="95000"/>
                  </a:prstClr>
                </a:solidFill>
              </a:rPr>
              <a:pPr/>
              <a:t>‹#›</a:t>
            </a:fld>
            <a:endParaRPr lang="en-US" dirty="0">
              <a:solidFill>
                <a:prstClr val="white">
                  <a:tint val="95000"/>
                </a:prstClr>
              </a:solidFill>
            </a:endParaRPr>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dirty="0">
              <a:solidFill>
                <a:prstClr val="white"/>
              </a:solidFill>
            </a:endParaRPr>
          </a:p>
        </p:txBody>
      </p:sp>
    </p:spTree>
    <p:extLst>
      <p:ext uri="{BB962C8B-B14F-4D97-AF65-F5344CB8AC3E}">
        <p14:creationId xmlns:p14="http://schemas.microsoft.com/office/powerpoint/2010/main" xmlns="" val="171612079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DF14747-FFA2-4199-BCCF-D127C74560B5}" type="datetimeFigureOut">
              <a:rPr lang="en-US" smtClean="0">
                <a:solidFill>
                  <a:prstClr val="black">
                    <a:tint val="95000"/>
                  </a:prstClr>
                </a:solidFill>
              </a:rPr>
              <a:pPr/>
              <a:t>11/28/2019</a:t>
            </a:fld>
            <a:endParaRPr lang="en-US" dirty="0">
              <a:solidFill>
                <a:prstClr val="black">
                  <a:tint val="9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95000"/>
                </a:prstClr>
              </a:solidFill>
            </a:endParaRPr>
          </a:p>
        </p:txBody>
      </p:sp>
      <p:sp>
        <p:nvSpPr>
          <p:cNvPr id="6" name="Slide Number Placeholder 5"/>
          <p:cNvSpPr>
            <a:spLocks noGrp="1"/>
          </p:cNvSpPr>
          <p:nvPr>
            <p:ph type="sldNum" sz="quarter" idx="12"/>
          </p:nvPr>
        </p:nvSpPr>
        <p:spPr/>
        <p:txBody>
          <a:bodyPr/>
          <a:lstStyle/>
          <a:p>
            <a:fld id="{B13411AC-70D7-4A3E-8037-AE66ACE48180}" type="slidenum">
              <a:rPr lang="en-US" smtClean="0">
                <a:solidFill>
                  <a:prstClr val="black">
                    <a:tint val="95000"/>
                  </a:prstClr>
                </a:solidFill>
              </a:rPr>
              <a:pPr/>
              <a:t>‹#›</a:t>
            </a:fld>
            <a:endParaRPr lang="en-US" dirty="0">
              <a:solidFill>
                <a:prstClr val="black">
                  <a:tint val="95000"/>
                </a:prstClr>
              </a:solidFill>
            </a:endParaRPr>
          </a:p>
        </p:txBody>
      </p:sp>
    </p:spTree>
    <p:extLst>
      <p:ext uri="{BB962C8B-B14F-4D97-AF65-F5344CB8AC3E}">
        <p14:creationId xmlns:p14="http://schemas.microsoft.com/office/powerpoint/2010/main" xmlns="" val="3943300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dirty="0">
              <a:solidFill>
                <a:prstClr val="white"/>
              </a:solidFill>
            </a:endParaRPr>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dirty="0">
              <a:solidFill>
                <a:prstClr val="white"/>
              </a:solidFill>
            </a:endParaRPr>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DF14747-FFA2-4199-BCCF-D127C74560B5}" type="datetimeFigureOut">
              <a:rPr lang="en-US" smtClean="0">
                <a:solidFill>
                  <a:prstClr val="black">
                    <a:tint val="95000"/>
                  </a:prstClr>
                </a:solidFill>
              </a:rPr>
              <a:pPr/>
              <a:t>11/28/2019</a:t>
            </a:fld>
            <a:endParaRPr lang="en-US" dirty="0">
              <a:solidFill>
                <a:prstClr val="black">
                  <a:tint val="95000"/>
                </a:prstClr>
              </a:solidFill>
            </a:endParaRPr>
          </a:p>
        </p:txBody>
      </p:sp>
      <p:sp>
        <p:nvSpPr>
          <p:cNvPr id="5" name="Footer Placeholder 4"/>
          <p:cNvSpPr>
            <a:spLocks noGrp="1"/>
          </p:cNvSpPr>
          <p:nvPr>
            <p:ph type="ftr" sz="quarter" idx="11"/>
          </p:nvPr>
        </p:nvSpPr>
        <p:spPr>
          <a:xfrm>
            <a:off x="2640597" y="6377459"/>
            <a:ext cx="3836404" cy="365125"/>
          </a:xfrm>
        </p:spPr>
        <p:txBody>
          <a:bodyPr/>
          <a:lstStyle/>
          <a:p>
            <a:endParaRPr lang="en-US" dirty="0">
              <a:solidFill>
                <a:prstClr val="black">
                  <a:tint val="95000"/>
                </a:prstClr>
              </a:solidFill>
            </a:endParaRPr>
          </a:p>
        </p:txBody>
      </p:sp>
      <p:sp>
        <p:nvSpPr>
          <p:cNvPr id="6" name="Slide Number Placeholder 5"/>
          <p:cNvSpPr>
            <a:spLocks noGrp="1"/>
          </p:cNvSpPr>
          <p:nvPr>
            <p:ph type="sldNum" sz="quarter" idx="12"/>
          </p:nvPr>
        </p:nvSpPr>
        <p:spPr/>
        <p:txBody>
          <a:bodyPr/>
          <a:lstStyle/>
          <a:p>
            <a:fld id="{B13411AC-70D7-4A3E-8037-AE66ACE48180}" type="slidenum">
              <a:rPr lang="en-US" smtClean="0">
                <a:solidFill>
                  <a:prstClr val="black">
                    <a:tint val="95000"/>
                  </a:prstClr>
                </a:solidFill>
              </a:rPr>
              <a:pPr/>
              <a:t>‹#›</a:t>
            </a:fld>
            <a:endParaRPr lang="en-US" dirty="0">
              <a:solidFill>
                <a:prstClr val="black">
                  <a:tint val="95000"/>
                </a:prstClr>
              </a:solidFill>
            </a:endParaRPr>
          </a:p>
        </p:txBody>
      </p:sp>
    </p:spTree>
    <p:extLst>
      <p:ext uri="{BB962C8B-B14F-4D97-AF65-F5344CB8AC3E}">
        <p14:creationId xmlns:p14="http://schemas.microsoft.com/office/powerpoint/2010/main" xmlns="" val="640930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DF14747-FFA2-4199-BCCF-D127C74560B5}" type="datetimeFigureOut">
              <a:rPr lang="en-US" smtClean="0">
                <a:solidFill>
                  <a:prstClr val="black">
                    <a:tint val="95000"/>
                  </a:prstClr>
                </a:solidFill>
              </a:rPr>
              <a:pPr/>
              <a:t>11/28/2019</a:t>
            </a:fld>
            <a:endParaRPr lang="en-US" dirty="0">
              <a:solidFill>
                <a:prstClr val="black">
                  <a:tint val="9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95000"/>
                </a:prstClr>
              </a:solidFill>
            </a:endParaRPr>
          </a:p>
        </p:txBody>
      </p:sp>
      <p:sp>
        <p:nvSpPr>
          <p:cNvPr id="6" name="Slide Number Placeholder 5"/>
          <p:cNvSpPr>
            <a:spLocks noGrp="1"/>
          </p:cNvSpPr>
          <p:nvPr>
            <p:ph type="sldNum" sz="quarter" idx="12"/>
          </p:nvPr>
        </p:nvSpPr>
        <p:spPr/>
        <p:txBody>
          <a:bodyPr/>
          <a:lstStyle/>
          <a:p>
            <a:fld id="{B13411AC-70D7-4A3E-8037-AE66ACE48180}" type="slidenum">
              <a:rPr lang="en-US" smtClean="0">
                <a:solidFill>
                  <a:prstClr val="black">
                    <a:tint val="95000"/>
                  </a:prstClr>
                </a:solidFill>
              </a:rPr>
              <a:pPr/>
              <a:t>‹#›</a:t>
            </a:fld>
            <a:endParaRPr lang="en-US" dirty="0">
              <a:solidFill>
                <a:prstClr val="black">
                  <a:tint val="95000"/>
                </a:prstClr>
              </a:solidFill>
            </a:endParaRPr>
          </a:p>
        </p:txBody>
      </p:sp>
    </p:spTree>
    <p:extLst>
      <p:ext uri="{BB962C8B-B14F-4D97-AF65-F5344CB8AC3E}">
        <p14:creationId xmlns:p14="http://schemas.microsoft.com/office/powerpoint/2010/main" xmlns="" val="2195082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dirty="0">
              <a:solidFill>
                <a:prstClr val="white"/>
              </a:solidFill>
            </a:endParaRPr>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dirty="0">
              <a:solidFill>
                <a:prstClr val="white"/>
              </a:solidFill>
            </a:endParaRPr>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DF14747-FFA2-4199-BCCF-D127C74560B5}" type="datetimeFigureOut">
              <a:rPr lang="en-US" smtClean="0">
                <a:solidFill>
                  <a:prstClr val="white">
                    <a:tint val="95000"/>
                  </a:prstClr>
                </a:solidFill>
              </a:rPr>
              <a:pPr/>
              <a:t>11/28/2019</a:t>
            </a:fld>
            <a:endParaRPr lang="en-US" dirty="0">
              <a:solidFill>
                <a:prstClr val="white">
                  <a:tint val="9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95000"/>
                </a:prstClr>
              </a:solidFill>
            </a:endParaRPr>
          </a:p>
        </p:txBody>
      </p:sp>
      <p:sp>
        <p:nvSpPr>
          <p:cNvPr id="6" name="Slide Number Placeholder 5"/>
          <p:cNvSpPr>
            <a:spLocks noGrp="1"/>
          </p:cNvSpPr>
          <p:nvPr>
            <p:ph type="sldNum" sz="quarter" idx="12"/>
          </p:nvPr>
        </p:nvSpPr>
        <p:spPr/>
        <p:txBody>
          <a:bodyPr/>
          <a:lstStyle/>
          <a:p>
            <a:fld id="{B13411AC-70D7-4A3E-8037-AE66ACE48180}" type="slidenum">
              <a:rPr lang="en-US" smtClean="0">
                <a:solidFill>
                  <a:prstClr val="white">
                    <a:tint val="95000"/>
                  </a:prstClr>
                </a:solidFill>
              </a:rPr>
              <a:pPr/>
              <a:t>‹#›</a:t>
            </a:fld>
            <a:endParaRPr lang="en-US" dirty="0">
              <a:solidFill>
                <a:prstClr val="white">
                  <a:tint val="95000"/>
                </a:prstClr>
              </a:solidFill>
            </a:endParaRPr>
          </a:p>
        </p:txBody>
      </p:sp>
    </p:spTree>
    <p:extLst>
      <p:ext uri="{BB962C8B-B14F-4D97-AF65-F5344CB8AC3E}">
        <p14:creationId xmlns:p14="http://schemas.microsoft.com/office/powerpoint/2010/main" xmlns="" val="305716519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DF14747-FFA2-4199-BCCF-D127C74560B5}" type="datetimeFigureOut">
              <a:rPr lang="en-US" smtClean="0">
                <a:solidFill>
                  <a:prstClr val="black">
                    <a:tint val="95000"/>
                  </a:prstClr>
                </a:solidFill>
              </a:rPr>
              <a:pPr/>
              <a:t>11/28/2019</a:t>
            </a:fld>
            <a:endParaRPr lang="en-US" dirty="0">
              <a:solidFill>
                <a:prstClr val="black">
                  <a:tint val="9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95000"/>
                </a:prstClr>
              </a:solidFill>
            </a:endParaRPr>
          </a:p>
        </p:txBody>
      </p:sp>
      <p:sp>
        <p:nvSpPr>
          <p:cNvPr id="7" name="Slide Number Placeholder 6"/>
          <p:cNvSpPr>
            <a:spLocks noGrp="1"/>
          </p:cNvSpPr>
          <p:nvPr>
            <p:ph type="sldNum" sz="quarter" idx="12"/>
          </p:nvPr>
        </p:nvSpPr>
        <p:spPr/>
        <p:txBody>
          <a:bodyPr/>
          <a:lstStyle/>
          <a:p>
            <a:fld id="{B13411AC-70D7-4A3E-8037-AE66ACE48180}" type="slidenum">
              <a:rPr lang="en-US" smtClean="0">
                <a:solidFill>
                  <a:prstClr val="black">
                    <a:tint val="95000"/>
                  </a:prstClr>
                </a:solidFill>
              </a:rPr>
              <a:pPr/>
              <a:t>‹#›</a:t>
            </a:fld>
            <a:endParaRPr lang="en-US" dirty="0">
              <a:solidFill>
                <a:prstClr val="black">
                  <a:tint val="95000"/>
                </a:prstClr>
              </a:solidFill>
            </a:endParaRPr>
          </a:p>
        </p:txBody>
      </p:sp>
    </p:spTree>
    <p:extLst>
      <p:ext uri="{BB962C8B-B14F-4D97-AF65-F5344CB8AC3E}">
        <p14:creationId xmlns:p14="http://schemas.microsoft.com/office/powerpoint/2010/main" xmlns="" val="187212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DF14747-FFA2-4199-BCCF-D127C74560B5}" type="datetimeFigureOut">
              <a:rPr lang="en-US" smtClean="0">
                <a:solidFill>
                  <a:prstClr val="black">
                    <a:tint val="95000"/>
                  </a:prstClr>
                </a:solidFill>
              </a:rPr>
              <a:pPr/>
              <a:t>11/28/2019</a:t>
            </a:fld>
            <a:endParaRPr lang="en-US" dirty="0">
              <a:solidFill>
                <a:prstClr val="black">
                  <a:tint val="9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95000"/>
                </a:prstClr>
              </a:solidFill>
            </a:endParaRPr>
          </a:p>
        </p:txBody>
      </p:sp>
      <p:sp>
        <p:nvSpPr>
          <p:cNvPr id="9" name="Slide Number Placeholder 8"/>
          <p:cNvSpPr>
            <a:spLocks noGrp="1"/>
          </p:cNvSpPr>
          <p:nvPr>
            <p:ph type="sldNum" sz="quarter" idx="12"/>
          </p:nvPr>
        </p:nvSpPr>
        <p:spPr/>
        <p:txBody>
          <a:bodyPr/>
          <a:lstStyle/>
          <a:p>
            <a:fld id="{B13411AC-70D7-4A3E-8037-AE66ACE48180}" type="slidenum">
              <a:rPr lang="en-US" smtClean="0">
                <a:solidFill>
                  <a:prstClr val="black">
                    <a:tint val="95000"/>
                  </a:prstClr>
                </a:solidFill>
              </a:rPr>
              <a:pPr/>
              <a:t>‹#›</a:t>
            </a:fld>
            <a:endParaRPr lang="en-US" dirty="0">
              <a:solidFill>
                <a:prstClr val="black">
                  <a:tint val="95000"/>
                </a:prstClr>
              </a:solidFill>
            </a:endParaRPr>
          </a:p>
        </p:txBody>
      </p:sp>
    </p:spTree>
    <p:extLst>
      <p:ext uri="{BB962C8B-B14F-4D97-AF65-F5344CB8AC3E}">
        <p14:creationId xmlns:p14="http://schemas.microsoft.com/office/powerpoint/2010/main" xmlns="" val="998835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DF14747-FFA2-4199-BCCF-D127C74560B5}" type="datetimeFigureOut">
              <a:rPr lang="en-US" smtClean="0">
                <a:solidFill>
                  <a:prstClr val="black">
                    <a:tint val="95000"/>
                  </a:prstClr>
                </a:solidFill>
              </a:rPr>
              <a:pPr/>
              <a:t>11/28/2019</a:t>
            </a:fld>
            <a:endParaRPr lang="en-US" dirty="0">
              <a:solidFill>
                <a:prstClr val="black">
                  <a:tint val="9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95000"/>
                </a:prstClr>
              </a:solidFill>
            </a:endParaRPr>
          </a:p>
        </p:txBody>
      </p:sp>
      <p:sp>
        <p:nvSpPr>
          <p:cNvPr id="5" name="Slide Number Placeholder 4"/>
          <p:cNvSpPr>
            <a:spLocks noGrp="1"/>
          </p:cNvSpPr>
          <p:nvPr>
            <p:ph type="sldNum" sz="quarter" idx="12"/>
          </p:nvPr>
        </p:nvSpPr>
        <p:spPr/>
        <p:txBody>
          <a:bodyPr/>
          <a:lstStyle/>
          <a:p>
            <a:fld id="{B13411AC-70D7-4A3E-8037-AE66ACE48180}" type="slidenum">
              <a:rPr lang="en-US" smtClean="0">
                <a:solidFill>
                  <a:prstClr val="black">
                    <a:tint val="95000"/>
                  </a:prstClr>
                </a:solidFill>
              </a:rPr>
              <a:pPr/>
              <a:t>‹#›</a:t>
            </a:fld>
            <a:endParaRPr lang="en-US" dirty="0">
              <a:solidFill>
                <a:prstClr val="black">
                  <a:tint val="95000"/>
                </a:prstClr>
              </a:solidFill>
            </a:endParaRPr>
          </a:p>
        </p:txBody>
      </p:sp>
    </p:spTree>
    <p:extLst>
      <p:ext uri="{BB962C8B-B14F-4D97-AF65-F5344CB8AC3E}">
        <p14:creationId xmlns:p14="http://schemas.microsoft.com/office/powerpoint/2010/main" xmlns="" val="656702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F14747-FFA2-4199-BCCF-D127C74560B5}" type="datetimeFigureOut">
              <a:rPr lang="en-US" smtClean="0">
                <a:solidFill>
                  <a:prstClr val="black">
                    <a:tint val="95000"/>
                  </a:prstClr>
                </a:solidFill>
              </a:rPr>
              <a:pPr/>
              <a:t>11/28/2019</a:t>
            </a:fld>
            <a:endParaRPr lang="en-US" dirty="0">
              <a:solidFill>
                <a:prstClr val="black">
                  <a:tint val="9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95000"/>
                </a:prstClr>
              </a:solidFill>
            </a:endParaRPr>
          </a:p>
        </p:txBody>
      </p:sp>
      <p:sp>
        <p:nvSpPr>
          <p:cNvPr id="4" name="Slide Number Placeholder 3"/>
          <p:cNvSpPr>
            <a:spLocks noGrp="1"/>
          </p:cNvSpPr>
          <p:nvPr>
            <p:ph type="sldNum" sz="quarter" idx="12"/>
          </p:nvPr>
        </p:nvSpPr>
        <p:spPr/>
        <p:txBody>
          <a:bodyPr/>
          <a:lstStyle/>
          <a:p>
            <a:fld id="{B13411AC-70D7-4A3E-8037-AE66ACE48180}" type="slidenum">
              <a:rPr lang="en-US" smtClean="0">
                <a:solidFill>
                  <a:prstClr val="black">
                    <a:tint val="95000"/>
                  </a:prstClr>
                </a:solidFill>
              </a:rPr>
              <a:pPr/>
              <a:t>‹#›</a:t>
            </a:fld>
            <a:endParaRPr lang="en-US" dirty="0">
              <a:solidFill>
                <a:prstClr val="black">
                  <a:tint val="95000"/>
                </a:prstClr>
              </a:solidFill>
            </a:endParaRPr>
          </a:p>
        </p:txBody>
      </p:sp>
    </p:spTree>
    <p:extLst>
      <p:ext uri="{BB962C8B-B14F-4D97-AF65-F5344CB8AC3E}">
        <p14:creationId xmlns:p14="http://schemas.microsoft.com/office/powerpoint/2010/main" xmlns="" val="1561792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DF14747-FFA2-4199-BCCF-D127C74560B5}" type="datetimeFigureOut">
              <a:rPr lang="en-US" smtClean="0">
                <a:solidFill>
                  <a:prstClr val="black">
                    <a:tint val="95000"/>
                  </a:prstClr>
                </a:solidFill>
              </a:rPr>
              <a:pPr/>
              <a:t>11/28/2019</a:t>
            </a:fld>
            <a:endParaRPr lang="en-US" dirty="0">
              <a:solidFill>
                <a:prstClr val="black">
                  <a:tint val="9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95000"/>
                </a:prstClr>
              </a:solidFill>
            </a:endParaRPr>
          </a:p>
        </p:txBody>
      </p:sp>
      <p:sp>
        <p:nvSpPr>
          <p:cNvPr id="7" name="Slide Number Placeholder 6"/>
          <p:cNvSpPr>
            <a:spLocks noGrp="1"/>
          </p:cNvSpPr>
          <p:nvPr>
            <p:ph type="sldNum" sz="quarter" idx="12"/>
          </p:nvPr>
        </p:nvSpPr>
        <p:spPr/>
        <p:txBody>
          <a:bodyPr/>
          <a:lstStyle/>
          <a:p>
            <a:fld id="{B13411AC-70D7-4A3E-8037-AE66ACE48180}" type="slidenum">
              <a:rPr lang="en-US" smtClean="0">
                <a:solidFill>
                  <a:prstClr val="black">
                    <a:tint val="95000"/>
                  </a:prstClr>
                </a:solidFill>
              </a:rPr>
              <a:pPr/>
              <a:t>‹#›</a:t>
            </a:fld>
            <a:endParaRPr lang="en-US" dirty="0">
              <a:solidFill>
                <a:prstClr val="black">
                  <a:tint val="95000"/>
                </a:prstClr>
              </a:solidFill>
            </a:endParaRPr>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dirty="0">
              <a:solidFill>
                <a:prstClr val="white"/>
              </a:solidFill>
            </a:endParaRPr>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dirty="0">
              <a:solidFill>
                <a:prstClr val="white"/>
              </a:solidFill>
            </a:endParaRPr>
          </a:p>
        </p:txBody>
      </p:sp>
    </p:spTree>
    <p:extLst>
      <p:ext uri="{BB962C8B-B14F-4D97-AF65-F5344CB8AC3E}">
        <p14:creationId xmlns:p14="http://schemas.microsoft.com/office/powerpoint/2010/main" xmlns="" val="821593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5DF14747-FFA2-4199-BCCF-D127C74560B5}" type="datetimeFigureOut">
              <a:rPr lang="en-US" smtClean="0">
                <a:solidFill>
                  <a:prstClr val="black">
                    <a:tint val="95000"/>
                  </a:prstClr>
                </a:solidFill>
              </a:rPr>
              <a:pPr/>
              <a:t>11/28/2019</a:t>
            </a:fld>
            <a:endParaRPr lang="en-US" dirty="0">
              <a:solidFill>
                <a:prstClr val="black">
                  <a:tint val="95000"/>
                </a:prstClr>
              </a:solidFill>
            </a:endParaRPr>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dirty="0">
              <a:solidFill>
                <a:prstClr val="white"/>
              </a:solidFill>
            </a:endParaRPr>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dirty="0">
              <a:solidFill>
                <a:prstClr val="white"/>
              </a:solidFill>
            </a:endParaRPr>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dirty="0">
              <a:solidFill>
                <a:prstClr val="white">
                  <a:shade val="50000"/>
                </a:prstClr>
              </a:solidFill>
            </a:endParaRPr>
          </a:p>
        </p:txBody>
      </p:sp>
      <p:sp>
        <p:nvSpPr>
          <p:cNvPr id="7" name="Slide Number Placeholder 6"/>
          <p:cNvSpPr>
            <a:spLocks noGrp="1"/>
          </p:cNvSpPr>
          <p:nvPr>
            <p:ph type="sldNum" sz="quarter" idx="12"/>
          </p:nvPr>
        </p:nvSpPr>
        <p:spPr>
          <a:xfrm>
            <a:off x="8339328" y="1170432"/>
            <a:ext cx="733864" cy="201168"/>
          </a:xfrm>
        </p:spPr>
        <p:txBody>
          <a:bodyPr/>
          <a:lstStyle/>
          <a:p>
            <a:fld id="{B13411AC-70D7-4A3E-8037-AE66ACE48180}" type="slidenum">
              <a:rPr lang="en-US" smtClean="0">
                <a:solidFill>
                  <a:prstClr val="black">
                    <a:tint val="95000"/>
                  </a:prstClr>
                </a:solidFill>
              </a:rPr>
              <a:pPr/>
              <a:t>‹#›</a:t>
            </a:fld>
            <a:endParaRPr lang="en-US" dirty="0">
              <a:solidFill>
                <a:prstClr val="black">
                  <a:tint val="95000"/>
                </a:prstClr>
              </a:solidFill>
            </a:endParaRPr>
          </a:p>
        </p:txBody>
      </p:sp>
    </p:spTree>
    <p:extLst>
      <p:ext uri="{BB962C8B-B14F-4D97-AF65-F5344CB8AC3E}">
        <p14:creationId xmlns:p14="http://schemas.microsoft.com/office/powerpoint/2010/main" xmlns="" val="3448989620"/>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dirty="0">
              <a:solidFill>
                <a:prstClr val="white"/>
              </a:solidFill>
            </a:endParaRPr>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dirty="0">
              <a:solidFill>
                <a:prstClr val="white"/>
              </a:solidFill>
            </a:endParaRPr>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5DF14747-FFA2-4199-BCCF-D127C74560B5}" type="datetimeFigureOut">
              <a:rPr lang="en-US" smtClean="0">
                <a:solidFill>
                  <a:prstClr val="black">
                    <a:tint val="95000"/>
                  </a:prstClr>
                </a:solidFill>
              </a:rPr>
              <a:pPr/>
              <a:t>11/28/2019</a:t>
            </a:fld>
            <a:endParaRPr lang="en-US" dirty="0">
              <a:solidFill>
                <a:prstClr val="black">
                  <a:tint val="95000"/>
                </a:prstClr>
              </a:solidFill>
            </a:endParaRPr>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dirty="0">
              <a:solidFill>
                <a:prstClr val="black">
                  <a:tint val="95000"/>
                </a:prstClr>
              </a:solidFill>
            </a:endParaRPr>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B13411AC-70D7-4A3E-8037-AE66ACE48180}" type="slidenum">
              <a:rPr lang="en-US" smtClean="0">
                <a:solidFill>
                  <a:prstClr val="black">
                    <a:tint val="95000"/>
                  </a:prstClr>
                </a:solidFill>
              </a:rPr>
              <a:pPr/>
              <a:t>‹#›</a:t>
            </a:fld>
            <a:endParaRPr lang="en-US" dirty="0">
              <a:solidFill>
                <a:prstClr val="black">
                  <a:tint val="95000"/>
                </a:prstClr>
              </a:solidFill>
            </a:endParaRPr>
          </a:p>
        </p:txBody>
      </p:sp>
    </p:spTree>
    <p:extLst>
      <p:ext uri="{BB962C8B-B14F-4D97-AF65-F5344CB8AC3E}">
        <p14:creationId xmlns:p14="http://schemas.microsoft.com/office/powerpoint/2010/main" xmlns="" val="1379938068"/>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8" Type="http://schemas.openxmlformats.org/officeDocument/2006/relationships/image" Target="../media/image12.png"/><Relationship Id="rId3" Type="http://schemas.microsoft.com/office/2007/relationships/hdphoto" Target="../media/hdphoto3.wdp"/><Relationship Id="rId7"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4.xml"/><Relationship Id="rId6" Type="http://schemas.microsoft.com/office/2007/relationships/hdphoto" Target="../media/hdphoto4.wdp"/><Relationship Id="rId5" Type="http://schemas.openxmlformats.org/officeDocument/2006/relationships/image" Target="../media/image10.png"/><Relationship Id="rId10" Type="http://schemas.openxmlformats.org/officeDocument/2006/relationships/image" Target="../media/image13.png"/><Relationship Id="rId4" Type="http://schemas.openxmlformats.org/officeDocument/2006/relationships/image" Target="../media/image9.png"/><Relationship Id="rId9" Type="http://schemas.microsoft.com/office/2007/relationships/hdphoto" Target="../media/hdphoto5.wdp"/></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3962400" y="4267200"/>
            <a:ext cx="6477000" cy="2667000"/>
          </a:xfrm>
        </p:spPr>
        <p:txBody>
          <a:bodyPr numCol="2">
            <a:noAutofit/>
          </a:bodyPr>
          <a:lstStyle/>
          <a:p>
            <a:pPr marL="118872" indent="0">
              <a:buNone/>
            </a:pPr>
            <a:endParaRPr lang="en-US" dirty="0" smtClean="0">
              <a:solidFill>
                <a:srgbClr val="002060"/>
              </a:solidFill>
              <a:latin typeface="Tw Cen MT" panose="020B0602020104020603" pitchFamily="34" charset="0"/>
              <a:cs typeface="Shonar Bangla" pitchFamily="34" charset="0"/>
            </a:endParaRPr>
          </a:p>
          <a:p>
            <a:pPr marL="118872" indent="0">
              <a:buNone/>
            </a:pPr>
            <a:endParaRPr lang="en-US" sz="1200" dirty="0">
              <a:solidFill>
                <a:srgbClr val="002060"/>
              </a:solidFill>
              <a:latin typeface="Tw Cen MT" panose="020B0602020104020603" pitchFamily="34" charset="0"/>
              <a:cs typeface="Shonar Bangla" pitchFamily="34" charset="0"/>
            </a:endParaRPr>
          </a:p>
        </p:txBody>
      </p:sp>
      <p:sp>
        <p:nvSpPr>
          <p:cNvPr id="2" name="Text Placeholder 1"/>
          <p:cNvSpPr>
            <a:spLocks noGrp="1"/>
          </p:cNvSpPr>
          <p:nvPr>
            <p:ph type="body" idx="1"/>
          </p:nvPr>
        </p:nvSpPr>
        <p:spPr>
          <a:xfrm>
            <a:off x="0" y="457200"/>
            <a:ext cx="9144000" cy="715355"/>
          </a:xfrm>
        </p:spPr>
        <p:txBody>
          <a:bodyPr>
            <a:noAutofit/>
          </a:bodyPr>
          <a:lstStyle/>
          <a:p>
            <a:pPr algn="ctr"/>
            <a:r>
              <a:rPr lang="en-US" sz="2800" dirty="0" smtClean="0">
                <a:solidFill>
                  <a:schemeClr val="bg1"/>
                </a:solidFill>
              </a:rPr>
              <a:t>Practical training presentation </a:t>
            </a:r>
          </a:p>
          <a:p>
            <a:pPr algn="ctr"/>
            <a:r>
              <a:rPr lang="en-US" sz="2800" dirty="0" smtClean="0">
                <a:solidFill>
                  <a:schemeClr val="bg1"/>
                </a:solidFill>
              </a:rPr>
              <a:t>on </a:t>
            </a:r>
          </a:p>
          <a:p>
            <a:pPr algn="ctr"/>
            <a:r>
              <a:rPr lang="en-US" sz="2800" dirty="0" smtClean="0">
                <a:solidFill>
                  <a:schemeClr val="bg1"/>
                </a:solidFill>
              </a:rPr>
              <a:t>Machine learning</a:t>
            </a:r>
            <a:endParaRPr lang="en-US" sz="2800" dirty="0">
              <a:solidFill>
                <a:schemeClr val="bg1"/>
              </a:solidFill>
            </a:endParaRPr>
          </a:p>
        </p:txBody>
      </p:sp>
      <p:sp>
        <p:nvSpPr>
          <p:cNvPr id="11" name="Content Placeholder 3"/>
          <p:cNvSpPr>
            <a:spLocks noGrp="1"/>
          </p:cNvSpPr>
          <p:nvPr>
            <p:ph sz="half" idx="2"/>
          </p:nvPr>
        </p:nvSpPr>
        <p:spPr>
          <a:xfrm>
            <a:off x="457200" y="2209800"/>
            <a:ext cx="8293505" cy="3930549"/>
          </a:xfrm>
        </p:spPr>
        <p:txBody>
          <a:bodyPr>
            <a:noAutofit/>
          </a:bodyPr>
          <a:lstStyle/>
          <a:p>
            <a:pPr marL="118872" indent="0">
              <a:buNone/>
            </a:pPr>
            <a:r>
              <a:rPr lang="en-US" dirty="0" smtClean="0">
                <a:solidFill>
                  <a:srgbClr val="002060"/>
                </a:solidFill>
                <a:latin typeface="Tw Cen MT" panose="020B0602020104020603" pitchFamily="34" charset="0"/>
                <a:cs typeface="Shonar Bangla" pitchFamily="34" charset="0"/>
              </a:rPr>
              <a:t>                                    Submitted by:</a:t>
            </a:r>
          </a:p>
          <a:p>
            <a:pPr marL="118872" indent="0">
              <a:buNone/>
            </a:pPr>
            <a:r>
              <a:rPr lang="en-US" dirty="0" smtClean="0">
                <a:solidFill>
                  <a:srgbClr val="002060"/>
                </a:solidFill>
                <a:latin typeface="Tw Cen MT" panose="020B0602020104020603" pitchFamily="34" charset="0"/>
                <a:cs typeface="Shonar Bangla" pitchFamily="34" charset="0"/>
              </a:rPr>
              <a:t> </a:t>
            </a:r>
            <a:r>
              <a:rPr lang="en-US" dirty="0" smtClean="0">
                <a:solidFill>
                  <a:srgbClr val="002060"/>
                </a:solidFill>
                <a:latin typeface="Tw Cen MT" panose="020B0602020104020603" pitchFamily="34" charset="0"/>
                <a:cs typeface="Shonar Bangla" pitchFamily="34" charset="0"/>
              </a:rPr>
              <a:t>                                   </a:t>
            </a:r>
            <a:r>
              <a:rPr lang="en-US" dirty="0" smtClean="0">
                <a:solidFill>
                  <a:srgbClr val="002060"/>
                </a:solidFill>
                <a:latin typeface="Tw Cen MT" panose="020B0602020104020603" pitchFamily="34" charset="0"/>
                <a:cs typeface="Shonar Bangla" pitchFamily="34" charset="0"/>
              </a:rPr>
              <a:t>Uzma</a:t>
            </a:r>
            <a:r>
              <a:rPr lang="en-US" dirty="0" smtClean="0">
                <a:solidFill>
                  <a:srgbClr val="002060"/>
                </a:solidFill>
                <a:latin typeface="Tw Cen MT" panose="020B0602020104020603" pitchFamily="34" charset="0"/>
                <a:cs typeface="Shonar Bangla" pitchFamily="34" charset="0"/>
              </a:rPr>
              <a:t> </a:t>
            </a:r>
            <a:r>
              <a:rPr lang="en-US" dirty="0" smtClean="0">
                <a:solidFill>
                  <a:srgbClr val="002060"/>
                </a:solidFill>
                <a:latin typeface="Tw Cen MT" panose="020B0602020104020603" pitchFamily="34" charset="0"/>
                <a:cs typeface="Shonar Bangla" pitchFamily="34" charset="0"/>
              </a:rPr>
              <a:t>Khanam</a:t>
            </a:r>
            <a:endParaRPr lang="en-US" dirty="0" smtClean="0">
              <a:solidFill>
                <a:srgbClr val="002060"/>
              </a:solidFill>
              <a:latin typeface="Tw Cen MT" panose="020B0602020104020603" pitchFamily="34" charset="0"/>
              <a:cs typeface="Shonar Bangla" pitchFamily="34" charset="0"/>
            </a:endParaRPr>
          </a:p>
          <a:p>
            <a:pPr marL="118872" indent="0">
              <a:buNone/>
            </a:pPr>
            <a:r>
              <a:rPr lang="en-US" dirty="0" smtClean="0">
                <a:solidFill>
                  <a:srgbClr val="002060"/>
                </a:solidFill>
                <a:latin typeface="Tw Cen MT" panose="020B0602020104020603" pitchFamily="34" charset="0"/>
                <a:cs typeface="Shonar Bangla" pitchFamily="34" charset="0"/>
              </a:rPr>
              <a:t>                          RTU Roll no: 16EEMCS115</a:t>
            </a:r>
          </a:p>
          <a:p>
            <a:pPr marL="118872" indent="0">
              <a:buNone/>
            </a:pPr>
            <a:endParaRPr lang="en-US" dirty="0" smtClean="0">
              <a:solidFill>
                <a:srgbClr val="002060"/>
              </a:solidFill>
              <a:latin typeface="Tw Cen MT" panose="020B0602020104020603" pitchFamily="34" charset="0"/>
              <a:cs typeface="Shonar Bangla" pitchFamily="34" charset="0"/>
            </a:endParaRPr>
          </a:p>
          <a:p>
            <a:pPr marL="118872" indent="0">
              <a:buNone/>
            </a:pPr>
            <a:r>
              <a:rPr lang="en-US" dirty="0" smtClean="0">
                <a:solidFill>
                  <a:srgbClr val="002060"/>
                </a:solidFill>
                <a:latin typeface="Tw Cen MT" panose="020B0602020104020603" pitchFamily="34" charset="0"/>
                <a:cs typeface="Shonar Bangla" pitchFamily="34" charset="0"/>
              </a:rPr>
              <a:t> </a:t>
            </a:r>
            <a:r>
              <a:rPr lang="en-US" dirty="0" smtClean="0">
                <a:solidFill>
                  <a:srgbClr val="002060"/>
                </a:solidFill>
                <a:latin typeface="Tw Cen MT" panose="020B0602020104020603" pitchFamily="34" charset="0"/>
                <a:cs typeface="Shonar Bangla" pitchFamily="34" charset="0"/>
              </a:rPr>
              <a:t>                                   </a:t>
            </a:r>
            <a:r>
              <a:rPr lang="en-US" dirty="0" smtClean="0">
                <a:solidFill>
                  <a:srgbClr val="002060"/>
                </a:solidFill>
                <a:latin typeface="Tw Cen MT" panose="020B0602020104020603" pitchFamily="34" charset="0"/>
                <a:cs typeface="Shonar Bangla" pitchFamily="34" charset="0"/>
              </a:rPr>
              <a:t>Training by:</a:t>
            </a:r>
          </a:p>
          <a:p>
            <a:pPr marL="118872" indent="0">
              <a:buNone/>
            </a:pPr>
            <a:r>
              <a:rPr lang="en-US" dirty="0" smtClean="0">
                <a:solidFill>
                  <a:srgbClr val="002060"/>
                </a:solidFill>
                <a:latin typeface="Tw Cen MT" panose="020B0602020104020603" pitchFamily="34" charset="0"/>
                <a:cs typeface="Shonar Bangla" pitchFamily="34" charset="0"/>
              </a:rPr>
              <a:t>                       </a:t>
            </a:r>
            <a:r>
              <a:rPr lang="en-US" dirty="0" smtClean="0">
                <a:solidFill>
                  <a:srgbClr val="002060"/>
                </a:solidFill>
                <a:latin typeface="Tw Cen MT" panose="020B0602020104020603" pitchFamily="34" charset="0"/>
                <a:cs typeface="Shonar Bangla" pitchFamily="34" charset="0"/>
              </a:rPr>
              <a:t>Adhoc</a:t>
            </a:r>
            <a:r>
              <a:rPr lang="en-US" dirty="0" smtClean="0">
                <a:solidFill>
                  <a:srgbClr val="002060"/>
                </a:solidFill>
                <a:latin typeface="Tw Cen MT" panose="020B0602020104020603" pitchFamily="34" charset="0"/>
                <a:cs typeface="Shonar Bangla" pitchFamily="34" charset="0"/>
              </a:rPr>
              <a:t> Networks (P).LTD </a:t>
            </a:r>
            <a:r>
              <a:rPr lang="en-US" dirty="0" smtClean="0">
                <a:solidFill>
                  <a:srgbClr val="002060"/>
                </a:solidFill>
                <a:latin typeface="Tw Cen MT" panose="020B0602020104020603" pitchFamily="34" charset="0"/>
                <a:cs typeface="Shonar Bangla" pitchFamily="34" charset="0"/>
              </a:rPr>
              <a:t>Jaipur</a:t>
            </a:r>
            <a:endParaRPr lang="en-US" dirty="0" smtClean="0">
              <a:solidFill>
                <a:srgbClr val="002060"/>
              </a:solidFill>
              <a:latin typeface="Tw Cen MT" panose="020B0602020104020603" pitchFamily="34" charset="0"/>
              <a:cs typeface="Shonar Bangla" pitchFamily="34" charset="0"/>
            </a:endParaRPr>
          </a:p>
          <a:p>
            <a:pPr marL="118872" indent="0">
              <a:buNone/>
            </a:pPr>
            <a:r>
              <a:rPr lang="en-US" dirty="0" smtClean="0">
                <a:solidFill>
                  <a:srgbClr val="002060"/>
                </a:solidFill>
                <a:latin typeface="Tw Cen MT" panose="020B0602020104020603" pitchFamily="34" charset="0"/>
                <a:cs typeface="Shonar Bangla" pitchFamily="34" charset="0"/>
              </a:rPr>
              <a:t> </a:t>
            </a:r>
            <a:r>
              <a:rPr lang="en-US" dirty="0" smtClean="0">
                <a:solidFill>
                  <a:srgbClr val="002060"/>
                </a:solidFill>
                <a:latin typeface="Tw Cen MT" panose="020B0602020104020603" pitchFamily="34" charset="0"/>
                <a:cs typeface="Shonar Bangla" pitchFamily="34" charset="0"/>
              </a:rPr>
              <a:t>             </a:t>
            </a:r>
          </a:p>
          <a:p>
            <a:pPr marL="118872" indent="0">
              <a:buNone/>
            </a:pPr>
            <a:r>
              <a:rPr lang="en-US" dirty="0" smtClean="0">
                <a:solidFill>
                  <a:srgbClr val="002060"/>
                </a:solidFill>
                <a:latin typeface="Tw Cen MT" panose="020B0602020104020603" pitchFamily="34" charset="0"/>
                <a:cs typeface="Shonar Bangla" pitchFamily="34" charset="0"/>
              </a:rPr>
              <a:t> </a:t>
            </a:r>
            <a:r>
              <a:rPr lang="en-US" dirty="0" smtClean="0">
                <a:solidFill>
                  <a:srgbClr val="002060"/>
                </a:solidFill>
                <a:latin typeface="Tw Cen MT" panose="020B0602020104020603" pitchFamily="34" charset="0"/>
                <a:cs typeface="Shonar Bangla" pitchFamily="34" charset="0"/>
              </a:rPr>
              <a:t>                       </a:t>
            </a:r>
            <a:r>
              <a:rPr lang="en-US" dirty="0" smtClean="0">
                <a:solidFill>
                  <a:srgbClr val="002060"/>
                </a:solidFill>
                <a:latin typeface="Tw Cen MT" panose="020B0602020104020603" pitchFamily="34" charset="0"/>
                <a:cs typeface="Shonar Bangla" pitchFamily="34" charset="0"/>
              </a:rPr>
              <a:t> Duration of training: 45Days</a:t>
            </a:r>
            <a:endParaRPr lang="en-US" dirty="0" smtClean="0">
              <a:solidFill>
                <a:srgbClr val="002060"/>
              </a:solidFill>
              <a:latin typeface="Tw Cen MT" panose="020B0602020104020603" pitchFamily="34" charset="0"/>
              <a:cs typeface="Shonar Bangla" pitchFamily="34" charset="0"/>
            </a:endParaRPr>
          </a:p>
        </p:txBody>
      </p:sp>
    </p:spTree>
    <p:extLst>
      <p:ext uri="{BB962C8B-B14F-4D97-AF65-F5344CB8AC3E}">
        <p14:creationId xmlns:p14="http://schemas.microsoft.com/office/powerpoint/2010/main" xmlns="" val="744778742"/>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Face Detection</a:t>
            </a:r>
            <a:endParaRPr lang="en-US" dirty="0">
              <a:solidFill>
                <a:schemeClr val="bg1"/>
              </a:solidFill>
            </a:endParaRPr>
          </a:p>
        </p:txBody>
      </p:sp>
      <p:sp>
        <p:nvSpPr>
          <p:cNvPr id="3" name="Content Placeholder 2"/>
          <p:cNvSpPr>
            <a:spLocks noGrp="1"/>
          </p:cNvSpPr>
          <p:nvPr>
            <p:ph sz="half" idx="1"/>
          </p:nvPr>
        </p:nvSpPr>
        <p:spPr/>
        <p:txBody>
          <a:bodyPr/>
          <a:lstStyle/>
          <a:p>
            <a:pPr>
              <a:buClr>
                <a:srgbClr val="002060"/>
              </a:buClr>
            </a:pPr>
            <a:r>
              <a:rPr lang="en-US" dirty="0" smtClean="0"/>
              <a:t>To capture image: </a:t>
            </a:r>
            <a:r>
              <a:rPr lang="en-US" dirty="0" smtClean="0"/>
              <a:t>OpenCV</a:t>
            </a:r>
            <a:endParaRPr lang="en-US" dirty="0"/>
          </a:p>
          <a:p>
            <a:pPr marL="118872" indent="0">
              <a:buClr>
                <a:srgbClr val="002060"/>
              </a:buClr>
              <a:buNone/>
            </a:pPr>
            <a:endParaRPr lang="en-US" dirty="0" smtClean="0"/>
          </a:p>
          <a:p>
            <a:pPr>
              <a:buClr>
                <a:srgbClr val="002060"/>
              </a:buClr>
            </a:pPr>
            <a:r>
              <a:rPr lang="en-US" dirty="0" smtClean="0"/>
              <a:t>To detect face: </a:t>
            </a:r>
            <a:r>
              <a:rPr lang="en-US" dirty="0"/>
              <a:t>h</a:t>
            </a:r>
            <a:r>
              <a:rPr lang="en-US" dirty="0" smtClean="0"/>
              <a:t>arcascade</a:t>
            </a:r>
            <a:r>
              <a:rPr lang="en-US" dirty="0" smtClean="0"/>
              <a:t> classifier for frontal face.[2]</a:t>
            </a:r>
          </a:p>
        </p:txBody>
      </p:sp>
      <p:pic>
        <p:nvPicPr>
          <p:cNvPr id="2050" name="Picture 2"/>
          <p:cNvPicPr>
            <a:picLocks noChangeAspect="1" noChangeArrowheads="1"/>
          </p:cNvPicPr>
          <p:nvPr/>
        </p:nvPicPr>
        <p:blipFill>
          <a:blip r:embed="rId2">
            <a:extLst>
              <a:ext uri="{BEBA8EAE-BF5A-486C-A8C5-ECC9F3942E4B}">
                <a14:imgProps xmlns:a14="http://schemas.microsoft.com/office/drawing/2010/main" xmlns="">
                  <a14:imgLayer r:embed="rId3">
                    <a14:imgEffect>
                      <a14:brightnessContrast bright="20000" contrast="40000"/>
                    </a14:imgEffect>
                  </a14:imgLayer>
                </a14:imgProps>
              </a:ext>
              <a:ext uri="{28A0092B-C50C-407E-A947-70E740481C1C}">
                <a14:useLocalDpi xmlns:a14="http://schemas.microsoft.com/office/drawing/2010/main" xmlns="" val="0"/>
              </a:ext>
            </a:extLst>
          </a:blip>
          <a:srcRect/>
          <a:stretch>
            <a:fillRect/>
          </a:stretch>
        </p:blipFill>
        <p:spPr bwMode="auto">
          <a:xfrm>
            <a:off x="5105400" y="2057400"/>
            <a:ext cx="3285685" cy="2819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6878663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Facial Expression Prediction</a:t>
            </a:r>
            <a:endParaRPr lang="en-US" dirty="0">
              <a:solidFill>
                <a:schemeClr val="bg1"/>
              </a:solidFill>
            </a:endParaRPr>
          </a:p>
        </p:txBody>
      </p:sp>
      <p:sp>
        <p:nvSpPr>
          <p:cNvPr id="3" name="Content Placeholder 2"/>
          <p:cNvSpPr>
            <a:spLocks noGrp="1"/>
          </p:cNvSpPr>
          <p:nvPr>
            <p:ph sz="half" idx="1"/>
          </p:nvPr>
        </p:nvSpPr>
        <p:spPr>
          <a:xfrm>
            <a:off x="457200" y="1773936"/>
            <a:ext cx="4114800" cy="4779264"/>
          </a:xfrm>
        </p:spPr>
        <p:txBody>
          <a:bodyPr/>
          <a:lstStyle/>
          <a:p>
            <a:pPr algn="just">
              <a:buClr>
                <a:srgbClr val="002060"/>
              </a:buClr>
            </a:pPr>
            <a:r>
              <a:rPr lang="en-US" dirty="0" smtClean="0"/>
              <a:t>Emotion classification: </a:t>
            </a:r>
            <a:r>
              <a:rPr lang="en-US" dirty="0"/>
              <a:t>pre trained model </a:t>
            </a:r>
            <a:r>
              <a:rPr lang="en-US" dirty="0" smtClean="0"/>
              <a:t>– XCEPTION – trained on FER dataset.[1]</a:t>
            </a:r>
            <a:endParaRPr lang="en-US" sz="1400" dirty="0" smtClean="0"/>
          </a:p>
          <a:p>
            <a:pPr algn="just">
              <a:buClr>
                <a:srgbClr val="002060"/>
              </a:buClr>
            </a:pPr>
            <a:r>
              <a:rPr lang="en-US" dirty="0" smtClean="0"/>
              <a:t>Detected face is labeled with the emotion having the maximum probability amongst all 7</a:t>
            </a:r>
          </a:p>
          <a:p>
            <a:pPr algn="just">
              <a:buClr>
                <a:srgbClr val="002060"/>
              </a:buClr>
            </a:pPr>
            <a:r>
              <a:rPr lang="en-US" dirty="0" smtClean="0"/>
              <a:t>Accuracy – 70%</a:t>
            </a:r>
            <a:endParaRPr lang="en-US" dirty="0"/>
          </a:p>
        </p:txBody>
      </p:sp>
      <p:pic>
        <p:nvPicPr>
          <p:cNvPr id="4098" name="Picture 2"/>
          <p:cNvPicPr>
            <a:picLocks noChangeAspect="1" noChangeArrowheads="1"/>
          </p:cNvPicPr>
          <p:nvPr/>
        </p:nvPicPr>
        <p:blipFill rotWithShape="1">
          <a:blip r:embed="rId2">
            <a:extLst>
              <a:ext uri="{BEBA8EAE-BF5A-486C-A8C5-ECC9F3942E4B}">
                <a14:imgProps xmlns:a14="http://schemas.microsoft.com/office/drawing/2010/main" xmlns="">
                  <a14:imgLayer r:embed="rId3">
                    <a14:imgEffect>
                      <a14:brightnessContrast bright="20000" contrast="40000"/>
                    </a14:imgEffect>
                  </a14:imgLayer>
                </a14:imgProps>
              </a:ext>
              <a:ext uri="{28A0092B-C50C-407E-A947-70E740481C1C}">
                <a14:useLocalDpi xmlns:a14="http://schemas.microsoft.com/office/drawing/2010/main" xmlns="" val="0"/>
              </a:ext>
            </a:extLst>
          </a:blip>
          <a:srcRect r="50000" b="9637"/>
          <a:stretch/>
        </p:blipFill>
        <p:spPr bwMode="auto">
          <a:xfrm>
            <a:off x="5333999" y="1585585"/>
            <a:ext cx="2852737" cy="24530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rotWithShape="1">
          <a:blip r:embed="rId4">
            <a:extLst>
              <a:ext uri="{28A0092B-C50C-407E-A947-70E740481C1C}">
                <a14:useLocalDpi xmlns:a14="http://schemas.microsoft.com/office/drawing/2010/main" xmlns="" val="0"/>
              </a:ext>
            </a:extLst>
          </a:blip>
          <a:srcRect l="50000"/>
          <a:stretch/>
        </p:blipFill>
        <p:spPr bwMode="auto">
          <a:xfrm>
            <a:off x="5362903" y="4067175"/>
            <a:ext cx="2852738" cy="27146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6987946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248" y="152400"/>
            <a:ext cx="8434552" cy="1251062"/>
          </a:xfrm>
        </p:spPr>
        <p:txBody>
          <a:bodyPr/>
          <a:lstStyle/>
          <a:p>
            <a:r>
              <a:rPr lang="en-US" dirty="0" smtClean="0">
                <a:solidFill>
                  <a:schemeClr val="bg1"/>
                </a:solidFill>
              </a:rPr>
              <a:t>Some more emotions…</a:t>
            </a:r>
            <a:endParaRPr lang="en-US" dirty="0">
              <a:solidFill>
                <a:schemeClr val="bg1"/>
              </a:solidFill>
            </a:endParaRPr>
          </a:p>
        </p:txBody>
      </p:sp>
      <p:pic>
        <p:nvPicPr>
          <p:cNvPr id="3074" name="Picture 2"/>
          <p:cNvPicPr>
            <a:picLocks noChangeAspect="1" noChangeArrowheads="1"/>
          </p:cNvPicPr>
          <p:nvPr/>
        </p:nvPicPr>
        <p:blipFill rotWithShape="1">
          <a:blip r:embed="rId2">
            <a:extLst>
              <a:ext uri="{BEBA8EAE-BF5A-486C-A8C5-ECC9F3942E4B}">
                <a14:imgProps xmlns:a14="http://schemas.microsoft.com/office/drawing/2010/main" xmlns="">
                  <a14:imgLayer r:embed="rId3">
                    <a14:imgEffect>
                      <a14:brightnessContrast bright="20000" contrast="40000"/>
                    </a14:imgEffect>
                  </a14:imgLayer>
                </a14:imgProps>
              </a:ext>
              <a:ext uri="{28A0092B-C50C-407E-A947-70E740481C1C}">
                <a14:useLocalDpi xmlns:a14="http://schemas.microsoft.com/office/drawing/2010/main" xmlns="" val="0"/>
              </a:ext>
            </a:extLst>
          </a:blip>
          <a:srcRect l="138" r="50000" b="12395"/>
          <a:stretch/>
        </p:blipFill>
        <p:spPr bwMode="auto">
          <a:xfrm>
            <a:off x="252248" y="1524000"/>
            <a:ext cx="2643352" cy="2287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rotWithShape="1">
          <a:blip r:embed="rId4">
            <a:extLst>
              <a:ext uri="{28A0092B-C50C-407E-A947-70E740481C1C}">
                <a14:useLocalDpi xmlns:a14="http://schemas.microsoft.com/office/drawing/2010/main" xmlns="" val="0"/>
              </a:ext>
            </a:extLst>
          </a:blip>
          <a:srcRect l="50000" r="7030" b="4427"/>
          <a:stretch/>
        </p:blipFill>
        <p:spPr bwMode="auto">
          <a:xfrm>
            <a:off x="252248" y="3811326"/>
            <a:ext cx="2643352" cy="30466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rotWithShape="1">
          <a:blip r:embed="rId5">
            <a:extLst>
              <a:ext uri="{BEBA8EAE-BF5A-486C-A8C5-ECC9F3942E4B}">
                <a14:imgProps xmlns:a14="http://schemas.microsoft.com/office/drawing/2010/main" xmlns="">
                  <a14:imgLayer r:embed="rId6">
                    <a14:imgEffect>
                      <a14:brightnessContrast bright="20000" contrast="40000"/>
                    </a14:imgEffect>
                  </a14:imgLayer>
                </a14:imgProps>
              </a:ext>
              <a:ext uri="{28A0092B-C50C-407E-A947-70E740481C1C}">
                <a14:useLocalDpi xmlns:a14="http://schemas.microsoft.com/office/drawing/2010/main" xmlns="" val="0"/>
              </a:ext>
            </a:extLst>
          </a:blip>
          <a:srcRect r="50000" b="14238"/>
          <a:stretch/>
        </p:blipFill>
        <p:spPr bwMode="auto">
          <a:xfrm>
            <a:off x="3200401" y="1524000"/>
            <a:ext cx="2743200" cy="22940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rotWithShape="1">
          <a:blip r:embed="rId7">
            <a:extLst>
              <a:ext uri="{28A0092B-C50C-407E-A947-70E740481C1C}">
                <a14:useLocalDpi xmlns:a14="http://schemas.microsoft.com/office/drawing/2010/main" xmlns="" val="0"/>
              </a:ext>
            </a:extLst>
          </a:blip>
          <a:srcRect l="50000" r="2239" b="4387"/>
          <a:stretch/>
        </p:blipFill>
        <p:spPr bwMode="auto">
          <a:xfrm>
            <a:off x="3200401" y="3818079"/>
            <a:ext cx="2743200" cy="30466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rotWithShape="1">
          <a:blip r:embed="rId8">
            <a:extLst>
              <a:ext uri="{BEBA8EAE-BF5A-486C-A8C5-ECC9F3942E4B}">
                <a14:imgProps xmlns:a14="http://schemas.microsoft.com/office/drawing/2010/main" xmlns="">
                  <a14:imgLayer r:embed="rId9">
                    <a14:imgEffect>
                      <a14:brightnessContrast bright="20000" contrast="20000"/>
                    </a14:imgEffect>
                  </a14:imgLayer>
                </a14:imgProps>
              </a:ext>
              <a:ext uri="{28A0092B-C50C-407E-A947-70E740481C1C}">
                <a14:useLocalDpi xmlns:a14="http://schemas.microsoft.com/office/drawing/2010/main" xmlns="" val="0"/>
              </a:ext>
            </a:extLst>
          </a:blip>
          <a:srcRect r="50000" b="8764"/>
          <a:stretch/>
        </p:blipFill>
        <p:spPr bwMode="auto">
          <a:xfrm>
            <a:off x="6248400" y="1524000"/>
            <a:ext cx="2667000" cy="23277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9" name="Picture 7"/>
          <p:cNvPicPr>
            <a:picLocks noChangeAspect="1" noChangeArrowheads="1"/>
          </p:cNvPicPr>
          <p:nvPr/>
        </p:nvPicPr>
        <p:blipFill rotWithShape="1">
          <a:blip r:embed="rId10">
            <a:extLst>
              <a:ext uri="{28A0092B-C50C-407E-A947-70E740481C1C}">
                <a14:useLocalDpi xmlns:a14="http://schemas.microsoft.com/office/drawing/2010/main" xmlns="" val="0"/>
              </a:ext>
            </a:extLst>
          </a:blip>
          <a:srcRect l="50000" r="3103"/>
          <a:stretch/>
        </p:blipFill>
        <p:spPr bwMode="auto">
          <a:xfrm>
            <a:off x="6248400" y="3811326"/>
            <a:ext cx="2680138" cy="30399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4516271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Automated Music</a:t>
            </a:r>
            <a:endParaRPr lang="en-US" dirty="0">
              <a:solidFill>
                <a:schemeClr val="bg1"/>
              </a:solidFill>
            </a:endParaRPr>
          </a:p>
        </p:txBody>
      </p:sp>
      <p:sp>
        <p:nvSpPr>
          <p:cNvPr id="3" name="Content Placeholder 2"/>
          <p:cNvSpPr>
            <a:spLocks noGrp="1"/>
          </p:cNvSpPr>
          <p:nvPr>
            <p:ph idx="1"/>
          </p:nvPr>
        </p:nvSpPr>
        <p:spPr>
          <a:xfrm>
            <a:off x="457200" y="1851391"/>
            <a:ext cx="8229600" cy="4016009"/>
          </a:xfrm>
        </p:spPr>
        <p:txBody>
          <a:bodyPr/>
          <a:lstStyle/>
          <a:p>
            <a:pPr>
              <a:buClr>
                <a:srgbClr val="002060"/>
              </a:buClr>
            </a:pPr>
            <a:r>
              <a:rPr lang="en-US" dirty="0" smtClean="0"/>
              <a:t>Model used: Selenium</a:t>
            </a:r>
          </a:p>
          <a:p>
            <a:pPr>
              <a:buClr>
                <a:srgbClr val="002060"/>
              </a:buClr>
            </a:pPr>
            <a:r>
              <a:rPr lang="en-US" dirty="0" smtClean="0"/>
              <a:t>Browser and Driver: Google Chrome</a:t>
            </a:r>
          </a:p>
          <a:p>
            <a:pPr>
              <a:buClr>
                <a:srgbClr val="002060"/>
              </a:buClr>
            </a:pPr>
            <a:r>
              <a:rPr lang="en-US" dirty="0" smtClean="0"/>
              <a:t>Music Player: </a:t>
            </a:r>
            <a:r>
              <a:rPr lang="en-US" dirty="0" smtClean="0"/>
              <a:t>Wynk</a:t>
            </a:r>
            <a:r>
              <a:rPr lang="en-US" dirty="0" smtClean="0"/>
              <a:t> Music website</a:t>
            </a:r>
          </a:p>
          <a:p>
            <a:pPr>
              <a:buClr>
                <a:srgbClr val="002060"/>
              </a:buClr>
            </a:pPr>
            <a:r>
              <a:rPr lang="en-US" dirty="0" smtClean="0"/>
              <a:t>The desired HTML elements like playlists and buttons are selected to play the required music as per the returned label of the emotion.</a:t>
            </a:r>
            <a:endParaRPr lang="en-US" dirty="0"/>
          </a:p>
        </p:txBody>
      </p:sp>
    </p:spTree>
    <p:extLst>
      <p:ext uri="{BB962C8B-B14F-4D97-AF65-F5344CB8AC3E}">
        <p14:creationId xmlns:p14="http://schemas.microsoft.com/office/powerpoint/2010/main" xmlns="" val="28577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Use case</a:t>
            </a:r>
            <a:endParaRPr lang="en-US" dirty="0">
              <a:solidFill>
                <a:schemeClr val="bg1"/>
              </a:solidFill>
            </a:endParaRPr>
          </a:p>
        </p:txBody>
      </p:sp>
      <p:sp>
        <p:nvSpPr>
          <p:cNvPr id="7" name="Content Placeholder 6"/>
          <p:cNvSpPr>
            <a:spLocks noGrp="1"/>
          </p:cNvSpPr>
          <p:nvPr>
            <p:ph idx="1"/>
          </p:nvPr>
        </p:nvSpPr>
        <p:spPr>
          <a:xfrm>
            <a:off x="381000" y="2286000"/>
            <a:ext cx="8229600" cy="2949209"/>
          </a:xfrm>
        </p:spPr>
        <p:txBody>
          <a:bodyPr/>
          <a:lstStyle/>
          <a:p>
            <a:pPr marL="118872" indent="0">
              <a:buClr>
                <a:srgbClr val="002060"/>
              </a:buClr>
              <a:buNone/>
            </a:pPr>
            <a:r>
              <a:rPr lang="en-IN" dirty="0"/>
              <a:t>This project can be purely used for the entertainment purpose as it saves time in searching songs or finding a correct playlist to be played in the then mood of the user. It does all the work with a single click.</a:t>
            </a:r>
            <a:endParaRPr lang="en-US" dirty="0" smtClean="0"/>
          </a:p>
        </p:txBody>
      </p:sp>
    </p:spTree>
    <p:extLst>
      <p:ext uri="{BB962C8B-B14F-4D97-AF65-F5344CB8AC3E}">
        <p14:creationId xmlns:p14="http://schemas.microsoft.com/office/powerpoint/2010/main" xmlns="" val="15115353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References</a:t>
            </a:r>
            <a:endParaRPr lang="en-US" dirty="0">
              <a:solidFill>
                <a:schemeClr val="bg1"/>
              </a:solidFill>
            </a:endParaRPr>
          </a:p>
        </p:txBody>
      </p:sp>
      <p:sp>
        <p:nvSpPr>
          <p:cNvPr id="5" name="Content Placeholder 4"/>
          <p:cNvSpPr>
            <a:spLocks noGrp="1"/>
          </p:cNvSpPr>
          <p:nvPr>
            <p:ph idx="1"/>
          </p:nvPr>
        </p:nvSpPr>
        <p:spPr/>
        <p:txBody>
          <a:bodyPr>
            <a:normAutofit fontScale="85000" lnSpcReduction="20000"/>
          </a:bodyPr>
          <a:lstStyle/>
          <a:p>
            <a:pPr marL="118872" indent="0">
              <a:buNone/>
            </a:pPr>
            <a:r>
              <a:rPr lang="en-US" dirty="0"/>
              <a:t>[1]	</a:t>
            </a:r>
            <a:r>
              <a:rPr lang="en-US" dirty="0"/>
              <a:t>Ubaid</a:t>
            </a:r>
            <a:r>
              <a:rPr lang="en-US" dirty="0"/>
              <a:t> </a:t>
            </a:r>
            <a:r>
              <a:rPr lang="en-US" dirty="0"/>
              <a:t>Usmani</a:t>
            </a:r>
            <a:r>
              <a:rPr lang="en-US" dirty="0"/>
              <a:t>. (2019, July) </a:t>
            </a:r>
            <a:r>
              <a:rPr lang="en-US" dirty="0"/>
              <a:t>GitHub</a:t>
            </a:r>
            <a:r>
              <a:rPr lang="en-US" dirty="0"/>
              <a:t>, Inc. [Online]. https://github.com/Geek-ubaid/Stress-Detection/blob/master/_mini_XCEPTION.102-0.66.hdf5</a:t>
            </a:r>
          </a:p>
          <a:p>
            <a:pPr marL="118872" indent="0">
              <a:buNone/>
            </a:pPr>
            <a:endParaRPr lang="en-US" dirty="0"/>
          </a:p>
          <a:p>
            <a:pPr marL="118872" indent="0">
              <a:buNone/>
            </a:pPr>
            <a:r>
              <a:rPr lang="en-US" dirty="0"/>
              <a:t>[2]	</a:t>
            </a:r>
            <a:r>
              <a:rPr lang="en-US" dirty="0"/>
              <a:t>Vadim</a:t>
            </a:r>
            <a:r>
              <a:rPr lang="en-US" dirty="0"/>
              <a:t> </a:t>
            </a:r>
            <a:r>
              <a:rPr lang="en-US" dirty="0"/>
              <a:t>Pisarevsky</a:t>
            </a:r>
            <a:r>
              <a:rPr lang="en-US" dirty="0"/>
              <a:t>. (2019, June) </a:t>
            </a:r>
            <a:r>
              <a:rPr lang="en-US" dirty="0"/>
              <a:t>GitHub</a:t>
            </a:r>
            <a:r>
              <a:rPr lang="en-US" dirty="0"/>
              <a:t>, Inc. [Online]. https://github.com/opencv/opencv/blob/master/data/haarcascades/haarcascade_frontalface_alt.xml</a:t>
            </a:r>
          </a:p>
          <a:p>
            <a:pPr marL="118872" indent="0">
              <a:buNone/>
            </a:pPr>
            <a:endParaRPr lang="en-US" dirty="0"/>
          </a:p>
          <a:p>
            <a:pPr marL="118872" indent="0">
              <a:buNone/>
            </a:pPr>
            <a:r>
              <a:rPr lang="en-US" dirty="0"/>
              <a:t>[3]	Frank </a:t>
            </a:r>
            <a:r>
              <a:rPr lang="en-US" dirty="0"/>
              <a:t>Ceballos</a:t>
            </a:r>
            <a:r>
              <a:rPr lang="en-US" dirty="0"/>
              <a:t>. (2019, June) Towards Data Science. [Online]. https://towardsdatascience.com/installing-keras-tensorflow-using-anaconda-for-machine-learning-44ab28ff39cb</a:t>
            </a:r>
          </a:p>
          <a:p>
            <a:endParaRPr lang="en-US" dirty="0"/>
          </a:p>
          <a:p>
            <a:endParaRPr lang="en-US" dirty="0"/>
          </a:p>
        </p:txBody>
      </p:sp>
    </p:spTree>
    <p:extLst>
      <p:ext uri="{BB962C8B-B14F-4D97-AF65-F5344CB8AC3E}">
        <p14:creationId xmlns:p14="http://schemas.microsoft.com/office/powerpoint/2010/main" xmlns="" val="18975076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3886200"/>
            <a:ext cx="9144000" cy="990600"/>
          </a:xfrm>
        </p:spPr>
        <p:txBody>
          <a:bodyPr>
            <a:noAutofit/>
          </a:bodyPr>
          <a:lstStyle/>
          <a:p>
            <a:pPr algn="ctr"/>
            <a:r>
              <a:rPr lang="en-US" sz="8800" i="1" dirty="0" smtClean="0">
                <a:solidFill>
                  <a:schemeClr val="tx1"/>
                </a:solidFill>
                <a:effectLst>
                  <a:outerShdw blurRad="38100" dist="38100" dir="2700000" algn="tl">
                    <a:srgbClr val="000000">
                      <a:alpha val="43137"/>
                    </a:srgbClr>
                  </a:outerShdw>
                </a:effectLst>
              </a:rPr>
              <a:t>Thank You</a:t>
            </a:r>
            <a:endParaRPr lang="en-US" sz="8800" i="1"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18566878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1.png"/>
          <p:cNvPicPr/>
          <p:nvPr/>
        </p:nvPicPr>
        <p:blipFill>
          <a:blip r:embed="rId2" cstate="print">
            <a:extLst>
              <a:ext uri="{28A0092B-C50C-407E-A947-70E740481C1C}">
                <a14:useLocalDpi xmlns:a14="http://schemas.microsoft.com/office/drawing/2010/main" xmlns="" val="0"/>
              </a:ext>
            </a:extLst>
          </a:blip>
          <a:stretch>
            <a:fillRect/>
          </a:stretch>
        </p:blipFill>
        <p:spPr>
          <a:xfrm>
            <a:off x="1600200" y="1524000"/>
            <a:ext cx="990600" cy="990600"/>
          </a:xfrm>
          <a:prstGeom prst="rect">
            <a:avLst/>
          </a:prstGeom>
        </p:spPr>
      </p:pic>
      <p:pic>
        <p:nvPicPr>
          <p:cNvPr id="8" name="Content Placeholder 7"/>
          <p:cNvPicPr>
            <a:picLocks noGrp="1" noChangeAspect="1"/>
          </p:cNvPicPr>
          <p:nvPr>
            <p:ph sz="half" idx="2"/>
          </p:nvPr>
        </p:nvPicPr>
        <p:blipFill>
          <a:blip r:embed="rId3" cstate="print">
            <a:extLst>
              <a:ext uri="{28A0092B-C50C-407E-A947-70E740481C1C}">
                <a14:useLocalDpi xmlns:a14="http://schemas.microsoft.com/office/drawing/2010/main" xmlns="" val="0"/>
              </a:ext>
            </a:extLst>
          </a:blip>
          <a:stretch>
            <a:fillRect/>
          </a:stretch>
        </p:blipFill>
        <p:spPr>
          <a:xfrm>
            <a:off x="2743200" y="1752600"/>
            <a:ext cx="4040188" cy="508730"/>
          </a:xfrm>
          <a:prstGeom prst="rect">
            <a:avLst/>
          </a:prstGeom>
        </p:spPr>
      </p:pic>
      <p:sp>
        <p:nvSpPr>
          <p:cNvPr id="9" name="Content Placeholder 8"/>
          <p:cNvSpPr>
            <a:spLocks noGrp="1"/>
          </p:cNvSpPr>
          <p:nvPr>
            <p:ph sz="quarter" idx="4"/>
          </p:nvPr>
        </p:nvSpPr>
        <p:spPr>
          <a:xfrm>
            <a:off x="304800" y="152400"/>
            <a:ext cx="8458200" cy="1066800"/>
          </a:xfrm>
        </p:spPr>
        <p:txBody>
          <a:bodyPr>
            <a:normAutofit/>
          </a:bodyPr>
          <a:lstStyle/>
          <a:p>
            <a:pPr>
              <a:buNone/>
            </a:pPr>
            <a:r>
              <a:rPr lang="en-US" sz="4000" dirty="0" smtClean="0">
                <a:solidFill>
                  <a:schemeClr val="bg1"/>
                </a:solidFill>
              </a:rPr>
              <a:t>                  Place of internship</a:t>
            </a:r>
            <a:endParaRPr lang="en-US" sz="4000" dirty="0">
              <a:solidFill>
                <a:schemeClr val="bg1"/>
              </a:solidFill>
            </a:endParaRPr>
          </a:p>
        </p:txBody>
      </p:sp>
      <p:sp>
        <p:nvSpPr>
          <p:cNvPr id="10" name="TextBox 9"/>
          <p:cNvSpPr txBox="1"/>
          <p:nvPr/>
        </p:nvSpPr>
        <p:spPr>
          <a:xfrm>
            <a:off x="457200" y="2610683"/>
            <a:ext cx="8153400" cy="4247317"/>
          </a:xfrm>
          <a:prstGeom prst="rect">
            <a:avLst/>
          </a:prstGeom>
          <a:noFill/>
        </p:spPr>
        <p:txBody>
          <a:bodyPr wrap="square" rtlCol="0">
            <a:spAutoFit/>
          </a:bodyPr>
          <a:lstStyle/>
          <a:p>
            <a:pPr fontAlgn="t"/>
            <a:r>
              <a:rPr lang="en-US" dirty="0" smtClean="0"/>
              <a:t>Adhoc</a:t>
            </a:r>
            <a:r>
              <a:rPr lang="en-US" dirty="0" smtClean="0"/>
              <a:t> Networks, a phenomenal place of interactive learning, strives for providing an outstanding platform for acquiring skills in the field of the latest and trending open source technologies in today’s digital advancing world. </a:t>
            </a:r>
          </a:p>
          <a:p>
            <a:pPr fontAlgn="t"/>
            <a:r>
              <a:rPr lang="en-US" dirty="0" smtClean="0"/>
              <a:t>T</a:t>
            </a:r>
            <a:r>
              <a:rPr lang="en-US" dirty="0" smtClean="0"/>
              <a:t>he </a:t>
            </a:r>
            <a:r>
              <a:rPr lang="en-US" dirty="0" smtClean="0"/>
              <a:t>leaders in Data Science Domain Technologies training, provide the best blend of delivery aspects, superb training content and best-of-breed services to professionals and interns for a bright career.</a:t>
            </a:r>
          </a:p>
          <a:p>
            <a:pPr fontAlgn="t"/>
            <a:endParaRPr lang="en-US" dirty="0" smtClean="0"/>
          </a:p>
          <a:p>
            <a:pPr fontAlgn="t"/>
            <a:endParaRPr lang="en-US" dirty="0" smtClean="0"/>
          </a:p>
          <a:p>
            <a:pPr fontAlgn="t"/>
            <a:r>
              <a:rPr lang="en-US" dirty="0" smtClean="0"/>
              <a:t>Adhoc</a:t>
            </a:r>
            <a:r>
              <a:rPr lang="en-US" dirty="0" smtClean="0"/>
              <a:t> networks is </a:t>
            </a:r>
            <a:r>
              <a:rPr lang="en-US" dirty="0" smtClean="0"/>
              <a:t>a group of experienced IT professionals providing world class Hands-On Projects Oriented Corporate &amp; Technical trainings through Classroom / Virtual Trainings &amp; Online Classes for Organizations (Govt. &amp; Public Listed) Clients &amp; Individuals in the domains of Data Science, Machine Learning, Big Data, AWS Cloud, Open Source Technologies &amp; Red Hat Courses.</a:t>
            </a:r>
          </a:p>
          <a:p>
            <a:r>
              <a:rPr lang="en-US" dirty="0" smtClean="0"/>
              <a:t/>
            </a:r>
            <a:br>
              <a:rPr lang="en-US" dirty="0" smtClean="0"/>
            </a:b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Machine learning</a:t>
            </a:r>
            <a:endParaRPr lang="en-US" dirty="0"/>
          </a:p>
        </p:txBody>
      </p:sp>
      <p:sp>
        <p:nvSpPr>
          <p:cNvPr id="3" name="Text Placeholder 2"/>
          <p:cNvSpPr>
            <a:spLocks noGrp="1"/>
          </p:cNvSpPr>
          <p:nvPr>
            <p:ph type="body" idx="1"/>
          </p:nvPr>
        </p:nvSpPr>
        <p:spPr>
          <a:xfrm>
            <a:off x="457200" y="1698987"/>
            <a:ext cx="8229600" cy="4701813"/>
          </a:xfrm>
        </p:spPr>
        <p:txBody>
          <a:bodyPr>
            <a:normAutofit/>
          </a:bodyPr>
          <a:lstStyle/>
          <a:p>
            <a:pPr fontAlgn="base"/>
            <a:r>
              <a:rPr lang="en-US" cap="none" dirty="0" smtClean="0">
                <a:cs typeface="Arial" pitchFamily="34" charset="0"/>
              </a:rPr>
              <a:t>Machine learning</a:t>
            </a:r>
            <a:r>
              <a:rPr lang="en-US" b="0" cap="none" dirty="0" smtClean="0">
                <a:cs typeface="Arial" pitchFamily="34" charset="0"/>
              </a:rPr>
              <a:t> is the field of study that gives computers the capability to learn without being explicitly programmed. Ml is one of the most exciting technologies that one would have ever come across. As it is evident from the name, it gives the computer that which makes it more similar to humans: </a:t>
            </a:r>
          </a:p>
          <a:p>
            <a:pPr fontAlgn="base"/>
            <a:endParaRPr lang="en-US" b="0" i="1" cap="none" dirty="0" smtClean="0"/>
          </a:p>
          <a:p>
            <a:pPr fontAlgn="base"/>
            <a:endParaRPr lang="en-US" b="0" i="1" cap="none" dirty="0" smtClean="0"/>
          </a:p>
          <a:p>
            <a:pPr fontAlgn="base"/>
            <a:r>
              <a:rPr lang="en-US" b="0" cap="none" dirty="0" smtClean="0"/>
              <a:t> </a:t>
            </a:r>
            <a:r>
              <a:rPr lang="en-US" i="1" cap="none" dirty="0" smtClean="0"/>
              <a:t>The ability to learn</a:t>
            </a:r>
            <a:r>
              <a:rPr lang="en-US" b="0" cap="none" dirty="0" smtClean="0"/>
              <a:t>. Machine learning is actively being used today, perhaps in many more places than one would expect.</a:t>
            </a:r>
          </a:p>
          <a:p>
            <a:r>
              <a:rPr lang="en-US" cap="none" dirty="0" smtClean="0"/>
              <a:t/>
            </a:r>
            <a:br>
              <a:rPr lang="en-US" cap="none" dirty="0" smtClean="0"/>
            </a:b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solidFill>
                  <a:schemeClr val="bg1"/>
                </a:solidFill>
                <a:latin typeface="+mn-lt"/>
              </a:rPr>
              <a:t>Introduction </a:t>
            </a:r>
            <a:endParaRPr lang="en-US" dirty="0">
              <a:solidFill>
                <a:schemeClr val="bg1"/>
              </a:solidFill>
              <a:latin typeface="+mn-lt"/>
            </a:endParaRPr>
          </a:p>
        </p:txBody>
      </p:sp>
      <p:sp>
        <p:nvSpPr>
          <p:cNvPr id="8" name="Content Placeholder 7"/>
          <p:cNvSpPr>
            <a:spLocks noGrp="1"/>
          </p:cNvSpPr>
          <p:nvPr>
            <p:ph idx="1"/>
          </p:nvPr>
        </p:nvSpPr>
        <p:spPr>
          <a:xfrm>
            <a:off x="457200" y="2003791"/>
            <a:ext cx="8229600" cy="4092209"/>
          </a:xfrm>
        </p:spPr>
        <p:txBody>
          <a:bodyPr>
            <a:normAutofit/>
          </a:bodyPr>
          <a:lstStyle/>
          <a:p>
            <a:pPr marL="118872" indent="0" algn="just">
              <a:buNone/>
            </a:pPr>
            <a:r>
              <a:rPr lang="en-IN" sz="2800" dirty="0" smtClean="0"/>
              <a:t>“</a:t>
            </a:r>
            <a:r>
              <a:rPr lang="en-IN" sz="2800" dirty="0" smtClean="0"/>
              <a:t>Emotated</a:t>
            </a:r>
            <a:r>
              <a:rPr lang="en-IN" sz="2800" dirty="0" smtClean="0"/>
              <a:t> </a:t>
            </a:r>
            <a:r>
              <a:rPr lang="en-IN" sz="2800" dirty="0"/>
              <a:t>Music” </a:t>
            </a:r>
            <a:r>
              <a:rPr lang="en-IN" sz="2800" dirty="0" smtClean="0"/>
              <a:t>is </a:t>
            </a:r>
            <a:r>
              <a:rPr lang="en-IN" sz="2800" dirty="0"/>
              <a:t>an intelligent system that saves the time and effort of </a:t>
            </a:r>
            <a:r>
              <a:rPr lang="en-IN" sz="2800" dirty="0" smtClean="0"/>
              <a:t>the user to play music according to the mood. </a:t>
            </a:r>
          </a:p>
          <a:p>
            <a:pPr marL="118872" indent="0" algn="just">
              <a:buNone/>
            </a:pPr>
            <a:endParaRPr lang="en-IN" sz="2800" dirty="0"/>
          </a:p>
          <a:p>
            <a:pPr marL="118872" indent="0" algn="just">
              <a:buNone/>
            </a:pPr>
            <a:r>
              <a:rPr lang="en-IN" sz="2800" dirty="0" smtClean="0"/>
              <a:t>Having </a:t>
            </a:r>
            <a:r>
              <a:rPr lang="en-IN" sz="2800" dirty="0"/>
              <a:t>the internet connection on, the system browses to the </a:t>
            </a:r>
            <a:r>
              <a:rPr lang="en-IN" sz="2800" dirty="0"/>
              <a:t>Wynk</a:t>
            </a:r>
            <a:r>
              <a:rPr lang="en-IN" sz="2800" dirty="0"/>
              <a:t> music website on the Chrome browser and plays a playlist that suits to the current mood of the user. </a:t>
            </a:r>
            <a:endParaRPr lang="en-US" sz="2800" dirty="0" smtClean="0"/>
          </a:p>
        </p:txBody>
      </p:sp>
    </p:spTree>
    <p:extLst>
      <p:ext uri="{BB962C8B-B14F-4D97-AF65-F5344CB8AC3E}">
        <p14:creationId xmlns:p14="http://schemas.microsoft.com/office/powerpoint/2010/main" xmlns="" val="20538128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Requirements</a:t>
            </a:r>
            <a:endParaRPr lang="en-US" dirty="0">
              <a:solidFill>
                <a:schemeClr val="bg1"/>
              </a:solidFill>
            </a:endParaRPr>
          </a:p>
        </p:txBody>
      </p:sp>
      <p:sp>
        <p:nvSpPr>
          <p:cNvPr id="3" name="Content Placeholder 2"/>
          <p:cNvSpPr>
            <a:spLocks noGrp="1"/>
          </p:cNvSpPr>
          <p:nvPr>
            <p:ph idx="1"/>
          </p:nvPr>
        </p:nvSpPr>
        <p:spPr/>
        <p:txBody>
          <a:bodyPr/>
          <a:lstStyle/>
          <a:p>
            <a:pPr algn="just">
              <a:buClr>
                <a:srgbClr val="002060"/>
              </a:buClr>
            </a:pPr>
            <a:r>
              <a:rPr lang="en-US" dirty="0" smtClean="0"/>
              <a:t>Hardware Requirements:</a:t>
            </a:r>
          </a:p>
          <a:p>
            <a:pPr lvl="1" algn="just">
              <a:buClr>
                <a:srgbClr val="002060"/>
              </a:buClr>
            </a:pPr>
            <a:r>
              <a:rPr lang="en-US" dirty="0" smtClean="0"/>
              <a:t>Minimum RAM : 4GB</a:t>
            </a:r>
          </a:p>
          <a:p>
            <a:pPr lvl="1" algn="just">
              <a:buClr>
                <a:srgbClr val="002060"/>
              </a:buClr>
            </a:pPr>
            <a:r>
              <a:rPr lang="en-US" dirty="0" smtClean="0"/>
              <a:t>Web Camera (inbuilt/external)</a:t>
            </a:r>
          </a:p>
          <a:p>
            <a:pPr algn="just">
              <a:buClr>
                <a:srgbClr val="002060"/>
              </a:buClr>
            </a:pPr>
            <a:r>
              <a:rPr lang="en-US" dirty="0" smtClean="0"/>
              <a:t>Operating System: Windows 7 or later / Ubuntu </a:t>
            </a:r>
            <a:r>
              <a:rPr lang="en-US" dirty="0"/>
              <a:t>16.04 or </a:t>
            </a:r>
            <a:r>
              <a:rPr lang="en-US" dirty="0" smtClean="0"/>
              <a:t>later</a:t>
            </a:r>
          </a:p>
          <a:p>
            <a:pPr algn="just">
              <a:buClr>
                <a:srgbClr val="002060"/>
              </a:buClr>
            </a:pPr>
            <a:r>
              <a:rPr lang="en-US" dirty="0" smtClean="0"/>
              <a:t>Anaconda Distribution[3]</a:t>
            </a:r>
          </a:p>
          <a:p>
            <a:pPr algn="just">
              <a:buClr>
                <a:srgbClr val="002060"/>
              </a:buClr>
            </a:pPr>
            <a:r>
              <a:rPr lang="en-US" dirty="0" smtClean="0"/>
              <a:t>Python 3.7</a:t>
            </a:r>
          </a:p>
          <a:p>
            <a:pPr algn="just">
              <a:buClr>
                <a:srgbClr val="002060"/>
              </a:buClr>
            </a:pPr>
            <a:endParaRPr lang="en-US" dirty="0" smtClean="0"/>
          </a:p>
          <a:p>
            <a:pPr algn="just">
              <a:buClr>
                <a:srgbClr val="002060"/>
              </a:buClr>
            </a:pPr>
            <a:endParaRPr lang="en-US" dirty="0" smtClean="0"/>
          </a:p>
          <a:p>
            <a:pPr algn="just"/>
            <a:endParaRPr lang="en-US" dirty="0"/>
          </a:p>
        </p:txBody>
      </p:sp>
    </p:spTree>
    <p:extLst>
      <p:ext uri="{BB962C8B-B14F-4D97-AF65-F5344CB8AC3E}">
        <p14:creationId xmlns:p14="http://schemas.microsoft.com/office/powerpoint/2010/main" xmlns="" val="2550491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 Libraries</a:t>
            </a:r>
            <a:endParaRPr lang="en-US" dirty="0">
              <a:solidFill>
                <a:schemeClr val="bg1"/>
              </a:solidFill>
            </a:endParaRPr>
          </a:p>
        </p:txBody>
      </p:sp>
      <p:sp>
        <p:nvSpPr>
          <p:cNvPr id="3" name="Content Placeholder 2"/>
          <p:cNvSpPr>
            <a:spLocks noGrp="1"/>
          </p:cNvSpPr>
          <p:nvPr>
            <p:ph idx="1"/>
          </p:nvPr>
        </p:nvSpPr>
        <p:spPr>
          <a:xfrm>
            <a:off x="457200" y="2003791"/>
            <a:ext cx="8229600" cy="4092209"/>
          </a:xfrm>
        </p:spPr>
        <p:txBody>
          <a:bodyPr/>
          <a:lstStyle/>
          <a:p>
            <a:pPr>
              <a:buClr>
                <a:srgbClr val="002060"/>
              </a:buClr>
            </a:pPr>
            <a:r>
              <a:rPr lang="en-US" dirty="0" smtClean="0"/>
              <a:t>keras</a:t>
            </a:r>
            <a:endParaRPr lang="en-US" dirty="0"/>
          </a:p>
          <a:p>
            <a:pPr>
              <a:buClr>
                <a:srgbClr val="002060"/>
              </a:buClr>
            </a:pPr>
            <a:r>
              <a:rPr lang="en-US" dirty="0" smtClean="0"/>
              <a:t>tensorflow</a:t>
            </a:r>
            <a:endParaRPr lang="en-US" dirty="0" smtClean="0"/>
          </a:p>
          <a:p>
            <a:pPr>
              <a:buClr>
                <a:srgbClr val="002060"/>
              </a:buClr>
            </a:pPr>
            <a:r>
              <a:rPr lang="en-US" dirty="0" smtClean="0"/>
              <a:t>OpenCV</a:t>
            </a:r>
            <a:endParaRPr lang="en-US" dirty="0" smtClean="0"/>
          </a:p>
          <a:p>
            <a:pPr>
              <a:buClr>
                <a:srgbClr val="002060"/>
              </a:buClr>
            </a:pPr>
            <a:r>
              <a:rPr lang="en-US" dirty="0"/>
              <a:t>i</a:t>
            </a:r>
            <a:r>
              <a:rPr lang="en-US" dirty="0" smtClean="0"/>
              <a:t>mutils</a:t>
            </a:r>
            <a:endParaRPr lang="en-US" dirty="0" smtClean="0"/>
          </a:p>
          <a:p>
            <a:pPr>
              <a:buClr>
                <a:srgbClr val="002060"/>
              </a:buClr>
            </a:pPr>
            <a:r>
              <a:rPr lang="en-US" dirty="0"/>
              <a:t>n</a:t>
            </a:r>
            <a:r>
              <a:rPr lang="en-US" dirty="0" smtClean="0"/>
              <a:t>umpy</a:t>
            </a:r>
            <a:endParaRPr lang="en-US" dirty="0" smtClean="0"/>
          </a:p>
          <a:p>
            <a:pPr>
              <a:buClr>
                <a:srgbClr val="002060"/>
              </a:buClr>
            </a:pPr>
            <a:r>
              <a:rPr lang="en-US" dirty="0"/>
              <a:t>p</a:t>
            </a:r>
            <a:r>
              <a:rPr lang="en-US" dirty="0" smtClean="0"/>
              <a:t>ygame</a:t>
            </a:r>
            <a:endParaRPr lang="en-US" dirty="0" smtClean="0"/>
          </a:p>
          <a:p>
            <a:pPr>
              <a:buClr>
                <a:srgbClr val="002060"/>
              </a:buClr>
            </a:pPr>
            <a:r>
              <a:rPr lang="en-US" dirty="0"/>
              <a:t>s</a:t>
            </a:r>
            <a:r>
              <a:rPr lang="en-US" dirty="0" smtClean="0"/>
              <a:t>elenium</a:t>
            </a:r>
          </a:p>
        </p:txBody>
      </p:sp>
    </p:spTree>
    <p:extLst>
      <p:ext uri="{BB962C8B-B14F-4D97-AF65-F5344CB8AC3E}">
        <p14:creationId xmlns:p14="http://schemas.microsoft.com/office/powerpoint/2010/main" xmlns="" val="26566979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Features</a:t>
            </a:r>
            <a:endParaRPr lang="en-US" dirty="0">
              <a:solidFill>
                <a:schemeClr val="bg1"/>
              </a:solidFill>
            </a:endParaRPr>
          </a:p>
        </p:txBody>
      </p:sp>
      <p:sp>
        <p:nvSpPr>
          <p:cNvPr id="3" name="Content Placeholder 2"/>
          <p:cNvSpPr>
            <a:spLocks noGrp="1"/>
          </p:cNvSpPr>
          <p:nvPr>
            <p:ph idx="1"/>
          </p:nvPr>
        </p:nvSpPr>
        <p:spPr>
          <a:xfrm>
            <a:off x="304800" y="1524000"/>
            <a:ext cx="8534400" cy="5181599"/>
          </a:xfrm>
        </p:spPr>
        <p:txBody>
          <a:bodyPr>
            <a:normAutofit fontScale="92500" lnSpcReduction="10000"/>
          </a:bodyPr>
          <a:lstStyle/>
          <a:p>
            <a:pPr marL="118872" lvl="0" indent="0" algn="just">
              <a:buNone/>
            </a:pPr>
            <a:r>
              <a:rPr lang="en-US" dirty="0" smtClean="0"/>
              <a:t>The emotion of the detected face is labeled according to the following 7 classes of emotions.</a:t>
            </a:r>
          </a:p>
          <a:p>
            <a:pPr lvl="0" algn="just">
              <a:buClr>
                <a:srgbClr val="002060"/>
              </a:buClr>
            </a:pPr>
            <a:r>
              <a:rPr lang="en-US" dirty="0" smtClean="0"/>
              <a:t>Anger </a:t>
            </a:r>
            <a:endParaRPr lang="en-US" dirty="0"/>
          </a:p>
          <a:p>
            <a:pPr lvl="0" algn="just">
              <a:buClr>
                <a:srgbClr val="002060"/>
              </a:buClr>
            </a:pPr>
            <a:r>
              <a:rPr lang="en-US" dirty="0"/>
              <a:t>Disgust</a:t>
            </a:r>
          </a:p>
          <a:p>
            <a:pPr lvl="0" algn="just">
              <a:buClr>
                <a:srgbClr val="002060"/>
              </a:buClr>
            </a:pPr>
            <a:r>
              <a:rPr lang="en-US" dirty="0"/>
              <a:t>Fear</a:t>
            </a:r>
          </a:p>
          <a:p>
            <a:pPr lvl="0" algn="just">
              <a:buClr>
                <a:srgbClr val="002060"/>
              </a:buClr>
            </a:pPr>
            <a:r>
              <a:rPr lang="en-US" dirty="0"/>
              <a:t>Happiness</a:t>
            </a:r>
          </a:p>
          <a:p>
            <a:pPr lvl="0" algn="just">
              <a:buClr>
                <a:srgbClr val="002060"/>
              </a:buClr>
            </a:pPr>
            <a:r>
              <a:rPr lang="en-US" dirty="0"/>
              <a:t>Sadness</a:t>
            </a:r>
          </a:p>
          <a:p>
            <a:pPr lvl="0" algn="just">
              <a:buClr>
                <a:srgbClr val="002060"/>
              </a:buClr>
            </a:pPr>
            <a:r>
              <a:rPr lang="en-US" dirty="0"/>
              <a:t>Surprise</a:t>
            </a:r>
          </a:p>
          <a:p>
            <a:pPr lvl="0" algn="just">
              <a:buClr>
                <a:srgbClr val="002060"/>
              </a:buClr>
            </a:pPr>
            <a:r>
              <a:rPr lang="en-US" dirty="0" smtClean="0"/>
              <a:t>Neutral</a:t>
            </a:r>
          </a:p>
          <a:p>
            <a:pPr marL="118872" lvl="0" indent="0" algn="just">
              <a:buClr>
                <a:srgbClr val="002060"/>
              </a:buClr>
              <a:buNone/>
            </a:pPr>
            <a:r>
              <a:rPr lang="en-US" dirty="0" smtClean="0"/>
              <a:t>The emotion that has the highest probability is labeled and on its basis, the desired type of songs are played.</a:t>
            </a:r>
            <a:endParaRPr lang="en-US" dirty="0"/>
          </a:p>
        </p:txBody>
      </p:sp>
    </p:spTree>
    <p:extLst>
      <p:ext uri="{BB962C8B-B14F-4D97-AF65-F5344CB8AC3E}">
        <p14:creationId xmlns:p14="http://schemas.microsoft.com/office/powerpoint/2010/main" xmlns="" val="21866743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Working</a:t>
            </a:r>
            <a:endParaRPr lang="en-US" dirty="0">
              <a:solidFill>
                <a:schemeClr val="bg1"/>
              </a:solidFill>
            </a:endParaRPr>
          </a:p>
        </p:txBody>
      </p:sp>
      <p:sp>
        <p:nvSpPr>
          <p:cNvPr id="3" name="Content Placeholder 2"/>
          <p:cNvSpPr>
            <a:spLocks noGrp="1"/>
          </p:cNvSpPr>
          <p:nvPr>
            <p:ph idx="1"/>
          </p:nvPr>
        </p:nvSpPr>
        <p:spPr>
          <a:xfrm>
            <a:off x="457200" y="2199968"/>
            <a:ext cx="8229600" cy="3896032"/>
          </a:xfrm>
        </p:spPr>
        <p:txBody>
          <a:bodyPr>
            <a:normAutofit/>
          </a:bodyPr>
          <a:lstStyle/>
          <a:p>
            <a:pPr marL="118872" indent="0" algn="just">
              <a:buClr>
                <a:srgbClr val="002060"/>
              </a:buClr>
              <a:buNone/>
            </a:pPr>
            <a:r>
              <a:rPr lang="en-US" dirty="0" smtClean="0"/>
              <a:t>The project has been carried in three steps:</a:t>
            </a:r>
          </a:p>
          <a:p>
            <a:pPr marL="118872" indent="0" algn="just">
              <a:buClr>
                <a:srgbClr val="002060"/>
              </a:buClr>
              <a:buNone/>
            </a:pPr>
            <a:endParaRPr lang="en-US" dirty="0" smtClean="0"/>
          </a:p>
          <a:p>
            <a:pPr algn="just">
              <a:buClr>
                <a:srgbClr val="002060"/>
              </a:buClr>
            </a:pPr>
            <a:r>
              <a:rPr lang="en-US" dirty="0" smtClean="0"/>
              <a:t>Graphical Interface</a:t>
            </a:r>
          </a:p>
          <a:p>
            <a:pPr algn="just">
              <a:buClr>
                <a:srgbClr val="002060"/>
              </a:buClr>
            </a:pPr>
            <a:r>
              <a:rPr lang="en-US" dirty="0" smtClean="0"/>
              <a:t>Face Detection</a:t>
            </a:r>
          </a:p>
          <a:p>
            <a:pPr algn="just">
              <a:buClr>
                <a:srgbClr val="002060"/>
              </a:buClr>
            </a:pPr>
            <a:r>
              <a:rPr lang="en-US" dirty="0" smtClean="0"/>
              <a:t>Facial Expression Prediction</a:t>
            </a:r>
          </a:p>
          <a:p>
            <a:pPr algn="just">
              <a:buClr>
                <a:srgbClr val="002060"/>
              </a:buClr>
            </a:pPr>
            <a:r>
              <a:rPr lang="en-US" dirty="0" smtClean="0"/>
              <a:t>Automated Music</a:t>
            </a:r>
            <a:endParaRPr lang="en-US" dirty="0"/>
          </a:p>
        </p:txBody>
      </p:sp>
    </p:spTree>
    <p:extLst>
      <p:ext uri="{BB962C8B-B14F-4D97-AF65-F5344CB8AC3E}">
        <p14:creationId xmlns:p14="http://schemas.microsoft.com/office/powerpoint/2010/main" xmlns="" val="31527809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Graphical Interface</a:t>
            </a:r>
            <a:endParaRPr lang="en-US" dirty="0">
              <a:solidFill>
                <a:schemeClr val="bg1"/>
              </a:solidFill>
            </a:endParaRPr>
          </a:p>
        </p:txBody>
      </p:sp>
      <p:sp>
        <p:nvSpPr>
          <p:cNvPr id="4" name="Content Placeholder 3"/>
          <p:cNvSpPr>
            <a:spLocks noGrp="1"/>
          </p:cNvSpPr>
          <p:nvPr>
            <p:ph sz="half" idx="1"/>
          </p:nvPr>
        </p:nvSpPr>
        <p:spPr/>
        <p:txBody>
          <a:bodyPr/>
          <a:lstStyle/>
          <a:p>
            <a:pPr marL="118872" indent="0">
              <a:buNone/>
            </a:pPr>
            <a:r>
              <a:rPr lang="en-US" dirty="0" smtClean="0"/>
              <a:t>Module used:</a:t>
            </a:r>
          </a:p>
          <a:p>
            <a:pPr marL="118872" indent="0">
              <a:buNone/>
            </a:pPr>
            <a:r>
              <a:rPr lang="en-US" dirty="0"/>
              <a:t>p</a:t>
            </a:r>
            <a:r>
              <a:rPr lang="en-US" dirty="0" smtClean="0"/>
              <a:t>ygame</a:t>
            </a:r>
            <a:endParaRPr lang="en-US" dirty="0" smtClean="0"/>
          </a:p>
          <a:p>
            <a:pPr marL="118872" indent="0">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124200" y="1752600"/>
            <a:ext cx="5593784" cy="43692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Rectangle 5"/>
          <p:cNvSpPr/>
          <p:nvPr/>
        </p:nvSpPr>
        <p:spPr>
          <a:xfrm>
            <a:off x="3124200" y="1752600"/>
            <a:ext cx="5593784" cy="4369274"/>
          </a:xfrm>
          <a:prstGeom prst="rect">
            <a:avLst/>
          </a:prstGeom>
          <a:no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20658170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302</TotalTime>
  <Words>500</Words>
  <Application>Microsoft Office PowerPoint</Application>
  <PresentationFormat>On-screen Show (4:3)</PresentationFormat>
  <Paragraphs>87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Module</vt:lpstr>
      <vt:lpstr>Slide 1</vt:lpstr>
      <vt:lpstr>Slide 2</vt:lpstr>
      <vt:lpstr>               Machine learning</vt:lpstr>
      <vt:lpstr>Introduction </vt:lpstr>
      <vt:lpstr>Requirements</vt:lpstr>
      <vt:lpstr> Libraries</vt:lpstr>
      <vt:lpstr>Features</vt:lpstr>
      <vt:lpstr>Working</vt:lpstr>
      <vt:lpstr>Graphical Interface</vt:lpstr>
      <vt:lpstr>Face Detection</vt:lpstr>
      <vt:lpstr>Facial Expression Prediction</vt:lpstr>
      <vt:lpstr>Some more emotions…</vt:lpstr>
      <vt:lpstr>Automated Music</vt:lpstr>
      <vt:lpstr>Use case</vt:lpstr>
      <vt:lpstr>References</vt:lpstr>
      <vt:lpstr>Thank You</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Kirti Choudhary</dc:creator>
  <cp:lastModifiedBy>DELL</cp:lastModifiedBy>
  <cp:revision>27</cp:revision>
  <dcterms:created xsi:type="dcterms:W3CDTF">2019-07-26T17:28:38Z</dcterms:created>
  <dcterms:modified xsi:type="dcterms:W3CDTF">2019-11-28T07:42:28Z</dcterms:modified>
</cp:coreProperties>
</file>