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rchivo Black" panose="020B0604020202020204" charset="0"/>
      <p:regular r:id="rId9"/>
    </p:embeddedFont>
    <p:embeddedFont>
      <p:font typeface="Red Hat Display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32404" y="2625595"/>
            <a:ext cx="14554173" cy="3200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218"/>
              </a:lnSpc>
            </a:pPr>
            <a:r>
              <a:rPr lang="en-US" sz="1299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DSA LAB I PRESENTATION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2404" y="6168546"/>
            <a:ext cx="10835284" cy="746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22"/>
              </a:lnSpc>
              <a:spcBef>
                <a:spcPct val="0"/>
              </a:spcBef>
            </a:pPr>
            <a:r>
              <a:rPr lang="en-US" sz="4373">
                <a:solidFill>
                  <a:srgbClr val="F4F4E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Presented by Kelvin, Uzoma and Dharambir</a:t>
            </a:r>
          </a:p>
        </p:txBody>
      </p:sp>
      <p:sp>
        <p:nvSpPr>
          <p:cNvPr id="5" name="Freeform 5"/>
          <p:cNvSpPr/>
          <p:nvPr/>
        </p:nvSpPr>
        <p:spPr>
          <a:xfrm rot="-1542318" flipV="1">
            <a:off x="13654428" y="800321"/>
            <a:ext cx="7674102" cy="8229600"/>
          </a:xfrm>
          <a:custGeom>
            <a:avLst/>
            <a:gdLst/>
            <a:ahLst/>
            <a:cxnLst/>
            <a:rect l="l" t="t" r="r" b="b"/>
            <a:pathLst>
              <a:path w="7674102" h="8229600">
                <a:moveTo>
                  <a:pt x="0" y="8229600"/>
                </a:moveTo>
                <a:lnTo>
                  <a:pt x="7674102" y="8229600"/>
                </a:lnTo>
                <a:lnTo>
                  <a:pt x="767410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3851811" cy="10346581"/>
            <a:chOff x="0" y="0"/>
            <a:chExt cx="18469082" cy="1379544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8469082" cy="13795441"/>
              <a:chOff x="0" y="0"/>
              <a:chExt cx="3648214" cy="272502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648214" cy="2725026"/>
              </a:xfrm>
              <a:custGeom>
                <a:avLst/>
                <a:gdLst/>
                <a:ahLst/>
                <a:cxnLst/>
                <a:rect l="l" t="t" r="r" b="b"/>
                <a:pathLst>
                  <a:path w="3648214" h="2725026">
                    <a:moveTo>
                      <a:pt x="11178" y="0"/>
                    </a:moveTo>
                    <a:lnTo>
                      <a:pt x="3637035" y="0"/>
                    </a:lnTo>
                    <a:cubicBezTo>
                      <a:pt x="3643209" y="0"/>
                      <a:pt x="3648214" y="5005"/>
                      <a:pt x="3648214" y="11178"/>
                    </a:cubicBezTo>
                    <a:lnTo>
                      <a:pt x="3648214" y="2713847"/>
                    </a:lnTo>
                    <a:cubicBezTo>
                      <a:pt x="3648214" y="2720021"/>
                      <a:pt x="3643209" y="2725026"/>
                      <a:pt x="3637035" y="2725026"/>
                    </a:cubicBezTo>
                    <a:lnTo>
                      <a:pt x="11178" y="2725026"/>
                    </a:lnTo>
                    <a:cubicBezTo>
                      <a:pt x="5005" y="2725026"/>
                      <a:pt x="0" y="2720021"/>
                      <a:pt x="0" y="2713847"/>
                    </a:cubicBezTo>
                    <a:lnTo>
                      <a:pt x="0" y="11178"/>
                    </a:lnTo>
                    <a:cubicBezTo>
                      <a:pt x="0" y="5005"/>
                      <a:pt x="5005" y="0"/>
                      <a:pt x="11178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3648214" cy="27631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1282925" y="1141085"/>
              <a:ext cx="14095560" cy="3106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730"/>
                </a:lnSpc>
              </a:pPr>
              <a:r>
                <a:rPr lang="en-US" sz="9000">
                  <a:solidFill>
                    <a:srgbClr val="F4F4ED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Core Functionality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82925" y="4477513"/>
              <a:ext cx="12752761" cy="7929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20"/>
                </a:lnSpc>
                <a:spcBef>
                  <a:spcPct val="0"/>
                </a:spcBef>
              </a:pPr>
              <a:endParaRPr/>
            </a:p>
            <a:p>
              <a:pPr marL="0" lvl="0" indent="0" algn="l">
                <a:lnSpc>
                  <a:spcPts val="4320"/>
                </a:lnSpc>
                <a:spcBef>
                  <a:spcPct val="0"/>
                </a:spcBef>
              </a:pPr>
              <a:r>
                <a:rPr lang="en-US" sz="3200" u="none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- </a:t>
              </a:r>
              <a:r>
                <a:rPr lang="en-US" sz="3200" u="sng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Add Students</a:t>
              </a:r>
              <a:r>
                <a:rPr lang="en-US" sz="3200" u="none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: Register new students with names and grades (maximum 10 students)</a:t>
              </a:r>
            </a:p>
            <a:p>
              <a:pPr marL="0" lvl="0" indent="0" algn="l">
                <a:lnSpc>
                  <a:spcPts val="4320"/>
                </a:lnSpc>
                <a:spcBef>
                  <a:spcPct val="0"/>
                </a:spcBef>
              </a:pPr>
              <a:r>
                <a:rPr lang="en-US" sz="3200" u="none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- </a:t>
              </a:r>
              <a:r>
                <a:rPr lang="en-US" sz="3200" u="sng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View Students</a:t>
              </a:r>
              <a:r>
                <a:rPr lang="en-US" sz="3200" u="none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: Display all student records in a formatted table</a:t>
              </a:r>
            </a:p>
            <a:p>
              <a:pPr marL="0" lvl="0" indent="0" algn="l">
                <a:lnSpc>
                  <a:spcPts val="4320"/>
                </a:lnSpc>
                <a:spcBef>
                  <a:spcPct val="0"/>
                </a:spcBef>
              </a:pPr>
              <a:r>
                <a:rPr lang="en-US" sz="3200" u="none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- </a:t>
              </a:r>
              <a:r>
                <a:rPr lang="en-US" sz="3200" u="sng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Delete Students</a:t>
              </a:r>
              <a:r>
                <a:rPr lang="en-US" sz="3200" u="none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: Remove student records by ID</a:t>
              </a:r>
            </a:p>
            <a:p>
              <a:pPr marL="0" lvl="0" indent="0" algn="l">
                <a:lnSpc>
                  <a:spcPts val="4320"/>
                </a:lnSpc>
                <a:spcBef>
                  <a:spcPct val="0"/>
                </a:spcBef>
              </a:pPr>
              <a:r>
                <a:rPr lang="en-US" sz="3200" u="none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- </a:t>
              </a:r>
              <a:r>
                <a:rPr lang="en-US" sz="3200" u="sng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Grade Categorization</a:t>
              </a:r>
              <a:r>
                <a:rPr lang="en-US" sz="3200" u="none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: Automatic categorization based on performance levels</a:t>
              </a:r>
            </a:p>
            <a:p>
              <a:pPr marL="0" lvl="0" indent="0" algn="l">
                <a:lnSpc>
                  <a:spcPts val="4320"/>
                </a:lnSpc>
                <a:spcBef>
                  <a:spcPct val="0"/>
                </a:spcBef>
              </a:pPr>
              <a:r>
                <a:rPr lang="en-US" sz="3200" u="none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- </a:t>
              </a:r>
              <a:r>
                <a:rPr lang="en-US" sz="3200" u="sng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Statistical Analysis</a:t>
              </a:r>
              <a:r>
                <a:rPr lang="en-US" sz="3200" u="none" spc="192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: Calculate average, maximum, and minimum grades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2271832" y="7270926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1" y="0"/>
                </a:lnTo>
                <a:lnTo>
                  <a:pt x="896421" y="896421"/>
                </a:lnTo>
                <a:lnTo>
                  <a:pt x="0" y="8964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6626729">
            <a:off x="11777200" y="2555938"/>
            <a:ext cx="12221289" cy="8822969"/>
          </a:xfrm>
          <a:custGeom>
            <a:avLst/>
            <a:gdLst/>
            <a:ahLst/>
            <a:cxnLst/>
            <a:rect l="l" t="t" r="r" b="b"/>
            <a:pathLst>
              <a:path w="12221289" h="8822969">
                <a:moveTo>
                  <a:pt x="0" y="0"/>
                </a:moveTo>
                <a:lnTo>
                  <a:pt x="12221289" y="0"/>
                </a:lnTo>
                <a:lnTo>
                  <a:pt x="12221289" y="8822969"/>
                </a:lnTo>
                <a:lnTo>
                  <a:pt x="0" y="88229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6626729" flipH="1">
            <a:off x="-1914697" y="732016"/>
            <a:ext cx="12221289" cy="8822969"/>
          </a:xfrm>
          <a:custGeom>
            <a:avLst/>
            <a:gdLst/>
            <a:ahLst/>
            <a:cxnLst/>
            <a:rect l="l" t="t" r="r" b="b"/>
            <a:pathLst>
              <a:path w="12221289" h="8822969">
                <a:moveTo>
                  <a:pt x="12221289" y="0"/>
                </a:moveTo>
                <a:lnTo>
                  <a:pt x="0" y="0"/>
                </a:lnTo>
                <a:lnTo>
                  <a:pt x="0" y="8822968"/>
                </a:lnTo>
                <a:lnTo>
                  <a:pt x="12221289" y="8822968"/>
                </a:lnTo>
                <a:lnTo>
                  <a:pt x="12221289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362880" y="8130249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0" y="0"/>
                </a:lnTo>
                <a:lnTo>
                  <a:pt x="896420" y="896420"/>
                </a:lnTo>
                <a:lnTo>
                  <a:pt x="0" y="896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0" y="43606"/>
            <a:ext cx="8894915" cy="5453213"/>
            <a:chOff x="0" y="0"/>
            <a:chExt cx="11859886" cy="7270951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1859886" cy="7270951"/>
              <a:chOff x="0" y="0"/>
              <a:chExt cx="2129666" cy="130563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129666" cy="1305636"/>
              </a:xfrm>
              <a:custGeom>
                <a:avLst/>
                <a:gdLst/>
                <a:ahLst/>
                <a:cxnLst/>
                <a:rect l="l" t="t" r="r" b="b"/>
                <a:pathLst>
                  <a:path w="2129666" h="1305636">
                    <a:moveTo>
                      <a:pt x="19149" y="0"/>
                    </a:moveTo>
                    <a:lnTo>
                      <a:pt x="2110517" y="0"/>
                    </a:lnTo>
                    <a:cubicBezTo>
                      <a:pt x="2115595" y="0"/>
                      <a:pt x="2120466" y="2017"/>
                      <a:pt x="2124057" y="5609"/>
                    </a:cubicBezTo>
                    <a:cubicBezTo>
                      <a:pt x="2127648" y="9200"/>
                      <a:pt x="2129666" y="14070"/>
                      <a:pt x="2129666" y="19149"/>
                    </a:cubicBezTo>
                    <a:lnTo>
                      <a:pt x="2129666" y="1286487"/>
                    </a:lnTo>
                    <a:cubicBezTo>
                      <a:pt x="2129666" y="1291566"/>
                      <a:pt x="2127648" y="1296436"/>
                      <a:pt x="2124057" y="1300027"/>
                    </a:cubicBezTo>
                    <a:cubicBezTo>
                      <a:pt x="2120466" y="1303619"/>
                      <a:pt x="2115595" y="1305636"/>
                      <a:pt x="2110517" y="1305636"/>
                    </a:cubicBezTo>
                    <a:lnTo>
                      <a:pt x="19149" y="1305636"/>
                    </a:lnTo>
                    <a:cubicBezTo>
                      <a:pt x="14070" y="1305636"/>
                      <a:pt x="9200" y="1303619"/>
                      <a:pt x="5609" y="1300027"/>
                    </a:cubicBezTo>
                    <a:cubicBezTo>
                      <a:pt x="2017" y="1296436"/>
                      <a:pt x="0" y="1291566"/>
                      <a:pt x="0" y="1286487"/>
                    </a:cubicBezTo>
                    <a:lnTo>
                      <a:pt x="0" y="19149"/>
                    </a:lnTo>
                    <a:cubicBezTo>
                      <a:pt x="0" y="14070"/>
                      <a:pt x="2017" y="9200"/>
                      <a:pt x="5609" y="5609"/>
                    </a:cubicBezTo>
                    <a:cubicBezTo>
                      <a:pt x="9200" y="2017"/>
                      <a:pt x="14070" y="0"/>
                      <a:pt x="19149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2129666" cy="13437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843405" y="1217755"/>
              <a:ext cx="9833187" cy="1806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603"/>
                </a:lnSpc>
              </a:pPr>
              <a:r>
                <a:rPr lang="en-US" sz="9900">
                  <a:solidFill>
                    <a:srgbClr val="F4F4ED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Dharambir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53250" y="3543298"/>
              <a:ext cx="8888622" cy="2710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8725" lvl="1" indent="-439362" algn="l">
                <a:lnSpc>
                  <a:spcPts val="5494"/>
                </a:lnSpc>
                <a:buFont typeface="Arial"/>
                <a:buChar char="•"/>
              </a:pPr>
              <a:r>
                <a:rPr lang="en-US" sz="4070" spc="244">
                  <a:solidFill>
                    <a:srgbClr val="F4F4ED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G</a:t>
              </a:r>
              <a:r>
                <a:rPr lang="en-US" sz="4070" u="none" spc="244">
                  <a:solidFill>
                    <a:srgbClr val="F4F4ED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rade validation and categorization logic</a:t>
              </a:r>
            </a:p>
            <a:p>
              <a:pPr marL="878725" lvl="1" indent="-439362" algn="l">
                <a:lnSpc>
                  <a:spcPts val="5494"/>
                </a:lnSpc>
                <a:buFont typeface="Arial"/>
                <a:buChar char="•"/>
              </a:pPr>
              <a:r>
                <a:rPr lang="en-US" sz="4070" u="none" spc="244">
                  <a:solidFill>
                    <a:srgbClr val="F4F4ED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Statistical calculations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312737" y="-2144277"/>
            <a:ext cx="6262780" cy="15773061"/>
            <a:chOff x="0" y="0"/>
            <a:chExt cx="8350373" cy="21030749"/>
          </a:xfrm>
        </p:grpSpPr>
        <p:sp>
          <p:nvSpPr>
            <p:cNvPr id="12" name="AutoShape 12"/>
            <p:cNvSpPr/>
            <p:nvPr/>
          </p:nvSpPr>
          <p:spPr>
            <a:xfrm flipV="1">
              <a:off x="584048" y="0"/>
              <a:ext cx="0" cy="21030749"/>
            </a:xfrm>
            <a:prstGeom prst="line">
              <a:avLst/>
            </a:prstGeom>
            <a:ln w="25400" cap="flat">
              <a:solidFill>
                <a:srgbClr val="F4F4E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13"/>
            <p:cNvGrpSpPr/>
            <p:nvPr/>
          </p:nvGrpSpPr>
          <p:grpSpPr>
            <a:xfrm rot="-5400000">
              <a:off x="320891" y="12791667"/>
              <a:ext cx="526312" cy="1168095"/>
              <a:chOff x="0" y="0"/>
              <a:chExt cx="812800" cy="180392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180392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803925">
                    <a:moveTo>
                      <a:pt x="406400" y="0"/>
                    </a:moveTo>
                    <a:lnTo>
                      <a:pt x="535715" y="614961"/>
                    </a:lnTo>
                    <a:lnTo>
                      <a:pt x="812800" y="901962"/>
                    </a:lnTo>
                    <a:lnTo>
                      <a:pt x="535715" y="1188964"/>
                    </a:lnTo>
                    <a:lnTo>
                      <a:pt x="406400" y="1803925"/>
                    </a:lnTo>
                    <a:lnTo>
                      <a:pt x="277085" y="1188964"/>
                    </a:lnTo>
                    <a:lnTo>
                      <a:pt x="0" y="901962"/>
                    </a:lnTo>
                    <a:lnTo>
                      <a:pt x="277085" y="614961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190500" y="460895"/>
                <a:ext cx="431800" cy="9202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-5400000">
              <a:off x="320891" y="9077704"/>
              <a:ext cx="526312" cy="1168095"/>
              <a:chOff x="0" y="0"/>
              <a:chExt cx="812800" cy="180392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180392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803925">
                    <a:moveTo>
                      <a:pt x="406400" y="0"/>
                    </a:moveTo>
                    <a:lnTo>
                      <a:pt x="535715" y="614961"/>
                    </a:lnTo>
                    <a:lnTo>
                      <a:pt x="812800" y="901962"/>
                    </a:lnTo>
                    <a:lnTo>
                      <a:pt x="535715" y="1188964"/>
                    </a:lnTo>
                    <a:lnTo>
                      <a:pt x="406400" y="1803925"/>
                    </a:lnTo>
                    <a:lnTo>
                      <a:pt x="277085" y="1188964"/>
                    </a:lnTo>
                    <a:lnTo>
                      <a:pt x="0" y="901962"/>
                    </a:lnTo>
                    <a:lnTo>
                      <a:pt x="277085" y="614961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190500" y="460895"/>
                <a:ext cx="431800" cy="9202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-5400000">
              <a:off x="320891" y="5210597"/>
              <a:ext cx="526312" cy="1168095"/>
              <a:chOff x="0" y="0"/>
              <a:chExt cx="812800" cy="180392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180392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803925">
                    <a:moveTo>
                      <a:pt x="406400" y="0"/>
                    </a:moveTo>
                    <a:lnTo>
                      <a:pt x="535715" y="614961"/>
                    </a:lnTo>
                    <a:lnTo>
                      <a:pt x="812800" y="901962"/>
                    </a:lnTo>
                    <a:lnTo>
                      <a:pt x="535715" y="1188964"/>
                    </a:lnTo>
                    <a:lnTo>
                      <a:pt x="406400" y="1803925"/>
                    </a:lnTo>
                    <a:lnTo>
                      <a:pt x="277085" y="1188964"/>
                    </a:lnTo>
                    <a:lnTo>
                      <a:pt x="0" y="901962"/>
                    </a:lnTo>
                    <a:lnTo>
                      <a:pt x="277085" y="614961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190500" y="460895"/>
                <a:ext cx="431800" cy="9202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1848066" y="5368330"/>
              <a:ext cx="6502307" cy="1794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endParaRPr/>
            </a:p>
            <a:p>
              <a:pPr algn="l">
                <a:lnSpc>
                  <a:spcPts val="5150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0" y="4873635"/>
            <a:ext cx="5581041" cy="5362176"/>
          </a:xfrm>
          <a:custGeom>
            <a:avLst/>
            <a:gdLst/>
            <a:ahLst/>
            <a:cxnLst/>
            <a:rect l="l" t="t" r="r" b="b"/>
            <a:pathLst>
              <a:path w="5581041" h="5362176">
                <a:moveTo>
                  <a:pt x="0" y="0"/>
                </a:moveTo>
                <a:lnTo>
                  <a:pt x="5581041" y="0"/>
                </a:lnTo>
                <a:lnTo>
                  <a:pt x="5581041" y="5362176"/>
                </a:lnTo>
                <a:lnTo>
                  <a:pt x="0" y="53621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8851350" y="43606"/>
            <a:ext cx="9301693" cy="7511117"/>
          </a:xfrm>
          <a:custGeom>
            <a:avLst/>
            <a:gdLst/>
            <a:ahLst/>
            <a:cxnLst/>
            <a:rect l="l" t="t" r="r" b="b"/>
            <a:pathLst>
              <a:path w="9301693" h="7511117">
                <a:moveTo>
                  <a:pt x="0" y="0"/>
                </a:moveTo>
                <a:lnTo>
                  <a:pt x="9301693" y="0"/>
                </a:lnTo>
                <a:lnTo>
                  <a:pt x="9301693" y="7511117"/>
                </a:lnTo>
                <a:lnTo>
                  <a:pt x="0" y="75111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5548995" y="7626526"/>
            <a:ext cx="6691840" cy="2800286"/>
          </a:xfrm>
          <a:custGeom>
            <a:avLst/>
            <a:gdLst/>
            <a:ahLst/>
            <a:cxnLst/>
            <a:rect l="l" t="t" r="r" b="b"/>
            <a:pathLst>
              <a:path w="6691840" h="2800286">
                <a:moveTo>
                  <a:pt x="0" y="0"/>
                </a:moveTo>
                <a:lnTo>
                  <a:pt x="6691839" y="0"/>
                </a:lnTo>
                <a:lnTo>
                  <a:pt x="6691839" y="2800286"/>
                </a:lnTo>
                <a:lnTo>
                  <a:pt x="0" y="28002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180" b="-1180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6626729" flipH="1">
            <a:off x="-1914697" y="732016"/>
            <a:ext cx="12221289" cy="8822969"/>
          </a:xfrm>
          <a:custGeom>
            <a:avLst/>
            <a:gdLst/>
            <a:ahLst/>
            <a:cxnLst/>
            <a:rect l="l" t="t" r="r" b="b"/>
            <a:pathLst>
              <a:path w="12221289" h="8822969">
                <a:moveTo>
                  <a:pt x="12221289" y="0"/>
                </a:moveTo>
                <a:lnTo>
                  <a:pt x="0" y="0"/>
                </a:lnTo>
                <a:lnTo>
                  <a:pt x="0" y="8822968"/>
                </a:lnTo>
                <a:lnTo>
                  <a:pt x="12221289" y="8822968"/>
                </a:lnTo>
                <a:lnTo>
                  <a:pt x="12221289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362880" y="8130249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0" y="0"/>
                </a:lnTo>
                <a:lnTo>
                  <a:pt x="896420" y="896420"/>
                </a:lnTo>
                <a:lnTo>
                  <a:pt x="0" y="896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-152400" y="-702318"/>
            <a:ext cx="8795806" cy="6144746"/>
            <a:chOff x="0" y="0"/>
            <a:chExt cx="11859886" cy="8192995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1859886" cy="8192995"/>
              <a:chOff x="0" y="0"/>
              <a:chExt cx="2129666" cy="147120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129666" cy="1471206"/>
              </a:xfrm>
              <a:custGeom>
                <a:avLst/>
                <a:gdLst/>
                <a:ahLst/>
                <a:cxnLst/>
                <a:rect l="l" t="t" r="r" b="b"/>
                <a:pathLst>
                  <a:path w="2129666" h="1471206">
                    <a:moveTo>
                      <a:pt x="19149" y="0"/>
                    </a:moveTo>
                    <a:lnTo>
                      <a:pt x="2110517" y="0"/>
                    </a:lnTo>
                    <a:cubicBezTo>
                      <a:pt x="2115595" y="0"/>
                      <a:pt x="2120466" y="2017"/>
                      <a:pt x="2124057" y="5609"/>
                    </a:cubicBezTo>
                    <a:cubicBezTo>
                      <a:pt x="2127648" y="9200"/>
                      <a:pt x="2129666" y="14070"/>
                      <a:pt x="2129666" y="19149"/>
                    </a:cubicBezTo>
                    <a:lnTo>
                      <a:pt x="2129666" y="1452058"/>
                    </a:lnTo>
                    <a:cubicBezTo>
                      <a:pt x="2129666" y="1457136"/>
                      <a:pt x="2127648" y="1462007"/>
                      <a:pt x="2124057" y="1465598"/>
                    </a:cubicBezTo>
                    <a:cubicBezTo>
                      <a:pt x="2120466" y="1469189"/>
                      <a:pt x="2115595" y="1471206"/>
                      <a:pt x="2110517" y="1471206"/>
                    </a:cubicBezTo>
                    <a:lnTo>
                      <a:pt x="19149" y="1471206"/>
                    </a:lnTo>
                    <a:cubicBezTo>
                      <a:pt x="14070" y="1471206"/>
                      <a:pt x="9200" y="1469189"/>
                      <a:pt x="5609" y="1465598"/>
                    </a:cubicBezTo>
                    <a:cubicBezTo>
                      <a:pt x="2017" y="1462007"/>
                      <a:pt x="0" y="1457136"/>
                      <a:pt x="0" y="1452058"/>
                    </a:cubicBezTo>
                    <a:lnTo>
                      <a:pt x="0" y="19149"/>
                    </a:lnTo>
                    <a:cubicBezTo>
                      <a:pt x="0" y="14070"/>
                      <a:pt x="2017" y="9200"/>
                      <a:pt x="5609" y="5609"/>
                    </a:cubicBezTo>
                    <a:cubicBezTo>
                      <a:pt x="9200" y="2017"/>
                      <a:pt x="14070" y="0"/>
                      <a:pt x="19149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2129666" cy="15093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843405" y="1217755"/>
              <a:ext cx="9833187" cy="1806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603"/>
                </a:lnSpc>
              </a:pPr>
              <a:r>
                <a:rPr lang="en-US" sz="9900">
                  <a:solidFill>
                    <a:srgbClr val="F4F4ED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Uzoma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53250" y="3543298"/>
              <a:ext cx="8888622" cy="36324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8725" lvl="1" indent="-439362" algn="l">
                <a:lnSpc>
                  <a:spcPts val="5494"/>
                </a:lnSpc>
                <a:buFont typeface="Arial"/>
                <a:buChar char="•"/>
              </a:pPr>
              <a:r>
                <a:rPr lang="en-US" sz="4070" spc="244" dirty="0">
                  <a:solidFill>
                    <a:srgbClr val="F4F4ED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Student Management System</a:t>
              </a:r>
            </a:p>
            <a:p>
              <a:pPr marL="878725" lvl="1" indent="-439362" algn="l">
                <a:lnSpc>
                  <a:spcPts val="5494"/>
                </a:lnSpc>
                <a:buFont typeface="Arial"/>
                <a:buChar char="•"/>
              </a:pPr>
              <a:r>
                <a:rPr lang="en-US" sz="4070" u="none" spc="244" dirty="0">
                  <a:solidFill>
                    <a:srgbClr val="F4F4ED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Data input functionality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312737" y="1824821"/>
            <a:ext cx="6262780" cy="6260055"/>
            <a:chOff x="0" y="0"/>
            <a:chExt cx="8350373" cy="8346741"/>
          </a:xfrm>
        </p:grpSpPr>
        <p:grpSp>
          <p:nvGrpSpPr>
            <p:cNvPr id="12" name="Group 12"/>
            <p:cNvGrpSpPr/>
            <p:nvPr/>
          </p:nvGrpSpPr>
          <p:grpSpPr>
            <a:xfrm rot="-5400000">
              <a:off x="320891" y="7499537"/>
              <a:ext cx="526312" cy="1168095"/>
              <a:chOff x="0" y="0"/>
              <a:chExt cx="812800" cy="1803925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180392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803925">
                    <a:moveTo>
                      <a:pt x="406400" y="0"/>
                    </a:moveTo>
                    <a:lnTo>
                      <a:pt x="535715" y="614961"/>
                    </a:lnTo>
                    <a:lnTo>
                      <a:pt x="812800" y="901962"/>
                    </a:lnTo>
                    <a:lnTo>
                      <a:pt x="535715" y="1188964"/>
                    </a:lnTo>
                    <a:lnTo>
                      <a:pt x="406400" y="1803925"/>
                    </a:lnTo>
                    <a:lnTo>
                      <a:pt x="277085" y="1188964"/>
                    </a:lnTo>
                    <a:lnTo>
                      <a:pt x="0" y="901962"/>
                    </a:lnTo>
                    <a:lnTo>
                      <a:pt x="277085" y="614961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190500" y="460895"/>
                <a:ext cx="431800" cy="9202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-5400000">
              <a:off x="320891" y="3785573"/>
              <a:ext cx="526312" cy="1168095"/>
              <a:chOff x="0" y="0"/>
              <a:chExt cx="812800" cy="1803925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180392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803925">
                    <a:moveTo>
                      <a:pt x="406400" y="0"/>
                    </a:moveTo>
                    <a:lnTo>
                      <a:pt x="535715" y="614961"/>
                    </a:lnTo>
                    <a:lnTo>
                      <a:pt x="812800" y="901962"/>
                    </a:lnTo>
                    <a:lnTo>
                      <a:pt x="535715" y="1188964"/>
                    </a:lnTo>
                    <a:lnTo>
                      <a:pt x="406400" y="1803925"/>
                    </a:lnTo>
                    <a:lnTo>
                      <a:pt x="277085" y="1188964"/>
                    </a:lnTo>
                    <a:lnTo>
                      <a:pt x="0" y="901962"/>
                    </a:lnTo>
                    <a:lnTo>
                      <a:pt x="277085" y="614961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190500" y="460895"/>
                <a:ext cx="431800" cy="9202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-5400000">
              <a:off x="320891" y="-81533"/>
              <a:ext cx="526312" cy="1168095"/>
              <a:chOff x="0" y="0"/>
              <a:chExt cx="812800" cy="1803925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180392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803925">
                    <a:moveTo>
                      <a:pt x="406400" y="0"/>
                    </a:moveTo>
                    <a:lnTo>
                      <a:pt x="535715" y="614961"/>
                    </a:lnTo>
                    <a:lnTo>
                      <a:pt x="812800" y="901962"/>
                    </a:lnTo>
                    <a:lnTo>
                      <a:pt x="535715" y="1188964"/>
                    </a:lnTo>
                    <a:lnTo>
                      <a:pt x="406400" y="1803925"/>
                    </a:lnTo>
                    <a:lnTo>
                      <a:pt x="277085" y="1188964"/>
                    </a:lnTo>
                    <a:lnTo>
                      <a:pt x="0" y="901962"/>
                    </a:lnTo>
                    <a:lnTo>
                      <a:pt x="277085" y="614961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190500" y="460895"/>
                <a:ext cx="431800" cy="9202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1848066" y="76200"/>
              <a:ext cx="6502307" cy="1794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endParaRPr/>
            </a:p>
            <a:p>
              <a:pPr algn="l">
                <a:lnSpc>
                  <a:spcPts val="5150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7270273" y="398991"/>
            <a:ext cx="11017727" cy="9489017"/>
          </a:xfrm>
          <a:custGeom>
            <a:avLst/>
            <a:gdLst/>
            <a:ahLst/>
            <a:cxnLst/>
            <a:rect l="l" t="t" r="r" b="b"/>
            <a:pathLst>
              <a:path w="11017727" h="9489017">
                <a:moveTo>
                  <a:pt x="0" y="0"/>
                </a:moveTo>
                <a:lnTo>
                  <a:pt x="11017727" y="0"/>
                </a:lnTo>
                <a:lnTo>
                  <a:pt x="11017727" y="9489018"/>
                </a:lnTo>
                <a:lnTo>
                  <a:pt x="0" y="94890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6626729" flipH="1">
            <a:off x="-1914697" y="732016"/>
            <a:ext cx="12221289" cy="8822969"/>
          </a:xfrm>
          <a:custGeom>
            <a:avLst/>
            <a:gdLst/>
            <a:ahLst/>
            <a:cxnLst/>
            <a:rect l="l" t="t" r="r" b="b"/>
            <a:pathLst>
              <a:path w="12221289" h="8822969">
                <a:moveTo>
                  <a:pt x="12221289" y="0"/>
                </a:moveTo>
                <a:lnTo>
                  <a:pt x="0" y="0"/>
                </a:lnTo>
                <a:lnTo>
                  <a:pt x="0" y="8822968"/>
                </a:lnTo>
                <a:lnTo>
                  <a:pt x="12221289" y="8822968"/>
                </a:lnTo>
                <a:lnTo>
                  <a:pt x="12221289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362880" y="8130249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0" y="0"/>
                </a:lnTo>
                <a:lnTo>
                  <a:pt x="896420" y="896420"/>
                </a:lnTo>
                <a:lnTo>
                  <a:pt x="0" y="896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-251509" y="-702318"/>
            <a:ext cx="8894915" cy="5453213"/>
            <a:chOff x="0" y="0"/>
            <a:chExt cx="11859886" cy="7270951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1859886" cy="7270951"/>
              <a:chOff x="0" y="0"/>
              <a:chExt cx="2129666" cy="130563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129666" cy="1305636"/>
              </a:xfrm>
              <a:custGeom>
                <a:avLst/>
                <a:gdLst/>
                <a:ahLst/>
                <a:cxnLst/>
                <a:rect l="l" t="t" r="r" b="b"/>
                <a:pathLst>
                  <a:path w="2129666" h="1305636">
                    <a:moveTo>
                      <a:pt x="19149" y="0"/>
                    </a:moveTo>
                    <a:lnTo>
                      <a:pt x="2110517" y="0"/>
                    </a:lnTo>
                    <a:cubicBezTo>
                      <a:pt x="2115595" y="0"/>
                      <a:pt x="2120466" y="2017"/>
                      <a:pt x="2124057" y="5609"/>
                    </a:cubicBezTo>
                    <a:cubicBezTo>
                      <a:pt x="2127648" y="9200"/>
                      <a:pt x="2129666" y="14070"/>
                      <a:pt x="2129666" y="19149"/>
                    </a:cubicBezTo>
                    <a:lnTo>
                      <a:pt x="2129666" y="1286487"/>
                    </a:lnTo>
                    <a:cubicBezTo>
                      <a:pt x="2129666" y="1291566"/>
                      <a:pt x="2127648" y="1296436"/>
                      <a:pt x="2124057" y="1300027"/>
                    </a:cubicBezTo>
                    <a:cubicBezTo>
                      <a:pt x="2120466" y="1303619"/>
                      <a:pt x="2115595" y="1305636"/>
                      <a:pt x="2110517" y="1305636"/>
                    </a:cubicBezTo>
                    <a:lnTo>
                      <a:pt x="19149" y="1305636"/>
                    </a:lnTo>
                    <a:cubicBezTo>
                      <a:pt x="14070" y="1305636"/>
                      <a:pt x="9200" y="1303619"/>
                      <a:pt x="5609" y="1300027"/>
                    </a:cubicBezTo>
                    <a:cubicBezTo>
                      <a:pt x="2017" y="1296436"/>
                      <a:pt x="0" y="1291566"/>
                      <a:pt x="0" y="1286487"/>
                    </a:cubicBezTo>
                    <a:lnTo>
                      <a:pt x="0" y="19149"/>
                    </a:lnTo>
                    <a:cubicBezTo>
                      <a:pt x="0" y="14070"/>
                      <a:pt x="2017" y="9200"/>
                      <a:pt x="5609" y="5609"/>
                    </a:cubicBezTo>
                    <a:cubicBezTo>
                      <a:pt x="9200" y="2017"/>
                      <a:pt x="14070" y="0"/>
                      <a:pt x="19149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2129666" cy="13437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843405" y="1217755"/>
              <a:ext cx="9833187" cy="1806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603"/>
                </a:lnSpc>
              </a:pPr>
              <a:r>
                <a:rPr lang="en-US" sz="9900">
                  <a:solidFill>
                    <a:srgbClr val="F4F4ED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Kelvin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53250" y="3543298"/>
              <a:ext cx="8888622" cy="2710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8725" lvl="1" indent="-439362" algn="l">
                <a:lnSpc>
                  <a:spcPts val="5494"/>
                </a:lnSpc>
                <a:buFont typeface="Arial"/>
                <a:buChar char="•"/>
              </a:pPr>
              <a:r>
                <a:rPr lang="en-US" sz="4070" spc="244">
                  <a:solidFill>
                    <a:srgbClr val="F4F4ED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User interface</a:t>
              </a:r>
            </a:p>
            <a:p>
              <a:pPr marL="878725" lvl="1" indent="-439362" algn="l">
                <a:lnSpc>
                  <a:spcPts val="5494"/>
                </a:lnSpc>
                <a:buFont typeface="Arial"/>
                <a:buChar char="•"/>
              </a:pPr>
              <a:r>
                <a:rPr lang="en-US" sz="4070" spc="244">
                  <a:solidFill>
                    <a:srgbClr val="F4F4ED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Data Display functionality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0" y="4750895"/>
            <a:ext cx="11301259" cy="5240959"/>
          </a:xfrm>
          <a:custGeom>
            <a:avLst/>
            <a:gdLst/>
            <a:ahLst/>
            <a:cxnLst/>
            <a:rect l="l" t="t" r="r" b="b"/>
            <a:pathLst>
              <a:path w="11301259" h="5240959">
                <a:moveTo>
                  <a:pt x="0" y="0"/>
                </a:moveTo>
                <a:lnTo>
                  <a:pt x="11301259" y="0"/>
                </a:lnTo>
                <a:lnTo>
                  <a:pt x="11301259" y="5240959"/>
                </a:lnTo>
                <a:lnTo>
                  <a:pt x="0" y="52409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0464077" y="0"/>
            <a:ext cx="7823923" cy="7003908"/>
          </a:xfrm>
          <a:custGeom>
            <a:avLst/>
            <a:gdLst/>
            <a:ahLst/>
            <a:cxnLst/>
            <a:rect l="l" t="t" r="r" b="b"/>
            <a:pathLst>
              <a:path w="7823923" h="7003908">
                <a:moveTo>
                  <a:pt x="0" y="0"/>
                </a:moveTo>
                <a:lnTo>
                  <a:pt x="7823923" y="0"/>
                </a:lnTo>
                <a:lnTo>
                  <a:pt x="7823923" y="7003908"/>
                </a:lnTo>
                <a:lnTo>
                  <a:pt x="0" y="70039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6423" r="-6423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431527" y="-797681"/>
            <a:ext cx="10284037" cy="5059772"/>
            <a:chOff x="0" y="0"/>
            <a:chExt cx="13712050" cy="6746363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3712050" cy="6746363"/>
              <a:chOff x="0" y="0"/>
              <a:chExt cx="2708553" cy="133261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708553" cy="1332615"/>
              </a:xfrm>
              <a:custGeom>
                <a:avLst/>
                <a:gdLst/>
                <a:ahLst/>
                <a:cxnLst/>
                <a:rect l="l" t="t" r="r" b="b"/>
                <a:pathLst>
                  <a:path w="2708553" h="1332615">
                    <a:moveTo>
                      <a:pt x="15056" y="0"/>
                    </a:moveTo>
                    <a:lnTo>
                      <a:pt x="2693497" y="0"/>
                    </a:lnTo>
                    <a:cubicBezTo>
                      <a:pt x="2701812" y="0"/>
                      <a:pt x="2708553" y="6741"/>
                      <a:pt x="2708553" y="15056"/>
                    </a:cubicBezTo>
                    <a:lnTo>
                      <a:pt x="2708553" y="1317559"/>
                    </a:lnTo>
                    <a:cubicBezTo>
                      <a:pt x="2708553" y="1321552"/>
                      <a:pt x="2706967" y="1325381"/>
                      <a:pt x="2704143" y="1328205"/>
                    </a:cubicBezTo>
                    <a:cubicBezTo>
                      <a:pt x="2701320" y="1331029"/>
                      <a:pt x="2697490" y="1332615"/>
                      <a:pt x="2693497" y="1332615"/>
                    </a:cubicBezTo>
                    <a:lnTo>
                      <a:pt x="15056" y="1332615"/>
                    </a:lnTo>
                    <a:cubicBezTo>
                      <a:pt x="11063" y="1332615"/>
                      <a:pt x="7233" y="1331029"/>
                      <a:pt x="4410" y="1328205"/>
                    </a:cubicBezTo>
                    <a:cubicBezTo>
                      <a:pt x="1586" y="1325381"/>
                      <a:pt x="0" y="1321552"/>
                      <a:pt x="0" y="1317559"/>
                    </a:cubicBezTo>
                    <a:lnTo>
                      <a:pt x="0" y="15056"/>
                    </a:lnTo>
                    <a:cubicBezTo>
                      <a:pt x="0" y="11063"/>
                      <a:pt x="1586" y="7233"/>
                      <a:pt x="4410" y="4410"/>
                    </a:cubicBezTo>
                    <a:cubicBezTo>
                      <a:pt x="7233" y="1586"/>
                      <a:pt x="11063" y="0"/>
                      <a:pt x="15056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2708553" cy="13707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1196340" y="1307149"/>
              <a:ext cx="11319371" cy="11866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305"/>
                </a:lnSpc>
              </a:pPr>
              <a:r>
                <a:rPr lang="en-US" sz="650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Challenges Faced: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323340" y="2853178"/>
              <a:ext cx="10276762" cy="2635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799" lvl="1" indent="-215899" algn="l">
                <a:lnSpc>
                  <a:spcPts val="2699"/>
                </a:lnSpc>
                <a:buFont typeface="Arial"/>
                <a:buChar char="•"/>
              </a:pPr>
              <a:r>
                <a:rPr lang="en-US" sz="1999" spc="11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We needed to remove the option to add after limit reached.</a:t>
              </a:r>
            </a:p>
            <a:p>
              <a:pPr marL="431799" lvl="1" indent="-215899" algn="l">
                <a:lnSpc>
                  <a:spcPts val="2699"/>
                </a:lnSpc>
                <a:buFont typeface="Arial"/>
                <a:buChar char="•"/>
              </a:pPr>
              <a:r>
                <a:rPr lang="en-US" sz="1999" spc="11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The user could not directly edit their name or grade without being prompted again</a:t>
              </a:r>
            </a:p>
            <a:p>
              <a:pPr marL="431799" lvl="1" indent="-215899" algn="l">
                <a:lnSpc>
                  <a:spcPts val="2699"/>
                </a:lnSpc>
                <a:buFont typeface="Arial"/>
                <a:buChar char="•"/>
              </a:pPr>
              <a:r>
                <a:rPr lang="en-US" sz="1999" spc="11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Our function accepted numerical input as name </a:t>
              </a:r>
            </a:p>
            <a:p>
              <a:pPr marL="0" lvl="0" indent="0" algn="l">
                <a:lnSpc>
                  <a:spcPts val="2699"/>
                </a:lnSpc>
                <a:spcBef>
                  <a:spcPct val="0"/>
                </a:spcBef>
              </a:pPr>
              <a:endParaRPr lang="en-US" sz="1999" spc="119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1593955" y="7858776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1" y="0"/>
                </a:lnTo>
                <a:lnTo>
                  <a:pt x="896421" y="896421"/>
                </a:lnTo>
                <a:lnTo>
                  <a:pt x="0" y="8964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1542318" flipV="1">
            <a:off x="11968542" y="-1035611"/>
            <a:ext cx="7674102" cy="8229600"/>
          </a:xfrm>
          <a:custGeom>
            <a:avLst/>
            <a:gdLst/>
            <a:ahLst/>
            <a:cxnLst/>
            <a:rect l="l" t="t" r="r" b="b"/>
            <a:pathLst>
              <a:path w="7674102" h="8229600">
                <a:moveTo>
                  <a:pt x="0" y="8229600"/>
                </a:moveTo>
                <a:lnTo>
                  <a:pt x="7674102" y="8229600"/>
                </a:lnTo>
                <a:lnTo>
                  <a:pt x="767410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8858703" y="4262090"/>
            <a:ext cx="10284037" cy="7193372"/>
            <a:chOff x="0" y="0"/>
            <a:chExt cx="13712050" cy="9591163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3712050" cy="9591163"/>
              <a:chOff x="0" y="0"/>
              <a:chExt cx="2708553" cy="189455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708553" cy="1894551"/>
              </a:xfrm>
              <a:custGeom>
                <a:avLst/>
                <a:gdLst/>
                <a:ahLst/>
                <a:cxnLst/>
                <a:rect l="l" t="t" r="r" b="b"/>
                <a:pathLst>
                  <a:path w="2708553" h="1894551">
                    <a:moveTo>
                      <a:pt x="15056" y="0"/>
                    </a:moveTo>
                    <a:lnTo>
                      <a:pt x="2693497" y="0"/>
                    </a:lnTo>
                    <a:cubicBezTo>
                      <a:pt x="2701812" y="0"/>
                      <a:pt x="2708553" y="6741"/>
                      <a:pt x="2708553" y="15056"/>
                    </a:cubicBezTo>
                    <a:lnTo>
                      <a:pt x="2708553" y="1879494"/>
                    </a:lnTo>
                    <a:cubicBezTo>
                      <a:pt x="2708553" y="1883488"/>
                      <a:pt x="2706967" y="1887317"/>
                      <a:pt x="2704143" y="1890141"/>
                    </a:cubicBezTo>
                    <a:cubicBezTo>
                      <a:pt x="2701320" y="1892964"/>
                      <a:pt x="2697490" y="1894551"/>
                      <a:pt x="2693497" y="1894551"/>
                    </a:cubicBezTo>
                    <a:lnTo>
                      <a:pt x="15056" y="1894551"/>
                    </a:lnTo>
                    <a:cubicBezTo>
                      <a:pt x="11063" y="1894551"/>
                      <a:pt x="7233" y="1892964"/>
                      <a:pt x="4410" y="1890141"/>
                    </a:cubicBezTo>
                    <a:cubicBezTo>
                      <a:pt x="1586" y="1887317"/>
                      <a:pt x="0" y="1883488"/>
                      <a:pt x="0" y="1879494"/>
                    </a:cubicBezTo>
                    <a:lnTo>
                      <a:pt x="0" y="15056"/>
                    </a:lnTo>
                    <a:cubicBezTo>
                      <a:pt x="0" y="11063"/>
                      <a:pt x="1586" y="7233"/>
                      <a:pt x="4410" y="4410"/>
                    </a:cubicBezTo>
                    <a:cubicBezTo>
                      <a:pt x="7233" y="1586"/>
                      <a:pt x="11063" y="0"/>
                      <a:pt x="15056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2708553" cy="193265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1196340" y="1307149"/>
              <a:ext cx="11319371" cy="2253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305"/>
                </a:lnSpc>
              </a:pPr>
              <a:r>
                <a:rPr lang="en-US" sz="650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Technical Fixes for Challenges: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323340" y="3919978"/>
              <a:ext cx="10276762" cy="4413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799" lvl="1" indent="-215899" algn="l">
                <a:lnSpc>
                  <a:spcPts val="2699"/>
                </a:lnSpc>
                <a:buFont typeface="Arial"/>
                <a:buChar char="•"/>
              </a:pPr>
              <a:r>
                <a:rPr lang="en-US" sz="1999" u="sng" spc="11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Prevented adding students after the limit was reached</a:t>
              </a:r>
              <a:r>
                <a:rPr lang="en-US" sz="1999" spc="11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: Added a check in the main() loop (if len(names) &gt;= 10) to block adding more students and display a message.</a:t>
              </a:r>
            </a:p>
            <a:p>
              <a:pPr marL="431799" lvl="1" indent="-215899" algn="l">
                <a:lnSpc>
                  <a:spcPts val="2699"/>
                </a:lnSpc>
                <a:buFont typeface="Arial"/>
                <a:buChar char="•"/>
              </a:pPr>
              <a:r>
                <a:rPr lang="en-US" sz="1999" u="sng" spc="11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Enabled direct editing of student names and grades</a:t>
              </a:r>
              <a:r>
                <a:rPr lang="en-US" sz="1999" spc="11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: Modified the add_student() function to validate inputs and allow proper updates without repeated prompts.</a:t>
              </a:r>
            </a:p>
            <a:p>
              <a:pPr marL="431799" lvl="1" indent="-215899" algn="l">
                <a:lnSpc>
                  <a:spcPts val="2699"/>
                </a:lnSpc>
                <a:buFont typeface="Arial"/>
                <a:buChar char="•"/>
              </a:pPr>
              <a:r>
                <a:rPr lang="en-US" sz="1999" u="sng" spc="11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Ensured names cannot contain numbers</a:t>
              </a:r>
              <a:r>
                <a:rPr lang="en-US" sz="1999" spc="11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: Added input validation in add_student() using all(part.isalpha() for part in name.split()) to accept only letters and spaces.</a:t>
              </a:r>
            </a:p>
            <a:p>
              <a:pPr marL="0" lvl="0" indent="0" algn="l">
                <a:lnSpc>
                  <a:spcPts val="2699"/>
                </a:lnSpc>
                <a:spcBef>
                  <a:spcPct val="0"/>
                </a:spcBef>
              </a:pPr>
              <a:endParaRPr lang="en-US" sz="1999" spc="119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666040" y="3337037"/>
            <a:ext cx="9245435" cy="3374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99"/>
              </a:lnSpc>
            </a:pPr>
            <a:r>
              <a:rPr lang="en-US" sz="1459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you!</a:t>
            </a:r>
          </a:p>
        </p:txBody>
      </p:sp>
      <p:sp>
        <p:nvSpPr>
          <p:cNvPr id="4" name="Freeform 4"/>
          <p:cNvSpPr/>
          <p:nvPr/>
        </p:nvSpPr>
        <p:spPr>
          <a:xfrm rot="10435729">
            <a:off x="-3241105" y="-2477065"/>
            <a:ext cx="7951775" cy="8527373"/>
          </a:xfrm>
          <a:custGeom>
            <a:avLst/>
            <a:gdLst/>
            <a:ahLst/>
            <a:cxnLst/>
            <a:rect l="l" t="t" r="r" b="b"/>
            <a:pathLst>
              <a:path w="7951775" h="8527373">
                <a:moveTo>
                  <a:pt x="0" y="0"/>
                </a:moveTo>
                <a:lnTo>
                  <a:pt x="7951775" y="0"/>
                </a:lnTo>
                <a:lnTo>
                  <a:pt x="7951775" y="8527373"/>
                </a:lnTo>
                <a:lnTo>
                  <a:pt x="0" y="85273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Red Hat Display</vt:lpstr>
      <vt:lpstr>Calibri</vt:lpstr>
      <vt:lpstr>Arial</vt:lpstr>
      <vt:lpstr>Archivo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LAB I ASSIGNMENT</dc:title>
  <cp:lastModifiedBy>UZOMA OKEY-ANYANWU</cp:lastModifiedBy>
  <cp:revision>2</cp:revision>
  <dcterms:created xsi:type="dcterms:W3CDTF">2006-08-16T00:00:00Z</dcterms:created>
  <dcterms:modified xsi:type="dcterms:W3CDTF">2025-08-23T05:16:39Z</dcterms:modified>
  <dc:identifier>DAGw2MxZ_P8</dc:identifier>
</cp:coreProperties>
</file>