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5"/>
  </p:notesMasterIdLst>
  <p:sldIdLst>
    <p:sldId id="256" r:id="rId2"/>
    <p:sldId id="284" r:id="rId3"/>
    <p:sldId id="333" r:id="rId4"/>
    <p:sldId id="334" r:id="rId5"/>
    <p:sldId id="340" r:id="rId6"/>
    <p:sldId id="341" r:id="rId7"/>
    <p:sldId id="335" r:id="rId8"/>
    <p:sldId id="336" r:id="rId9"/>
    <p:sldId id="337" r:id="rId10"/>
    <p:sldId id="338" r:id="rId11"/>
    <p:sldId id="339" r:id="rId12"/>
    <p:sldId id="302" r:id="rId13"/>
    <p:sldId id="309" r:id="rId14"/>
    <p:sldId id="304" r:id="rId15"/>
    <p:sldId id="31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</p:sldIdLst>
  <p:sldSz cx="9144000" cy="6858000" type="screen4x3"/>
  <p:notesSz cx="6743700" cy="98758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7" autoAdjust="0"/>
    <p:restoredTop sz="94660"/>
  </p:normalViewPr>
  <p:slideViewPr>
    <p:cSldViewPr>
      <p:cViewPr varScale="1">
        <p:scale>
          <a:sx n="110" d="100"/>
          <a:sy n="110" d="100"/>
        </p:scale>
        <p:origin x="-20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>
              <a:defRPr/>
            </a:pPr>
            <a:fld id="{E1623DAD-86A1-4595-8603-A59918FC8C67}" type="datetimeFigureOut">
              <a:rPr lang="ko-KR" altLang="en-US"/>
              <a:pPr>
                <a:defRPr/>
              </a:pPr>
              <a:t>2019-12-09</a:t>
            </a:fld>
            <a:endParaRPr lang="en-US" altLang="ko-KR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1063"/>
            <a:ext cx="53943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225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fld id="{0FD3ED86-3B4C-43F6-9D6E-2E71DBF9995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1900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55FF06-EC53-4993-84E2-2639BD3DD1D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1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B6918D-0FCE-433C-B324-609190A933E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10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F9E364-62F1-417A-A71B-E95D67F1EF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1022F1-C5D7-43FA-8D12-2FF3B3C22A8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8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E81BF0-031A-4F37-9A94-44B62AA523B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8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95872F-95B2-46F1-A697-7896D894FE3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5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24AEB1-78C9-4A20-AB7E-8ECE06C6563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3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A0561F-B9EF-4C12-B350-5CD3D0A8A01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7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84D77C-BB34-4708-8506-5A71B40D0F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1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BCB68F-A081-4E1F-9AC3-58AEBD068A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2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A51D84-549B-4481-AA90-751DA9B3117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CCBF60-F520-45A0-AAC7-9DD0D325734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6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b="0">
                <a:solidFill>
                  <a:srgbClr val="898989"/>
                </a:solidFill>
              </a:defRPr>
            </a:lvl1pPr>
          </a:lstStyle>
          <a:p>
            <a:fld id="{D4B61834-D38F-4D29-BAA4-97A5E417C83B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22238"/>
            <a:ext cx="46355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8913"/>
            <a:ext cx="813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5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41288"/>
            <a:ext cx="1257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0541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49275"/>
            <a:ext cx="698182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770063" y="692150"/>
            <a:ext cx="6911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 b="0"/>
              <a:t>Android - Activity</a:t>
            </a:r>
            <a:endParaRPr kumimoji="0" lang="ko-KR" altLang="en-US" sz="36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5D8F53-A799-4987-8958-955D94DD8A5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5426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액티비티의 상태 변화에 따른 메소드 호출</a:t>
            </a:r>
            <a:endParaRPr lang="en-US" altLang="ko-KR" sz="220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/>
              <a:t> onResume()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pause </a:t>
            </a:r>
            <a:r>
              <a:rPr lang="ko-KR" altLang="en-US" sz="1800" b="0"/>
              <a:t>후에 다시 활성화 될 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onPause()</a:t>
            </a:r>
            <a:r>
              <a:rPr lang="ko-KR" altLang="en-US" sz="1800" b="0"/>
              <a:t>에서 일시 중지된 스레드</a:t>
            </a:r>
            <a:r>
              <a:rPr lang="en-US" altLang="ko-KR" sz="1800" b="0"/>
              <a:t>, </a:t>
            </a:r>
            <a:r>
              <a:rPr lang="ko-KR" altLang="en-US" sz="1800" b="0"/>
              <a:t>프로세스</a:t>
            </a:r>
            <a:r>
              <a:rPr lang="en-US" altLang="ko-KR" sz="1800" b="0"/>
              <a:t>, </a:t>
            </a:r>
            <a:r>
              <a:rPr lang="ko-KR" altLang="en-US" sz="1800" b="0"/>
              <a:t>브로드캐스트 수신자 등을 다시 구동하는 작업 구현</a:t>
            </a: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en-US" altLang="ko-KR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/>
              <a:t> onSaveInstenceState()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비활성화 되거나 백그라운드로 전환 시 가장 먼저 호출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메세지 작성과 같은 저장되지 않은 현재의 </a:t>
            </a:r>
            <a:r>
              <a:rPr lang="en-US" altLang="ko-KR" sz="1800" b="0"/>
              <a:t>UI </a:t>
            </a:r>
            <a:r>
              <a:rPr lang="ko-KR" altLang="en-US" sz="1800" b="0"/>
              <a:t>상태 저장 작업 구현</a:t>
            </a:r>
            <a:r>
              <a:rPr lang="en-US" altLang="ko-KR" sz="1800" b="0"/>
              <a:t>.(</a:t>
            </a:r>
            <a:r>
              <a:rPr lang="ko-KR" altLang="en-US" sz="1800" b="0"/>
              <a:t>체크 버튼 상태</a:t>
            </a:r>
            <a:r>
              <a:rPr lang="en-US" altLang="ko-KR" sz="1800" b="0"/>
              <a:t>, </a:t>
            </a:r>
            <a:r>
              <a:rPr lang="ko-KR" altLang="en-US" sz="1800" b="0"/>
              <a:t>사용자 포커스</a:t>
            </a:r>
            <a:r>
              <a:rPr lang="en-US" altLang="ko-KR" sz="1800" b="0"/>
              <a:t>, </a:t>
            </a:r>
            <a:r>
              <a:rPr lang="ko-KR" altLang="en-US" sz="1800" b="0"/>
              <a:t>저장되지 않은 입력 데이터 등</a:t>
            </a:r>
            <a:r>
              <a:rPr lang="en-US" altLang="ko-KR" sz="1800" b="0"/>
              <a:t>) </a:t>
            </a: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en-US" altLang="ko-KR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/>
              <a:t> onPause()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비 활성화 될 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스레드</a:t>
            </a:r>
            <a:r>
              <a:rPr lang="en-US" altLang="ko-KR" sz="1800" b="0"/>
              <a:t>, </a:t>
            </a:r>
            <a:r>
              <a:rPr lang="ko-KR" altLang="en-US" sz="1800" b="0"/>
              <a:t>브로드캐스트 수신자 등 일시 중지 작업 구현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en-US" altLang="ko-KR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/>
              <a:t> onStop()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백그라운드로 전환 시</a:t>
            </a:r>
            <a:r>
              <a:rPr lang="en-US" altLang="ko-KR" sz="1800" b="0"/>
              <a:t>, destroy </a:t>
            </a:r>
            <a:r>
              <a:rPr lang="ko-KR" altLang="en-US" sz="1800" b="0"/>
              <a:t>이전에 항상 호출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애니메이션</a:t>
            </a:r>
            <a:r>
              <a:rPr lang="en-US" altLang="ko-KR" sz="1800" b="0"/>
              <a:t>, </a:t>
            </a:r>
            <a:r>
              <a:rPr lang="ko-KR" altLang="en-US" sz="1800" b="0"/>
              <a:t>스레드</a:t>
            </a:r>
            <a:r>
              <a:rPr lang="en-US" altLang="ko-KR" sz="1800" b="0"/>
              <a:t>, </a:t>
            </a:r>
            <a:r>
              <a:rPr lang="ko-KR" altLang="en-US" sz="1800" b="0"/>
              <a:t>타이머</a:t>
            </a:r>
            <a:r>
              <a:rPr lang="en-US" altLang="ko-KR" sz="1800" b="0"/>
              <a:t>, </a:t>
            </a:r>
            <a:r>
              <a:rPr lang="ko-KR" altLang="en-US" sz="1800" b="0"/>
              <a:t>서비스</a:t>
            </a:r>
            <a:r>
              <a:rPr lang="en-US" altLang="ko-KR" sz="1800" b="0"/>
              <a:t>, UI </a:t>
            </a:r>
            <a:r>
              <a:rPr lang="ko-KR" altLang="en-US" sz="1800" b="0"/>
              <a:t>업데이트 중지 작업 구현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/>
              <a:t> onDestroy()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finish() </a:t>
            </a:r>
            <a:r>
              <a:rPr lang="ko-KR" altLang="en-US" sz="1800" b="0"/>
              <a:t>호출이나 이전 버튼을 눌러</a:t>
            </a:r>
            <a:r>
              <a:rPr lang="en-US" altLang="ko-KR" sz="1800" b="0"/>
              <a:t> </a:t>
            </a:r>
            <a:r>
              <a:rPr lang="ko-KR" altLang="en-US" sz="1800" b="0"/>
              <a:t>액티비티 제거 시</a:t>
            </a:r>
            <a:endParaRPr lang="ko-KR" altLang="fr-F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C3BF56-FC89-41AB-929A-18A87DBC44D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5426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액티비티의 상태 변화에 따른 메소드 호출</a:t>
            </a:r>
            <a:endParaRPr lang="en-US" altLang="ko-KR" sz="2200"/>
          </a:p>
        </p:txBody>
      </p:sp>
      <p:pic>
        <p:nvPicPr>
          <p:cNvPr id="13316" name="Picture 3" descr="State diagram for an Android activity lifecy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639763"/>
            <a:ext cx="4787900" cy="624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C38C40-0734-4391-8319-0F3215EF450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3497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매니페스트</a:t>
            </a:r>
            <a:r>
              <a:rPr lang="en-US" altLang="ko-KR" sz="2200"/>
              <a:t>(Manifest) </a:t>
            </a:r>
            <a:r>
              <a:rPr lang="ko-KR" altLang="en-US" sz="2200"/>
              <a:t>소개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95288" y="1085850"/>
            <a:ext cx="842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charset="-127"/>
              <a:ea typeface="굴림" charset="-127"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8426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</a:t>
            </a:r>
            <a:r>
              <a:rPr lang="en-US" altLang="ko-KR" sz="1800"/>
              <a:t>AndroidManifest.xml</a:t>
            </a:r>
            <a:endParaRPr lang="ko-KR" altLang="en-US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/>
              <a:t> </a:t>
            </a:r>
            <a:r>
              <a:rPr lang="ko-KR" altLang="en-US" sz="1800" b="0"/>
              <a:t>프로젝트의 루트에 위치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애플리케이션의 권한 설정</a:t>
            </a:r>
            <a:r>
              <a:rPr lang="en-US" altLang="ko-KR" sz="1800" b="0"/>
              <a:t>, </a:t>
            </a:r>
            <a:r>
              <a:rPr lang="ko-KR" altLang="en-US" sz="1800" b="0"/>
              <a:t>지원하는 </a:t>
            </a:r>
            <a:r>
              <a:rPr lang="en-US" altLang="ko-KR" sz="1800" b="0"/>
              <a:t>SDK </a:t>
            </a:r>
            <a:r>
              <a:rPr lang="ko-KR" altLang="en-US" sz="1800" b="0"/>
              <a:t>버전</a:t>
            </a:r>
            <a:r>
              <a:rPr lang="en-US" altLang="ko-KR" sz="1800" b="0"/>
              <a:t>, </a:t>
            </a:r>
            <a:r>
              <a:rPr lang="ko-KR" altLang="en-US" sz="1800" b="0"/>
              <a:t>컴포넌트 등의 설정 정보 지정</a:t>
            </a:r>
          </a:p>
        </p:txBody>
      </p:sp>
      <p:graphicFrame>
        <p:nvGraphicFramePr>
          <p:cNvPr id="138253" name="Group 13"/>
          <p:cNvGraphicFramePr>
            <a:graphicFrameLocks noGrp="1"/>
          </p:cNvGraphicFramePr>
          <p:nvPr>
            <p:ph/>
          </p:nvPr>
        </p:nvGraphicFramePr>
        <p:xfrm>
          <a:off x="684213" y="2203450"/>
          <a:ext cx="7775575" cy="1441450"/>
        </p:xfrm>
        <a:graphic>
          <a:graphicData uri="http://schemas.openxmlformats.org/drawingml/2006/table">
            <a:tbl>
              <a:tblPr/>
              <a:tblGrid>
                <a:gridCol w="7775575"/>
              </a:tblGrid>
              <a:tr h="14414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&lt;?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xml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version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fr-FR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"1.0"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encoding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fr-FR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"utf-8"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?&gt;</a:t>
                      </a:r>
                      <a:endParaRPr kumimoji="1" lang="fr-F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manifest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xmlns:android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fr-FR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"http://schemas.android.com/apk/res/android"</a:t>
                      </a:r>
                      <a:endParaRPr kumimoji="1" lang="fr-F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package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fr-FR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"com.multicampus.android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.helloworld"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&gt;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&lt;/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manifest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&gt;</a:t>
                      </a:r>
                      <a:endParaRPr kumimoji="1" lang="fr-F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DD29B7-56F0-4A30-926D-A10B67C075D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5363" name="Text Box 8"/>
          <p:cNvSpPr txBox="1">
            <a:spLocks noChangeArrowheads="1"/>
          </p:cNvSpPr>
          <p:nvPr/>
        </p:nvSpPr>
        <p:spPr bwMode="auto">
          <a:xfrm>
            <a:off x="971550" y="193675"/>
            <a:ext cx="39258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200"/>
              <a:t>&lt;uses-permission&gt; </a:t>
            </a:r>
            <a:r>
              <a:rPr lang="ko-KR" altLang="en-US" sz="2200"/>
              <a:t>구성 요소</a:t>
            </a:r>
          </a:p>
        </p:txBody>
      </p:sp>
      <p:sp>
        <p:nvSpPr>
          <p:cNvPr id="15364" name="Text Box 10"/>
          <p:cNvSpPr txBox="1">
            <a:spLocks noChangeArrowheads="1"/>
          </p:cNvSpPr>
          <p:nvPr/>
        </p:nvSpPr>
        <p:spPr bwMode="auto">
          <a:xfrm>
            <a:off x="395288" y="836613"/>
            <a:ext cx="84264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</a:t>
            </a:r>
            <a:r>
              <a:rPr lang="en-US" altLang="ko-KR" sz="1800"/>
              <a:t>&lt;uses-permission&gt;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애플리케이션의 동작에 필요한 권한 설정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사용에 비용이 드는 전화걸기</a:t>
            </a:r>
            <a:r>
              <a:rPr lang="en-US" altLang="ko-KR" sz="1800" b="0"/>
              <a:t>, SMS </a:t>
            </a:r>
            <a:r>
              <a:rPr lang="ko-KR" altLang="en-US" sz="1800" b="0"/>
              <a:t>송신</a:t>
            </a:r>
            <a:r>
              <a:rPr lang="en-US" altLang="ko-KR" sz="1800" b="0"/>
              <a:t>, </a:t>
            </a:r>
            <a:r>
              <a:rPr lang="ko-KR" altLang="en-US" sz="1800" b="0"/>
              <a:t>네트워크 접속 등의 권한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보안에 주의가 필요한 위치기반 서비스</a:t>
            </a:r>
            <a:r>
              <a:rPr lang="en-US" altLang="ko-KR" sz="1800" b="0"/>
              <a:t>, </a:t>
            </a:r>
            <a:r>
              <a:rPr lang="ko-KR" altLang="en-US" sz="1800" b="0"/>
              <a:t>주소록 접근</a:t>
            </a:r>
            <a:r>
              <a:rPr lang="en-US" altLang="ko-KR" sz="1800" b="0"/>
              <a:t>, </a:t>
            </a:r>
            <a:r>
              <a:rPr lang="ko-KR" altLang="en-US" sz="1800" b="0"/>
              <a:t>시작 프로그램 등의 권한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애플리케이션에서 직접 </a:t>
            </a:r>
            <a:r>
              <a:rPr lang="en-US" altLang="ko-KR" sz="1800" b="0"/>
              <a:t>&lt;permission&gt;</a:t>
            </a:r>
            <a:r>
              <a:rPr lang="ko-KR" altLang="en-US" sz="1800" b="0"/>
              <a:t>으로 지정한 권한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사용자가 애플리케이션을 설치 할 때 이곳에 지정한 권한을 안내해주며 설치 여부를 확인한다</a:t>
            </a:r>
            <a:r>
              <a:rPr lang="en-US" altLang="ko-KR" sz="1800" b="0"/>
              <a:t>.</a:t>
            </a:r>
          </a:p>
        </p:txBody>
      </p:sp>
      <p:graphicFrame>
        <p:nvGraphicFramePr>
          <p:cNvPr id="148507" name="Group 27"/>
          <p:cNvGraphicFramePr>
            <a:graphicFrameLocks noGrp="1"/>
          </p:cNvGraphicFramePr>
          <p:nvPr>
            <p:ph/>
          </p:nvPr>
        </p:nvGraphicFramePr>
        <p:xfrm>
          <a:off x="395288" y="3500438"/>
          <a:ext cx="8353425" cy="1296987"/>
        </p:xfrm>
        <a:graphic>
          <a:graphicData uri="http://schemas.openxmlformats.org/drawingml/2006/table">
            <a:tbl>
              <a:tblPr/>
              <a:tblGrid>
                <a:gridCol w="8353425"/>
              </a:tblGrid>
              <a:tr h="1296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uses-permission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android:name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"android.permission.ACCESS_FINE_LOCATION"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/&gt;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uses-permission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android:name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fr-FR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"android.permission.INTERNET"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/&gt;</a:t>
                      </a:r>
                      <a:endParaRPr kumimoji="1" lang="fr-F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uses-permission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android:name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"android.permission.READ_CONTACTS"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/&gt;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uses-permission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android:name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"android.permission.SEND_SMS"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/&gt;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A8B2A4-D6FA-47C3-9D56-3D71B9029F9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3175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애플리케이션 수명 주기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95288" y="1085850"/>
            <a:ext cx="842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charset="-127"/>
              <a:ea typeface="굴림" charset="-127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84264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각 안드로이드 애플리케이션에는 기본적으로 독립적인 프로세스 하나가 할당된다</a:t>
            </a:r>
            <a:r>
              <a:rPr lang="en-US" altLang="ko-KR" sz="1800"/>
              <a:t>.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en-US" altLang="ko-KR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각 애플리케이션의 메모리와 프로세스 관리는 런타임에 의해 처리됨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안드로이드 애플리케이션은 자신의 수명 주기를 직접 제어할 수 없으며 시스템이 관리하는 라이프 사이클에 맞춰 적절한 동작을 하도록 개발해야 한다</a:t>
            </a:r>
            <a:r>
              <a:rPr lang="en-US" altLang="ko-KR" sz="1800"/>
              <a:t>.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en-US" altLang="ko-KR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/>
              <a:t> </a:t>
            </a:r>
            <a:r>
              <a:rPr lang="ko-KR" altLang="en-US" sz="1800"/>
              <a:t>안드로이드는 리소스 확보를 위해 경고 없이 애플리케이션을 강제로 종료할 수 있기 때문에 이에 대한 대비를 해야 한다</a:t>
            </a:r>
            <a:r>
              <a:rPr lang="en-US" altLang="ko-KR" sz="1800"/>
              <a:t>.(</a:t>
            </a:r>
            <a:r>
              <a:rPr lang="ko-KR" altLang="en-US" sz="1800"/>
              <a:t>현재 상태 유지를 위한 데이터 저장 등</a:t>
            </a:r>
            <a:r>
              <a:rPr lang="en-US" altLang="ko-KR" sz="1800"/>
              <a:t>)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</a:t>
            </a:r>
            <a:r>
              <a:rPr lang="en-US" altLang="ko-KR" sz="1800"/>
              <a:t>UI</a:t>
            </a:r>
            <a:r>
              <a:rPr lang="ko-KR" altLang="en-US" sz="1800"/>
              <a:t>를 구성하는 액티비티의 라이프 사이클이 변할 때 시스템에 의해 호출되는 메소드를 이용하여 애플리케이션의 상태 관리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62A8AB-EDC9-49F6-B94E-B8755FD57F8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261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프로세스 우선 순위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95288" y="1085850"/>
            <a:ext cx="842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charset="-127"/>
              <a:ea typeface="굴림" charset="-127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84264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/>
              <a:t> </a:t>
            </a:r>
            <a:r>
              <a:rPr lang="ko-KR" altLang="en-US" sz="1800"/>
              <a:t>안드로이드는 리소스가 부족할 경우 우선순위가 낮은 프로세스를 먼저 종료시킨다</a:t>
            </a:r>
            <a:r>
              <a:rPr lang="en-US" altLang="ko-KR" sz="1800"/>
              <a:t>.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en-US" altLang="ko-KR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우선순위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포그라운드 프로세스 </a:t>
            </a:r>
            <a:r>
              <a:rPr lang="en-US" altLang="ko-KR" sz="1800" b="0"/>
              <a:t>&gt; </a:t>
            </a:r>
            <a:r>
              <a:rPr lang="ko-KR" altLang="en-US" sz="1800" b="0"/>
              <a:t>화면에 보이는 프로세스 </a:t>
            </a:r>
            <a:r>
              <a:rPr lang="en-US" altLang="ko-KR" sz="1800" b="0"/>
              <a:t>&gt; </a:t>
            </a:r>
            <a:r>
              <a:rPr lang="ko-KR" altLang="en-US" sz="1800" b="0"/>
              <a:t>시작된 서비스 프로세스 </a:t>
            </a:r>
            <a:r>
              <a:rPr lang="en-US" altLang="ko-KR" sz="1800" b="0"/>
              <a:t>&gt; </a:t>
            </a:r>
            <a:r>
              <a:rPr lang="ko-KR" altLang="en-US" sz="1800" b="0"/>
              <a:t>백그라운드 프로세스 </a:t>
            </a:r>
            <a:r>
              <a:rPr lang="en-US" altLang="ko-KR" sz="1800" b="0"/>
              <a:t>&gt; </a:t>
            </a:r>
            <a:r>
              <a:rPr lang="ko-KR" altLang="en-US" sz="1800" b="0"/>
              <a:t>빈 프로세스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포그라운드 프로세스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사용자가 현재 사용하고 있는 활성화된 프로세스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화면에 보이는 프로세스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화면에는 보이지만 비활성 상태인 프로세스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시작된 서비스 프로세스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UI </a:t>
            </a:r>
            <a:r>
              <a:rPr lang="ko-KR" altLang="en-US" sz="1800" b="0"/>
              <a:t>없이 실행중인 서비스 프로세스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백그라운드 프로세스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화면에 보이지 않는 프로세스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빈 프로세스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종료되었지만 다음에 빠른 실행을 위하여 캐싱 된 프로세스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0541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49275"/>
            <a:ext cx="698182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1762125" y="701675"/>
            <a:ext cx="6911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 b="0"/>
              <a:t>Android - View</a:t>
            </a:r>
            <a:endParaRPr kumimoji="0" lang="ko-KR" altLang="en-US" sz="36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1"/>
          <p:cNvSpPr txBox="1">
            <a:spLocks noChangeArrowheads="1"/>
          </p:cNvSpPr>
          <p:nvPr/>
        </p:nvSpPr>
        <p:spPr bwMode="auto">
          <a:xfrm>
            <a:off x="971550" y="193675"/>
            <a:ext cx="31686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기본적인 안드로이드 </a:t>
            </a:r>
            <a:r>
              <a:rPr lang="en-US" altLang="ko-KR" sz="2200"/>
              <a:t>UI</a:t>
            </a:r>
            <a:endParaRPr lang="ko-KR" altLang="en-US" sz="2200"/>
          </a:p>
        </p:txBody>
      </p:sp>
      <p:sp>
        <p:nvSpPr>
          <p:cNvPr id="19459" name="Text Box 14"/>
          <p:cNvSpPr txBox="1">
            <a:spLocks noChangeArrowheads="1"/>
          </p:cNvSpPr>
          <p:nvPr/>
        </p:nvSpPr>
        <p:spPr bwMode="auto">
          <a:xfrm>
            <a:off x="395288" y="1085850"/>
            <a:ext cx="842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charset="-127"/>
              <a:ea typeface="굴림" charset="-127"/>
            </a:endParaRPr>
          </a:p>
        </p:txBody>
      </p:sp>
      <p:sp>
        <p:nvSpPr>
          <p:cNvPr id="19460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42645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600" b="0"/>
              <a:t> 뷰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 android.view.View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 UI</a:t>
            </a:r>
            <a:r>
              <a:rPr lang="ko-KR" altLang="en-US" sz="1600" b="0"/>
              <a:t>를 표현하기 위한 기본 클래스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600" b="0"/>
              <a:t> 사용자 정의 </a:t>
            </a:r>
            <a:r>
              <a:rPr lang="en-US" altLang="ko-KR" sz="1600" b="0"/>
              <a:t>View</a:t>
            </a:r>
            <a:r>
              <a:rPr lang="ko-KR" altLang="en-US" sz="1600" b="0"/>
              <a:t>를 구현하기 위해서는 </a:t>
            </a:r>
            <a:r>
              <a:rPr lang="en-US" altLang="ko-KR" sz="1600" b="0"/>
              <a:t>View</a:t>
            </a:r>
            <a:r>
              <a:rPr lang="ko-KR" altLang="en-US" sz="1600" b="0"/>
              <a:t>를 </a:t>
            </a:r>
            <a:r>
              <a:rPr lang="en-US" altLang="ko-KR" sz="1600" b="0"/>
              <a:t>extends </a:t>
            </a:r>
            <a:r>
              <a:rPr lang="ko-KR" altLang="en-US" sz="1600" b="0"/>
              <a:t>한다</a:t>
            </a:r>
            <a:r>
              <a:rPr lang="en-US" altLang="ko-KR" sz="16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6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600" b="0"/>
              <a:t> 뷰그룹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 abstract android.view.</a:t>
            </a:r>
            <a:r>
              <a:rPr lang="en-US" altLang="ko-KR" sz="1600" b="0" i="1"/>
              <a:t>ViewGroup</a:t>
            </a:r>
            <a:r>
              <a:rPr lang="en-US" altLang="ko-KR" sz="1600" b="0"/>
              <a:t>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600" b="0"/>
              <a:t> 여러 개의 자식 뷰를 담을 수 있도록 뷰를 확장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 </a:t>
            </a:r>
            <a:r>
              <a:rPr lang="ko-KR" altLang="en-US" sz="1600" b="0"/>
              <a:t>레이아웃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- </a:t>
            </a:r>
            <a:r>
              <a:rPr lang="ko-KR" altLang="en-US" sz="1600" b="0"/>
              <a:t>일정한 기준에 맞춰 자식 뷰를 담을 수 있는 컴포넌트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- LinerLayout, FrameLayout, RelativeLayout, AbsoluteLayout, TableLayout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6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600" b="0"/>
              <a:t> 위젯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 </a:t>
            </a:r>
            <a:r>
              <a:rPr lang="ko-KR" altLang="en-US" sz="1600" b="0"/>
              <a:t>뷰를 확장하여 만든 안드로이드 기본 제공 컨트롤</a:t>
            </a:r>
            <a:endParaRPr lang="en-US" altLang="ko-KR" sz="1600" b="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- Button, TextView, EditText, CheckBox, RadioButton </a:t>
            </a:r>
            <a:r>
              <a:rPr lang="ko-KR" altLang="en-US" sz="1600" b="0"/>
              <a:t>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 </a:t>
            </a:r>
            <a:r>
              <a:rPr lang="ko-KR" altLang="en-US" sz="1600" b="0"/>
              <a:t>뷰 그룹을 확장하여 만든 안드로이드 기본 제공 컨트롤</a:t>
            </a:r>
            <a:endParaRPr lang="en-US" altLang="ko-KR" sz="1600" b="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600" b="0"/>
              <a:t>- </a:t>
            </a:r>
            <a:r>
              <a:rPr lang="ko-KR" altLang="en-US" sz="1600" b="0"/>
              <a:t>레이아웃</a:t>
            </a:r>
            <a:r>
              <a:rPr lang="en-US" altLang="ko-KR" sz="1600" b="0"/>
              <a:t>, ListView, Spinner, DatePicker, TimePicker </a:t>
            </a:r>
            <a:r>
              <a:rPr lang="ko-KR" altLang="en-US" sz="1600" b="0"/>
              <a:t>등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6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600" b="0"/>
              <a:t> 액티비티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 </a:t>
            </a:r>
            <a:r>
              <a:rPr lang="ko-KR" altLang="en-US" sz="1600" b="0"/>
              <a:t>뷰와 뷰그룹으로 이루어진 사용자 </a:t>
            </a:r>
            <a:r>
              <a:rPr lang="en-US" altLang="ko-KR" sz="1600" b="0"/>
              <a:t>UI</a:t>
            </a:r>
            <a:r>
              <a:rPr lang="ko-KR" altLang="en-US" sz="1600" b="0"/>
              <a:t>를 표현하는 컴포넌트로 </a:t>
            </a:r>
            <a:r>
              <a:rPr lang="en-US" altLang="ko-KR" sz="1600" b="0"/>
              <a:t>setContentView() </a:t>
            </a:r>
            <a:r>
              <a:rPr lang="ko-KR" altLang="en-US" sz="1600" b="0"/>
              <a:t>메서드로 뷰를 화면에 표시한다</a:t>
            </a:r>
            <a:r>
              <a:rPr lang="en-US" altLang="ko-KR" sz="1600" b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71550" y="193675"/>
            <a:ext cx="16795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뷰와 뷰그룹</a:t>
            </a:r>
          </a:p>
        </p:txBody>
      </p:sp>
      <p:pic>
        <p:nvPicPr>
          <p:cNvPr id="20483" name="Picture 5" descr="view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528763"/>
            <a:ext cx="52578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971550" y="193675"/>
            <a:ext cx="261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뷰를 상속받은 위젯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100138" y="5232400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AutoComplete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TextView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2913063" y="38608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Button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2905125" y="5232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CheckBox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572000" y="3860800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DigitalClock</a:t>
            </a: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1252538" y="38608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EditText</a:t>
            </a: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6516688" y="3860800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ImageButton</a:t>
            </a:r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6677025" y="23876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ImageView</a:t>
            </a:r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1260475" y="23876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ProgressBar</a:t>
            </a:r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4427538" y="52324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RadioButton</a:t>
            </a:r>
          </a:p>
        </p:txBody>
      </p:sp>
      <p:sp>
        <p:nvSpPr>
          <p:cNvPr id="21516" name="Rectangle 14"/>
          <p:cNvSpPr>
            <a:spLocks noChangeArrowheads="1"/>
          </p:cNvSpPr>
          <p:nvPr/>
        </p:nvSpPr>
        <p:spPr bwMode="auto">
          <a:xfrm>
            <a:off x="2890838" y="23876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TextView</a:t>
            </a:r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5940425" y="5232400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ToggleButton</a:t>
            </a:r>
          </a:p>
        </p:txBody>
      </p:sp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2890838" y="969963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view</a:t>
            </a:r>
          </a:p>
        </p:txBody>
      </p:sp>
      <p:cxnSp>
        <p:nvCxnSpPr>
          <p:cNvPr id="21519" name="AutoShape 17"/>
          <p:cNvCxnSpPr>
            <a:cxnSpLocks noChangeShapeType="1"/>
            <a:stCxn id="21516" idx="0"/>
            <a:endCxn id="21518" idx="2"/>
          </p:cNvCxnSpPr>
          <p:nvPr/>
        </p:nvCxnSpPr>
        <p:spPr bwMode="auto">
          <a:xfrm flipV="1">
            <a:off x="3538538" y="1579563"/>
            <a:ext cx="0" cy="808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18"/>
          <p:cNvCxnSpPr>
            <a:cxnSpLocks noChangeShapeType="1"/>
            <a:stCxn id="21508" idx="0"/>
            <a:endCxn id="21516" idx="2"/>
          </p:cNvCxnSpPr>
          <p:nvPr/>
        </p:nvCxnSpPr>
        <p:spPr bwMode="auto">
          <a:xfrm flipH="1" flipV="1">
            <a:off x="3538538" y="2997200"/>
            <a:ext cx="22225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19"/>
          <p:cNvCxnSpPr>
            <a:cxnSpLocks noChangeShapeType="1"/>
            <a:stCxn id="21509" idx="0"/>
            <a:endCxn id="21508" idx="2"/>
          </p:cNvCxnSpPr>
          <p:nvPr/>
        </p:nvCxnSpPr>
        <p:spPr bwMode="auto">
          <a:xfrm flipV="1">
            <a:off x="3552825" y="4470400"/>
            <a:ext cx="7938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20"/>
          <p:cNvCxnSpPr>
            <a:cxnSpLocks noChangeShapeType="1"/>
            <a:stCxn id="21515" idx="0"/>
            <a:endCxn id="21508" idx="2"/>
          </p:cNvCxnSpPr>
          <p:nvPr/>
        </p:nvCxnSpPr>
        <p:spPr bwMode="auto">
          <a:xfrm flipH="1" flipV="1">
            <a:off x="3560763" y="4470400"/>
            <a:ext cx="1552575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21"/>
          <p:cNvCxnSpPr>
            <a:cxnSpLocks noChangeShapeType="1"/>
            <a:stCxn id="21517" idx="0"/>
            <a:endCxn id="21508" idx="2"/>
          </p:cNvCxnSpPr>
          <p:nvPr/>
        </p:nvCxnSpPr>
        <p:spPr bwMode="auto">
          <a:xfrm flipH="1" flipV="1">
            <a:off x="3560763" y="4470400"/>
            <a:ext cx="3179762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22"/>
          <p:cNvCxnSpPr>
            <a:cxnSpLocks noChangeShapeType="1"/>
            <a:stCxn id="21511" idx="0"/>
            <a:endCxn id="21516" idx="2"/>
          </p:cNvCxnSpPr>
          <p:nvPr/>
        </p:nvCxnSpPr>
        <p:spPr bwMode="auto">
          <a:xfrm flipV="1">
            <a:off x="1900238" y="2997200"/>
            <a:ext cx="16383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AutoShape 23"/>
          <p:cNvCxnSpPr>
            <a:cxnSpLocks noChangeShapeType="1"/>
            <a:stCxn id="21510" idx="0"/>
            <a:endCxn id="21516" idx="2"/>
          </p:cNvCxnSpPr>
          <p:nvPr/>
        </p:nvCxnSpPr>
        <p:spPr bwMode="auto">
          <a:xfrm flipH="1" flipV="1">
            <a:off x="3538538" y="2997200"/>
            <a:ext cx="1833562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24"/>
          <p:cNvCxnSpPr>
            <a:cxnSpLocks noChangeShapeType="1"/>
            <a:stCxn id="21513" idx="0"/>
            <a:endCxn id="21518" idx="2"/>
          </p:cNvCxnSpPr>
          <p:nvPr/>
        </p:nvCxnSpPr>
        <p:spPr bwMode="auto">
          <a:xfrm flipH="1" flipV="1">
            <a:off x="3538538" y="1579563"/>
            <a:ext cx="3786187" cy="808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25"/>
          <p:cNvCxnSpPr>
            <a:cxnSpLocks noChangeShapeType="1"/>
            <a:stCxn id="21512" idx="0"/>
            <a:endCxn id="21513" idx="2"/>
          </p:cNvCxnSpPr>
          <p:nvPr/>
        </p:nvCxnSpPr>
        <p:spPr bwMode="auto">
          <a:xfrm flipV="1">
            <a:off x="7316788" y="2997200"/>
            <a:ext cx="7937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AutoShape 26"/>
          <p:cNvCxnSpPr>
            <a:cxnSpLocks noChangeShapeType="1"/>
            <a:stCxn id="21507" idx="0"/>
            <a:endCxn id="21511" idx="2"/>
          </p:cNvCxnSpPr>
          <p:nvPr/>
        </p:nvCxnSpPr>
        <p:spPr bwMode="auto">
          <a:xfrm flipV="1">
            <a:off x="1900238" y="4470400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AutoShape 27"/>
          <p:cNvCxnSpPr>
            <a:cxnSpLocks noChangeShapeType="1"/>
            <a:stCxn id="21514" idx="0"/>
            <a:endCxn id="21518" idx="2"/>
          </p:cNvCxnSpPr>
          <p:nvPr/>
        </p:nvCxnSpPr>
        <p:spPr bwMode="auto">
          <a:xfrm flipV="1">
            <a:off x="1908175" y="1579563"/>
            <a:ext cx="1630363" cy="808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B956CC-FB8E-4E6C-8C40-1A897F61142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099" name="Text Box 11"/>
          <p:cNvSpPr txBox="1">
            <a:spLocks noChangeArrowheads="1"/>
          </p:cNvSpPr>
          <p:nvPr/>
        </p:nvSpPr>
        <p:spPr bwMode="auto">
          <a:xfrm>
            <a:off x="971550" y="193675"/>
            <a:ext cx="3175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애플리케이션 구성 요소</a:t>
            </a:r>
            <a:endParaRPr lang="en-US" altLang="ko-KR" sz="2200"/>
          </a:p>
        </p:txBody>
      </p:sp>
      <p:sp>
        <p:nvSpPr>
          <p:cNvPr id="4100" name="Text Box 14"/>
          <p:cNvSpPr txBox="1">
            <a:spLocks noChangeArrowheads="1"/>
          </p:cNvSpPr>
          <p:nvPr/>
        </p:nvSpPr>
        <p:spPr bwMode="auto">
          <a:xfrm>
            <a:off x="395288" y="1085850"/>
            <a:ext cx="842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charset="-127"/>
              <a:ea typeface="굴림" charset="-127"/>
            </a:endParaRPr>
          </a:p>
        </p:txBody>
      </p:sp>
      <p:sp>
        <p:nvSpPr>
          <p:cNvPr id="4101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42645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느슨하게 결합된 </a:t>
            </a:r>
            <a:r>
              <a:rPr lang="en-US" altLang="ko-KR" sz="1800"/>
              <a:t>4</a:t>
            </a:r>
            <a:r>
              <a:rPr lang="ko-KR" altLang="en-US" sz="1800"/>
              <a:t>개의 컴포넌트로 구성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액티비티</a:t>
            </a:r>
            <a:r>
              <a:rPr lang="en-US" altLang="ko-KR" sz="1800" b="0"/>
              <a:t>(Activity)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화면을 구성하는 단위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서비스</a:t>
            </a:r>
            <a:r>
              <a:rPr lang="en-US" altLang="ko-KR" sz="1800" b="0"/>
              <a:t>(Service)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백그라운드에서 구동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컨텐츠 공급자</a:t>
            </a:r>
            <a:r>
              <a:rPr lang="en-US" altLang="ko-KR" sz="1800" b="0"/>
              <a:t>(Content Provider)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애플리케이션 간의 데이터 공유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브로드캐스트 수신자</a:t>
            </a:r>
            <a:r>
              <a:rPr lang="en-US" altLang="ko-KR" sz="1800" b="0"/>
              <a:t>(Broadcast Receiver)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브로드캐스트 인텐트</a:t>
            </a:r>
            <a:r>
              <a:rPr lang="en-US" altLang="ko-KR" sz="1800" b="0"/>
              <a:t>(</a:t>
            </a:r>
            <a:r>
              <a:rPr lang="ko-KR" altLang="en-US" sz="1800" b="0"/>
              <a:t>시스템 전역 메세지</a:t>
            </a:r>
            <a:r>
              <a:rPr lang="en-US" altLang="ko-KR" sz="1800" b="0"/>
              <a:t>)</a:t>
            </a:r>
            <a:r>
              <a:rPr lang="ko-KR" altLang="en-US" sz="1800" b="0"/>
              <a:t>에 반응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3175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뷰그룹을 상속받은 위젯</a:t>
            </a:r>
          </a:p>
        </p:txBody>
      </p:sp>
      <p:sp>
        <p:nvSpPr>
          <p:cNvPr id="22531" name="Rectangle 26"/>
          <p:cNvSpPr>
            <a:spLocks noChangeArrowheads="1"/>
          </p:cNvSpPr>
          <p:nvPr/>
        </p:nvSpPr>
        <p:spPr bwMode="auto">
          <a:xfrm>
            <a:off x="5156200" y="5300663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DatePicker</a:t>
            </a:r>
          </a:p>
        </p:txBody>
      </p:sp>
      <p:sp>
        <p:nvSpPr>
          <p:cNvPr id="22532" name="Rectangle 27"/>
          <p:cNvSpPr>
            <a:spLocks noChangeArrowheads="1"/>
          </p:cNvSpPr>
          <p:nvPr/>
        </p:nvSpPr>
        <p:spPr bwMode="auto">
          <a:xfrm>
            <a:off x="6804025" y="3106738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Gallery</a:t>
            </a:r>
          </a:p>
        </p:txBody>
      </p:sp>
      <p:sp>
        <p:nvSpPr>
          <p:cNvPr id="22533" name="Rectangle 28"/>
          <p:cNvSpPr>
            <a:spLocks noChangeArrowheads="1"/>
          </p:cNvSpPr>
          <p:nvPr/>
        </p:nvSpPr>
        <p:spPr bwMode="auto">
          <a:xfrm>
            <a:off x="6804025" y="1666875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GridView</a:t>
            </a:r>
          </a:p>
        </p:txBody>
      </p:sp>
      <p:sp>
        <p:nvSpPr>
          <p:cNvPr id="22534" name="Rectangle 29"/>
          <p:cNvSpPr>
            <a:spLocks noChangeArrowheads="1"/>
          </p:cNvSpPr>
          <p:nvPr/>
        </p:nvSpPr>
        <p:spPr bwMode="auto">
          <a:xfrm>
            <a:off x="6804025" y="23876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ListView</a:t>
            </a:r>
          </a:p>
        </p:txBody>
      </p:sp>
      <p:sp>
        <p:nvSpPr>
          <p:cNvPr id="22535" name="Rectangle 30"/>
          <p:cNvSpPr>
            <a:spLocks noChangeArrowheads="1"/>
          </p:cNvSpPr>
          <p:nvPr/>
        </p:nvSpPr>
        <p:spPr bwMode="auto">
          <a:xfrm>
            <a:off x="3708400" y="5300663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TabHost</a:t>
            </a:r>
          </a:p>
        </p:txBody>
      </p:sp>
      <p:sp>
        <p:nvSpPr>
          <p:cNvPr id="22536" name="Rectangle 31"/>
          <p:cNvSpPr>
            <a:spLocks noChangeArrowheads="1"/>
          </p:cNvSpPr>
          <p:nvPr/>
        </p:nvSpPr>
        <p:spPr bwMode="auto">
          <a:xfrm>
            <a:off x="6804025" y="947738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Spinner</a:t>
            </a:r>
          </a:p>
        </p:txBody>
      </p:sp>
      <p:sp>
        <p:nvSpPr>
          <p:cNvPr id="22537" name="Rectangle 32"/>
          <p:cNvSpPr>
            <a:spLocks noChangeArrowheads="1"/>
          </p:cNvSpPr>
          <p:nvPr/>
        </p:nvSpPr>
        <p:spPr bwMode="auto">
          <a:xfrm>
            <a:off x="6604000" y="5300663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TimePicker</a:t>
            </a:r>
          </a:p>
        </p:txBody>
      </p:sp>
      <p:sp>
        <p:nvSpPr>
          <p:cNvPr id="22538" name="Rectangle 33"/>
          <p:cNvSpPr>
            <a:spLocks noChangeArrowheads="1"/>
          </p:cNvSpPr>
          <p:nvPr/>
        </p:nvSpPr>
        <p:spPr bwMode="auto">
          <a:xfrm>
            <a:off x="2989263" y="21717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1"/>
              <a:t>ViewGroup</a:t>
            </a:r>
          </a:p>
        </p:txBody>
      </p:sp>
      <p:cxnSp>
        <p:nvCxnSpPr>
          <p:cNvPr id="22539" name="AutoShape 34"/>
          <p:cNvCxnSpPr>
            <a:cxnSpLocks noChangeShapeType="1"/>
            <a:stCxn id="22534" idx="1"/>
            <a:endCxn id="22538" idx="3"/>
          </p:cNvCxnSpPr>
          <p:nvPr/>
        </p:nvCxnSpPr>
        <p:spPr bwMode="auto">
          <a:xfrm flipH="1" flipV="1">
            <a:off x="4284663" y="2476500"/>
            <a:ext cx="2519362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Rectangle 35"/>
          <p:cNvSpPr>
            <a:spLocks noChangeArrowheads="1"/>
          </p:cNvSpPr>
          <p:nvPr/>
        </p:nvSpPr>
        <p:spPr bwMode="auto">
          <a:xfrm>
            <a:off x="4987925" y="4221163"/>
            <a:ext cx="1600200" cy="60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FrameLayout</a:t>
            </a:r>
          </a:p>
        </p:txBody>
      </p:sp>
      <p:cxnSp>
        <p:nvCxnSpPr>
          <p:cNvPr id="22541" name="AutoShape 36"/>
          <p:cNvCxnSpPr>
            <a:cxnSpLocks noChangeShapeType="1"/>
            <a:stCxn id="22540" idx="0"/>
            <a:endCxn id="22538" idx="2"/>
          </p:cNvCxnSpPr>
          <p:nvPr/>
        </p:nvCxnSpPr>
        <p:spPr bwMode="auto">
          <a:xfrm flipH="1" flipV="1">
            <a:off x="3636963" y="2781300"/>
            <a:ext cx="2151062" cy="143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37"/>
          <p:cNvCxnSpPr>
            <a:cxnSpLocks noChangeShapeType="1"/>
            <a:stCxn id="22531" idx="0"/>
            <a:endCxn id="22540" idx="2"/>
          </p:cNvCxnSpPr>
          <p:nvPr/>
        </p:nvCxnSpPr>
        <p:spPr bwMode="auto">
          <a:xfrm flipH="1" flipV="1">
            <a:off x="5788025" y="4830763"/>
            <a:ext cx="15875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38"/>
          <p:cNvCxnSpPr>
            <a:cxnSpLocks noChangeShapeType="1"/>
            <a:stCxn id="22537" idx="0"/>
            <a:endCxn id="22540" idx="2"/>
          </p:cNvCxnSpPr>
          <p:nvPr/>
        </p:nvCxnSpPr>
        <p:spPr bwMode="auto">
          <a:xfrm flipH="1" flipV="1">
            <a:off x="5788025" y="4830763"/>
            <a:ext cx="1463675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39"/>
          <p:cNvCxnSpPr>
            <a:cxnSpLocks noChangeShapeType="1"/>
            <a:stCxn id="22535" idx="0"/>
            <a:endCxn id="22540" idx="2"/>
          </p:cNvCxnSpPr>
          <p:nvPr/>
        </p:nvCxnSpPr>
        <p:spPr bwMode="auto">
          <a:xfrm flipV="1">
            <a:off x="4356100" y="4830763"/>
            <a:ext cx="1431925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40"/>
          <p:cNvCxnSpPr>
            <a:cxnSpLocks noChangeShapeType="1"/>
            <a:stCxn id="22533" idx="1"/>
            <a:endCxn id="22538" idx="3"/>
          </p:cNvCxnSpPr>
          <p:nvPr/>
        </p:nvCxnSpPr>
        <p:spPr bwMode="auto">
          <a:xfrm flipH="1">
            <a:off x="4284663" y="1971675"/>
            <a:ext cx="2519362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41"/>
          <p:cNvCxnSpPr>
            <a:cxnSpLocks noChangeShapeType="1"/>
            <a:stCxn id="22536" idx="1"/>
            <a:endCxn id="22538" idx="3"/>
          </p:cNvCxnSpPr>
          <p:nvPr/>
        </p:nvCxnSpPr>
        <p:spPr bwMode="auto">
          <a:xfrm flipH="1">
            <a:off x="4284663" y="1252538"/>
            <a:ext cx="2519362" cy="1223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42"/>
          <p:cNvCxnSpPr>
            <a:cxnSpLocks noChangeShapeType="1"/>
            <a:stCxn id="22532" idx="1"/>
            <a:endCxn id="22538" idx="3"/>
          </p:cNvCxnSpPr>
          <p:nvPr/>
        </p:nvCxnSpPr>
        <p:spPr bwMode="auto">
          <a:xfrm flipH="1" flipV="1">
            <a:off x="4284663" y="2476500"/>
            <a:ext cx="2519362" cy="935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2978150" y="1249363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view</a:t>
            </a:r>
          </a:p>
        </p:txBody>
      </p:sp>
      <p:cxnSp>
        <p:nvCxnSpPr>
          <p:cNvPr id="22549" name="AutoShape 45"/>
          <p:cNvCxnSpPr>
            <a:cxnSpLocks noChangeShapeType="1"/>
            <a:stCxn id="22538" idx="0"/>
            <a:endCxn id="22548" idx="2"/>
          </p:cNvCxnSpPr>
          <p:nvPr/>
        </p:nvCxnSpPr>
        <p:spPr bwMode="auto">
          <a:xfrm flipH="1" flipV="1">
            <a:off x="3625850" y="1858963"/>
            <a:ext cx="11113" cy="312737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22550" name="AutoShape 47"/>
          <p:cNvCxnSpPr>
            <a:cxnSpLocks noChangeShapeType="1"/>
            <a:stCxn id="22538" idx="0"/>
            <a:endCxn id="22548" idx="2"/>
          </p:cNvCxnSpPr>
          <p:nvPr/>
        </p:nvCxnSpPr>
        <p:spPr bwMode="auto">
          <a:xfrm flipH="1" flipV="1">
            <a:off x="3625850" y="1858963"/>
            <a:ext cx="11113" cy="312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Rectangle 48"/>
          <p:cNvSpPr>
            <a:spLocks noChangeArrowheads="1"/>
          </p:cNvSpPr>
          <p:nvPr/>
        </p:nvSpPr>
        <p:spPr bwMode="auto">
          <a:xfrm>
            <a:off x="684213" y="4221163"/>
            <a:ext cx="1600200" cy="60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LinerLayout</a:t>
            </a:r>
          </a:p>
        </p:txBody>
      </p:sp>
      <p:sp>
        <p:nvSpPr>
          <p:cNvPr id="22552" name="Rectangle 49"/>
          <p:cNvSpPr>
            <a:spLocks noChangeArrowheads="1"/>
          </p:cNvSpPr>
          <p:nvPr/>
        </p:nvSpPr>
        <p:spPr bwMode="auto">
          <a:xfrm>
            <a:off x="663575" y="5267325"/>
            <a:ext cx="1676400" cy="60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TableLayout</a:t>
            </a:r>
          </a:p>
        </p:txBody>
      </p:sp>
      <p:sp>
        <p:nvSpPr>
          <p:cNvPr id="22553" name="Rectangle 50"/>
          <p:cNvSpPr>
            <a:spLocks noChangeArrowheads="1"/>
          </p:cNvSpPr>
          <p:nvPr/>
        </p:nvSpPr>
        <p:spPr bwMode="auto">
          <a:xfrm>
            <a:off x="7004050" y="4221163"/>
            <a:ext cx="1600200" cy="60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RelativeLayout</a:t>
            </a:r>
          </a:p>
        </p:txBody>
      </p:sp>
      <p:sp>
        <p:nvSpPr>
          <p:cNvPr id="22554" name="Rectangle 51"/>
          <p:cNvSpPr>
            <a:spLocks noChangeArrowheads="1"/>
          </p:cNvSpPr>
          <p:nvPr/>
        </p:nvSpPr>
        <p:spPr bwMode="auto">
          <a:xfrm>
            <a:off x="2743200" y="4221163"/>
            <a:ext cx="1828800" cy="60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AbsoluteLayout</a:t>
            </a:r>
          </a:p>
        </p:txBody>
      </p:sp>
      <p:cxnSp>
        <p:nvCxnSpPr>
          <p:cNvPr id="22555" name="AutoShape 52"/>
          <p:cNvCxnSpPr>
            <a:cxnSpLocks noChangeShapeType="1"/>
            <a:stCxn id="22552" idx="0"/>
            <a:endCxn id="22551" idx="2"/>
          </p:cNvCxnSpPr>
          <p:nvPr/>
        </p:nvCxnSpPr>
        <p:spPr bwMode="auto">
          <a:xfrm flipH="1" flipV="1">
            <a:off x="1484313" y="4830763"/>
            <a:ext cx="1746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53"/>
          <p:cNvCxnSpPr>
            <a:cxnSpLocks noChangeShapeType="1"/>
            <a:stCxn id="22551" idx="0"/>
            <a:endCxn id="22538" idx="2"/>
          </p:cNvCxnSpPr>
          <p:nvPr/>
        </p:nvCxnSpPr>
        <p:spPr bwMode="auto">
          <a:xfrm flipV="1">
            <a:off x="1484313" y="2781300"/>
            <a:ext cx="2152650" cy="143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54"/>
          <p:cNvCxnSpPr>
            <a:cxnSpLocks noChangeShapeType="1"/>
            <a:stCxn id="22554" idx="0"/>
            <a:endCxn id="22538" idx="2"/>
          </p:cNvCxnSpPr>
          <p:nvPr/>
        </p:nvCxnSpPr>
        <p:spPr bwMode="auto">
          <a:xfrm flipH="1" flipV="1">
            <a:off x="3636963" y="2781300"/>
            <a:ext cx="20637" cy="143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55"/>
          <p:cNvCxnSpPr>
            <a:cxnSpLocks noChangeShapeType="1"/>
            <a:stCxn id="22553" idx="0"/>
            <a:endCxn id="22538" idx="2"/>
          </p:cNvCxnSpPr>
          <p:nvPr/>
        </p:nvCxnSpPr>
        <p:spPr bwMode="auto">
          <a:xfrm flipH="1" flipV="1">
            <a:off x="3636963" y="2781300"/>
            <a:ext cx="4167187" cy="143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32559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레이아웃</a:t>
            </a:r>
            <a:r>
              <a:rPr lang="en-US" altLang="ko-KR" sz="2200"/>
              <a:t>(Layout </a:t>
            </a:r>
            <a:r>
              <a:rPr lang="ko-KR" altLang="en-US" sz="2200"/>
              <a:t>클래스</a:t>
            </a:r>
            <a:r>
              <a:rPr lang="en-US" altLang="ko-KR" sz="2200"/>
              <a:t>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자식 컨트롤의 위치를 제어하기 위해 설계된 </a:t>
            </a:r>
            <a:r>
              <a:rPr lang="en-US" altLang="ko-KR" sz="1800" b="0"/>
              <a:t>ViewGroup</a:t>
            </a:r>
            <a:r>
              <a:rPr lang="ko-KR" altLang="en-US" sz="1800" b="0"/>
              <a:t>을 확장한 클래스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레이아웃 종류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FrameLayout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자식 뷰를 좌상단 모서리에 고정</a:t>
            </a:r>
            <a:r>
              <a:rPr lang="en-US" altLang="ko-KR" sz="1800" b="0"/>
              <a:t>. </a:t>
            </a:r>
            <a:r>
              <a:rPr lang="ko-KR" altLang="en-US" sz="1800" b="0"/>
              <a:t>여러 개의 자식 뷰를 추가하면 각각의 새로운 자식이 이전 뷰의 위에 쌓이므로 보통 하나의 자식을 포함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LinerLayout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자식 뷰를 수직</a:t>
            </a:r>
            <a:r>
              <a:rPr lang="en-US" altLang="ko-KR" sz="1800" b="0"/>
              <a:t>(</a:t>
            </a:r>
            <a:r>
              <a:rPr lang="en-US" altLang="ko-KR" sz="1800" b="0" i="1"/>
              <a:t>vertical)</a:t>
            </a:r>
            <a:r>
              <a:rPr lang="en-US" altLang="ko-KR" sz="1800" b="0"/>
              <a:t> </a:t>
            </a:r>
            <a:r>
              <a:rPr lang="ko-KR" altLang="en-US" sz="1800" b="0"/>
              <a:t>또는 수평</a:t>
            </a:r>
            <a:r>
              <a:rPr lang="en-US" altLang="ko-KR" sz="1800" b="0"/>
              <a:t>(</a:t>
            </a:r>
            <a:r>
              <a:rPr lang="en-US" altLang="ko-KR" sz="1800" b="0" i="1"/>
              <a:t>horizontal</a:t>
            </a:r>
            <a:r>
              <a:rPr lang="en-US" altLang="ko-KR" sz="1800" b="0"/>
              <a:t>)</a:t>
            </a:r>
            <a:r>
              <a:rPr lang="ko-KR" altLang="en-US" sz="1800" b="0"/>
              <a:t>으로 일직선상에 배치</a:t>
            </a:r>
            <a:r>
              <a:rPr lang="en-US" altLang="ko-KR" sz="1800" b="0"/>
              <a:t>. weight </a:t>
            </a:r>
            <a:r>
              <a:rPr lang="ko-KR" altLang="en-US" sz="1800" b="0"/>
              <a:t>속성으로 각각의 상대적인 크기를 제어하는 가중치 지정 가능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RelativeLayout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자식 뷰 각각의 위치를 서로에 대해 그리고</a:t>
            </a:r>
            <a:r>
              <a:rPr lang="en-US" altLang="ko-KR" sz="1800" b="0"/>
              <a:t> </a:t>
            </a:r>
            <a:r>
              <a:rPr lang="ko-KR" altLang="en-US" sz="1800" b="0"/>
              <a:t>화면 경계에 대해 상대적으로 배치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TableLayout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자식 뷰를 행과 열로 구성된 테이블 형태로 배치 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AbsoluteLayout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자식 뷰를 절대 좌표</a:t>
            </a:r>
            <a:r>
              <a:rPr lang="en-US" altLang="ko-KR" sz="1800" b="0"/>
              <a:t>(x, y)</a:t>
            </a:r>
            <a:r>
              <a:rPr lang="ko-KR" altLang="en-US" sz="1800" b="0"/>
              <a:t>로 배치</a:t>
            </a:r>
            <a:r>
              <a:rPr lang="en-US" altLang="ko-KR" sz="1800" b="0"/>
              <a:t>. </a:t>
            </a:r>
            <a:r>
              <a:rPr lang="ko-KR" altLang="en-US" sz="1800" b="0"/>
              <a:t>비용이 비싸고 다른 해상도와 방향에 따른 재배치가 불가</a:t>
            </a: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32559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레이아웃</a:t>
            </a:r>
            <a:r>
              <a:rPr lang="en-US" altLang="ko-KR" sz="2200"/>
              <a:t>(Layout </a:t>
            </a:r>
            <a:r>
              <a:rPr lang="ko-KR" altLang="en-US" sz="2200"/>
              <a:t>클래스</a:t>
            </a:r>
            <a:r>
              <a:rPr lang="en-US" altLang="ko-KR" sz="2200"/>
              <a:t>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레이아웃은 중첩이 가능함 </a:t>
            </a:r>
            <a:endParaRPr lang="en-US" altLang="ko-KR" sz="1800"/>
          </a:p>
        </p:txBody>
      </p:sp>
      <p:pic>
        <p:nvPicPr>
          <p:cNvPr id="24580" name="Picture 4" descr="layoutpa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39850"/>
            <a:ext cx="777557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971550" y="193675"/>
            <a:ext cx="1809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200"/>
              <a:t>FrameLayout</a:t>
            </a:r>
          </a:p>
        </p:txBody>
      </p:sp>
      <p:graphicFrame>
        <p:nvGraphicFramePr>
          <p:cNvPr id="241682" name="Group 18"/>
          <p:cNvGraphicFramePr>
            <a:graphicFrameLocks noGrp="1"/>
          </p:cNvGraphicFramePr>
          <p:nvPr>
            <p:ph/>
          </p:nvPr>
        </p:nvGraphicFramePr>
        <p:xfrm>
          <a:off x="250825" y="765175"/>
          <a:ext cx="5329238" cy="5360988"/>
        </p:xfrm>
        <a:graphic>
          <a:graphicData uri="http://schemas.openxmlformats.org/drawingml/2006/table">
            <a:tbl>
              <a:tblPr/>
              <a:tblGrid>
                <a:gridCol w="5329238"/>
              </a:tblGrid>
              <a:tr h="53609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&lt;?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xml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version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"1.0"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encoding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"utf-8"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?&gt;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FrameLayout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xmlns:android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"http://schemas.android.com/apk/res/android"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"fill_parent"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"fill_parent"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TextView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"TextViewSample"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Button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"Button"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&lt;/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FrameLayout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609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765175"/>
            <a:ext cx="32416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71550" y="193675"/>
            <a:ext cx="1789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200"/>
              <a:t>LinearLayout</a:t>
            </a: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765175"/>
            <a:ext cx="323850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2706" name="Group 18"/>
          <p:cNvGraphicFramePr>
            <a:graphicFrameLocks noGrp="1"/>
          </p:cNvGraphicFramePr>
          <p:nvPr>
            <p:ph/>
          </p:nvPr>
        </p:nvGraphicFramePr>
        <p:xfrm>
          <a:off x="250825" y="765175"/>
          <a:ext cx="5329238" cy="5360988"/>
        </p:xfrm>
        <a:graphic>
          <a:graphicData uri="http://schemas.openxmlformats.org/drawingml/2006/table">
            <a:tbl>
              <a:tblPr/>
              <a:tblGrid>
                <a:gridCol w="5329238"/>
              </a:tblGrid>
              <a:tr h="53609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&lt;?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xml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version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"1.0"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encoding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"utf-8"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?&gt;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LinearLayout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xmlns:android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"http://schemas.android.com/apk/res/android"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android:orientation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"vertical"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"fill_parent"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"fill_parent"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TextView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"TextView"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Button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"Button"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LinearLayout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android:orientation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"horizontal"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"fill_parent"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"fill_parent"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TextView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"TextView2"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Button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"Button2"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&lt;/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LinearLayout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&lt;/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LinearLayout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971550" y="193675"/>
            <a:ext cx="20145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200"/>
              <a:t>RelativeLayout</a:t>
            </a: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765175"/>
            <a:ext cx="323850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0688" name="Group 48"/>
          <p:cNvGraphicFramePr>
            <a:graphicFrameLocks noGrp="1"/>
          </p:cNvGraphicFramePr>
          <p:nvPr>
            <p:ph/>
          </p:nvPr>
        </p:nvGraphicFramePr>
        <p:xfrm>
          <a:off x="107950" y="765175"/>
          <a:ext cx="5616575" cy="5851525"/>
        </p:xfrm>
        <a:graphic>
          <a:graphicData uri="http://schemas.openxmlformats.org/drawingml/2006/table">
            <a:tbl>
              <a:tblPr/>
              <a:tblGrid>
                <a:gridCol w="5616575"/>
              </a:tblGrid>
              <a:tr h="5851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&lt;?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xml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version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"1.0"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encoding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"utf-8"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?&gt;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RelativeLayout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xmlns:android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"http://schemas.android.com/apk/res/android"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"fill_parent"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android:padding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"10px"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TextView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android:id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"@+id/label"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"fill_parent"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"Type here:"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EditText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android:id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"@+id/entry"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"fill_parent"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android:layout_below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"@id/label"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Button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android:id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"@+id/ok"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android:layout_below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"@id/entry"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android:layout_alignParentRight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"true"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android:layout_marginLeft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"10px"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"OK"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Button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android:layout_toLeftOf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"@id/ok"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android:layout_alignTop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"@id/ok"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"Cancel"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&lt;/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RelativeLayout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71550" y="193675"/>
            <a:ext cx="17113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200"/>
              <a:t>TableLayout</a:t>
            </a:r>
          </a:p>
        </p:txBody>
      </p:sp>
      <p:graphicFrame>
        <p:nvGraphicFramePr>
          <p:cNvPr id="239634" name="Group 18"/>
          <p:cNvGraphicFramePr>
            <a:graphicFrameLocks noGrp="1"/>
          </p:cNvGraphicFramePr>
          <p:nvPr>
            <p:ph/>
          </p:nvPr>
        </p:nvGraphicFramePr>
        <p:xfrm>
          <a:off x="323850" y="768350"/>
          <a:ext cx="5265738" cy="5456238"/>
        </p:xfrm>
        <a:graphic>
          <a:graphicData uri="http://schemas.openxmlformats.org/drawingml/2006/table">
            <a:tbl>
              <a:tblPr/>
              <a:tblGrid>
                <a:gridCol w="5265738"/>
              </a:tblGrid>
              <a:tr h="5456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&lt;?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xml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version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"1.0"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encoding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"utf-8"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?&gt;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TableLayout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xmlns:android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"http://schemas.android.com/apk/res/android"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"fill_parent"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"fill_parent"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android:stretchColumns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"1"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TableRow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TextView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"Open..."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android:padding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"3dip"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TextView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"Ctro-O"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android:gravity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"right"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android:padding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"3dip"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&lt;/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TableRow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TableRow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TextView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"Save AS..."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android:padding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"3dip"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TextView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"Ctrl-Shift-S"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android:gravity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"right"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android:padding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"3dip"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&lt;/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TableRow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&lt;/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TableLayout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868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765175"/>
            <a:ext cx="323850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971550" y="193675"/>
            <a:ext cx="21478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200"/>
              <a:t>AbsoluteLayout</a:t>
            </a:r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765175"/>
            <a:ext cx="323850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8615" name="Group 23"/>
          <p:cNvGraphicFramePr>
            <a:graphicFrameLocks noGrp="1"/>
          </p:cNvGraphicFramePr>
          <p:nvPr>
            <p:ph/>
          </p:nvPr>
        </p:nvGraphicFramePr>
        <p:xfrm>
          <a:off x="107950" y="765175"/>
          <a:ext cx="5400675" cy="5851525"/>
        </p:xfrm>
        <a:graphic>
          <a:graphicData uri="http://schemas.openxmlformats.org/drawingml/2006/table">
            <a:tbl>
              <a:tblPr/>
              <a:tblGrid>
                <a:gridCol w="5400675"/>
              </a:tblGrid>
              <a:tr h="5851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&lt;?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xml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version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"1.0"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encoding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"utf-8"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?&gt;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AbsoluteLayout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xmlns:android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"http://schemas.android.com/apk/res/android"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"fill_parent"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"fill_parent"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TextView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"TextView"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android:layout_x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fr-FR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"0px"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android:layout_y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fr-FR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"0px"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fr-F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Button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"Button"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android:layout_x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fr-FR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"50px"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android:layout_y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fr-FR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"50px"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fr-F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TextView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"TextView2"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android:layout_x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fr-FR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"100px"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android:layout_y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fr-FR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"100px"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fr-F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Button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"Button2"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android:layout_x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"150px"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android:layout_y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"150px"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&lt;/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AbsoluteLayout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261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뷰와 레이아웃 사용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코드</a:t>
            </a:r>
            <a:r>
              <a:rPr lang="en-US" altLang="ko-KR" sz="1800" b="0"/>
              <a:t>(Activity </a:t>
            </a:r>
            <a:r>
              <a:rPr lang="ko-KR" altLang="en-US" sz="1800" b="0"/>
              <a:t>클래스</a:t>
            </a:r>
            <a:r>
              <a:rPr lang="en-US" altLang="ko-KR" sz="1800" b="0"/>
              <a:t>) </a:t>
            </a:r>
            <a:r>
              <a:rPr lang="ko-KR" altLang="en-US" sz="1800" b="0"/>
              <a:t>내에서 사용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필요한 뷰 객체를 생성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Button btn = new Button(this);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필요한 레이아웃 객체를 생성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LinerLayout layout = new LinerLayout(this)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레이아웃에 생성한 뷰 객체를 추가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int height = LinerLayout.LayoutParams.FILL_PARENT;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int width = LinerLayout.LayoutParams.WRAP_CONTENT;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layout.addView(btn, new LinerLayout.LayoutParams(height, width))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레이아웃을 액티비티에 추가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setContentView(layout);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261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뷰와 레이아웃 사용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리소스</a:t>
            </a:r>
            <a:r>
              <a:rPr lang="en-US" altLang="ko-KR" sz="1800" b="0"/>
              <a:t>(layout</a:t>
            </a:r>
            <a:r>
              <a:rPr lang="ko-KR" altLang="en-US" sz="1800" b="0"/>
              <a:t>용 </a:t>
            </a:r>
            <a:r>
              <a:rPr lang="en-US" altLang="ko-KR" sz="1800" b="0"/>
              <a:t>xml </a:t>
            </a:r>
            <a:r>
              <a:rPr lang="ko-KR" altLang="en-US" sz="1800" b="0"/>
              <a:t>파일</a:t>
            </a:r>
            <a:r>
              <a:rPr lang="en-US" altLang="ko-KR" sz="1800" b="0"/>
              <a:t>) </a:t>
            </a:r>
            <a:r>
              <a:rPr lang="ko-KR" altLang="en-US" sz="1800" b="0"/>
              <a:t>내에서 사용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뷰를 담을 레이아웃 요소를 지정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레이아웃 요소의 내부에 필요한 뷰 요소를 지정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레이아웃을 액티비티에 추가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setContentView(R.layout.resourceId);</a:t>
            </a:r>
            <a:endParaRPr lang="ko-KR" altLang="en-US" sz="1800" b="0"/>
          </a:p>
        </p:txBody>
      </p:sp>
      <p:graphicFrame>
        <p:nvGraphicFramePr>
          <p:cNvPr id="234522" name="Group 26"/>
          <p:cNvGraphicFramePr>
            <a:graphicFrameLocks noGrp="1"/>
          </p:cNvGraphicFramePr>
          <p:nvPr>
            <p:ph/>
          </p:nvPr>
        </p:nvGraphicFramePr>
        <p:xfrm>
          <a:off x="468313" y="2460625"/>
          <a:ext cx="8218487" cy="3932238"/>
        </p:xfrm>
        <a:graphic>
          <a:graphicData uri="http://schemas.openxmlformats.org/drawingml/2006/table">
            <a:tbl>
              <a:tblPr/>
              <a:tblGrid>
                <a:gridCol w="8218487"/>
              </a:tblGrid>
              <a:tr h="393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LinearLayout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xmlns:android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"http://schemas.android.com/apk/res/android"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android:orientation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"vertical"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"fill_parent"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"fill_parent"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&gt;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Button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android:layout_width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android:layout_height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"wrap_content"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android:textColor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"@color/red"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android:text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"@string/btnRed"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android:width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"50px"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/&gt;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E7A86-FC67-42AC-A0C2-EEBD2261DD2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23939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액티비티</a:t>
            </a:r>
            <a:r>
              <a:rPr lang="en-US" altLang="ko-KR" sz="2200"/>
              <a:t>(Activity)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사용자 </a:t>
            </a:r>
            <a:r>
              <a:rPr lang="en-US" altLang="ko-KR" sz="1800"/>
              <a:t>UI</a:t>
            </a:r>
            <a:r>
              <a:rPr lang="ko-KR" altLang="en-US" sz="1800"/>
              <a:t>를 표현하는 컴포넌트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보통 하나의 화면을 표현하므로 화면당 하나씩 작성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일반적으로 화면 하나를 모두 차지 하지만 경우에 따라 반투명하거나 떠 있거나 다이얼로그 박스 같은 액티비티도 가능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사용자에게 보여줄 화면을 구성하고 사용자의 이벤트를 처리하는 코드들로 이루어짐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대부분의 포그라운드 애플리케이션은 액티비티에서 액티비티로 화면을 전환하면서 진행</a:t>
            </a:r>
            <a:endParaRPr lang="ko-KR" altLang="fr-F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0541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49275"/>
            <a:ext cx="698182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1779588" y="695325"/>
            <a:ext cx="6911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 b="0"/>
              <a:t>Android - Intent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16795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인텐트 소개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95288" y="1085850"/>
            <a:ext cx="842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charset="-127"/>
              <a:ea typeface="굴림" charset="-127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84264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인텐트란</a:t>
            </a:r>
            <a:r>
              <a:rPr lang="en-US" altLang="ko-KR" sz="1800" b="0"/>
              <a:t>?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시스템 수준의 메시지 전달 매커니즘으로 프로세스 경계를 가로질러 구조화된 메세지를 전송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애플리케이션 내에서 또는 다른 애플리케이션</a:t>
            </a:r>
            <a:r>
              <a:rPr lang="en-US" altLang="ko-KR" sz="1800" b="0"/>
              <a:t>(</a:t>
            </a:r>
            <a:r>
              <a:rPr lang="ko-KR" altLang="en-US" sz="1800" b="0"/>
              <a:t>네이티브 애플리케이션 포함</a:t>
            </a:r>
            <a:r>
              <a:rPr lang="en-US" altLang="ko-KR" sz="1800" b="0"/>
              <a:t>)</a:t>
            </a:r>
            <a:r>
              <a:rPr lang="ko-KR" altLang="en-US" sz="1800" b="0"/>
              <a:t>에 메세지를 전송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안드로이드 시스템은 부팅</a:t>
            </a:r>
            <a:r>
              <a:rPr lang="en-US" altLang="ko-KR" sz="1800" b="0"/>
              <a:t>, </a:t>
            </a:r>
            <a:r>
              <a:rPr lang="ko-KR" altLang="en-US" sz="1800" b="0"/>
              <a:t>전화 수신</a:t>
            </a:r>
            <a:r>
              <a:rPr lang="en-US" altLang="ko-KR" sz="1800" b="0"/>
              <a:t>, SMS </a:t>
            </a:r>
            <a:r>
              <a:rPr lang="ko-KR" altLang="en-US" sz="1800" b="0"/>
              <a:t>수신</a:t>
            </a:r>
            <a:r>
              <a:rPr lang="en-US" altLang="ko-KR" sz="1800" b="0"/>
              <a:t>, </a:t>
            </a:r>
            <a:r>
              <a:rPr lang="ko-KR" altLang="en-US" sz="1800" b="0"/>
              <a:t>배터리 충전 수준의 변화</a:t>
            </a:r>
            <a:r>
              <a:rPr lang="en-US" altLang="ko-KR" sz="1800" b="0"/>
              <a:t>, </a:t>
            </a:r>
            <a:r>
              <a:rPr lang="ko-KR" altLang="en-US" sz="1800" b="0"/>
              <a:t>인터넷 연결 상태 등의 여러 상황에서 인텐트를 이용하여 메세지를 송신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인텐트의 일반적인 용도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액티비티</a:t>
            </a:r>
            <a:r>
              <a:rPr lang="en-US" altLang="ko-KR" sz="1800" b="0"/>
              <a:t>, </a:t>
            </a:r>
            <a:r>
              <a:rPr lang="ko-KR" altLang="en-US" sz="1800" b="0"/>
              <a:t>서비스 등의 컴포넌트를 호출</a:t>
            </a:r>
            <a:r>
              <a:rPr lang="en-US" altLang="ko-KR" sz="1800" b="0"/>
              <a:t>(</a:t>
            </a:r>
            <a:r>
              <a:rPr lang="ko-KR" altLang="en-US" sz="1800" b="0"/>
              <a:t>시작</a:t>
            </a:r>
            <a:r>
              <a:rPr lang="en-US" altLang="ko-KR" sz="1800" b="0"/>
              <a:t>, </a:t>
            </a:r>
            <a:r>
              <a:rPr lang="ko-KR" altLang="en-US" sz="1800" b="0"/>
              <a:t>중지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Activity </a:t>
            </a:r>
            <a:r>
              <a:rPr lang="ko-KR" altLang="en-US" sz="1800" b="0"/>
              <a:t>클래스의 </a:t>
            </a:r>
            <a:r>
              <a:rPr lang="en-US" altLang="ko-KR" sz="1800" b="0"/>
              <a:t>startActivity() </a:t>
            </a:r>
            <a:r>
              <a:rPr lang="ko-KR" altLang="en-US" sz="1800" b="0"/>
              <a:t>메소드의 매개변수로 </a:t>
            </a:r>
            <a:r>
              <a:rPr lang="en-US" altLang="ko-KR" sz="1800" b="0"/>
              <a:t>Intent </a:t>
            </a:r>
            <a:r>
              <a:rPr lang="ko-KR" altLang="en-US" sz="1800" b="0"/>
              <a:t>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시스템 전역 메세지 방송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Activity </a:t>
            </a:r>
            <a:r>
              <a:rPr lang="ko-KR" altLang="en-US" sz="1800" b="0"/>
              <a:t>클래스의 </a:t>
            </a:r>
            <a:r>
              <a:rPr lang="en-US" altLang="ko-KR" sz="1800" b="0"/>
              <a:t>sendBroadcast() </a:t>
            </a:r>
            <a:r>
              <a:rPr lang="ko-KR" altLang="en-US" sz="1800" b="0"/>
              <a:t>메소드의 매개변수로 </a:t>
            </a:r>
            <a:r>
              <a:rPr lang="en-US" altLang="ko-KR" sz="1800" b="0"/>
              <a:t>Intent </a:t>
            </a:r>
            <a:r>
              <a:rPr lang="ko-KR" altLang="en-US" sz="1800" b="0"/>
              <a:t>지정</a:t>
            </a: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16795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인텐트 작성</a:t>
            </a:r>
            <a:endParaRPr lang="en-US" altLang="ko-KR" sz="220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5288" y="1085850"/>
            <a:ext cx="842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charset="-127"/>
              <a:ea typeface="굴림" charset="-127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842645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명시적 인텐트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액티비티 클래스를 지정하여 시작할 액티비티를 명시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Intent intent = new Intent(LoginActivity.this, </a:t>
            </a:r>
            <a:r>
              <a:rPr lang="en-US" altLang="ko-KR" sz="1800" b="0">
                <a:solidFill>
                  <a:schemeClr val="hlink"/>
                </a:solidFill>
              </a:rPr>
              <a:t>ChatActivity.class</a:t>
            </a:r>
            <a:r>
              <a:rPr lang="en-US" altLang="ko-KR" sz="1800" b="0"/>
              <a:t>);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암시적 인텐트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수행할 액션을 지정하여 시작할 액티비티를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Action, Data, Extra Data </a:t>
            </a:r>
            <a:r>
              <a:rPr lang="ko-KR" altLang="en-US" sz="1800" b="0"/>
              <a:t>정보를 지정할 수 있음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700" b="0"/>
              <a:t> Intent intent = new Intent(Intent.</a:t>
            </a:r>
            <a:r>
              <a:rPr lang="en-US" altLang="ko-KR" sz="1700" b="0">
                <a:solidFill>
                  <a:schemeClr val="hlink"/>
                </a:solidFill>
              </a:rPr>
              <a:t>ACTION_DIAL</a:t>
            </a:r>
            <a:r>
              <a:rPr lang="en-US" altLang="ko-KR" sz="1700" b="0"/>
              <a:t>, Uri.parse("tel:01011112222"));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700" b="0"/>
              <a:t> Intent intent = new Intent(Intent.</a:t>
            </a:r>
            <a:r>
              <a:rPr lang="en-US" altLang="ko-KR" sz="1700" b="0">
                <a:solidFill>
                  <a:schemeClr val="hlink"/>
                </a:solidFill>
              </a:rPr>
              <a:t>ACTION_VIEW</a:t>
            </a:r>
            <a:r>
              <a:rPr lang="en-US" altLang="ko-KR" sz="1700" b="0"/>
              <a:t>, Uri.parse("http://daum.net"));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700" b="0"/>
              <a:t> Intent intent =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700" b="0"/>
              <a:t>new Intent(Intent.</a:t>
            </a:r>
            <a:r>
              <a:rPr lang="en-US" altLang="ko-KR" sz="1700" b="0">
                <a:solidFill>
                  <a:schemeClr val="hlink"/>
                </a:solidFill>
              </a:rPr>
              <a:t>ACTION_PICK</a:t>
            </a:r>
            <a:r>
              <a:rPr lang="en-US" altLang="ko-KR" sz="1700" b="0"/>
              <a:t>, Uri.parse("content://contacts/people"));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1"/>
          <p:cNvSpPr txBox="1">
            <a:spLocks noChangeArrowheads="1"/>
          </p:cNvSpPr>
          <p:nvPr/>
        </p:nvSpPr>
        <p:spPr bwMode="auto">
          <a:xfrm>
            <a:off x="971550" y="193675"/>
            <a:ext cx="19589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액티비티 시작</a:t>
            </a:r>
          </a:p>
        </p:txBody>
      </p:sp>
      <p:sp>
        <p:nvSpPr>
          <p:cNvPr id="35843" name="Text Box 14"/>
          <p:cNvSpPr txBox="1">
            <a:spLocks noChangeArrowheads="1"/>
          </p:cNvSpPr>
          <p:nvPr/>
        </p:nvSpPr>
        <p:spPr bwMode="auto">
          <a:xfrm>
            <a:off x="395288" y="1085850"/>
            <a:ext cx="842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charset="-127"/>
              <a:ea typeface="굴림" charset="-127"/>
            </a:endParaRPr>
          </a:p>
        </p:txBody>
      </p:sp>
      <p:sp>
        <p:nvSpPr>
          <p:cNvPr id="35844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4264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액티비티 시작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단순히 액티비티를 시작할 경우 </a:t>
            </a:r>
            <a:r>
              <a:rPr lang="en-US" altLang="ko-KR" sz="1800" b="0"/>
              <a:t>Activity.startActivity() </a:t>
            </a:r>
            <a:r>
              <a:rPr lang="ko-KR" altLang="en-US" sz="1800" b="0"/>
              <a:t>메소드의 매개변수로 </a:t>
            </a:r>
            <a:r>
              <a:rPr lang="en-US" altLang="ko-KR" sz="1800" b="0"/>
              <a:t>Intent </a:t>
            </a:r>
            <a:r>
              <a:rPr lang="ko-KR" altLang="en-US" sz="1800" b="0"/>
              <a:t>지정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시작한 액티비티에서 결과를 받길 원할 경우 </a:t>
            </a:r>
            <a:r>
              <a:rPr lang="en-US" altLang="ko-KR" sz="1800" b="0"/>
              <a:t>Activity.startActivityForResult() </a:t>
            </a:r>
            <a:r>
              <a:rPr lang="ko-KR" altLang="en-US" sz="1800" b="0"/>
              <a:t>메소드의 매개변수로 </a:t>
            </a:r>
            <a:r>
              <a:rPr lang="en-US" altLang="ko-KR" sz="1800" b="0"/>
              <a:t>Intent </a:t>
            </a:r>
            <a:r>
              <a:rPr lang="ko-KR" altLang="en-US" sz="1800" b="0"/>
              <a:t>지정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3175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명시적인 액티비티 시작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95288" y="1085850"/>
            <a:ext cx="842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charset="-127"/>
              <a:ea typeface="굴림" charset="-127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8426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시작할 액티비티를 알고 있을 경우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주로 애플리케이션 내부의 액티비티를 시작 할 때 사용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인텐트 생성 시 액티비티 클래스를 지정하여 시작할 액티비티를 명시</a:t>
            </a:r>
          </a:p>
        </p:txBody>
      </p:sp>
      <p:graphicFrame>
        <p:nvGraphicFramePr>
          <p:cNvPr id="265229" name="Group 13"/>
          <p:cNvGraphicFramePr>
            <a:graphicFrameLocks noGrp="1"/>
          </p:cNvGraphicFramePr>
          <p:nvPr>
            <p:ph/>
          </p:nvPr>
        </p:nvGraphicFramePr>
        <p:xfrm>
          <a:off x="457200" y="2132013"/>
          <a:ext cx="8229600" cy="792162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7921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Intent intent =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new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Intent(LoginActivity.this,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MainActivity.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class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startActivity(intent);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3175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암시적인 액티비티 시작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95288" y="1085850"/>
            <a:ext cx="842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charset="-127"/>
              <a:ea typeface="굴림" charset="-127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8426450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시작할 액티비티를 모를 경우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주로 외부 애플리케이션의 액티비티를 시작 할 때 사용</a:t>
            </a:r>
            <a:r>
              <a:rPr lang="en-US" altLang="ko-KR" sz="1800" b="0"/>
              <a:t>(</a:t>
            </a:r>
            <a:r>
              <a:rPr lang="ko-KR" altLang="en-US" sz="1800" b="0"/>
              <a:t>네이티브 애플리케이션 포함</a:t>
            </a:r>
            <a:r>
              <a:rPr lang="en-US" altLang="ko-KR" sz="1800" b="0"/>
              <a:t>)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인텐트 생성 시 수행할 액션과 그 액션을 수행할 때 필요한 데이터를 지정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지정한 액션을 처리하도록 등록된 액티비티가 시작됨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네이티브 애플리케이션들은 특정 액션을 수행하기 위한 컴포넌트를 기본으로 제공하므로 네이티브 애플리케이션들의 액티비티를 시작시키고 싶을 경우 적절한 액션과 데이터를 포함하는 암시적인 인텐트를 지정하면 된다</a:t>
            </a:r>
            <a:r>
              <a:rPr lang="en-US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서드파티 애플리케이션들은 새로운 액션을 추가하거나 네이티브 액션의 대체 공급자를 제공하기 위해 등록될 수 있음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다음은 다이얼러 액티비티를 시작하는 암시적인 인텐트 생성 예제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new Intent(String action, Uri uri)</a:t>
            </a:r>
          </a:p>
        </p:txBody>
      </p:sp>
      <p:graphicFrame>
        <p:nvGraphicFramePr>
          <p:cNvPr id="267284" name="Group 20"/>
          <p:cNvGraphicFramePr>
            <a:graphicFrameLocks noGrp="1"/>
          </p:cNvGraphicFramePr>
          <p:nvPr>
            <p:ph/>
          </p:nvPr>
        </p:nvGraphicFramePr>
        <p:xfrm>
          <a:off x="457200" y="4652963"/>
          <a:ext cx="8229600" cy="792162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792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Intent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intent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=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new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Intent(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Intent.</a:t>
                      </a:r>
                      <a:r>
                        <a:rPr kumimoji="1" lang="en-US" altLang="ko-KR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ACTION_DIAL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Uri.</a:t>
                      </a:r>
                      <a:r>
                        <a:rPr kumimoji="1" lang="en-US" altLang="ko-KR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parse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"tel:0211112222"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));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startActivity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(intent);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8426450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액티비티를 시작할 때 부모 액티비티의 데이터를 자식 액티비티에 전달할 수 있음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액티비티에 데이터 전달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Intent</a:t>
            </a:r>
            <a:r>
              <a:rPr lang="ko-KR" altLang="en-US" sz="1800" b="0"/>
              <a:t>에 데이터 추가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Intent.putExtra()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액티비티 시작</a:t>
            </a: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전달받은 데이터 사용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액티비티에서 </a:t>
            </a:r>
            <a:r>
              <a:rPr lang="en-US" altLang="ko-KR" sz="1800" b="0"/>
              <a:t>Intent </a:t>
            </a:r>
            <a:r>
              <a:rPr lang="ko-KR" altLang="en-US" sz="1800" b="0"/>
              <a:t>꺼내기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Activity.getIntent()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Intent</a:t>
            </a:r>
            <a:r>
              <a:rPr lang="ko-KR" altLang="en-US" sz="1800" b="0"/>
              <a:t>에서 </a:t>
            </a:r>
            <a:r>
              <a:rPr lang="en-US" altLang="ko-KR" sz="1800" b="0"/>
              <a:t>Bundle </a:t>
            </a:r>
            <a:r>
              <a:rPr lang="ko-KR" altLang="en-US" sz="1800" b="0"/>
              <a:t>꺼내기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Intent.getExtras()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Bundle</a:t>
            </a:r>
            <a:r>
              <a:rPr lang="ko-KR" altLang="en-US" sz="1800" b="0"/>
              <a:t>에서 추가된 데이터 꺼내기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Bundle.getXXX()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3175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액티비티에 데이터 전달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5288" y="1085850"/>
            <a:ext cx="842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charset="-127"/>
              <a:ea typeface="굴림" charset="-127"/>
            </a:endParaRPr>
          </a:p>
        </p:txBody>
      </p:sp>
      <p:graphicFrame>
        <p:nvGraphicFramePr>
          <p:cNvPr id="268312" name="Group 24"/>
          <p:cNvGraphicFramePr>
            <a:graphicFrameLocks noGrp="1"/>
          </p:cNvGraphicFramePr>
          <p:nvPr>
            <p:ph sz="half" idx="1"/>
          </p:nvPr>
        </p:nvGraphicFramePr>
        <p:xfrm>
          <a:off x="4716463" y="1628775"/>
          <a:ext cx="4038600" cy="1541463"/>
        </p:xfrm>
        <a:graphic>
          <a:graphicData uri="http://schemas.openxmlformats.org/drawingml/2006/table">
            <a:tbl>
              <a:tblPr/>
              <a:tblGrid>
                <a:gridCol w="4038600"/>
              </a:tblGrid>
              <a:tr h="15414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Intent intent =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new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 Intent(Activity1.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this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, Activity2.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class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);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intent.putExtra(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"data"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"Activity1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에서 보낸 데이터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);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startActivity(intent);	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8321" name="Group 33"/>
          <p:cNvGraphicFramePr>
            <a:graphicFrameLocks noGrp="1"/>
          </p:cNvGraphicFramePr>
          <p:nvPr>
            <p:ph sz="half" idx="2"/>
          </p:nvPr>
        </p:nvGraphicFramePr>
        <p:xfrm>
          <a:off x="4716463" y="3500438"/>
          <a:ext cx="4038600" cy="1112837"/>
        </p:xfrm>
        <a:graphic>
          <a:graphicData uri="http://schemas.openxmlformats.org/drawingml/2006/table">
            <a:tbl>
              <a:tblPr/>
              <a:tblGrid>
                <a:gridCol w="4038600"/>
              </a:tblGrid>
              <a:tr h="11128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String data = getIntent().getExtras().getString(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"data"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pitchFamily="50" charset="-127"/>
                        </a:rPr>
                        <a:t>);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71550" y="193675"/>
            <a:ext cx="4670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대표적인 네이티브 안드로이드 액션</a:t>
            </a:r>
            <a:endParaRPr lang="ko-KR" altLang="en-US" sz="1800"/>
          </a:p>
        </p:txBody>
      </p:sp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0" y="195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</p:txBody>
      </p:sp>
      <p:graphicFrame>
        <p:nvGraphicFramePr>
          <p:cNvPr id="196826" name="Group 218"/>
          <p:cNvGraphicFramePr>
            <a:graphicFrameLocks noGrp="1"/>
          </p:cNvGraphicFramePr>
          <p:nvPr/>
        </p:nvGraphicFramePr>
        <p:xfrm>
          <a:off x="323850" y="1125538"/>
          <a:ext cx="8424863" cy="3475037"/>
        </p:xfrm>
        <a:graphic>
          <a:graphicData uri="http://schemas.openxmlformats.org/drawingml/2006/table">
            <a:tbl>
              <a:tblPr/>
              <a:tblGrid>
                <a:gridCol w="3132138"/>
                <a:gridCol w="5292725"/>
              </a:tblGrid>
              <a:tr h="36579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Constant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Action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1"/>
                    </a:solidFill>
                  </a:tcPr>
                </a:tc>
              </a:tr>
              <a:tr h="64013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urier New" pitchFamily="49" charset="0"/>
                        </a:rPr>
                        <a:t>ACTION_DIAL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다이얼러 애플리케이션을 꺼내고 지정한 번호를 세팅해 놓는다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urier New" pitchFamily="49" charset="0"/>
                        </a:rPr>
                        <a:t>ACTION_CALL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지정한 번호로 전화를 거는 액티비티 시작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urier New" pitchFamily="49" charset="0"/>
                        </a:rPr>
                        <a:t>ACTION_SEARCH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 액티비티 시작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urier New" pitchFamily="49" charset="0"/>
                        </a:rPr>
                        <a:t>ACTION_SENDTO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메시지를 보내기 위한 액티비티 시작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urier New" pitchFamily="49" charset="0"/>
                        </a:rPr>
                        <a:t>ACTION_WEB_SEARCH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웹 검색을 수행하는 액티비티 시작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urier New" pitchFamily="49" charset="0"/>
                        </a:rPr>
                        <a:t>ACTION_PICK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항목 하나를 선택할 수 있는 액티비티 시작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urier New" pitchFamily="49" charset="0"/>
                        </a:rPr>
                        <a:t>ACTION_VIEW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데이터의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URI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따라서 가장 적합한 액티비티를 호출하는 일반적인 액션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horzOverflow="overflow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95288" y="836613"/>
            <a:ext cx="82804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액티비티</a:t>
            </a:r>
            <a:r>
              <a:rPr lang="en-US" altLang="ko-KR" sz="1800" b="0"/>
              <a:t>, </a:t>
            </a:r>
            <a:r>
              <a:rPr lang="ko-KR" altLang="en-US" sz="1800" b="0"/>
              <a:t>서비스</a:t>
            </a:r>
            <a:r>
              <a:rPr lang="en-US" altLang="ko-KR" sz="1800" b="0"/>
              <a:t>, </a:t>
            </a:r>
            <a:r>
              <a:rPr lang="ko-KR" altLang="en-US" sz="1800" b="0"/>
              <a:t>브로드캐스트 수신자가 특정 액션에 대해 수행하는 컴포넌트인지 판단하는 작업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</a:t>
            </a:r>
            <a:r>
              <a:rPr lang="en-US" altLang="ko-KR" sz="1800" b="0"/>
              <a:t>AndroidManifest.xml </a:t>
            </a:r>
            <a:r>
              <a:rPr lang="ko-KR" altLang="en-US" sz="1800" b="0"/>
              <a:t>파일에 각 컴포넌트의 하위 요소로 인텐트 필터를 등록함으로써 안드로이드 시스템에게 특정 액션에 대해 수행되는 컴포넌트 임을 알려줌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</a:t>
            </a:r>
            <a:r>
              <a:rPr lang="en-US" altLang="ko-KR" sz="1800" b="0"/>
              <a:t>&lt;intent-filter&gt;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&lt;action&gt;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android:name :</a:t>
            </a:r>
            <a:r>
              <a:rPr lang="ko-KR" altLang="en-US" sz="1800" b="0"/>
              <a:t> 서비스 되는 액션의 이름을 지정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&lt;category&gt;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android:name :</a:t>
            </a:r>
            <a:r>
              <a:rPr lang="ko-KR" altLang="en-US" sz="1800" b="0"/>
              <a:t> 액션이 서비스 되어야 하는 범위를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ALTERNATIVE, SELECTED_ALTERNATIVE, BROWSER, DEFAULT, HOME </a:t>
            </a:r>
            <a:r>
              <a:rPr lang="ko-KR" altLang="en-US" sz="1800" b="0"/>
              <a:t>등의 네이티브 카테고리와 사용자 지정 카테고리 값을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&lt;data&gt;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인텐트에 포함된 데이터의 </a:t>
            </a:r>
            <a:r>
              <a:rPr lang="en-US" altLang="ko-KR" sz="1800" b="0"/>
              <a:t>Uri</a:t>
            </a:r>
            <a:r>
              <a:rPr lang="ko-KR" altLang="en-US" sz="1800" b="0"/>
              <a:t>와 데이터의 타입을 기준으로 필터링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scheme://host:port/path </a:t>
            </a:r>
            <a:r>
              <a:rPr lang="ko-KR" altLang="en-US" sz="1800" b="0"/>
              <a:t>에 대해서 </a:t>
            </a:r>
            <a:r>
              <a:rPr lang="en-US" altLang="ko-KR" sz="1800" b="0"/>
              <a:t>android:scheme, android:path </a:t>
            </a:r>
            <a:r>
              <a:rPr lang="ko-KR" altLang="en-US" sz="1800" b="0"/>
              <a:t>등의 속성으로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데이터 타입에 대해 </a:t>
            </a:r>
            <a:r>
              <a:rPr lang="en-US" altLang="ko-KR" sz="1800" b="0"/>
              <a:t>android:mimeType="video/mpeg" </a:t>
            </a:r>
            <a:r>
              <a:rPr lang="ko-KR" altLang="en-US" sz="1800" b="0"/>
              <a:t>같은 형식으로 지정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71550" y="193675"/>
            <a:ext cx="19589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인텐트 필터링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95288" y="836613"/>
            <a:ext cx="828040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안드로이드가 암시적 인텐트가 발생하면 어떤 액티비티를 시작시킬지 결정하는 과정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만약 지정한 액션을 수행 할 수 있는 액티비티가 여러 개 등록되어 있을 경우 이들 중 가장 적합한 액티비티를 선택하여 시작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둘 이상의 액티비티가 적합한 액티비티로 선택되었을 경우 사용자가 선택할 수 있도록 애플리케이션 선택 창을 보여줌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 b="0"/>
              <a:t> </a:t>
            </a:r>
            <a:r>
              <a:rPr lang="ko-KR" altLang="en-US" sz="1800" b="0"/>
              <a:t>설치된 애플리케이션의 모든 인텐트 필터 리스트를 구성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액션 필터링 </a:t>
            </a:r>
            <a:r>
              <a:rPr lang="en-US" altLang="ko-KR" sz="1800" b="0"/>
              <a:t>: </a:t>
            </a:r>
            <a:r>
              <a:rPr lang="ko-KR" altLang="en-US" sz="1800" b="0"/>
              <a:t>발생한 인텐트의 액션과 인텐트 필터의 액션이 매칭되는지 확인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인텐트 필터에 </a:t>
            </a:r>
            <a:r>
              <a:rPr lang="en-US" altLang="ko-KR" sz="1800" b="0"/>
              <a:t>&lt;action&gt;</a:t>
            </a:r>
            <a:r>
              <a:rPr lang="ko-KR" altLang="en-US" sz="1800" b="0"/>
              <a:t>이 하나이상 지정되어 있지만 발생한 액션이 아닐 경우 부적합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인텐트 필터에 </a:t>
            </a:r>
            <a:r>
              <a:rPr lang="en-US" altLang="ko-KR" sz="1800" b="0"/>
              <a:t>&lt;action&gt;</a:t>
            </a:r>
            <a:r>
              <a:rPr lang="ko-KR" altLang="en-US" sz="1800" b="0"/>
              <a:t>이 지정되어 있지 않을 경우 적합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 b="0"/>
              <a:t> </a:t>
            </a:r>
            <a:r>
              <a:rPr lang="ko-KR" altLang="en-US" sz="1800" b="0"/>
              <a:t>카테고리 필터링 </a:t>
            </a:r>
            <a:r>
              <a:rPr lang="en-US" altLang="ko-KR" sz="1800" b="0"/>
              <a:t>: </a:t>
            </a:r>
            <a:r>
              <a:rPr lang="ko-KR" altLang="en-US" sz="1800" b="0"/>
              <a:t>발생한 인텐트의 카테고리가 모두 일치하는 인텐트 필터는 적합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 b="0"/>
              <a:t> </a:t>
            </a:r>
            <a:r>
              <a:rPr lang="ko-KR" altLang="en-US" sz="1800" b="0"/>
              <a:t>데이터</a:t>
            </a:r>
            <a:r>
              <a:rPr lang="en-US" altLang="ko-KR" sz="1800" b="0"/>
              <a:t>(Uri) </a:t>
            </a:r>
            <a:r>
              <a:rPr lang="ko-KR" altLang="en-US" sz="1800" b="0"/>
              <a:t>필터링 </a:t>
            </a:r>
            <a:r>
              <a:rPr lang="en-US" altLang="ko-KR" sz="1800" b="0"/>
              <a:t>: </a:t>
            </a:r>
            <a:r>
              <a:rPr lang="ko-KR" altLang="en-US" sz="1800" b="0"/>
              <a:t>발생한 인텐트의 데이터 </a:t>
            </a:r>
            <a:r>
              <a:rPr lang="en-US" altLang="ko-KR" sz="1800" b="0"/>
              <a:t>Uri</a:t>
            </a:r>
            <a:r>
              <a:rPr lang="ko-KR" altLang="en-US" sz="1800" b="0"/>
              <a:t>의 각 부분이 인텐트 필터의 </a:t>
            </a:r>
            <a:r>
              <a:rPr lang="en-US" altLang="ko-KR" sz="1800" b="0"/>
              <a:t>&lt;data&gt; </a:t>
            </a:r>
            <a:r>
              <a:rPr lang="ko-KR" altLang="en-US" sz="1800" b="0"/>
              <a:t>태그와 매칭되는지 확인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인텐트 필터에 </a:t>
            </a:r>
            <a:r>
              <a:rPr lang="en-US" altLang="ko-KR" sz="1800" b="0"/>
              <a:t>&lt;data&gt;</a:t>
            </a:r>
            <a:r>
              <a:rPr lang="ko-KR" altLang="en-US" sz="1800" b="0"/>
              <a:t>가 있을 경우 각 부분의 속성이 일치해야만 적합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인텐트 필터에 </a:t>
            </a:r>
            <a:r>
              <a:rPr lang="en-US" altLang="ko-KR" sz="1800" b="0"/>
              <a:t>&lt;data&gt;</a:t>
            </a:r>
            <a:r>
              <a:rPr lang="ko-KR" altLang="en-US" sz="1800" b="0"/>
              <a:t>가 없을 경우 적합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971550" y="193675"/>
            <a:ext cx="16795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인텐트 확인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139D4-D1BC-4213-9134-DF2CDE8F40E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19589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액티비티 작성</a:t>
            </a:r>
            <a:endParaRPr lang="en-US" altLang="ko-KR" sz="2200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</a:t>
            </a:r>
            <a:r>
              <a:rPr lang="en-US" altLang="ko-KR" sz="1800"/>
              <a:t>Activity </a:t>
            </a:r>
            <a:r>
              <a:rPr lang="ko-KR" altLang="en-US" sz="1800"/>
              <a:t>클래스 상속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fr-FR" altLang="ko-KR" sz="1800" b="0"/>
              <a:t>extends Activity</a:t>
            </a: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</a:t>
            </a:r>
            <a:r>
              <a:rPr lang="en-US" altLang="ko-KR" sz="1800"/>
              <a:t>Activity</a:t>
            </a:r>
            <a:r>
              <a:rPr lang="ko-KR" altLang="en-US" sz="1800"/>
              <a:t>의 라이프 사이클에 맞춰 호출되는 메소드 구현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onCreate()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fr-FR" altLang="ko-KR" sz="1800" b="0"/>
              <a:t>- Activity </a:t>
            </a:r>
            <a:r>
              <a:rPr lang="ko-KR" altLang="en-US" sz="1800" b="0"/>
              <a:t>생성시에 호출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fr-FR" altLang="ko-KR" sz="1800" b="0"/>
              <a:t>View</a:t>
            </a:r>
            <a:r>
              <a:rPr lang="ko-KR" altLang="en-US" sz="1800" b="0"/>
              <a:t>를 이용하여 화면 구성</a:t>
            </a:r>
            <a:r>
              <a:rPr lang="en-US" altLang="ko-KR" sz="1800" b="0"/>
              <a:t>(</a:t>
            </a:r>
            <a:r>
              <a:rPr lang="ko-KR" altLang="en-US" sz="1800" b="0"/>
              <a:t>코드로 구현하거나 레이아웃용 </a:t>
            </a:r>
            <a:r>
              <a:rPr lang="en-US" altLang="ko-KR" sz="1800" b="0"/>
              <a:t>xml </a:t>
            </a:r>
            <a:r>
              <a:rPr lang="ko-KR" altLang="en-US" sz="1800" b="0"/>
              <a:t>이용</a:t>
            </a:r>
            <a:r>
              <a:rPr lang="en-US" altLang="ko-KR" sz="1800" b="0"/>
              <a:t>)</a:t>
            </a:r>
            <a:endParaRPr lang="ko-KR" altLang="fr-FR" sz="1800" b="0"/>
          </a:p>
        </p:txBody>
      </p:sp>
      <p:graphicFrame>
        <p:nvGraphicFramePr>
          <p:cNvPr id="189444" name="Group 4"/>
          <p:cNvGraphicFramePr>
            <a:graphicFrameLocks noGrp="1"/>
          </p:cNvGraphicFramePr>
          <p:nvPr>
            <p:ph/>
          </p:nvPr>
        </p:nvGraphicFramePr>
        <p:xfrm>
          <a:off x="457200" y="3213100"/>
          <a:ext cx="8229600" cy="2160588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16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public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class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Main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extends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Activity{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@Override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protected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void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onCreate(Bundle savedInstanceState) {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super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.onCreate(savedInstanceState);	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	setContentView(R.layout.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main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);	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}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0541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49275"/>
            <a:ext cx="698182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1770063" y="692150"/>
            <a:ext cx="6911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 b="0"/>
              <a:t>Android - Resource</a:t>
            </a:r>
            <a:endParaRPr kumimoji="0" lang="ko-KR" altLang="en-US" sz="36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4F1BBA-6678-4FC7-88D3-E598FEFB00E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261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리소스 외부화 하기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95288" y="1085850"/>
            <a:ext cx="842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charset="-127"/>
              <a:ea typeface="굴림" charset="-127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84264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이미지</a:t>
            </a:r>
            <a:r>
              <a:rPr lang="en-US" altLang="ko-KR" sz="1800"/>
              <a:t>, </a:t>
            </a:r>
            <a:r>
              <a:rPr lang="ko-KR" altLang="en-US" sz="1800"/>
              <a:t>문자열</a:t>
            </a:r>
            <a:r>
              <a:rPr lang="en-US" altLang="ko-KR" sz="1800"/>
              <a:t>, </a:t>
            </a:r>
            <a:r>
              <a:rPr lang="ko-KR" altLang="en-US" sz="1800"/>
              <a:t>색상</a:t>
            </a:r>
            <a:r>
              <a:rPr lang="en-US" altLang="ko-KR" sz="1800"/>
              <a:t>, </a:t>
            </a:r>
            <a:r>
              <a:rPr lang="ko-KR" altLang="en-US" sz="1800"/>
              <a:t>애니메이션</a:t>
            </a:r>
            <a:r>
              <a:rPr lang="en-US" altLang="ko-KR" sz="1800"/>
              <a:t>, </a:t>
            </a:r>
            <a:r>
              <a:rPr lang="ko-KR" altLang="en-US" sz="1800"/>
              <a:t>테마</a:t>
            </a:r>
            <a:r>
              <a:rPr lang="en-US" altLang="ko-KR" sz="1800"/>
              <a:t>, </a:t>
            </a:r>
            <a:r>
              <a:rPr lang="ko-KR" altLang="en-US" sz="1800"/>
              <a:t>레이아웃 같은 비 코드 리소스를 외부 </a:t>
            </a:r>
            <a:r>
              <a:rPr lang="en-US" altLang="ko-KR" sz="1800"/>
              <a:t>xml </a:t>
            </a:r>
            <a:r>
              <a:rPr lang="ko-KR" altLang="en-US" sz="1800"/>
              <a:t>파일로 관리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리소스를 외부화 함으로써 리소스의 유지</a:t>
            </a:r>
            <a:r>
              <a:rPr lang="en-US" altLang="ko-KR" sz="1800"/>
              <a:t>, </a:t>
            </a:r>
            <a:r>
              <a:rPr lang="ko-KR" altLang="en-US" sz="1800"/>
              <a:t>업데이트</a:t>
            </a:r>
            <a:r>
              <a:rPr lang="en-US" altLang="ko-KR" sz="1800"/>
              <a:t>, </a:t>
            </a:r>
            <a:r>
              <a:rPr lang="ko-KR" altLang="en-US" sz="1800"/>
              <a:t>관리가 쉬워짐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다른 종류의 하드웨어나 국제화를 지원하기 위한 대체 리소스를 정의할 수 있음</a:t>
            </a:r>
            <a:endParaRPr lang="en-US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083017-3298-420E-879F-E6D7EF17815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16795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리소스 작성</a:t>
            </a:r>
            <a:endParaRPr lang="en-US" altLang="ko-KR" sz="2200"/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395288" y="1085850"/>
            <a:ext cx="842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굴림" charset="-127"/>
              <a:ea typeface="굴림" charset="-127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424815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프로젝트 루트의 </a:t>
            </a:r>
            <a:r>
              <a:rPr lang="en-US" altLang="ko-KR" sz="1800"/>
              <a:t>res </a:t>
            </a:r>
            <a:r>
              <a:rPr lang="ko-KR" altLang="en-US" sz="1800"/>
              <a:t>폴더에 작성하며 리소스 타입별로 하위 폴더를 만들어 관리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굴림" charset="-127"/>
                <a:ea typeface="굴림" charset="-127"/>
              </a:rPr>
              <a:t> </a:t>
            </a:r>
            <a:r>
              <a:rPr lang="en-US" altLang="ko-KR" sz="1800" b="0"/>
              <a:t>drawable : </a:t>
            </a:r>
            <a:r>
              <a:rPr lang="ko-KR" altLang="en-US" sz="1800" b="0"/>
              <a:t>이미지</a:t>
            </a:r>
            <a:r>
              <a:rPr lang="en-US" altLang="ko-KR" sz="1800" b="0"/>
              <a:t>, </a:t>
            </a:r>
            <a:r>
              <a:rPr lang="ko-KR" altLang="en-US" sz="1800" b="0"/>
              <a:t>애니메이션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layout : UI</a:t>
            </a:r>
            <a:r>
              <a:rPr lang="ko-KR" altLang="en-US" sz="1800" b="0"/>
              <a:t>의 레이아웃을 정의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menu: </a:t>
            </a:r>
            <a:r>
              <a:rPr lang="ko-KR" altLang="en-US" sz="1800" b="0"/>
              <a:t>메뉴 정의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values : </a:t>
            </a:r>
            <a:r>
              <a:rPr lang="ko-KR" altLang="en-US" sz="1800" b="0"/>
              <a:t>문자열</a:t>
            </a:r>
            <a:r>
              <a:rPr lang="en-US" altLang="ko-KR" sz="1800" b="0"/>
              <a:t>, </a:t>
            </a:r>
            <a:r>
              <a:rPr lang="ko-KR" altLang="en-US" sz="1800" b="0"/>
              <a:t>색상</a:t>
            </a:r>
            <a:r>
              <a:rPr lang="en-US" altLang="ko-KR" sz="1800" b="0"/>
              <a:t>, </a:t>
            </a:r>
            <a:r>
              <a:rPr lang="ko-KR" altLang="en-US" sz="1800" b="0"/>
              <a:t>치수</a:t>
            </a:r>
            <a:r>
              <a:rPr lang="en-US" altLang="ko-KR" sz="1800" b="0"/>
              <a:t>, </a:t>
            </a:r>
            <a:r>
              <a:rPr lang="ko-KR" altLang="en-US" sz="1800" b="0"/>
              <a:t>배열 등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</a:t>
            </a:r>
            <a:r>
              <a:rPr lang="ko-KR" altLang="fr-FR" sz="1800"/>
              <a:t>동적 리소스 선택 메커니즘에 의해 여러 세트의 리소스를 만들어 놓으면 특정 단말기</a:t>
            </a:r>
            <a:r>
              <a:rPr lang="ko-KR" altLang="en-US" sz="1800"/>
              <a:t>나 환경에</a:t>
            </a:r>
            <a:r>
              <a:rPr lang="ko-KR" altLang="fr-FR" sz="1800"/>
              <a:t> 특화된 리소스가 자동으로 선택되어 사용</a:t>
            </a:r>
            <a:endParaRPr lang="ko-KR" altLang="en-US" sz="1800"/>
          </a:p>
        </p:txBody>
      </p:sp>
      <p:pic>
        <p:nvPicPr>
          <p:cNvPr id="4506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836613"/>
            <a:ext cx="2663825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C18CD-FAF8-47B0-941C-2555B7B5FB3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2336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주요 리소스 타입</a:t>
            </a:r>
            <a:endParaRPr lang="en-US" altLang="ko-KR" sz="2200"/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드로어블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fr-FR" sz="1800" b="0"/>
              <a:t>비트맵</a:t>
            </a:r>
            <a:r>
              <a:rPr lang="fr-FR" altLang="ko-KR" sz="1800" b="0"/>
              <a:t>(png, jpg, gif)</a:t>
            </a:r>
            <a:r>
              <a:rPr lang="ko-KR" altLang="fr-FR" sz="1800" b="0"/>
              <a:t>과 나인패치 이미지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fr-FR" sz="1800" b="0"/>
              <a:t> </a:t>
            </a:r>
            <a:r>
              <a:rPr lang="fr-FR" altLang="ko-KR" sz="1800" b="0"/>
              <a:t>res/drawable </a:t>
            </a:r>
            <a:r>
              <a:rPr lang="ko-KR" altLang="fr-FR" sz="1800" b="0"/>
              <a:t>폴더</a:t>
            </a:r>
            <a:r>
              <a:rPr lang="ko-KR" altLang="en-US" sz="1800" b="0"/>
              <a:t>에 저장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확장자를 제외한 파일명이 드로어블 리소스의 식별자가 됨</a:t>
            </a:r>
            <a:endParaRPr lang="en-US" altLang="ko-KR" sz="1800" b="0"/>
          </a:p>
        </p:txBody>
      </p:sp>
      <p:pic>
        <p:nvPicPr>
          <p:cNvPr id="4608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349500"/>
            <a:ext cx="453707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112B2-B561-40DD-B6A8-6491A7DDF53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2336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주요 리소스 타입</a:t>
            </a:r>
            <a:endParaRPr lang="en-US" altLang="ko-KR" sz="2200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레이아웃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fr-FR" altLang="ko-KR" sz="1800" b="0"/>
              <a:t>UI</a:t>
            </a:r>
            <a:r>
              <a:rPr lang="ko-KR" altLang="fr-FR" sz="1800" b="0"/>
              <a:t> </a:t>
            </a:r>
            <a:r>
              <a:rPr lang="ko-KR" altLang="en-US" sz="1800" b="0"/>
              <a:t>관련된 뷰를</a:t>
            </a:r>
            <a:r>
              <a:rPr lang="ko-KR" altLang="fr-FR" sz="1800" b="0"/>
              <a:t> 소스에서 작성하지 않고 </a:t>
            </a:r>
            <a:r>
              <a:rPr lang="fr-FR" altLang="ko-KR" sz="1800" b="0"/>
              <a:t>xml</a:t>
            </a:r>
            <a:r>
              <a:rPr lang="ko-KR" altLang="fr-FR" sz="1800" b="0"/>
              <a:t>로 작성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fr-FR" sz="1800" b="0"/>
              <a:t> </a:t>
            </a:r>
            <a:r>
              <a:rPr lang="fr-FR" altLang="ko-KR" sz="1800" b="0"/>
              <a:t>res/</a:t>
            </a:r>
            <a:r>
              <a:rPr lang="en-US" altLang="ko-KR" sz="1800" b="0"/>
              <a:t>layout</a:t>
            </a:r>
            <a:r>
              <a:rPr lang="ko-KR" altLang="fr-FR" sz="1800" b="0"/>
              <a:t> 폴더</a:t>
            </a:r>
            <a:r>
              <a:rPr lang="ko-KR" altLang="en-US" sz="1800" b="0"/>
              <a:t>에 저장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ko-KR" altLang="fr-FR" sz="1800" b="0"/>
              <a:t>하나의 파일이 하나의 화면을 나타</a:t>
            </a:r>
            <a:r>
              <a:rPr lang="ko-KR" altLang="en-US" sz="1800" b="0"/>
              <a:t>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fr-FR" sz="1800" b="0"/>
              <a:t>코드에서 레이아웃을 분리하면 다양한 화면 크기나 방향 또는 키보드 및 터치 스크린의 존재유무와 같이 서로 다른 하드웨어 구성을 위해 최적화된 레이아웃을 만들 수 있</a:t>
            </a:r>
            <a:r>
              <a:rPr lang="ko-KR" altLang="en-US" sz="1800" b="0"/>
              <a:t>음</a:t>
            </a:r>
            <a:endParaRPr lang="en-US" altLang="ko-KR" sz="1800" b="0"/>
          </a:p>
        </p:txBody>
      </p:sp>
      <p:graphicFrame>
        <p:nvGraphicFramePr>
          <p:cNvPr id="160783" name="Group 15"/>
          <p:cNvGraphicFramePr>
            <a:graphicFrameLocks noGrp="1"/>
          </p:cNvGraphicFramePr>
          <p:nvPr>
            <p:ph/>
          </p:nvPr>
        </p:nvGraphicFramePr>
        <p:xfrm>
          <a:off x="457200" y="3068638"/>
          <a:ext cx="8229600" cy="3382962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382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&lt;?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xml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version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"1.0"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encoding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"utf-8"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?&gt;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LinearLayout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xmlns:android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"http://schemas.android.com/apk/res/android"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  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android:orientation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"vertical"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  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android:layout_width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"fill_parent"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  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android:layout_height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"fill_parent"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&gt;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ListView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android:id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"@+id/main_list"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android:layout_width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"fill_parent"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android:layout_height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"wrap_content"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android:entries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"@array/attr_str"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/&gt;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&lt;/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LinearLayout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&gt;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675041-2431-451B-80C5-39104C46A55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395288" y="765175"/>
            <a:ext cx="83534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fr-FR" sz="1800" b="0"/>
              <a:t> </a:t>
            </a:r>
            <a:r>
              <a:rPr lang="fr-FR" altLang="ko-KR" sz="1800" b="0"/>
              <a:t>R </a:t>
            </a:r>
            <a:r>
              <a:rPr lang="ko-KR" altLang="fr-FR" sz="1800" b="0"/>
              <a:t>클래스는 자동으로 생성되며 리소스가 수정 될 때 자동으로 컴파일 되므로 직접 수정할 필요는 없다</a:t>
            </a:r>
            <a:r>
              <a:rPr lang="fr-FR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ko-KR" sz="1800" b="0"/>
              <a:t> R </a:t>
            </a:r>
            <a:r>
              <a:rPr lang="ko-KR" altLang="fr-FR" sz="1800" b="0"/>
              <a:t>클래스에는 리소스 종류별로 하위에 클래스들이 생성되며 각각의 리소스 식별자 이름을 가진 </a:t>
            </a:r>
            <a:r>
              <a:rPr lang="fr-FR" altLang="ko-KR" sz="1800" b="0"/>
              <a:t>static final </a:t>
            </a:r>
            <a:r>
              <a:rPr lang="ko-KR" altLang="fr-FR" sz="1800" b="0"/>
              <a:t>변수가 생성되</a:t>
            </a:r>
            <a:r>
              <a:rPr lang="ko-KR" altLang="en-US" sz="1800" b="0"/>
              <a:t>어</a:t>
            </a:r>
            <a:r>
              <a:rPr lang="ko-KR" altLang="fr-FR" sz="1800" b="0"/>
              <a:t> 이 참조를 통해서 실제 리소스를 접근할 수 있다</a:t>
            </a:r>
            <a:r>
              <a:rPr lang="fr-FR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ko-KR" sz="1800" b="0"/>
              <a:t> setContentView() </a:t>
            </a:r>
            <a:r>
              <a:rPr lang="ko-KR" altLang="fr-FR" sz="1800" b="0"/>
              <a:t>같은 메서드의 매개변수로 </a:t>
            </a:r>
            <a:r>
              <a:rPr lang="ko-KR" altLang="en-US" sz="1800" b="0"/>
              <a:t>사용</a:t>
            </a:r>
            <a:endParaRPr lang="fr-FR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ko-KR" sz="1800" b="0"/>
              <a:t> </a:t>
            </a:r>
            <a:r>
              <a:rPr lang="ko-KR" altLang="fr-FR" sz="1800" b="0"/>
              <a:t>리소스 자체가 필요할 경우 컨텍스트의 </a:t>
            </a:r>
            <a:r>
              <a:rPr lang="fr-FR" altLang="ko-KR" sz="1800" b="0"/>
              <a:t>getResource() </a:t>
            </a:r>
            <a:r>
              <a:rPr lang="ko-KR" altLang="fr-FR" sz="1800" b="0"/>
              <a:t>메서드를 이용하여 </a:t>
            </a:r>
            <a:r>
              <a:rPr lang="fr-FR" altLang="ko-KR" sz="1800" b="0"/>
              <a:t>Resources </a:t>
            </a:r>
            <a:r>
              <a:rPr lang="ko-KR" altLang="fr-FR" sz="1800" b="0"/>
              <a:t>객체를 얻을 수 있</a:t>
            </a:r>
            <a:r>
              <a:rPr lang="ko-KR" altLang="en-US" sz="1800" b="0"/>
              <a:t>으며 </a:t>
            </a:r>
            <a:r>
              <a:rPr lang="fr-FR" altLang="ko-KR" sz="1800" b="0"/>
              <a:t>Resources </a:t>
            </a:r>
            <a:r>
              <a:rPr lang="ko-KR" altLang="fr-FR" sz="1800" b="0"/>
              <a:t>객체가 제공하는 </a:t>
            </a:r>
            <a:r>
              <a:rPr lang="fr-FR" altLang="ko-KR" sz="1800" b="0"/>
              <a:t>getter </a:t>
            </a:r>
            <a:r>
              <a:rPr lang="ko-KR" altLang="fr-FR" sz="1800" b="0"/>
              <a:t>메소드를 이용하여 데이터 타입에 따른 리소스 값을 꺼내어 사용할 수 있다</a:t>
            </a:r>
            <a:r>
              <a:rPr lang="fr-FR" altLang="ko-KR" sz="1800" b="0"/>
              <a:t>.</a:t>
            </a:r>
            <a:endParaRPr lang="en-US" altLang="ko-KR" sz="1800" b="0"/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971550" y="193675"/>
            <a:ext cx="12906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200"/>
              <a:t>R </a:t>
            </a:r>
            <a:r>
              <a:rPr lang="ko-KR" altLang="en-US" sz="2200"/>
              <a:t>클래스</a:t>
            </a:r>
          </a:p>
        </p:txBody>
      </p:sp>
      <p:graphicFrame>
        <p:nvGraphicFramePr>
          <p:cNvPr id="171021" name="Group 13"/>
          <p:cNvGraphicFramePr>
            <a:graphicFrameLocks noGrp="1"/>
          </p:cNvGraphicFramePr>
          <p:nvPr>
            <p:ph/>
          </p:nvPr>
        </p:nvGraphicFramePr>
        <p:xfrm>
          <a:off x="457200" y="3706813"/>
          <a:ext cx="8229600" cy="173672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173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protected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void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onCreate(Bundle savedInstanceState) {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super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.onCreate(savedInstanceState);	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setContentView(R.layout.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resource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);	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Resources resources = getResources();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String hello = resources.getString(R.string.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hello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);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09ADC4-E18F-4E18-AEBA-761F05BE91F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16795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리소스 사용</a:t>
            </a:r>
            <a:endParaRPr lang="en-US" altLang="ko-KR" sz="2200"/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</a:t>
            </a:r>
            <a:r>
              <a:rPr lang="ko-KR" altLang="fr-FR" sz="1800"/>
              <a:t>직접 정의한 리소스와 함께 안드로이드에서 기본으로 제공하는 시스템 리소스 사용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fr-FR" sz="1800" b="0"/>
              <a:t> </a:t>
            </a:r>
            <a:r>
              <a:rPr lang="ko-KR" altLang="en-US" sz="1800" b="0"/>
              <a:t>애플리케이션의 코드에서 사용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리소스에서 다른 리소스를 참조하여 사용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ko-KR" altLang="fr-FR" sz="1800" b="0"/>
              <a:t>화면 사이즈</a:t>
            </a:r>
            <a:r>
              <a:rPr lang="fr-FR" altLang="ko-KR" sz="1800" b="0"/>
              <a:t>, </a:t>
            </a:r>
            <a:r>
              <a:rPr lang="ko-KR" altLang="fr-FR" sz="1800" b="0"/>
              <a:t>언어</a:t>
            </a:r>
            <a:r>
              <a:rPr lang="fr-FR" altLang="ko-KR" sz="1800" b="0"/>
              <a:t>, </a:t>
            </a:r>
            <a:r>
              <a:rPr lang="ko-KR" altLang="fr-FR" sz="1800" b="0"/>
              <a:t>위치 등의 하드웨어 별로 리소스</a:t>
            </a:r>
            <a:r>
              <a:rPr lang="ko-KR" altLang="en-US" sz="1800" b="0"/>
              <a:t>를 구분할 경우</a:t>
            </a:r>
            <a:r>
              <a:rPr lang="ko-KR" altLang="fr-FR" sz="1800" b="0"/>
              <a:t> 시스템에서 자동으로 해당 리소스를 선택해서 사용하며 직접 특정 하드웨어에 맞춰진 리소스를 선택할 수는 없</a:t>
            </a:r>
            <a:r>
              <a:rPr lang="ko-KR" altLang="en-US" sz="1800" b="0"/>
              <a:t>음</a:t>
            </a:r>
            <a:endParaRPr lang="en-US" altLang="ko-K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92983C-06D9-41BE-8BF9-B526B76E28A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코드에서 리소스 사용</a:t>
            </a:r>
            <a:endParaRPr lang="en-US" altLang="ko-KR" sz="2200"/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</a:t>
            </a:r>
            <a:r>
              <a:rPr lang="fr-FR" altLang="ko-KR" sz="1800"/>
              <a:t>R </a:t>
            </a:r>
            <a:r>
              <a:rPr lang="ko-KR" altLang="fr-FR" sz="1800"/>
              <a:t>클래스에 </a:t>
            </a:r>
            <a:r>
              <a:rPr lang="fr-FR" altLang="ko-KR" sz="1800"/>
              <a:t>static </a:t>
            </a:r>
            <a:r>
              <a:rPr lang="ko-KR" altLang="fr-FR" sz="1800"/>
              <a:t>클래스와 멤버로 만들어지는 리소스에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fr-FR" sz="1800" b="0"/>
              <a:t> </a:t>
            </a:r>
            <a:r>
              <a:rPr lang="fr-FR" altLang="ko-KR" sz="1800" b="0"/>
              <a:t>R.</a:t>
            </a:r>
            <a:r>
              <a:rPr lang="ko-KR" altLang="en-US" sz="1800" b="0"/>
              <a:t>리소스타입</a:t>
            </a:r>
            <a:r>
              <a:rPr lang="en-US" altLang="ko-KR" sz="1800" b="0"/>
              <a:t>.</a:t>
            </a:r>
            <a:r>
              <a:rPr lang="ko-KR" altLang="en-US" sz="1800" b="0"/>
              <a:t>리소스</a:t>
            </a:r>
            <a:r>
              <a:rPr lang="en-US" altLang="ko-KR" sz="1800" b="0"/>
              <a:t>id </a:t>
            </a:r>
            <a:r>
              <a:rPr lang="ko-KR" altLang="en-US" sz="1800" b="0"/>
              <a:t>형태로 사용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R.string.hello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R.layout.resource</a:t>
            </a:r>
          </a:p>
        </p:txBody>
      </p:sp>
      <p:graphicFrame>
        <p:nvGraphicFramePr>
          <p:cNvPr id="163850" name="Group 10"/>
          <p:cNvGraphicFramePr>
            <a:graphicFrameLocks noGrp="1"/>
          </p:cNvGraphicFramePr>
          <p:nvPr>
            <p:ph/>
          </p:nvPr>
        </p:nvGraphicFramePr>
        <p:xfrm>
          <a:off x="457200" y="2133600"/>
          <a:ext cx="8229600" cy="4529138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52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public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final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class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R {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public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static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final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class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string {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public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static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final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int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app_name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= 0x7f050001;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public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static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final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int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hello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 0x7f050000;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}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public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static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final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class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layout {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public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static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final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int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resource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=0x7f030004;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}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public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static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final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class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array {}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public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static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final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class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attr {}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public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static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final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class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color {}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public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static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final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class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dimen {}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public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static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final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class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drawable {}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public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static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final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class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id {}	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public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static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final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class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style {}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DABB9-5E6D-4552-8E7D-F846B6F8456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38322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리소스에서 다른 리소스 사용</a:t>
            </a:r>
            <a:endParaRPr lang="en-US" altLang="ko-KR" sz="2200"/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fr-FR" sz="1800"/>
              <a:t>리소스 내에서 </a:t>
            </a:r>
            <a:r>
              <a:rPr lang="ko-KR" altLang="en-US" sz="1800"/>
              <a:t>다른 리소스를 </a:t>
            </a:r>
            <a:r>
              <a:rPr lang="ko-KR" altLang="fr-FR" sz="1800"/>
              <a:t>속성값으로 </a:t>
            </a:r>
            <a:r>
              <a:rPr lang="ko-KR" altLang="en-US" sz="1800"/>
              <a:t>지정하여 사용할 수 있다</a:t>
            </a:r>
            <a:r>
              <a:rPr lang="en-US" altLang="ko-KR" sz="180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ko-KR" sz="1800" b="0"/>
              <a:t> @</a:t>
            </a:r>
            <a:r>
              <a:rPr lang="ko-KR" altLang="en-US" sz="1800" b="0"/>
              <a:t>리소스타입</a:t>
            </a:r>
            <a:r>
              <a:rPr lang="en-US" altLang="ko-KR" sz="1800" b="0"/>
              <a:t>/</a:t>
            </a:r>
            <a:r>
              <a:rPr lang="ko-KR" altLang="en-US" sz="1800" b="0"/>
              <a:t>리소스</a:t>
            </a:r>
            <a:r>
              <a:rPr lang="en-US" altLang="ko-KR" sz="1800" b="0"/>
              <a:t>id </a:t>
            </a:r>
            <a:r>
              <a:rPr lang="ko-KR" altLang="en-US" sz="1800" b="0"/>
              <a:t>형태로</a:t>
            </a:r>
            <a:r>
              <a:rPr lang="ko-KR" altLang="fr-FR" sz="1800" b="0"/>
              <a:t> 이용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fr-FR" sz="180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fr-FR" altLang="ko-KR" sz="1800" b="0"/>
              <a:t>- @array/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fr-FR" altLang="ko-KR" sz="1800" b="0"/>
              <a:t>	- @color/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fr-FR" altLang="ko-KR" sz="1800" b="0"/>
              <a:t>	- @dimen/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fr-FR" altLang="ko-KR" sz="1800" b="0"/>
              <a:t>	- @drawable/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fr-FR" altLang="ko-KR" sz="1800" b="0"/>
              <a:t>	- @id/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fr-FR" altLang="ko-KR" sz="1800" b="0"/>
              <a:t>	- @layout/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fr-FR" altLang="ko-KR" sz="1800" b="0"/>
              <a:t>	- @string/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fr-FR" altLang="ko-KR" sz="1800" b="0"/>
              <a:t>	- @style/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fr-FR" altLang="ko-KR" sz="1800" b="0"/>
              <a:t>	- @attr/</a:t>
            </a:r>
            <a:endParaRPr lang="en-US" altLang="ko-KR" sz="1800" b="0"/>
          </a:p>
        </p:txBody>
      </p:sp>
      <p:graphicFrame>
        <p:nvGraphicFramePr>
          <p:cNvPr id="164878" name="Group 14"/>
          <p:cNvGraphicFramePr>
            <a:graphicFrameLocks noGrp="1"/>
          </p:cNvGraphicFramePr>
          <p:nvPr>
            <p:ph/>
          </p:nvPr>
        </p:nvGraphicFramePr>
        <p:xfrm>
          <a:off x="3059113" y="1916113"/>
          <a:ext cx="5410200" cy="2160587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2160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Button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android:layout_width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"wrap_content"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android:layout_height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"wrap_content"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android:textColor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"@color/color_red"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android:text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"@string/styled"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android:width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"@dimen/dimen_50px"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/&gt;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3897D5-0667-46A3-9032-FCF46F5C1B3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261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시스템 리소스 사용</a:t>
            </a:r>
            <a:endParaRPr lang="en-US" altLang="ko-KR" sz="2200"/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</a:t>
            </a:r>
            <a:r>
              <a:rPr lang="ko-KR" altLang="fr-FR" sz="1800"/>
              <a:t>안드로이드 시스템에서 다양한 문자열</a:t>
            </a:r>
            <a:r>
              <a:rPr lang="fr-FR" altLang="ko-KR" sz="1800"/>
              <a:t>, </a:t>
            </a:r>
            <a:r>
              <a:rPr lang="ko-KR" altLang="fr-FR" sz="1800"/>
              <a:t>이미지</a:t>
            </a:r>
            <a:r>
              <a:rPr lang="fr-FR" altLang="ko-KR" sz="1800"/>
              <a:t>, </a:t>
            </a:r>
            <a:r>
              <a:rPr lang="ko-KR" altLang="fr-FR" sz="1800"/>
              <a:t>애니메이션</a:t>
            </a:r>
            <a:r>
              <a:rPr lang="fr-FR" altLang="ko-KR" sz="1800"/>
              <a:t>, </a:t>
            </a:r>
            <a:r>
              <a:rPr lang="ko-KR" altLang="fr-FR" sz="1800"/>
              <a:t>스타일</a:t>
            </a:r>
            <a:r>
              <a:rPr lang="fr-FR" altLang="ko-KR" sz="1800"/>
              <a:t>, </a:t>
            </a:r>
            <a:r>
              <a:rPr lang="ko-KR" altLang="fr-FR" sz="1800"/>
              <a:t>레이아웃을 기본으로 제공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fr-F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fr-FR" sz="1800"/>
              <a:t> </a:t>
            </a:r>
            <a:r>
              <a:rPr lang="ko-KR" altLang="en-US" sz="1800" b="0"/>
              <a:t>코드에서 참조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en-US" altLang="ko-KR" sz="1800" b="0">
                <a:solidFill>
                  <a:schemeClr val="hlink"/>
                </a:solidFill>
              </a:rPr>
              <a:t>android.</a:t>
            </a:r>
            <a:r>
              <a:rPr lang="en-US" altLang="ko-KR" sz="1800" b="0"/>
              <a:t>R.</a:t>
            </a:r>
            <a:r>
              <a:rPr lang="ko-KR" altLang="en-US" sz="1800" b="0"/>
              <a:t>리소스타입</a:t>
            </a:r>
            <a:r>
              <a:rPr lang="en-US" altLang="ko-KR" sz="1800" b="0"/>
              <a:t>.</a:t>
            </a:r>
            <a:r>
              <a:rPr lang="ko-KR" altLang="en-US" sz="1800" b="0"/>
              <a:t>리소스</a:t>
            </a:r>
            <a:r>
              <a:rPr lang="en-US" altLang="ko-KR" sz="1800" b="0"/>
              <a:t>id </a:t>
            </a:r>
            <a:r>
              <a:rPr lang="ko-KR" altLang="en-US" sz="1800" b="0"/>
              <a:t>형태로 사용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android.R.layout.simple_list_item_1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fr-FR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ko-KR" sz="1800" b="0"/>
              <a:t> </a:t>
            </a:r>
            <a:r>
              <a:rPr lang="ko-KR" altLang="en-US" sz="1800" b="0"/>
              <a:t>리소스에서 참조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fr-FR" altLang="ko-KR" sz="1800" b="0"/>
              <a:t>@</a:t>
            </a:r>
            <a:r>
              <a:rPr lang="en-US" altLang="ko-KR" sz="1800" b="0">
                <a:solidFill>
                  <a:schemeClr val="hlink"/>
                </a:solidFill>
              </a:rPr>
              <a:t>android:</a:t>
            </a:r>
            <a:r>
              <a:rPr lang="ko-KR" altLang="en-US" sz="1800" b="0"/>
              <a:t>리소스타입</a:t>
            </a:r>
            <a:r>
              <a:rPr lang="en-US" altLang="ko-KR" sz="1800" b="0"/>
              <a:t>/</a:t>
            </a:r>
            <a:r>
              <a:rPr lang="ko-KR" altLang="en-US" sz="1800" b="0"/>
              <a:t>리소스</a:t>
            </a:r>
            <a:r>
              <a:rPr lang="en-US" altLang="ko-KR" sz="1800" b="0"/>
              <a:t>id </a:t>
            </a:r>
            <a:r>
              <a:rPr lang="ko-KR" altLang="en-US" sz="1800" b="0"/>
              <a:t>형태로</a:t>
            </a:r>
            <a:r>
              <a:rPr lang="ko-KR" altLang="fr-FR" sz="1800" b="0"/>
              <a:t> </a:t>
            </a:r>
            <a:r>
              <a:rPr lang="ko-KR" altLang="en-US" sz="1800" b="0"/>
              <a:t>사</a:t>
            </a:r>
            <a:r>
              <a:rPr lang="ko-KR" altLang="fr-FR" sz="1800" b="0"/>
              <a:t>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fr-FR" altLang="ko-KR" sz="1800" b="0"/>
              <a:t>- </a:t>
            </a:r>
            <a:r>
              <a:rPr lang="fr-FR" altLang="ko-KR" sz="1800" b="0">
                <a:solidFill>
                  <a:srgbClr val="7F007F"/>
                </a:solidFill>
              </a:rPr>
              <a:t>android:theme</a:t>
            </a:r>
            <a:r>
              <a:rPr lang="fr-FR" altLang="ko-KR" sz="1800" b="0">
                <a:solidFill>
                  <a:srgbClr val="000000"/>
                </a:solidFill>
              </a:rPr>
              <a:t>=</a:t>
            </a:r>
            <a:r>
              <a:rPr lang="fr-FR" altLang="ko-KR" sz="1800" b="0" i="1">
                <a:solidFill>
                  <a:srgbClr val="2A00FF"/>
                </a:solidFill>
              </a:rPr>
              <a:t>"@android:style/Theme.Dialog"</a:t>
            </a:r>
            <a:endParaRPr lang="fr-FR" altLang="ko-KR" sz="1800" b="0"/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fr-FR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53AEE5-7253-426B-9BA4-0EBC1D46801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19589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액티비티 작성</a:t>
            </a:r>
            <a:endParaRPr lang="en-US" altLang="ko-KR" sz="2200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레이아웃 작성</a:t>
            </a:r>
            <a:r>
              <a:rPr lang="en-US" altLang="ko-KR" sz="1800"/>
              <a:t>(xml </a:t>
            </a:r>
            <a:r>
              <a:rPr lang="ko-KR" altLang="en-US" sz="1800"/>
              <a:t>파일</a:t>
            </a:r>
            <a:r>
              <a:rPr lang="en-US" altLang="ko-KR" sz="1800"/>
              <a:t>)</a:t>
            </a:r>
          </a:p>
        </p:txBody>
      </p:sp>
      <p:graphicFrame>
        <p:nvGraphicFramePr>
          <p:cNvPr id="195628" name="Group 44"/>
          <p:cNvGraphicFramePr>
            <a:graphicFrameLocks noGrp="1"/>
          </p:cNvGraphicFramePr>
          <p:nvPr>
            <p:ph/>
          </p:nvPr>
        </p:nvGraphicFramePr>
        <p:xfrm>
          <a:off x="457200" y="1484313"/>
          <a:ext cx="8229600" cy="36576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600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&lt;?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xml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version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"1.0"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encoding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"utf-8"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?&gt;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LinearLayout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xmlns:android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"http://schemas.android.com/apk/res/android"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  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android:orientation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"vertical"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  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android:layout_width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"fill_parent"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  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android:layout_height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"fill_parent"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  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&gt;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TextView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 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  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android:layout_width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"fill_parent"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  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android:layout_height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"wrap_content"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  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android:text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"Hello Android!!! "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  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/&gt;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&lt;/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LinearLayout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&gt;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2D03B0-1C96-46D6-8DDA-7A732BD338D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6083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여러 가지 언어와 하드웨어를 위한 리소스 작성</a:t>
            </a:r>
            <a:endParaRPr lang="en-US" altLang="ko-KR" sz="2200"/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44640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안드로이드의 동적</a:t>
            </a:r>
            <a:r>
              <a:rPr lang="ko-KR" altLang="fr-FR" sz="1800" b="0"/>
              <a:t> 리소스 선택 메커니즘에 의해 여러 세트의 리소스를 만들어 놓으면 특정 </a:t>
            </a:r>
            <a:r>
              <a:rPr lang="ko-KR" altLang="en-US" sz="1800" b="0"/>
              <a:t>언어나 </a:t>
            </a:r>
            <a:r>
              <a:rPr lang="ko-KR" altLang="fr-FR" sz="1800" b="0"/>
              <a:t>단말기 </a:t>
            </a:r>
            <a:r>
              <a:rPr lang="ko-KR" altLang="en-US" sz="1800" b="0"/>
              <a:t>하드웨어</a:t>
            </a:r>
            <a:r>
              <a:rPr lang="en-US" altLang="ko-KR" sz="1800" b="0"/>
              <a:t>, </a:t>
            </a:r>
            <a:r>
              <a:rPr lang="ko-KR" altLang="en-US" sz="1800" b="0"/>
              <a:t>상태</a:t>
            </a:r>
            <a:r>
              <a:rPr lang="ko-KR" altLang="fr-FR" sz="1800" b="0"/>
              <a:t>에 특화된 리소스가 자동으로 선택되어 사용된다</a:t>
            </a:r>
            <a:r>
              <a:rPr lang="fr-FR" altLang="ko-KR" sz="1800" b="0"/>
              <a:t>.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fr-FR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fr-FR" altLang="ko-KR" sz="1800" b="0"/>
              <a:t> res </a:t>
            </a:r>
            <a:r>
              <a:rPr lang="ko-KR" altLang="fr-FR" sz="1800" b="0"/>
              <a:t>폴더 </a:t>
            </a:r>
            <a:r>
              <a:rPr lang="ko-KR" altLang="en-US" sz="1800" b="0"/>
              <a:t>하위</a:t>
            </a:r>
            <a:r>
              <a:rPr lang="ko-KR" altLang="fr-FR" sz="1800" b="0"/>
              <a:t>에 리소스를 저장할 </a:t>
            </a:r>
            <a:r>
              <a:rPr lang="ko-KR" altLang="en-US" sz="1800" b="0"/>
              <a:t>기본 폴더명 </a:t>
            </a:r>
            <a:r>
              <a:rPr lang="en-US" altLang="ko-KR" sz="1800" b="0"/>
              <a:t>+ </a:t>
            </a:r>
            <a:r>
              <a:rPr lang="ko-KR" altLang="en-US" sz="1800" b="0"/>
              <a:t>하이픈</a:t>
            </a:r>
            <a:r>
              <a:rPr lang="en-US" altLang="ko-KR" sz="1800" b="0"/>
              <a:t>(-) + </a:t>
            </a:r>
            <a:r>
              <a:rPr lang="ko-KR" altLang="en-US" sz="1800" b="0"/>
              <a:t>접미어 형태로 </a:t>
            </a:r>
            <a:r>
              <a:rPr lang="ko-KR" altLang="fr-FR" sz="1800" b="0"/>
              <a:t>폴더를 </a:t>
            </a:r>
            <a:r>
              <a:rPr lang="ko-KR" altLang="en-US" sz="1800" b="0"/>
              <a:t>작성한다</a:t>
            </a:r>
            <a:r>
              <a:rPr lang="en-US" altLang="ko-KR" sz="1800" b="0"/>
              <a:t>.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접미어는 </a:t>
            </a:r>
            <a:r>
              <a:rPr lang="ko-KR" altLang="fr-FR" sz="1800" b="0"/>
              <a:t>언어</a:t>
            </a:r>
            <a:r>
              <a:rPr lang="fr-FR" altLang="ko-KR" sz="1800" b="0"/>
              <a:t>, </a:t>
            </a:r>
            <a:r>
              <a:rPr lang="ko-KR" altLang="fr-FR" sz="1800" b="0"/>
              <a:t>지역</a:t>
            </a:r>
            <a:r>
              <a:rPr lang="fr-FR" altLang="ko-KR" sz="1800" b="0"/>
              <a:t>, </a:t>
            </a:r>
            <a:r>
              <a:rPr lang="ko-KR" altLang="fr-FR" sz="1800" b="0"/>
              <a:t>해상도 등의 특징을 나타내는 </a:t>
            </a:r>
            <a:r>
              <a:rPr lang="ko-KR" altLang="en-US" sz="1800" b="0"/>
              <a:t>이름</a:t>
            </a:r>
            <a:endParaRPr lang="fr-FR" altLang="ko-KR" sz="1800" b="0"/>
          </a:p>
        </p:txBody>
      </p:sp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908050"/>
            <a:ext cx="3611563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D28D20-C86B-4BC5-B907-0D221B27F7C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리소스별 접미어 이름</a:t>
            </a:r>
            <a:endParaRPr lang="en-US" altLang="ko-KR" sz="2200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언어</a:t>
            </a:r>
            <a:endParaRPr lang="ko-KR" altLang="fr-F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fr-FR" sz="1800" b="0"/>
              <a:t> 두 개의 소문자로 된 </a:t>
            </a:r>
            <a:r>
              <a:rPr lang="fr-FR" altLang="ko-KR" sz="1800" b="0"/>
              <a:t>ISO 639-1 </a:t>
            </a:r>
            <a:r>
              <a:rPr lang="ko-KR" altLang="fr-FR" sz="1800" b="0"/>
              <a:t>언어 코드</a:t>
            </a:r>
            <a:r>
              <a:rPr lang="fr-FR" altLang="ko-KR" sz="1800" b="0"/>
              <a:t>(</a:t>
            </a:r>
            <a:r>
              <a:rPr lang="en-US" altLang="ko-KR" sz="1800" b="0"/>
              <a:t>ko, en </a:t>
            </a:r>
            <a:r>
              <a:rPr lang="ko-KR" altLang="en-US" sz="1800" b="0"/>
              <a:t>등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지역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fr-FR" sz="1800" b="0"/>
              <a:t>소문자 </a:t>
            </a:r>
            <a:r>
              <a:rPr lang="fr-FR" altLang="ko-KR" sz="1800" b="0"/>
              <a:t>"r" </a:t>
            </a:r>
            <a:r>
              <a:rPr lang="ko-KR" altLang="fr-FR" sz="1800" b="0"/>
              <a:t>뒤에 대문자로 된 </a:t>
            </a:r>
            <a:r>
              <a:rPr lang="fr-FR" altLang="ko-KR" sz="1800" b="0"/>
              <a:t>ISO 3166-1-alpha-2 </a:t>
            </a:r>
            <a:r>
              <a:rPr lang="ko-KR" altLang="fr-FR" sz="1800" b="0"/>
              <a:t>언어 코드</a:t>
            </a:r>
            <a:r>
              <a:rPr lang="fr-FR" altLang="ko-KR" sz="1800" b="0"/>
              <a:t>(rKR, rUS </a:t>
            </a:r>
            <a:r>
              <a:rPr lang="ko-KR" altLang="en-US" sz="1800" b="0"/>
              <a:t>등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화면 방향</a:t>
            </a:r>
            <a:endParaRPr lang="fr-FR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fr-FR" sz="1800" b="0"/>
              <a:t>세로 방향</a:t>
            </a:r>
            <a:r>
              <a:rPr lang="fr-FR" altLang="ko-KR" sz="1800" b="0"/>
              <a:t>(port), </a:t>
            </a:r>
            <a:r>
              <a:rPr lang="ko-KR" altLang="fr-FR" sz="1800" b="0"/>
              <a:t>가로 방향</a:t>
            </a:r>
            <a:r>
              <a:rPr lang="fr-FR" altLang="ko-KR" sz="1800" b="0"/>
              <a:t>(land), </a:t>
            </a:r>
            <a:r>
              <a:rPr lang="ko-KR" altLang="fr-FR" sz="1800" b="0"/>
              <a:t>정사각형</a:t>
            </a:r>
            <a:r>
              <a:rPr lang="fr-FR" altLang="ko-KR" sz="1800" b="0"/>
              <a:t>(square) </a:t>
            </a:r>
            <a:r>
              <a:rPr lang="ko-KR" altLang="fr-FR" sz="1800" b="0"/>
              <a:t>중 하나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화면 픽셀 밀도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fr-FR" sz="1800" b="0"/>
              <a:t>인치당 도트 수</a:t>
            </a:r>
            <a:r>
              <a:rPr lang="fr-FR" altLang="ko-KR" sz="1800" b="0"/>
              <a:t>(dpi)</a:t>
            </a:r>
            <a:r>
              <a:rPr lang="ko-KR" altLang="fr-FR" sz="1800" b="0"/>
              <a:t>로 표현된 픽셀 밀도</a:t>
            </a:r>
            <a:r>
              <a:rPr lang="fr-FR" altLang="ko-KR" sz="1800" b="0"/>
              <a:t>(92dpi, 108dpi </a:t>
            </a:r>
            <a:r>
              <a:rPr lang="ko-KR" altLang="fr-FR" sz="1800" b="0"/>
              <a:t>등</a:t>
            </a:r>
            <a:r>
              <a:rPr lang="fr-FR" altLang="ko-KR" sz="1800" b="0"/>
              <a:t>) 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</a:t>
            </a:r>
            <a:r>
              <a:rPr lang="ko-KR" altLang="fr-FR" sz="1800" b="0"/>
              <a:t>터치스크린 타입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fr-FR" altLang="ko-KR" sz="1800" b="0"/>
              <a:t>notouch, stylus, finger </a:t>
            </a:r>
            <a:r>
              <a:rPr lang="ko-KR" altLang="fr-FR" sz="1800" b="0"/>
              <a:t>중 하나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786D0F-7109-41C3-B727-6F810451022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리소스별 접미어 이름</a:t>
            </a:r>
            <a:endParaRPr lang="en-US" altLang="ko-KR" sz="2200"/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</a:t>
            </a:r>
            <a:r>
              <a:rPr lang="ko-KR" altLang="fr-FR" sz="1800" b="0"/>
              <a:t>키보드 사용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fr-FR" altLang="ko-KR" sz="1800" b="0"/>
              <a:t>keysexposed, keyshidden, keyssoft </a:t>
            </a:r>
            <a:r>
              <a:rPr lang="ko-KR" altLang="fr-FR" sz="1800" b="0"/>
              <a:t>중 하나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</a:t>
            </a:r>
            <a:r>
              <a:rPr lang="ko-KR" altLang="fr-FR" sz="1800" b="0"/>
              <a:t>키보드 입력 타입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fr-FR" altLang="ko-KR" sz="1800" b="0"/>
              <a:t>nokeys, qwerty, 12key </a:t>
            </a:r>
            <a:r>
              <a:rPr lang="ko-KR" altLang="fr-FR" sz="1800" b="0"/>
              <a:t>중 하나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fr-F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</a:t>
            </a:r>
            <a:r>
              <a:rPr lang="fr-FR" altLang="ko-KR" sz="1800" b="0"/>
              <a:t>UI </a:t>
            </a:r>
            <a:r>
              <a:rPr lang="ko-KR" altLang="fr-FR" sz="1800" b="0"/>
              <a:t>탐색 타입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fr-FR" altLang="ko-KR" sz="1800" b="0"/>
              <a:t>nonav, dpad, trackball, wheel </a:t>
            </a:r>
            <a:r>
              <a:rPr lang="ko-KR" altLang="fr-FR" sz="1800" b="0"/>
              <a:t>중 하나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fr-F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</a:t>
            </a:r>
            <a:r>
              <a:rPr lang="ko-KR" altLang="fr-FR" sz="1800" b="0"/>
              <a:t>화면 해상도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큰해상도</a:t>
            </a:r>
            <a:r>
              <a:rPr lang="en-US" altLang="ko-KR" sz="1800" b="0"/>
              <a:t>x</a:t>
            </a:r>
            <a:r>
              <a:rPr lang="ko-KR" altLang="en-US" sz="1800" b="0"/>
              <a:t>작은해상도</a:t>
            </a:r>
            <a:r>
              <a:rPr lang="en-US" altLang="ko-KR" sz="1800" b="0"/>
              <a:t>(</a:t>
            </a:r>
            <a:r>
              <a:rPr lang="fr-FR" altLang="ko-KR" sz="1800" b="0"/>
              <a:t>320x240, 800</a:t>
            </a:r>
            <a:r>
              <a:rPr lang="en-US" altLang="ko-KR" sz="1800" b="0"/>
              <a:t>x480 </a:t>
            </a:r>
            <a:r>
              <a:rPr lang="ko-KR" altLang="en-US" sz="1800" b="0"/>
              <a:t>등</a:t>
            </a:r>
            <a:r>
              <a:rPr lang="en-US" altLang="ko-KR" sz="1800" b="0"/>
              <a:t>)</a:t>
            </a:r>
            <a:endParaRPr lang="ko-KR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D350BD-E551-4A5A-A65A-8A1135F2A7E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리소스 선택 우선순위</a:t>
            </a: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 b="0"/>
              <a:t> </a:t>
            </a:r>
            <a:r>
              <a:rPr lang="ko-KR" altLang="fr-FR" sz="1800" b="0"/>
              <a:t>모든 리소스 타입에는 복수의 </a:t>
            </a:r>
            <a:r>
              <a:rPr lang="ko-KR" altLang="en-US" sz="1800" b="0"/>
              <a:t>접미어</a:t>
            </a:r>
            <a:r>
              <a:rPr lang="ko-KR" altLang="fr-FR" sz="1800" b="0"/>
              <a:t>를 하이픈으로 지정할 수 있</a:t>
            </a:r>
            <a:r>
              <a:rPr lang="ko-KR" altLang="en-US" sz="1800" b="0"/>
              <a:t>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fr-FR" altLang="ko-KR" sz="1800" b="0"/>
              <a:t>layout-</a:t>
            </a:r>
            <a:r>
              <a:rPr lang="en-US" altLang="ko-KR" sz="1800" b="0"/>
              <a:t>ko</a:t>
            </a:r>
            <a:r>
              <a:rPr lang="fr-FR" altLang="ko-KR" sz="1800" b="0"/>
              <a:t>-land-800x480</a:t>
            </a: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 b="0"/>
              <a:t> </a:t>
            </a:r>
            <a:r>
              <a:rPr lang="ko-KR" altLang="en-US" sz="1800" b="0"/>
              <a:t>복수의 접미어를 기술할 경우 이전 페이지에 기술한 </a:t>
            </a:r>
            <a:r>
              <a:rPr lang="ko-KR" altLang="fr-FR" sz="1800" b="0"/>
              <a:t>순서대로 지정해야 하며 한 타입당 하나의 종류만 지정할 수 있음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fr-F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fr-FR" sz="1800" b="0"/>
              <a:t> </a:t>
            </a:r>
            <a:r>
              <a:rPr lang="ko-KR" altLang="en-US" sz="1800" b="0"/>
              <a:t>복수의 접미어를 기술할 경우 </a:t>
            </a:r>
            <a:r>
              <a:rPr lang="ko-KR" altLang="fr-FR" sz="1800" b="0"/>
              <a:t>일치하는 </a:t>
            </a:r>
            <a:r>
              <a:rPr lang="ko-KR" altLang="en-US" sz="1800" b="0"/>
              <a:t>접미어</a:t>
            </a:r>
            <a:r>
              <a:rPr lang="ko-KR" altLang="fr-FR" sz="1800" b="0"/>
              <a:t>가 가장 많은 폴더를 </a:t>
            </a:r>
            <a:r>
              <a:rPr lang="ko-KR" altLang="en-US" sz="1800" b="0"/>
              <a:t>우선적으로 </a:t>
            </a:r>
            <a:r>
              <a:rPr lang="ko-KR" altLang="fr-FR" sz="1800" b="0"/>
              <a:t>선택하고 동률일 경우에는 순서가 빠른 </a:t>
            </a:r>
            <a:r>
              <a:rPr lang="ko-KR" altLang="en-US" sz="1800" b="0"/>
              <a:t>접미어가 매칭되는 폴더를</a:t>
            </a:r>
            <a:r>
              <a:rPr lang="ko-KR" altLang="fr-FR" sz="1800" b="0"/>
              <a:t> 우선으로 선택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fr-FR" altLang="ko-KR" sz="1800" b="0"/>
              <a:t>layout-</a:t>
            </a:r>
            <a:r>
              <a:rPr lang="en-US" altLang="ko-KR" sz="1800" b="0">
                <a:solidFill>
                  <a:srgbClr val="FF0000"/>
                </a:solidFill>
              </a:rPr>
              <a:t>ko</a:t>
            </a:r>
            <a:r>
              <a:rPr lang="fr-FR" altLang="ko-KR" sz="1800" b="0"/>
              <a:t>-land-</a:t>
            </a:r>
            <a:r>
              <a:rPr lang="fr-FR" altLang="ko-KR" sz="1800" b="0">
                <a:solidFill>
                  <a:srgbClr val="FF0000"/>
                </a:solidFill>
              </a:rPr>
              <a:t>800x480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fr-FR" altLang="ko-KR" sz="1800" b="0"/>
              <a:t>layout-</a:t>
            </a:r>
            <a:r>
              <a:rPr lang="en-US" altLang="ko-KR" sz="1800" b="0"/>
              <a:t>en</a:t>
            </a:r>
            <a:r>
              <a:rPr lang="fr-FR" altLang="ko-KR" sz="1800" b="0"/>
              <a:t>-</a:t>
            </a:r>
            <a:r>
              <a:rPr lang="fr-FR" altLang="ko-KR" sz="1800" b="0">
                <a:solidFill>
                  <a:srgbClr val="FF0000"/>
                </a:solidFill>
              </a:rPr>
              <a:t>port</a:t>
            </a:r>
            <a:r>
              <a:rPr lang="fr-FR" altLang="ko-KR" sz="1800" b="0"/>
              <a:t>-</a:t>
            </a:r>
            <a:r>
              <a:rPr lang="fr-FR" altLang="ko-KR" sz="1800" b="0">
                <a:solidFill>
                  <a:srgbClr val="FF0000"/>
                </a:solidFill>
              </a:rPr>
              <a:t>800x480</a:t>
            </a:r>
            <a:endParaRPr lang="ko-KR" altLang="en-US" sz="1800" b="0">
              <a:solidFill>
                <a:srgbClr val="FF0000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위와 같은 경우 한국어 환경에서 세로보기 상태일 경우에는 </a:t>
            </a:r>
            <a:r>
              <a:rPr lang="fr-FR" altLang="ko-KR" sz="1800" b="0"/>
              <a:t>layout-</a:t>
            </a:r>
            <a:r>
              <a:rPr lang="en-US" altLang="ko-KR" sz="1800" b="0"/>
              <a:t>ko</a:t>
            </a:r>
            <a:r>
              <a:rPr lang="fr-FR" altLang="ko-KR" sz="1800" b="0"/>
              <a:t>-land-800x480 </a:t>
            </a:r>
            <a:r>
              <a:rPr lang="ko-KR" altLang="en-US" sz="1800" b="0"/>
              <a:t>폴더의 레이아웃을 선택한다</a:t>
            </a:r>
            <a:r>
              <a:rPr lang="en-US" altLang="ko-KR" sz="1800" b="0"/>
              <a:t>.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fr-F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E88F6C-6E28-4D28-9673-0E8B57FF98A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19589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액티비티 작성</a:t>
            </a:r>
            <a:endParaRPr lang="en-US" altLang="ko-KR" sz="220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</a:t>
            </a:r>
            <a:r>
              <a:rPr lang="en-US" altLang="ko-KR" sz="1800"/>
              <a:t>AndroidManifest.xml </a:t>
            </a:r>
            <a:r>
              <a:rPr lang="ko-KR" altLang="en-US" sz="1800"/>
              <a:t>에 </a:t>
            </a:r>
            <a:r>
              <a:rPr lang="en-US" altLang="ko-KR" sz="1800"/>
              <a:t>&lt;activity&gt; </a:t>
            </a:r>
            <a:r>
              <a:rPr lang="ko-KR" altLang="en-US" sz="1800"/>
              <a:t>등록</a:t>
            </a:r>
            <a:endParaRPr lang="en-US" altLang="ko-KR" sz="1800"/>
          </a:p>
        </p:txBody>
      </p:sp>
      <p:graphicFrame>
        <p:nvGraphicFramePr>
          <p:cNvPr id="196612" name="Group 4"/>
          <p:cNvGraphicFramePr>
            <a:graphicFrameLocks noGrp="1"/>
          </p:cNvGraphicFramePr>
          <p:nvPr>
            <p:ph/>
          </p:nvPr>
        </p:nvGraphicFramePr>
        <p:xfrm>
          <a:off x="457200" y="1557338"/>
          <a:ext cx="8229600" cy="10795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</a:t>
                      </a:r>
                      <a:r>
                        <a:rPr kumimoji="1" lang="fr-FR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application</a:t>
                      </a:r>
                      <a:r>
                        <a:rPr kumimoji="1" lang="fr-FR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&gt;</a:t>
                      </a:r>
                      <a:endParaRPr kumimoji="1" lang="fr-F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	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activity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android:name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=</a:t>
                      </a:r>
                      <a:r>
                        <a:rPr kumimoji="1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".Main"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/&gt;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&lt;/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application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&gt;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9FFA64-4906-48EB-BA10-D1FD1AD6193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19589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액티비티 스택</a:t>
            </a:r>
            <a:endParaRPr lang="en-US" altLang="ko-KR" sz="2200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액티비티 스택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애플리케이션이 시작되면 메인화면을 나타내는 액티비티가 스택에 쌓이고 새로운 액티비티가 시작 될 때마다 이를 스택의 맨 위에 순서대로 쌓는다</a:t>
            </a:r>
            <a:r>
              <a:rPr lang="en-US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스택의 맨 위에 있는 액티비티가 현재 사용자가 보고 있는 화면을 나타내고 이를 활성화 또는 포그라운드 액티비티라고 한다</a:t>
            </a:r>
            <a:r>
              <a:rPr lang="en-US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포그라운드 상태의 액티비티 위에 새로운 액티비티가 쌓이면 이전의 액티비티는 백그라운드</a:t>
            </a:r>
            <a:r>
              <a:rPr lang="en-US" altLang="ko-KR" sz="1800" b="0"/>
              <a:t> </a:t>
            </a:r>
            <a:r>
              <a:rPr lang="ko-KR" altLang="en-US" sz="1800" b="0"/>
              <a:t>액티비티가 되고 새로운 액티비티가 활성 액티비티가 된다</a:t>
            </a:r>
            <a:r>
              <a:rPr lang="en-US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활성 상태의 액티비티는 뒤로가기 버튼이나 명시적인 종료 구문에 의해 스택에서 제거되고 바로 밑에 있던 액티비티가 다시 활성 상태가 된다</a:t>
            </a:r>
            <a:r>
              <a:rPr lang="en-US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액티비티는 애플리케이션 전반에 걸쳐서 활성화</a:t>
            </a:r>
            <a:r>
              <a:rPr lang="en-US" altLang="ko-KR" sz="1800" b="0"/>
              <a:t>, </a:t>
            </a:r>
            <a:r>
              <a:rPr lang="ko-KR" altLang="en-US" sz="1800" b="0"/>
              <a:t>비활성화 상태가 반복되며 안드로이드는 리소스 확보를 위해 어떤 프로세스를 종료 시킬지를 액티비티 스택을 기준으로 결정한다</a:t>
            </a:r>
            <a:r>
              <a:rPr lang="en-US" altLang="ko-KR" sz="1800" b="0"/>
              <a:t>.</a:t>
            </a:r>
            <a:endParaRPr lang="ko-KR" altLang="fr-F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FFF188-57DD-4DAB-BDD4-6610E7564A7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3454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액티비티의 라이프 사이클</a:t>
            </a:r>
            <a:endParaRPr lang="en-US" altLang="ko-KR" sz="2200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353425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액티비티의 생성에서 소멸까지 안드로이드 런타임이 관리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액티비티의 상태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활성</a:t>
            </a:r>
            <a:r>
              <a:rPr lang="en-US" altLang="ko-KR" sz="1800" b="0"/>
              <a:t>(Active)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스택의 맨 꼭대기에 있을 경우 화면에 보이고 포커스를 가지며 사용자 입력을 받는 상태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일시 중지</a:t>
            </a:r>
            <a:r>
              <a:rPr lang="en-US" altLang="ko-KR" sz="1800" b="0"/>
              <a:t>(Paused)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화면에는 보이지만 포커스가 없어 사용자 이벤트를 받지 못하는 상태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 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중지</a:t>
            </a:r>
            <a:r>
              <a:rPr lang="en-US" altLang="ko-KR" sz="1800" b="0"/>
              <a:t>(Stopped)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화면에 보이지 않을 경우</a:t>
            </a:r>
            <a:r>
              <a:rPr lang="en-US" altLang="ko-KR" sz="1800" b="0"/>
              <a:t>. </a:t>
            </a:r>
            <a:r>
              <a:rPr lang="ko-KR" altLang="en-US" sz="1800" b="0"/>
              <a:t>프로세스 종료 </a:t>
            </a:r>
            <a:r>
              <a:rPr lang="en-US" altLang="ko-KR" sz="1800" b="0"/>
              <a:t>1</a:t>
            </a:r>
            <a:r>
              <a:rPr lang="ko-KR" altLang="en-US" sz="1800" b="0"/>
              <a:t>순위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비활성</a:t>
            </a:r>
            <a:r>
              <a:rPr lang="en-US" altLang="ko-KR" sz="1800" b="0"/>
              <a:t>(Inactive)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액티비티가 시작되기 이전과 종료된 후의 상태</a:t>
            </a:r>
            <a:r>
              <a:rPr lang="en-US" altLang="ko-KR" sz="1800" b="0"/>
              <a:t>. </a:t>
            </a:r>
            <a:r>
              <a:rPr lang="ko-KR" altLang="en-US" sz="1800" b="0"/>
              <a:t>스택에서 제거됨</a:t>
            </a:r>
            <a:endParaRPr lang="ko-KR" altLang="fr-F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3D52FE-C76C-4F39-9A7A-CB77F1798CC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971550" y="193675"/>
            <a:ext cx="5426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200"/>
              <a:t>액티비티의 상태 변화에 따른 메소드 호출</a:t>
            </a:r>
            <a:endParaRPr lang="en-US" altLang="ko-KR" sz="220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ko-KR" altLang="en-US" sz="1800"/>
              <a:t> </a:t>
            </a:r>
            <a:r>
              <a:rPr lang="en-US" altLang="ko-KR" sz="1800"/>
              <a:t>onCreate()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액티비티 최초 시작시</a:t>
            </a:r>
            <a:r>
              <a:rPr lang="en-US" altLang="ko-KR" sz="1800" b="0"/>
              <a:t>, </a:t>
            </a:r>
            <a:r>
              <a:rPr lang="ko-KR" altLang="en-US" sz="1800" b="0"/>
              <a:t>시스템에 의해 강제 종료 후 복원 시 호출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액티비티를 초기화 하는 작업 구현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UI </a:t>
            </a:r>
            <a:r>
              <a:rPr lang="ko-KR" altLang="en-US" sz="1800" b="0"/>
              <a:t>생성</a:t>
            </a:r>
            <a:r>
              <a:rPr lang="en-US" altLang="ko-KR" sz="1800" b="0"/>
              <a:t>, </a:t>
            </a:r>
            <a:r>
              <a:rPr lang="ko-KR" altLang="en-US" sz="1800" b="0"/>
              <a:t>클래스 변수 초기화</a:t>
            </a:r>
            <a:r>
              <a:rPr lang="en-US" altLang="ko-KR" sz="1800" b="0"/>
              <a:t>, </a:t>
            </a:r>
            <a:r>
              <a:rPr lang="ko-KR" altLang="en-US" sz="1800" b="0"/>
              <a:t>데이터 바인딩</a:t>
            </a:r>
            <a:r>
              <a:rPr lang="en-US" altLang="ko-KR" sz="1800" b="0"/>
              <a:t>, </a:t>
            </a:r>
            <a:r>
              <a:rPr lang="ko-KR" altLang="en-US" sz="1800" b="0"/>
              <a:t>서비스</a:t>
            </a:r>
            <a:r>
              <a:rPr lang="en-US" altLang="ko-KR" sz="1800" b="0"/>
              <a:t>, </a:t>
            </a:r>
            <a:r>
              <a:rPr lang="ko-KR" altLang="en-US" sz="1800" b="0"/>
              <a:t>스레드 생성 작업 구현</a:t>
            </a: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en-US" altLang="ko-KR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/>
              <a:t> onRestoreInstanceState()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시스템에 의해 강제 종료 후 복원 시 호출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액티비티의 이전 </a:t>
            </a:r>
            <a:r>
              <a:rPr lang="en-US" altLang="ko-KR" sz="1800" b="0"/>
              <a:t>UI </a:t>
            </a:r>
            <a:r>
              <a:rPr lang="ko-KR" altLang="en-US" sz="1800" b="0"/>
              <a:t>상태 복구 작업 구현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onSaveInstanceState</a:t>
            </a:r>
            <a:r>
              <a:rPr lang="ko-KR" altLang="en-US" sz="1800" b="0"/>
              <a:t>에서 저장된 </a:t>
            </a:r>
            <a:r>
              <a:rPr lang="en-US" altLang="ko-KR" sz="1800" b="0"/>
              <a:t>Bundle </a:t>
            </a:r>
            <a:r>
              <a:rPr lang="ko-KR" altLang="en-US" sz="1800" b="0"/>
              <a:t>객체가 전달되므로 이를 이용하여 이전 상태 복구</a:t>
            </a: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endParaRPr lang="en-US" altLang="ko-KR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/>
              <a:t> onRestart()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stop </a:t>
            </a:r>
            <a:r>
              <a:rPr lang="ko-KR" altLang="en-US" sz="1800" b="0"/>
              <a:t>후에 포그라운드로 다시 돌아올 때 </a:t>
            </a:r>
            <a:r>
              <a:rPr lang="en-US" altLang="ko-KR" sz="1800" b="0"/>
              <a:t>onCreate()</a:t>
            </a:r>
            <a:r>
              <a:rPr lang="ko-KR" altLang="en-US" sz="1800" b="0"/>
              <a:t>가 호출되지 않는 상황에서 호출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onStop()</a:t>
            </a:r>
            <a:r>
              <a:rPr lang="ko-KR" altLang="en-US" sz="1800" b="0"/>
              <a:t>에서 중지했던 애니메이션</a:t>
            </a:r>
            <a:r>
              <a:rPr lang="en-US" altLang="ko-KR" sz="1800" b="0"/>
              <a:t>, </a:t>
            </a:r>
            <a:r>
              <a:rPr lang="ko-KR" altLang="en-US" sz="1800" b="0"/>
              <a:t>스레드</a:t>
            </a:r>
            <a:r>
              <a:rPr lang="en-US" altLang="ko-KR" sz="1800" b="0"/>
              <a:t>, </a:t>
            </a:r>
            <a:r>
              <a:rPr lang="ko-KR" altLang="en-US" sz="1800" b="0"/>
              <a:t>타이머</a:t>
            </a:r>
            <a:r>
              <a:rPr lang="en-US" altLang="ko-KR" sz="1800" b="0"/>
              <a:t>, </a:t>
            </a:r>
            <a:r>
              <a:rPr lang="ko-KR" altLang="en-US" sz="1800" b="0"/>
              <a:t>서비스</a:t>
            </a:r>
            <a:r>
              <a:rPr lang="en-US" altLang="ko-KR" sz="1800" b="0"/>
              <a:t>, UI </a:t>
            </a:r>
            <a:r>
              <a:rPr lang="ko-KR" altLang="en-US" sz="1800" b="0"/>
              <a:t>업데이트 작업 재개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1800"/>
              <a:t> onStart()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onCreate()</a:t>
            </a:r>
            <a:r>
              <a:rPr lang="ko-KR" altLang="en-US" sz="1800" b="0"/>
              <a:t>나 </a:t>
            </a:r>
            <a:r>
              <a:rPr lang="en-US" altLang="ko-KR" sz="1800" b="0"/>
              <a:t>onRestart() </a:t>
            </a:r>
            <a:r>
              <a:rPr lang="ko-KR" altLang="en-US" sz="1800" b="0"/>
              <a:t>호출 후에 호출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3037</Words>
  <Application>Microsoft Office PowerPoint</Application>
  <PresentationFormat>화면 슬라이드 쇼(4:3)</PresentationFormat>
  <Paragraphs>662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맑은 고딕</vt:lpstr>
      <vt:lpstr>Arial</vt:lpstr>
      <vt:lpstr>굴림</vt:lpstr>
      <vt:lpstr>Times New Roman</vt:lpstr>
      <vt:lpstr>Courier New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student</cp:lastModifiedBy>
  <cp:revision>448</cp:revision>
  <dcterms:created xsi:type="dcterms:W3CDTF">2010-07-01T07:22:07Z</dcterms:created>
  <dcterms:modified xsi:type="dcterms:W3CDTF">2019-12-08T23:37:48Z</dcterms:modified>
</cp:coreProperties>
</file>