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348" r:id="rId2"/>
    <p:sldId id="333" r:id="rId3"/>
    <p:sldId id="334" r:id="rId4"/>
    <p:sldId id="335" r:id="rId5"/>
    <p:sldId id="349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50" r:id="rId14"/>
    <p:sldId id="343" r:id="rId15"/>
    <p:sldId id="344" r:id="rId16"/>
    <p:sldId id="345" r:id="rId17"/>
    <p:sldId id="346" r:id="rId18"/>
    <p:sldId id="347" r:id="rId19"/>
  </p:sldIdLst>
  <p:sldSz cx="9144000" cy="6858000" type="screen4x3"/>
  <p:notesSz cx="6743700" cy="98758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FFCCFF"/>
    <a:srgbClr val="3399FF"/>
    <a:srgbClr val="E2C5ED"/>
    <a:srgbClr val="006699"/>
    <a:srgbClr val="8ED8C5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-18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5538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1063"/>
            <a:ext cx="539432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053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082FE87-0EC8-4755-8ECF-0704DEA32B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1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8096392-1EB9-43BD-A693-483B1F0CB47C}" type="slidenum">
              <a:rPr lang="en-US" altLang="ko-KR" b="0" smtClean="0"/>
              <a:pPr eaLnBrk="1" hangingPunct="1"/>
              <a:t>1</a:t>
            </a:fld>
            <a:endParaRPr lang="en-US" altLang="ko-KR" b="0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68221D6-FC9F-4E7B-ADF5-6E3382347C6F}" type="slidenum">
              <a:rPr lang="en-US" altLang="ko-KR" b="0" smtClean="0"/>
              <a:pPr eaLnBrk="1" hangingPunct="1"/>
              <a:t>10</a:t>
            </a:fld>
            <a:endParaRPr lang="en-US" altLang="ko-KR" b="0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B903AD8-18CE-417F-8F27-FA55C8572163}" type="slidenum">
              <a:rPr lang="en-US" altLang="ko-KR" b="0" smtClean="0"/>
              <a:pPr eaLnBrk="1" hangingPunct="1"/>
              <a:t>11</a:t>
            </a:fld>
            <a:endParaRPr lang="en-US" altLang="ko-KR" b="0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370749B-6179-48D2-8EBF-A6681621C7C9}" type="slidenum">
              <a:rPr lang="en-US" altLang="ko-KR" b="0" smtClean="0"/>
              <a:pPr eaLnBrk="1" hangingPunct="1"/>
              <a:t>12</a:t>
            </a:fld>
            <a:endParaRPr lang="en-US" altLang="ko-KR" b="0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B18DC73-84D4-48D7-8E36-D0EE0EA1E462}" type="slidenum">
              <a:rPr lang="en-US" altLang="ko-KR" b="0" smtClean="0"/>
              <a:pPr eaLnBrk="1" hangingPunct="1"/>
              <a:t>13</a:t>
            </a:fld>
            <a:endParaRPr lang="en-US" altLang="ko-KR" b="0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06FF9AD-A357-4C96-BBF5-BED81313DF44}" type="slidenum">
              <a:rPr lang="en-US" altLang="ko-KR" b="0" smtClean="0"/>
              <a:pPr eaLnBrk="1" hangingPunct="1"/>
              <a:t>14</a:t>
            </a:fld>
            <a:endParaRPr lang="en-US" altLang="ko-KR" b="0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2F833F44-B2C0-4450-BBB7-8333B6DD4925}" type="slidenum">
              <a:rPr lang="en-US" altLang="ko-KR" b="0" smtClean="0"/>
              <a:pPr eaLnBrk="1" hangingPunct="1"/>
              <a:t>15</a:t>
            </a:fld>
            <a:endParaRPr lang="en-US" altLang="ko-KR" b="0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55D7E29-25AD-46FE-84E0-B04AE325AA5D}" type="slidenum">
              <a:rPr lang="en-US" altLang="ko-KR" b="0" smtClean="0"/>
              <a:pPr eaLnBrk="1" hangingPunct="1"/>
              <a:t>16</a:t>
            </a:fld>
            <a:endParaRPr lang="en-US" altLang="ko-KR" b="0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30A1C5E-654F-4AA9-AB53-E3C19893EA74}" type="slidenum">
              <a:rPr lang="en-US" altLang="ko-KR" b="0" smtClean="0"/>
              <a:pPr eaLnBrk="1" hangingPunct="1"/>
              <a:t>17</a:t>
            </a:fld>
            <a:endParaRPr lang="en-US" altLang="ko-KR" b="0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ABBA6AB2-4613-4723-A084-795D97903C09}" type="slidenum">
              <a:rPr lang="en-US" altLang="ko-KR" b="0" smtClean="0"/>
              <a:pPr eaLnBrk="1" hangingPunct="1"/>
              <a:t>18</a:t>
            </a:fld>
            <a:endParaRPr lang="en-US" altLang="ko-KR" b="0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1F6B8A1A-999B-4097-9DC6-B51A3FDC0ECD}" type="slidenum">
              <a:rPr lang="en-US" altLang="ko-KR" b="0" smtClean="0"/>
              <a:pPr eaLnBrk="1" hangingPunct="1"/>
              <a:t>2</a:t>
            </a:fld>
            <a:endParaRPr lang="en-US" altLang="ko-KR" b="0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C0F96AB-9620-43C6-9AB6-B00C9CFDF59D}" type="slidenum">
              <a:rPr lang="en-US" altLang="ko-KR" b="0" smtClean="0"/>
              <a:pPr eaLnBrk="1" hangingPunct="1"/>
              <a:t>3</a:t>
            </a:fld>
            <a:endParaRPr lang="en-US" altLang="ko-KR" b="0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6839A5A3-0F0D-4FC6-8DF9-E3E4960B94A1}" type="slidenum">
              <a:rPr lang="en-US" altLang="ko-KR" b="0" smtClean="0"/>
              <a:pPr eaLnBrk="1" hangingPunct="1"/>
              <a:t>4</a:t>
            </a:fld>
            <a:endParaRPr lang="en-US" altLang="ko-KR" b="0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6EB2EF1-39F5-4DEE-9FBC-78886CFEBBF7}" type="slidenum">
              <a:rPr lang="en-US" altLang="ko-KR" b="0" smtClean="0"/>
              <a:pPr eaLnBrk="1" hangingPunct="1"/>
              <a:t>5</a:t>
            </a:fld>
            <a:endParaRPr lang="en-US" altLang="ko-KR" b="0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0D6C500-86FE-4659-A415-BB80EDA7DDC1}" type="slidenum">
              <a:rPr lang="en-US" altLang="ko-KR" b="0" smtClean="0"/>
              <a:pPr eaLnBrk="1" hangingPunct="1"/>
              <a:t>6</a:t>
            </a:fld>
            <a:endParaRPr lang="en-US" altLang="ko-KR" b="0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9D229935-AF99-4C9C-9E5A-153FD661B860}" type="slidenum">
              <a:rPr lang="en-US" altLang="ko-KR" b="0" smtClean="0"/>
              <a:pPr eaLnBrk="1" hangingPunct="1"/>
              <a:t>7</a:t>
            </a:fld>
            <a:endParaRPr lang="en-US" altLang="ko-KR" b="0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1296640-ECB2-483B-8946-4661BC0E022F}" type="slidenum">
              <a:rPr lang="en-US" altLang="ko-KR" b="0" smtClean="0"/>
              <a:pPr eaLnBrk="1" hangingPunct="1"/>
              <a:t>8</a:t>
            </a:fld>
            <a:endParaRPr lang="en-US" altLang="ko-KR" b="0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B496E29-7788-4C77-B994-44FDA714008C}" type="slidenum">
              <a:rPr lang="en-US" altLang="ko-KR" b="0" smtClean="0"/>
              <a:pPr eaLnBrk="1" hangingPunct="1"/>
              <a:t>9</a:t>
            </a:fld>
            <a:endParaRPr lang="en-US" altLang="ko-KR" b="0" smtClean="0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F254A-8DC4-41C1-A671-30F9D0BC80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19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E9F18-2D72-40D9-82E1-02D66B4D16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07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D8F-97BE-4ADA-A116-A2D05EC682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796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D5B2F-3147-4151-8D50-4412A0E049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71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4A2A-2C7C-45F3-9689-84F8DA93D1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26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50A7A-E9D1-4E92-8A38-2C69DC658D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32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15BDA-15F4-4DA8-A835-35A629BE8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1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271A2-4075-4536-8A8C-EDE82A8250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10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AC1A0-58AB-445B-981A-8C6F6CA38A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680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CA482-A22D-4D5F-8ECA-6B432C19EB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02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E77B3-48DA-49C5-95B0-5898D4656A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623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5FABF-E0AF-4B70-9E83-AEB79ADC19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52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9C2AACA-4F5C-4200-8B04-F070C4E2BB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52400" y="152400"/>
            <a:ext cx="6400800" cy="838200"/>
          </a:xfrm>
          <a:prstGeom prst="cube">
            <a:avLst>
              <a:gd name="adj" fmla="val 19130"/>
            </a:avLst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28600" y="381000"/>
            <a:ext cx="6096000" cy="533400"/>
          </a:xfrm>
          <a:prstGeom prst="rect">
            <a:avLst/>
          </a:prstGeom>
          <a:solidFill>
            <a:srgbClr val="CCFF99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76200" y="838200"/>
            <a:ext cx="0" cy="5867400"/>
          </a:xfrm>
          <a:prstGeom prst="line">
            <a:avLst/>
          </a:prstGeom>
          <a:noFill/>
          <a:ln w="3175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6553200" y="835025"/>
            <a:ext cx="2478088" cy="3175"/>
          </a:xfrm>
          <a:prstGeom prst="line">
            <a:avLst/>
          </a:prstGeom>
          <a:noFill/>
          <a:ln w="3175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65088" y="838200"/>
            <a:ext cx="87312" cy="0"/>
          </a:xfrm>
          <a:prstGeom prst="line">
            <a:avLst/>
          </a:prstGeom>
          <a:noFill/>
          <a:ln w="3175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" y="1077913"/>
            <a:ext cx="8883650" cy="5672137"/>
          </a:xfrm>
          <a:prstGeom prst="rect">
            <a:avLst/>
          </a:prstGeom>
          <a:noFill/>
          <a:ln w="38100">
            <a:solidFill>
              <a:srgbClr val="DDDDD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5"/>
          <p:cNvSpPr>
            <a:spLocks noChangeShapeType="1"/>
          </p:cNvSpPr>
          <p:nvPr/>
        </p:nvSpPr>
        <p:spPr bwMode="auto">
          <a:xfrm>
            <a:off x="790575" y="4724400"/>
            <a:ext cx="7940675" cy="0"/>
          </a:xfrm>
          <a:prstGeom prst="line">
            <a:avLst/>
          </a:prstGeom>
          <a:noFill/>
          <a:ln w="63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1600200" y="1066800"/>
            <a:ext cx="6132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000">
                <a:solidFill>
                  <a:schemeClr val="bg2"/>
                </a:solidFill>
                <a:latin typeface="Arial" charset="0"/>
              </a:rPr>
              <a:t>12</a:t>
            </a:r>
            <a:r>
              <a:rPr lang="ko-KR" altLang="en-US" sz="4000">
                <a:solidFill>
                  <a:schemeClr val="bg2"/>
                </a:solidFill>
                <a:latin typeface="Arial" charset="0"/>
              </a:rPr>
              <a:t>장</a:t>
            </a:r>
            <a:r>
              <a:rPr lang="en-US" altLang="ko-KR" sz="4000">
                <a:solidFill>
                  <a:schemeClr val="bg2"/>
                </a:solidFill>
                <a:latin typeface="Arial" charset="0"/>
              </a:rPr>
              <a:t>. </a:t>
            </a:r>
            <a:r>
              <a:rPr lang="ko-KR" altLang="en-US" sz="4000">
                <a:solidFill>
                  <a:schemeClr val="bg2"/>
                </a:solidFill>
                <a:latin typeface="Arial" charset="0"/>
              </a:rPr>
              <a:t>스레드</a:t>
            </a:r>
            <a:r>
              <a:rPr lang="en-US" altLang="ko-KR" sz="4000">
                <a:solidFill>
                  <a:schemeClr val="bg2"/>
                </a:solidFill>
                <a:latin typeface="Arial" charset="0"/>
              </a:rPr>
              <a:t>(Thread)</a:t>
            </a:r>
          </a:p>
        </p:txBody>
      </p:sp>
      <p:grpSp>
        <p:nvGrpSpPr>
          <p:cNvPr id="2052" name="Group 15"/>
          <p:cNvGrpSpPr>
            <a:grpSpLocks/>
          </p:cNvGrpSpPr>
          <p:nvPr/>
        </p:nvGrpSpPr>
        <p:grpSpPr bwMode="auto">
          <a:xfrm>
            <a:off x="228600" y="152400"/>
            <a:ext cx="8686800" cy="6553200"/>
            <a:chOff x="144" y="96"/>
            <a:chExt cx="5472" cy="4128"/>
          </a:xfrm>
        </p:grpSpPr>
        <p:sp>
          <p:nvSpPr>
            <p:cNvPr id="2053" name="Line 10"/>
            <p:cNvSpPr>
              <a:spLocks noChangeShapeType="1"/>
            </p:cNvSpPr>
            <p:nvPr/>
          </p:nvSpPr>
          <p:spPr bwMode="auto">
            <a:xfrm>
              <a:off x="144" y="96"/>
              <a:ext cx="54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4" name="Line 12"/>
            <p:cNvSpPr>
              <a:spLocks noChangeShapeType="1"/>
            </p:cNvSpPr>
            <p:nvPr/>
          </p:nvSpPr>
          <p:spPr bwMode="auto">
            <a:xfrm>
              <a:off x="5616" y="96"/>
              <a:ext cx="0" cy="412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5" name="Line 13"/>
            <p:cNvSpPr>
              <a:spLocks noChangeShapeType="1"/>
            </p:cNvSpPr>
            <p:nvPr/>
          </p:nvSpPr>
          <p:spPr bwMode="auto">
            <a:xfrm>
              <a:off x="144" y="96"/>
              <a:ext cx="0" cy="412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56" name="Line 14"/>
            <p:cNvSpPr>
              <a:spLocks noChangeShapeType="1"/>
            </p:cNvSpPr>
            <p:nvPr/>
          </p:nvSpPr>
          <p:spPr bwMode="auto">
            <a:xfrm>
              <a:off x="144" y="4224"/>
              <a:ext cx="54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017CEAA6-9004-44CB-B28F-AC28CDE81622}" type="slidenum">
              <a:rPr lang="en-US" altLang="ko-KR" b="0" smtClean="0"/>
              <a:pPr eaLnBrk="1" hangingPunct="1"/>
              <a:t>10</a:t>
            </a:fld>
            <a:endParaRPr lang="en-US" altLang="ko-KR" b="0" smtClean="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04800" y="1141413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System.in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표준 입력장치와 연결된 </a:t>
            </a:r>
            <a:r>
              <a:rPr lang="en-US" altLang="ko-KR"/>
              <a:t>InputStream(</a:t>
            </a:r>
            <a:r>
              <a:rPr lang="ko-KR" altLang="en-US"/>
              <a:t>키보드</a:t>
            </a:r>
            <a:r>
              <a:rPr lang="en-US" altLang="ko-KR"/>
              <a:t>, </a:t>
            </a:r>
            <a:r>
              <a:rPr lang="ko-KR" altLang="en-US"/>
              <a:t>키패드 등</a:t>
            </a:r>
            <a:r>
              <a:rPr lang="en-US" altLang="ko-KR"/>
              <a:t>)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JVM</a:t>
            </a:r>
            <a:r>
              <a:rPr lang="ko-KR" altLang="en-US"/>
              <a:t>의 구동과 함께 생성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표준장치의 입출력</a:t>
            </a:r>
            <a:endParaRPr lang="ko-KR" altLang="en-US" sz="2800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304800" y="2057400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System.out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표준 출력장치와 연결된 </a:t>
            </a:r>
            <a:r>
              <a:rPr lang="en-US" altLang="ko-KR"/>
              <a:t>OutputStream(</a:t>
            </a:r>
            <a:r>
              <a:rPr lang="ko-KR" altLang="en-US"/>
              <a:t>모니터</a:t>
            </a:r>
            <a:r>
              <a:rPr lang="en-US" altLang="ko-KR"/>
              <a:t>, LCD </a:t>
            </a:r>
            <a:r>
              <a:rPr lang="ko-KR" altLang="en-US"/>
              <a:t>등</a:t>
            </a:r>
            <a:r>
              <a:rPr lang="en-US" altLang="ko-KR"/>
              <a:t>)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JVM</a:t>
            </a:r>
            <a:r>
              <a:rPr lang="ko-KR" altLang="en-US"/>
              <a:t>의 구동과 함께 생성</a:t>
            </a:r>
          </a:p>
        </p:txBody>
      </p:sp>
      <p:sp>
        <p:nvSpPr>
          <p:cNvPr id="11270" name="Text Box 23"/>
          <p:cNvSpPr txBox="1">
            <a:spLocks noChangeArrowheads="1"/>
          </p:cNvSpPr>
          <p:nvPr/>
        </p:nvSpPr>
        <p:spPr bwMode="auto">
          <a:xfrm>
            <a:off x="304800" y="2957513"/>
            <a:ext cx="8093075" cy="671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System.err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기능은 </a:t>
            </a:r>
            <a:r>
              <a:rPr lang="en-US" altLang="ko-KR"/>
              <a:t>System.out</a:t>
            </a:r>
            <a:r>
              <a:rPr lang="ko-KR" altLang="en-US"/>
              <a:t>과 동일하며 주로 에러 메세지 출력에 사용</a:t>
            </a:r>
            <a:endParaRPr lang="ko-KR" altLang="en-US">
              <a:solidFill>
                <a:srgbClr val="0000CC"/>
              </a:solidFill>
            </a:endParaRPr>
          </a:p>
        </p:txBody>
      </p:sp>
      <p:pic>
        <p:nvPicPr>
          <p:cNvPr id="1127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57600"/>
            <a:ext cx="50863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AC6A0981-9C2D-4C64-A0E5-B3BD1285EF4A}" type="slidenum">
              <a:rPr lang="en-US" altLang="ko-KR" b="0" smtClean="0"/>
              <a:pPr eaLnBrk="1" hangingPunct="1"/>
              <a:t>11</a:t>
            </a:fld>
            <a:endParaRPr lang="en-US" altLang="ko-KR" b="0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04800" y="1141413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FileInputStream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지정한 파일로부터 바이트 단위의 입력을 수행하는 클래스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InputStream</a:t>
            </a:r>
            <a:r>
              <a:rPr lang="ko-KR" altLang="en-US"/>
              <a:t>을 상속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파일을 통한 입출력</a:t>
            </a:r>
            <a:r>
              <a:rPr lang="en-US" altLang="ko-KR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(1/2)</a:t>
            </a:r>
            <a:endParaRPr lang="en-US" altLang="ko-KR" sz="2800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40681" name="Group 41"/>
          <p:cNvGraphicFramePr>
            <a:graphicFrameLocks noGrp="1"/>
          </p:cNvGraphicFramePr>
          <p:nvPr/>
        </p:nvGraphicFramePr>
        <p:xfrm>
          <a:off x="457200" y="2819400"/>
          <a:ext cx="8229600" cy="1439863"/>
        </p:xfrm>
        <a:graphic>
          <a:graphicData uri="http://schemas.openxmlformats.org/drawingml/2006/table">
            <a:tbl>
              <a:tblPr/>
              <a:tblGrid>
                <a:gridCol w="2819400"/>
                <a:gridCol w="5410200"/>
              </a:tblGrid>
              <a:tr h="396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생성자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FileInputStream(String fileName)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fileName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해당하는 파일객체를 생성 후 이를 이용한 입력 스트림 생성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FileInputStream(File file)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객체를 이용한 입력스트림 생성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304800" y="2362200"/>
            <a:ext cx="80930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생성자</a:t>
            </a:r>
            <a:endParaRPr lang="ko-KR" altLang="en-US"/>
          </a:p>
        </p:txBody>
      </p:sp>
      <p:sp>
        <p:nvSpPr>
          <p:cNvPr id="12308" name="Text Box 35"/>
          <p:cNvSpPr txBox="1">
            <a:spLocks noChangeArrowheads="1"/>
          </p:cNvSpPr>
          <p:nvPr/>
        </p:nvSpPr>
        <p:spPr bwMode="auto">
          <a:xfrm>
            <a:off x="457200" y="4495800"/>
            <a:ext cx="8229600" cy="52863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>
                <a:solidFill>
                  <a:srgbClr val="000000"/>
                </a:solidFill>
              </a:rPr>
              <a:t>FileInputStream fis = </a:t>
            </a:r>
            <a:r>
              <a:rPr lang="en-US" altLang="ko-KR">
                <a:solidFill>
                  <a:srgbClr val="7F0055"/>
                </a:solidFill>
              </a:rPr>
              <a:t>new</a:t>
            </a:r>
            <a:r>
              <a:rPr lang="en-US" altLang="ko-KR">
                <a:solidFill>
                  <a:srgbClr val="000000"/>
                </a:solidFill>
              </a:rPr>
              <a:t> FileInputStream(</a:t>
            </a:r>
            <a:r>
              <a:rPr lang="en-US" altLang="ko-KR">
                <a:solidFill>
                  <a:srgbClr val="2A00FF"/>
                </a:solidFill>
              </a:rPr>
              <a:t>"C:\\test.txt"</a:t>
            </a:r>
            <a:r>
              <a:rPr lang="en-US" altLang="ko-KR">
                <a:solidFill>
                  <a:srgbClr val="000000"/>
                </a:solidFill>
              </a:rPr>
              <a:t>);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A0866610-D4FC-4EE6-A0BD-2058C3610D83}" type="slidenum">
              <a:rPr lang="en-US" altLang="ko-KR" b="0" smtClean="0"/>
              <a:pPr eaLnBrk="1" hangingPunct="1"/>
              <a:t>12</a:t>
            </a:fld>
            <a:endParaRPr lang="en-US" altLang="ko-KR" b="0" smtClean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04800" y="1141413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FileOutputStream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지정한 파일로 바이트 단위의 출력을 수행하는 클래스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OutputStream</a:t>
            </a:r>
            <a:r>
              <a:rPr lang="ko-KR" altLang="en-US"/>
              <a:t>을 상속</a:t>
            </a:r>
            <a:endParaRPr lang="ko-KR" altLang="en-US">
              <a:solidFill>
                <a:srgbClr val="0000CC"/>
              </a:solidFill>
            </a:endParaRP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파일을 통한 입출력</a:t>
            </a:r>
            <a:r>
              <a:rPr lang="en-US" altLang="ko-KR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(2/2)</a:t>
            </a:r>
            <a:endParaRPr lang="en-US" altLang="ko-KR" sz="2800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42729" name="Group 41"/>
          <p:cNvGraphicFramePr>
            <a:graphicFrameLocks noGrp="1"/>
          </p:cNvGraphicFramePr>
          <p:nvPr/>
        </p:nvGraphicFramePr>
        <p:xfrm>
          <a:off x="609600" y="2743200"/>
          <a:ext cx="8229600" cy="3230563"/>
        </p:xfrm>
        <a:graphic>
          <a:graphicData uri="http://schemas.openxmlformats.org/drawingml/2006/table">
            <a:tbl>
              <a:tblPr/>
              <a:tblGrid>
                <a:gridCol w="2819400"/>
                <a:gridCol w="5410200"/>
              </a:tblGrid>
              <a:tr h="396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생성자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FileOutputStream(String fileName)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fileName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해당하는 파일객체를 생성 후 이를 이용한 출력 스트림 생성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FileOutputStream(String fileName, boolean append)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fileName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해당하는 파일객체를 생성 후 이를 이용한 출력 스트림 생성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append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경우 기존의 파일에 이어쓰기를 한다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FileOutputStream(File file)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객체를 이용한 출력스트림 생성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FileOutputStream(File file, boolean append)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객체를 이용한 출력스트림 생성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append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가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true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경우 기존의 파일에 이어쓰기를 한다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7" name="Text Box 18"/>
          <p:cNvSpPr txBox="1">
            <a:spLocks noChangeArrowheads="1"/>
          </p:cNvSpPr>
          <p:nvPr/>
        </p:nvSpPr>
        <p:spPr bwMode="auto">
          <a:xfrm>
            <a:off x="304800" y="2286000"/>
            <a:ext cx="80930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생성자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5"/>
          <p:cNvSpPr>
            <a:spLocks noChangeShapeType="1"/>
          </p:cNvSpPr>
          <p:nvPr/>
        </p:nvSpPr>
        <p:spPr bwMode="auto">
          <a:xfrm>
            <a:off x="790575" y="4724400"/>
            <a:ext cx="7940675" cy="0"/>
          </a:xfrm>
          <a:prstGeom prst="line">
            <a:avLst/>
          </a:prstGeom>
          <a:noFill/>
          <a:ln w="63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600200" y="1066800"/>
            <a:ext cx="6132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4000">
                <a:solidFill>
                  <a:schemeClr val="bg2"/>
                </a:solidFill>
                <a:latin typeface="Arial" charset="0"/>
              </a:rPr>
              <a:t>네트워크</a:t>
            </a:r>
            <a:endParaRPr lang="en-US" altLang="ko-KR" sz="40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228600" y="152400"/>
            <a:ext cx="8686800" cy="6553200"/>
            <a:chOff x="144" y="96"/>
            <a:chExt cx="5472" cy="4128"/>
          </a:xfrm>
        </p:grpSpPr>
        <p:sp>
          <p:nvSpPr>
            <p:cNvPr id="14341" name="Line 10"/>
            <p:cNvSpPr>
              <a:spLocks noChangeShapeType="1"/>
            </p:cNvSpPr>
            <p:nvPr/>
          </p:nvSpPr>
          <p:spPr bwMode="auto">
            <a:xfrm>
              <a:off x="144" y="96"/>
              <a:ext cx="54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2" name="Line 12"/>
            <p:cNvSpPr>
              <a:spLocks noChangeShapeType="1"/>
            </p:cNvSpPr>
            <p:nvPr/>
          </p:nvSpPr>
          <p:spPr bwMode="auto">
            <a:xfrm>
              <a:off x="5616" y="96"/>
              <a:ext cx="0" cy="412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3" name="Line 13"/>
            <p:cNvSpPr>
              <a:spLocks noChangeShapeType="1"/>
            </p:cNvSpPr>
            <p:nvPr/>
          </p:nvSpPr>
          <p:spPr bwMode="auto">
            <a:xfrm>
              <a:off x="144" y="96"/>
              <a:ext cx="0" cy="412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4" name="Line 14"/>
            <p:cNvSpPr>
              <a:spLocks noChangeShapeType="1"/>
            </p:cNvSpPr>
            <p:nvPr/>
          </p:nvSpPr>
          <p:spPr bwMode="auto">
            <a:xfrm>
              <a:off x="144" y="4224"/>
              <a:ext cx="54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E6702E6-2F8D-4840-B1C1-A7616CA28A53}" type="slidenum">
              <a:rPr lang="en-US" altLang="ko-KR" b="0" smtClean="0"/>
              <a:pPr eaLnBrk="1" hangingPunct="1"/>
              <a:t>14</a:t>
            </a:fld>
            <a:endParaRPr lang="en-US" altLang="ko-KR" b="0" smtClean="0"/>
          </a:p>
        </p:txBody>
      </p:sp>
      <p:sp>
        <p:nvSpPr>
          <p:cNvPr id="205900" name="Rectangle 76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프로토콜</a:t>
            </a:r>
            <a:endParaRPr lang="ko-KR" altLang="en-US" sz="280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364" name="Text Box 78"/>
          <p:cNvSpPr txBox="1">
            <a:spLocks noChangeArrowheads="1"/>
          </p:cNvSpPr>
          <p:nvPr/>
        </p:nvSpPr>
        <p:spPr bwMode="auto">
          <a:xfrm>
            <a:off x="517525" y="1141413"/>
            <a:ext cx="8093075" cy="671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프로토콜</a:t>
            </a:r>
            <a:r>
              <a:rPr lang="en-US" altLang="ko-KR" sz="2000"/>
              <a:t>(protocol)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통신규약</a:t>
            </a:r>
            <a:r>
              <a:rPr lang="en-US" altLang="ko-KR"/>
              <a:t>. </a:t>
            </a:r>
            <a:r>
              <a:rPr lang="ko-KR" altLang="en-US"/>
              <a:t>컴퓨터간에 통신을 하기 위한 약속과 절차</a:t>
            </a:r>
          </a:p>
        </p:txBody>
      </p:sp>
      <p:sp>
        <p:nvSpPr>
          <p:cNvPr id="15365" name="Text Box 82"/>
          <p:cNvSpPr txBox="1">
            <a:spLocks noChangeArrowheads="1"/>
          </p:cNvSpPr>
          <p:nvPr/>
        </p:nvSpPr>
        <p:spPr bwMode="auto">
          <a:xfrm>
            <a:off x="517525" y="1905000"/>
            <a:ext cx="8397875" cy="1220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TCP(Transmission Control Protocol)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연결지향 프로토콜로 송수신자가 상호 접속 후 데이터 전송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데이터 유실 없이 안전한 통신이 가능하며 데이터를 보낸 순서대로 받음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HTTP, FTP, Telnet </a:t>
            </a:r>
            <a:r>
              <a:rPr lang="ko-KR" altLang="en-US"/>
              <a:t>등 신뢰성이 필요한 통신에 사용</a:t>
            </a:r>
          </a:p>
        </p:txBody>
      </p:sp>
      <p:sp>
        <p:nvSpPr>
          <p:cNvPr id="15366" name="Text Box 83"/>
          <p:cNvSpPr txBox="1">
            <a:spLocks noChangeArrowheads="1"/>
          </p:cNvSpPr>
          <p:nvPr/>
        </p:nvSpPr>
        <p:spPr bwMode="auto">
          <a:xfrm>
            <a:off x="517525" y="3200400"/>
            <a:ext cx="80930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UDP(User Datagram Protocol)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비연결지향 프로토콜로 데이터 유실 가능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TCP</a:t>
            </a:r>
            <a:r>
              <a:rPr lang="ko-KR" altLang="en-US"/>
              <a:t>에 비해 단순하고 속도가 빠름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음악이나 동영상 재생 등 데이터가 일부 유실되어도 크게 문제가 없는 서비스</a:t>
            </a:r>
          </a:p>
        </p:txBody>
      </p:sp>
      <p:sp>
        <p:nvSpPr>
          <p:cNvPr id="15367" name="Text Box 84"/>
          <p:cNvSpPr txBox="1">
            <a:spLocks noChangeArrowheads="1"/>
          </p:cNvSpPr>
          <p:nvPr/>
        </p:nvSpPr>
        <p:spPr bwMode="auto">
          <a:xfrm>
            <a:off x="517525" y="4722813"/>
            <a:ext cx="8093075" cy="1220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HTTP(HyperText Transfer Protocol)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웹 서버와 브라우저간에 하이퍼텍스트를 전송하기 위한 프로토콜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TCP</a:t>
            </a:r>
            <a:r>
              <a:rPr lang="ko-KR" altLang="en-US"/>
              <a:t>를 이용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Stateless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8BF64BFA-172D-415C-84DD-DFC59FA964FB}" type="slidenum">
              <a:rPr lang="en-US" altLang="ko-KR" b="0" smtClean="0"/>
              <a:pPr eaLnBrk="1" hangingPunct="1"/>
              <a:t>15</a:t>
            </a:fld>
            <a:endParaRPr lang="en-US" altLang="ko-KR" b="0" smtClean="0"/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소켓</a:t>
            </a:r>
            <a:endParaRPr lang="ko-KR" altLang="en-US" sz="280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17525" y="1143000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소켓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네트워크로 연결된 컴퓨터의 접점에 위치한 통신객체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네트워크 통신을 하기 위해서 생성하고 이를 통해 데이터를 교환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17525" y="2209800"/>
            <a:ext cx="8093075" cy="1220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소켓의 타입</a:t>
            </a:r>
            <a:r>
              <a:rPr lang="en-US" altLang="ko-KR" sz="2000"/>
              <a:t>(</a:t>
            </a:r>
            <a:r>
              <a:rPr lang="ko-KR" altLang="en-US" sz="2000"/>
              <a:t>통신 방식에 따른 분류</a:t>
            </a:r>
            <a:r>
              <a:rPr lang="en-US" altLang="ko-KR" sz="2000"/>
              <a:t>)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TCP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UDP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raw IP</a:t>
            </a: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517525" y="3581400"/>
            <a:ext cx="8093075" cy="177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소켓의 구성요소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인터넷 프로토콜</a:t>
            </a:r>
            <a:r>
              <a:rPr lang="en-US" altLang="ko-KR"/>
              <a:t>(</a:t>
            </a:r>
            <a:r>
              <a:rPr lang="ko-KR" altLang="en-US"/>
              <a:t>타입</a:t>
            </a:r>
            <a:r>
              <a:rPr lang="en-US" altLang="ko-KR"/>
              <a:t>)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로컬 </a:t>
            </a:r>
            <a:r>
              <a:rPr lang="en-US" altLang="ko-KR"/>
              <a:t>IP </a:t>
            </a:r>
            <a:r>
              <a:rPr lang="ko-KR" altLang="en-US"/>
              <a:t>주소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로컬 포트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원격 </a:t>
            </a:r>
            <a:r>
              <a:rPr lang="en-US" altLang="ko-KR"/>
              <a:t>IP </a:t>
            </a:r>
            <a:r>
              <a:rPr lang="ko-KR" altLang="en-US"/>
              <a:t>주소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원격 포트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78D2DB06-7BDB-4904-9F31-4DA80E3D8F26}" type="slidenum">
              <a:rPr lang="en-US" altLang="ko-KR" b="0" smtClean="0"/>
              <a:pPr eaLnBrk="1" hangingPunct="1"/>
              <a:t>16</a:t>
            </a:fld>
            <a:endParaRPr lang="en-US" altLang="ko-KR" b="0" smtClean="0"/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en-US" altLang="ko-KR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TCP</a:t>
            </a:r>
            <a:endParaRPr lang="en-US" altLang="ko-KR" sz="280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517525" y="1143000"/>
            <a:ext cx="8093075" cy="671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java.net.Socket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TCP </a:t>
            </a:r>
            <a:r>
              <a:rPr lang="ko-KR" altLang="en-US"/>
              <a:t>통신을 하기 위한 소켓 클래스</a:t>
            </a:r>
          </a:p>
        </p:txBody>
      </p:sp>
      <p:graphicFrame>
        <p:nvGraphicFramePr>
          <p:cNvPr id="314394" name="Group 26"/>
          <p:cNvGraphicFramePr>
            <a:graphicFrameLocks noGrp="1"/>
          </p:cNvGraphicFramePr>
          <p:nvPr>
            <p:ph/>
          </p:nvPr>
        </p:nvGraphicFramePr>
        <p:xfrm>
          <a:off x="457200" y="1954213"/>
          <a:ext cx="8229600" cy="1036637"/>
        </p:xfrm>
        <a:graphic>
          <a:graphicData uri="http://schemas.openxmlformats.org/drawingml/2006/table">
            <a:tbl>
              <a:tblPr/>
              <a:tblGrid>
                <a:gridCol w="2514600"/>
                <a:gridCol w="5715000"/>
              </a:tblGrid>
              <a:tr h="396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주요 생성자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40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Socket(String host, int port)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host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와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port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이용하여 서버에 접속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 생성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4422" name="Group 54"/>
          <p:cNvGraphicFramePr>
            <a:graphicFrameLocks noGrp="1"/>
          </p:cNvGraphicFramePr>
          <p:nvPr/>
        </p:nvGraphicFramePr>
        <p:xfrm>
          <a:off x="457200" y="3249613"/>
          <a:ext cx="8229600" cy="1493837"/>
        </p:xfrm>
        <a:graphic>
          <a:graphicData uri="http://schemas.openxmlformats.org/drawingml/2006/table">
            <a:tbl>
              <a:tblPr/>
              <a:tblGrid>
                <a:gridCol w="2514600"/>
                <a:gridCol w="5715000"/>
              </a:tblGrid>
              <a:tr h="396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주요 메소드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getInputStream()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소켓에서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InputStream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꺼낸다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getOutputStream()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소켓에서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OutputStream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꺼낸다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close()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소켓을 닫는다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BAADB415-5120-4A1B-91C6-F930E06A5830}" type="slidenum">
              <a:rPr lang="en-US" altLang="ko-KR" b="0" smtClean="0"/>
              <a:pPr eaLnBrk="1" hangingPunct="1"/>
              <a:t>17</a:t>
            </a:fld>
            <a:endParaRPr lang="en-US" altLang="ko-KR" b="0" smtClean="0"/>
          </a:p>
        </p:txBody>
      </p:sp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en-US" altLang="ko-KR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TCP</a:t>
            </a:r>
            <a:endParaRPr lang="en-US" altLang="ko-KR" sz="280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17525" y="1143000"/>
            <a:ext cx="8093075" cy="671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java.net.ServerSocket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클라이언트의 접속을 위한 서버소켓 클래스</a:t>
            </a:r>
          </a:p>
        </p:txBody>
      </p:sp>
      <p:graphicFrame>
        <p:nvGraphicFramePr>
          <p:cNvPr id="317477" name="Group 37"/>
          <p:cNvGraphicFramePr>
            <a:graphicFrameLocks noGrp="1"/>
          </p:cNvGraphicFramePr>
          <p:nvPr>
            <p:ph/>
          </p:nvPr>
        </p:nvGraphicFramePr>
        <p:xfrm>
          <a:off x="457200" y="1952625"/>
          <a:ext cx="8229600" cy="762000"/>
        </p:xfrm>
        <a:graphic>
          <a:graphicData uri="http://schemas.openxmlformats.org/drawingml/2006/table">
            <a:tbl>
              <a:tblPr/>
              <a:tblGrid>
                <a:gridCol w="2514600"/>
                <a:gridCol w="571500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주요 생성자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ServerSocket(int port)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port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오픈하여 서버소켓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481" name="Group 41"/>
          <p:cNvGraphicFramePr>
            <a:graphicFrameLocks noGrp="1"/>
          </p:cNvGraphicFramePr>
          <p:nvPr/>
        </p:nvGraphicFramePr>
        <p:xfrm>
          <a:off x="457200" y="2943225"/>
          <a:ext cx="8229600" cy="1401763"/>
        </p:xfrm>
        <a:graphic>
          <a:graphicData uri="http://schemas.openxmlformats.org/drawingml/2006/table">
            <a:tbl>
              <a:tblPr/>
              <a:tblGrid>
                <a:gridCol w="2514600"/>
                <a:gridCol w="5715000"/>
              </a:tblGrid>
              <a:tr h="396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주요 메소드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9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accept()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클라이언트의 접속을 기다리며 접속요청이 올 때까지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block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된다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클라이언트 접속 시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Socket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close()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소켓을 닫는다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8F4F24C-5835-41D4-B51A-312C6BB719CA}" type="slidenum">
              <a:rPr lang="en-US" altLang="ko-KR" b="0" smtClean="0"/>
              <a:pPr eaLnBrk="1" hangingPunct="1"/>
              <a:t>18</a:t>
            </a:fld>
            <a:endParaRPr lang="en-US" altLang="ko-KR" b="0" smtClean="0"/>
          </a:p>
        </p:txBody>
      </p:sp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실습 </a:t>
            </a:r>
            <a:r>
              <a:rPr lang="en-US" altLang="ko-KR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에코 서버 개발</a:t>
            </a:r>
            <a:endParaRPr lang="ko-KR" altLang="en-US" sz="280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17525" y="1143000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에코 서버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네트워크 프로그램 개발 시 클라이언트와 서버의 통신 상태를 테스트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클라이언트에서 받은 데이터를 그대로 반송</a:t>
            </a:r>
          </a:p>
        </p:txBody>
      </p:sp>
      <p:sp>
        <p:nvSpPr>
          <p:cNvPr id="19461" name="Text Box 30"/>
          <p:cNvSpPr txBox="1">
            <a:spLocks noChangeArrowheads="1"/>
          </p:cNvSpPr>
          <p:nvPr/>
        </p:nvSpPr>
        <p:spPr bwMode="auto">
          <a:xfrm>
            <a:off x="517525" y="2268538"/>
            <a:ext cx="8093075" cy="177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서버 개발 순서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서버소켓 생성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클라이언트 접속 대기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소켓에서 입출력 스트림 생성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입력 스트림에서 읽은 데이터를 출력 스트림으로 전송</a:t>
            </a:r>
          </a:p>
          <a:p>
            <a:pPr algn="l" eaLnBrk="1" hangingPunct="1">
              <a:buFont typeface="Wingdings" pitchFamily="2" charset="2"/>
              <a:buChar char="l"/>
            </a:pPr>
            <a:endParaRPr lang="en-US" altLang="ko-KR"/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517525" y="3957638"/>
            <a:ext cx="8093075" cy="206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클라이언트 개발 순서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소켓 생성</a:t>
            </a:r>
            <a:r>
              <a:rPr lang="en-US" altLang="ko-KR"/>
              <a:t>(</a:t>
            </a:r>
            <a:r>
              <a:rPr lang="ko-KR" altLang="en-US"/>
              <a:t>서버 접속 요청</a:t>
            </a:r>
            <a:r>
              <a:rPr lang="en-US" altLang="ko-KR"/>
              <a:t>)</a:t>
            </a:r>
            <a:endParaRPr lang="ko-KR" altLang="en-US"/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서버로 전송할 출력 스트림 생성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서버에서 보내는 데이터를 받기 위한 입력 스트림 생성</a:t>
            </a:r>
            <a:endParaRPr lang="en-US" altLang="ko-KR"/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키보드에서 입력한 문자를 꺼내기 위한 입력 스트림 생성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키보드에서 입력한 데이터를 출력 스트림으로 전송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서버에서 받은 데이터를 화면에 출력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9D02D291-29F5-42F2-A8E5-AD24AB3E0B83}" type="slidenum">
              <a:rPr lang="en-US" altLang="ko-KR" b="0" smtClean="0"/>
              <a:pPr eaLnBrk="1" hangingPunct="1"/>
              <a:t>2</a:t>
            </a:fld>
            <a:endParaRPr lang="en-US" altLang="ko-KR" b="0" smtClean="0"/>
          </a:p>
        </p:txBody>
      </p:sp>
      <p:sp>
        <p:nvSpPr>
          <p:cNvPr id="205900" name="Rectangle 76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스레드와 프로세스</a:t>
            </a:r>
            <a:endParaRPr lang="ko-KR" altLang="en-US" sz="280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76" name="Text Box 78"/>
          <p:cNvSpPr txBox="1">
            <a:spLocks noChangeArrowheads="1"/>
          </p:cNvSpPr>
          <p:nvPr/>
        </p:nvSpPr>
        <p:spPr bwMode="auto">
          <a:xfrm>
            <a:off x="517525" y="1143000"/>
            <a:ext cx="8093075" cy="671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프로세스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컴퓨터 내에 실행중인 프로그램</a:t>
            </a:r>
          </a:p>
        </p:txBody>
      </p:sp>
      <p:sp>
        <p:nvSpPr>
          <p:cNvPr id="3077" name="Text Box 82"/>
          <p:cNvSpPr txBox="1">
            <a:spLocks noChangeArrowheads="1"/>
          </p:cNvSpPr>
          <p:nvPr/>
        </p:nvSpPr>
        <p:spPr bwMode="auto">
          <a:xfrm>
            <a:off x="517525" y="1982788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멀티 프로세스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둘 이상의 프로세스가 실행되고 있는 상태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코드 공간과 데이터 공간이 독립적으로 각 프로세스에 할당됨</a:t>
            </a:r>
          </a:p>
        </p:txBody>
      </p:sp>
      <p:sp>
        <p:nvSpPr>
          <p:cNvPr id="3078" name="Text Box 83"/>
          <p:cNvSpPr txBox="1">
            <a:spLocks noChangeArrowheads="1"/>
          </p:cNvSpPr>
          <p:nvPr/>
        </p:nvSpPr>
        <p:spPr bwMode="auto">
          <a:xfrm>
            <a:off x="517525" y="3049588"/>
            <a:ext cx="8093075" cy="1220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스레드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프로세스 내에서 진행되는 프로그램의 흐름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스레드의 생성과 파괴는 코드 공간만 생성</a:t>
            </a:r>
            <a:r>
              <a:rPr lang="en-US" altLang="ko-KR"/>
              <a:t>/</a:t>
            </a:r>
            <a:r>
              <a:rPr lang="ko-KR" altLang="en-US"/>
              <a:t>파괴하면 되므로 프로세스보다 적은 자원을 소모</a:t>
            </a:r>
          </a:p>
        </p:txBody>
      </p:sp>
      <p:sp>
        <p:nvSpPr>
          <p:cNvPr id="3079" name="Text Box 84"/>
          <p:cNvSpPr txBox="1">
            <a:spLocks noChangeArrowheads="1"/>
          </p:cNvSpPr>
          <p:nvPr/>
        </p:nvSpPr>
        <p:spPr bwMode="auto">
          <a:xfrm>
            <a:off x="517525" y="4373563"/>
            <a:ext cx="80930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멀티 스레드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하나의 프로세스 내에서 둘 이상의 스레드가 동작하는 상태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코드 공간은 독립적으로 소유하지만 데이터 공간은 공유함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프로세스 간의 전환보다 스레드 간의 전환속도가 빠름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프로세스보다 효율적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FBFAF6F-E17D-4DAB-BD80-B298989FD6DA}" type="slidenum">
              <a:rPr lang="en-US" altLang="ko-KR" b="0" smtClean="0"/>
              <a:pPr eaLnBrk="1" hangingPunct="1"/>
              <a:t>3</a:t>
            </a:fld>
            <a:endParaRPr lang="en-US" altLang="ko-KR" b="0" smtClean="0"/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스레드 프로그램</a:t>
            </a:r>
            <a:endParaRPr lang="ko-KR" altLang="en-US" sz="280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517525" y="1143000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Single Thread </a:t>
            </a:r>
            <a:r>
              <a:rPr lang="ko-KR" altLang="en-US" sz="2000"/>
              <a:t>프로그램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스레드가 하나만 동작하는 프로그램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main() </a:t>
            </a:r>
            <a:r>
              <a:rPr lang="ko-KR" altLang="en-US"/>
              <a:t>메소드로 시작하는 일반적인 자바 프로그램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517525" y="2266950"/>
            <a:ext cx="8093075" cy="671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Multi Thread </a:t>
            </a:r>
            <a:r>
              <a:rPr lang="ko-KR" altLang="en-US" sz="2000"/>
              <a:t>프로그램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둘 이상의 스레드가 동시에 동작하는 프로그램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517525" y="3124200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스레드 만들기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extends Thread </a:t>
            </a:r>
            <a:r>
              <a:rPr lang="ko-KR" altLang="en-US"/>
              <a:t>또는 </a:t>
            </a:r>
            <a:r>
              <a:rPr lang="en-US" altLang="ko-KR"/>
              <a:t>implements Runnable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en-US" altLang="ko-KR"/>
              <a:t> run() </a:t>
            </a:r>
            <a:r>
              <a:rPr lang="ko-KR" altLang="en-US"/>
              <a:t>메소드 오버라이드 하여 실행할 내용 구현</a:t>
            </a:r>
          </a:p>
        </p:txBody>
      </p:sp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517525" y="4295775"/>
            <a:ext cx="8093075" cy="149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스레드 실행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extends Thread</a:t>
            </a:r>
          </a:p>
          <a:p>
            <a:pPr lvl="2" algn="l" eaLnBrk="1" hangingPunct="1">
              <a:buFont typeface="굴림" charset="-127"/>
              <a:buChar char="☞"/>
            </a:pPr>
            <a:r>
              <a:rPr lang="en-US" altLang="ko-KR"/>
              <a:t> Thread</a:t>
            </a:r>
            <a:r>
              <a:rPr lang="ko-KR" altLang="en-US"/>
              <a:t>를 상속한 객체 생성 후 </a:t>
            </a:r>
            <a:r>
              <a:rPr lang="en-US" altLang="ko-KR"/>
              <a:t>start() </a:t>
            </a:r>
            <a:r>
              <a:rPr lang="ko-KR" altLang="en-US"/>
              <a:t>메소드 호출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implements Runnable</a:t>
            </a:r>
          </a:p>
          <a:p>
            <a:pPr lvl="2" algn="l" eaLnBrk="1" hangingPunct="1">
              <a:buFont typeface="굴림" charset="-127"/>
              <a:buChar char="☞"/>
            </a:pPr>
            <a:r>
              <a:rPr lang="en-US" altLang="ko-KR"/>
              <a:t> new Thread(Runnable</a:t>
            </a:r>
            <a:r>
              <a:rPr lang="ko-KR" altLang="en-US"/>
              <a:t>을 구현한 객체</a:t>
            </a:r>
            <a:r>
              <a:rPr lang="en-US" altLang="ko-KR"/>
              <a:t>).start();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7052906-7F34-404F-9A01-9BA3CD180EF9}" type="slidenum">
              <a:rPr lang="en-US" altLang="ko-KR" b="0" smtClean="0"/>
              <a:pPr eaLnBrk="1" hangingPunct="1"/>
              <a:t>4</a:t>
            </a:fld>
            <a:endParaRPr lang="en-US" altLang="ko-KR" b="0" smtClean="0"/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 dirty="0" err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스레드의</a:t>
            </a:r>
            <a:r>
              <a:rPr lang="ko-KR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 생명주기</a:t>
            </a:r>
            <a:endParaRPr lang="en-US" altLang="ko-KR" sz="2800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17525" y="1143000"/>
            <a:ext cx="8093075" cy="2319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스레드의 상태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alive</a:t>
            </a:r>
          </a:p>
          <a:p>
            <a:pPr lvl="2" algn="l" eaLnBrk="1" hangingPunct="1">
              <a:buFont typeface="굴림" charset="-127"/>
              <a:buChar char="☞"/>
            </a:pPr>
            <a:r>
              <a:rPr lang="en-US" altLang="ko-KR"/>
              <a:t> </a:t>
            </a:r>
            <a:r>
              <a:rPr lang="ko-KR" altLang="en-US"/>
              <a:t>실행가능 상태 </a:t>
            </a:r>
            <a:r>
              <a:rPr lang="en-US" altLang="ko-KR"/>
              <a:t>: </a:t>
            </a:r>
            <a:r>
              <a:rPr lang="ko-KR" altLang="en-US"/>
              <a:t>스케쥴러의 선택을 기다림</a:t>
            </a:r>
          </a:p>
          <a:p>
            <a:pPr lvl="2" algn="l" eaLnBrk="1" hangingPunct="1">
              <a:buFont typeface="굴림" charset="-127"/>
              <a:buChar char="☞"/>
            </a:pPr>
            <a:r>
              <a:rPr lang="ko-KR" altLang="en-US"/>
              <a:t> 실행 상태 </a:t>
            </a:r>
            <a:r>
              <a:rPr lang="en-US" altLang="ko-KR"/>
              <a:t>: </a:t>
            </a:r>
            <a:r>
              <a:rPr lang="ko-KR" altLang="en-US"/>
              <a:t>스케쥴러의 선택을 받아 </a:t>
            </a:r>
            <a:r>
              <a:rPr lang="en-US" altLang="ko-KR"/>
              <a:t>CPU</a:t>
            </a:r>
            <a:r>
              <a:rPr lang="ko-KR" altLang="en-US"/>
              <a:t>를 차지하고 코드 수행 중</a:t>
            </a:r>
          </a:p>
          <a:p>
            <a:pPr lvl="2" algn="l" eaLnBrk="1" hangingPunct="1">
              <a:buFont typeface="굴림" charset="-127"/>
              <a:buChar char="☞"/>
            </a:pPr>
            <a:r>
              <a:rPr lang="ko-KR" altLang="en-US"/>
              <a:t> 대기 상태 </a:t>
            </a:r>
            <a:r>
              <a:rPr lang="en-US" altLang="ko-KR"/>
              <a:t>: </a:t>
            </a:r>
            <a:r>
              <a:rPr lang="ko-KR" altLang="en-US"/>
              <a:t>다양한 원인에 의해 쉬고 있는 상태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dead</a:t>
            </a:r>
          </a:p>
          <a:p>
            <a:pPr lvl="2" algn="l" eaLnBrk="1" hangingPunct="1">
              <a:buFont typeface="굴림" charset="-127"/>
              <a:buChar char="☞"/>
            </a:pPr>
            <a:r>
              <a:rPr lang="en-US" altLang="ko-KR"/>
              <a:t> run() </a:t>
            </a:r>
            <a:r>
              <a:rPr lang="ko-KR" altLang="en-US"/>
              <a:t>메소드를 모두 수행</a:t>
            </a:r>
          </a:p>
          <a:p>
            <a:pPr lvl="2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stop() </a:t>
            </a:r>
            <a:r>
              <a:rPr lang="ko-KR" altLang="en-US"/>
              <a:t>메소드에 의해 강제 종료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5"/>
          <p:cNvSpPr>
            <a:spLocks noChangeShapeType="1"/>
          </p:cNvSpPr>
          <p:nvPr/>
        </p:nvSpPr>
        <p:spPr bwMode="auto">
          <a:xfrm>
            <a:off x="790575" y="4724400"/>
            <a:ext cx="7940675" cy="0"/>
          </a:xfrm>
          <a:prstGeom prst="line">
            <a:avLst/>
          </a:prstGeom>
          <a:noFill/>
          <a:ln w="63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600200" y="1066800"/>
            <a:ext cx="6132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4000">
                <a:solidFill>
                  <a:schemeClr val="bg2"/>
                </a:solidFill>
                <a:latin typeface="Arial" charset="0"/>
              </a:rPr>
              <a:t>13</a:t>
            </a:r>
            <a:r>
              <a:rPr lang="ko-KR" altLang="en-US" sz="4000">
                <a:solidFill>
                  <a:schemeClr val="bg2"/>
                </a:solidFill>
                <a:latin typeface="Arial" charset="0"/>
              </a:rPr>
              <a:t>장</a:t>
            </a:r>
            <a:r>
              <a:rPr lang="en-US" altLang="ko-KR" sz="4000">
                <a:solidFill>
                  <a:schemeClr val="bg2"/>
                </a:solidFill>
                <a:latin typeface="Arial" charset="0"/>
              </a:rPr>
              <a:t>. I/O</a:t>
            </a:r>
          </a:p>
        </p:txBody>
      </p:sp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228600" y="152400"/>
            <a:ext cx="8686800" cy="6553200"/>
            <a:chOff x="144" y="96"/>
            <a:chExt cx="5472" cy="4128"/>
          </a:xfrm>
        </p:grpSpPr>
        <p:sp>
          <p:nvSpPr>
            <p:cNvPr id="6149" name="Line 10"/>
            <p:cNvSpPr>
              <a:spLocks noChangeShapeType="1"/>
            </p:cNvSpPr>
            <p:nvPr/>
          </p:nvSpPr>
          <p:spPr bwMode="auto">
            <a:xfrm>
              <a:off x="144" y="96"/>
              <a:ext cx="54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0" name="Line 12"/>
            <p:cNvSpPr>
              <a:spLocks noChangeShapeType="1"/>
            </p:cNvSpPr>
            <p:nvPr/>
          </p:nvSpPr>
          <p:spPr bwMode="auto">
            <a:xfrm>
              <a:off x="5616" y="96"/>
              <a:ext cx="0" cy="412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1" name="Line 13"/>
            <p:cNvSpPr>
              <a:spLocks noChangeShapeType="1"/>
            </p:cNvSpPr>
            <p:nvPr/>
          </p:nvSpPr>
          <p:spPr bwMode="auto">
            <a:xfrm>
              <a:off x="144" y="96"/>
              <a:ext cx="0" cy="4128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2" name="Line 14"/>
            <p:cNvSpPr>
              <a:spLocks noChangeShapeType="1"/>
            </p:cNvSpPr>
            <p:nvPr/>
          </p:nvSpPr>
          <p:spPr bwMode="auto">
            <a:xfrm>
              <a:off x="144" y="4224"/>
              <a:ext cx="54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E6448CE4-4EF6-4688-BC84-6FB1B32FB82A}" type="slidenum">
              <a:rPr lang="en-US" altLang="ko-KR" b="0" smtClean="0"/>
              <a:pPr eaLnBrk="1" hangingPunct="1"/>
              <a:t>6</a:t>
            </a:fld>
            <a:endParaRPr lang="en-US" altLang="ko-KR" b="0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325813" y="2727325"/>
            <a:ext cx="2495550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457200" y="2727325"/>
            <a:ext cx="1676400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762000" y="228600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/>
              <a:t>입력장치</a:t>
            </a:r>
          </a:p>
        </p:txBody>
      </p:sp>
      <p:sp>
        <p:nvSpPr>
          <p:cNvPr id="7174" name="Text Box 12"/>
          <p:cNvSpPr txBox="1">
            <a:spLocks noChangeArrowheads="1"/>
          </p:cNvSpPr>
          <p:nvPr/>
        </p:nvSpPr>
        <p:spPr bwMode="auto">
          <a:xfrm>
            <a:off x="4191000" y="22860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JAVA</a:t>
            </a:r>
          </a:p>
        </p:txBody>
      </p:sp>
      <p:sp>
        <p:nvSpPr>
          <p:cNvPr id="7175" name="Text Box 13"/>
          <p:cNvSpPr txBox="1">
            <a:spLocks noChangeArrowheads="1"/>
          </p:cNvSpPr>
          <p:nvPr/>
        </p:nvSpPr>
        <p:spPr bwMode="auto">
          <a:xfrm>
            <a:off x="7315200" y="228600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/>
              <a:t>출력장치</a:t>
            </a:r>
          </a:p>
        </p:txBody>
      </p:sp>
      <p:sp>
        <p:nvSpPr>
          <p:cNvPr id="205850" name="AutoShape 26"/>
          <p:cNvSpPr>
            <a:spLocks noChangeArrowheads="1"/>
          </p:cNvSpPr>
          <p:nvPr/>
        </p:nvSpPr>
        <p:spPr bwMode="auto">
          <a:xfrm>
            <a:off x="1981200" y="3352800"/>
            <a:ext cx="1752600" cy="358775"/>
          </a:xfrm>
          <a:prstGeom prst="curvedDownArrow">
            <a:avLst>
              <a:gd name="adj1" fmla="val 97699"/>
              <a:gd name="adj2" fmla="val 19539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ko-KR"/>
          </a:p>
        </p:txBody>
      </p:sp>
      <p:pic>
        <p:nvPicPr>
          <p:cNvPr id="7177" name="Picture 44" descr="MPj031649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70200"/>
            <a:ext cx="1066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45" descr="MCj0431589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49" descr="MCj042419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2819400"/>
            <a:ext cx="7461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Rectangle 50"/>
          <p:cNvSpPr>
            <a:spLocks noChangeArrowheads="1"/>
          </p:cNvSpPr>
          <p:nvPr/>
        </p:nvSpPr>
        <p:spPr bwMode="auto">
          <a:xfrm>
            <a:off x="7010400" y="2727325"/>
            <a:ext cx="1676400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pic>
        <p:nvPicPr>
          <p:cNvPr id="7181" name="Picture 52" descr="MCj0431589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62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60" descr="j0300520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61" descr="j0300520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5300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87" name="AutoShape 63"/>
          <p:cNvSpPr>
            <a:spLocks noChangeArrowheads="1"/>
          </p:cNvSpPr>
          <p:nvPr/>
        </p:nvSpPr>
        <p:spPr bwMode="auto">
          <a:xfrm>
            <a:off x="1981200" y="4662488"/>
            <a:ext cx="1752600" cy="358775"/>
          </a:xfrm>
          <a:prstGeom prst="curvedDownArrow">
            <a:avLst>
              <a:gd name="adj1" fmla="val 97699"/>
              <a:gd name="adj2" fmla="val 19539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205888" name="AutoShape 64"/>
          <p:cNvSpPr>
            <a:spLocks noChangeArrowheads="1"/>
          </p:cNvSpPr>
          <p:nvPr/>
        </p:nvSpPr>
        <p:spPr bwMode="auto">
          <a:xfrm>
            <a:off x="5638800" y="3352800"/>
            <a:ext cx="1752600" cy="358775"/>
          </a:xfrm>
          <a:prstGeom prst="curvedDownArrow">
            <a:avLst>
              <a:gd name="adj1" fmla="val 97699"/>
              <a:gd name="adj2" fmla="val 19539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205889" name="AutoShape 65"/>
          <p:cNvSpPr>
            <a:spLocks noChangeArrowheads="1"/>
          </p:cNvSpPr>
          <p:nvPr/>
        </p:nvSpPr>
        <p:spPr bwMode="auto">
          <a:xfrm>
            <a:off x="5638800" y="4662488"/>
            <a:ext cx="1752600" cy="358775"/>
          </a:xfrm>
          <a:prstGeom prst="curvedDownArrow">
            <a:avLst>
              <a:gd name="adj1" fmla="val 97699"/>
              <a:gd name="adj2" fmla="val 19539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438400" y="2971800"/>
            <a:ext cx="630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byte</a:t>
            </a:r>
          </a:p>
        </p:txBody>
      </p:sp>
      <p:sp>
        <p:nvSpPr>
          <p:cNvPr id="205891" name="Text Box 67"/>
          <p:cNvSpPr txBox="1">
            <a:spLocks noChangeArrowheads="1"/>
          </p:cNvSpPr>
          <p:nvPr/>
        </p:nvSpPr>
        <p:spPr bwMode="auto">
          <a:xfrm>
            <a:off x="6096000" y="2971800"/>
            <a:ext cx="630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byte</a:t>
            </a:r>
          </a:p>
        </p:txBody>
      </p:sp>
      <p:sp>
        <p:nvSpPr>
          <p:cNvPr id="205892" name="Text Box 68"/>
          <p:cNvSpPr txBox="1">
            <a:spLocks noChangeArrowheads="1"/>
          </p:cNvSpPr>
          <p:nvPr/>
        </p:nvSpPr>
        <p:spPr bwMode="auto">
          <a:xfrm>
            <a:off x="2438400" y="4267200"/>
            <a:ext cx="642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char</a:t>
            </a:r>
          </a:p>
        </p:txBody>
      </p:sp>
      <p:sp>
        <p:nvSpPr>
          <p:cNvPr id="205893" name="Text Box 69"/>
          <p:cNvSpPr txBox="1">
            <a:spLocks noChangeArrowheads="1"/>
          </p:cNvSpPr>
          <p:nvPr/>
        </p:nvSpPr>
        <p:spPr bwMode="auto">
          <a:xfrm>
            <a:off x="6096000" y="4267200"/>
            <a:ext cx="642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char</a:t>
            </a:r>
          </a:p>
        </p:txBody>
      </p:sp>
      <p:sp>
        <p:nvSpPr>
          <p:cNvPr id="205894" name="Text Box 70"/>
          <p:cNvSpPr txBox="1">
            <a:spLocks noChangeArrowheads="1"/>
          </p:cNvSpPr>
          <p:nvPr/>
        </p:nvSpPr>
        <p:spPr bwMode="auto">
          <a:xfrm>
            <a:off x="2057400" y="3657600"/>
            <a:ext cx="158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2000"/>
              <a:t>InputStream</a:t>
            </a:r>
          </a:p>
        </p:txBody>
      </p:sp>
      <p:sp>
        <p:nvSpPr>
          <p:cNvPr id="205895" name="Text Box 71"/>
          <p:cNvSpPr txBox="1">
            <a:spLocks noChangeArrowheads="1"/>
          </p:cNvSpPr>
          <p:nvPr/>
        </p:nvSpPr>
        <p:spPr bwMode="auto">
          <a:xfrm>
            <a:off x="5715000" y="3657600"/>
            <a:ext cx="178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2000"/>
              <a:t>OutputStream</a:t>
            </a:r>
          </a:p>
        </p:txBody>
      </p:sp>
      <p:sp>
        <p:nvSpPr>
          <p:cNvPr id="205896" name="Text Box 72"/>
          <p:cNvSpPr txBox="1">
            <a:spLocks noChangeArrowheads="1"/>
          </p:cNvSpPr>
          <p:nvPr/>
        </p:nvSpPr>
        <p:spPr bwMode="auto">
          <a:xfrm>
            <a:off x="2273300" y="4953000"/>
            <a:ext cx="1006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2000"/>
              <a:t>Reader</a:t>
            </a:r>
          </a:p>
        </p:txBody>
      </p:sp>
      <p:sp>
        <p:nvSpPr>
          <p:cNvPr id="205897" name="Text Box 73"/>
          <p:cNvSpPr txBox="1">
            <a:spLocks noChangeArrowheads="1"/>
          </p:cNvSpPr>
          <p:nvPr/>
        </p:nvSpPr>
        <p:spPr bwMode="auto">
          <a:xfrm>
            <a:off x="6007100" y="4953000"/>
            <a:ext cx="850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 sz="2000"/>
              <a:t>Writer</a:t>
            </a:r>
          </a:p>
        </p:txBody>
      </p:sp>
      <p:sp>
        <p:nvSpPr>
          <p:cNvPr id="205898" name="Text Box 74"/>
          <p:cNvSpPr txBox="1">
            <a:spLocks noChangeArrowheads="1"/>
          </p:cNvSpPr>
          <p:nvPr/>
        </p:nvSpPr>
        <p:spPr bwMode="auto">
          <a:xfrm>
            <a:off x="3954463" y="3352800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/>
              <a:t>바이트 단위</a:t>
            </a:r>
          </a:p>
        </p:txBody>
      </p:sp>
      <p:sp>
        <p:nvSpPr>
          <p:cNvPr id="205899" name="Text Box 75"/>
          <p:cNvSpPr txBox="1">
            <a:spLocks noChangeArrowheads="1"/>
          </p:cNvSpPr>
          <p:nvPr/>
        </p:nvSpPr>
        <p:spPr bwMode="auto">
          <a:xfrm>
            <a:off x="4083050" y="4662488"/>
            <a:ext cx="1154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/>
              <a:t>문자 단위</a:t>
            </a:r>
          </a:p>
        </p:txBody>
      </p:sp>
      <p:sp>
        <p:nvSpPr>
          <p:cNvPr id="205900" name="Rectangle 76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en-US" altLang="ko-KR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I/O </a:t>
            </a:r>
            <a:r>
              <a:rPr lang="ko-KR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분류 기준</a:t>
            </a:r>
            <a:r>
              <a:rPr lang="en-US" altLang="ko-KR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(1/2)</a:t>
            </a:r>
            <a:endParaRPr lang="en-US" altLang="ko-KR" sz="2800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98" name="Text Box 78"/>
          <p:cNvSpPr txBox="1">
            <a:spLocks noChangeArrowheads="1"/>
          </p:cNvSpPr>
          <p:nvPr/>
        </p:nvSpPr>
        <p:spPr bwMode="auto">
          <a:xfrm>
            <a:off x="517525" y="1143000"/>
            <a:ext cx="8093075" cy="946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 sz="2000"/>
              <a:t> </a:t>
            </a:r>
            <a:r>
              <a:rPr lang="ko-KR" altLang="en-US" sz="2000"/>
              <a:t>데이터 이동 단위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바이트</a:t>
            </a:r>
            <a:r>
              <a:rPr lang="en-US" altLang="ko-KR"/>
              <a:t>(byte) </a:t>
            </a:r>
            <a:r>
              <a:rPr lang="ko-KR" altLang="en-US"/>
              <a:t>단위 입출력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문자</a:t>
            </a:r>
            <a:r>
              <a:rPr lang="en-US" altLang="ko-KR"/>
              <a:t>(char) </a:t>
            </a:r>
            <a:r>
              <a:rPr lang="ko-KR" altLang="en-US"/>
              <a:t>단위 입출력</a:t>
            </a:r>
          </a:p>
        </p:txBody>
      </p:sp>
      <p:sp>
        <p:nvSpPr>
          <p:cNvPr id="205903" name="Text Box 79"/>
          <p:cNvSpPr txBox="1">
            <a:spLocks noChangeArrowheads="1"/>
          </p:cNvSpPr>
          <p:nvPr/>
        </p:nvSpPr>
        <p:spPr bwMode="auto">
          <a:xfrm>
            <a:off x="1828800" y="36576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a</a:t>
            </a:r>
          </a:p>
        </p:txBody>
      </p:sp>
      <p:sp>
        <p:nvSpPr>
          <p:cNvPr id="205904" name="Text Box 80"/>
          <p:cNvSpPr txBox="1">
            <a:spLocks noChangeArrowheads="1"/>
          </p:cNvSpPr>
          <p:nvPr/>
        </p:nvSpPr>
        <p:spPr bwMode="auto">
          <a:xfrm>
            <a:off x="2041525" y="36576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b</a:t>
            </a:r>
          </a:p>
        </p:txBody>
      </p:sp>
      <p:sp>
        <p:nvSpPr>
          <p:cNvPr id="205905" name="Text Box 81"/>
          <p:cNvSpPr txBox="1">
            <a:spLocks noChangeArrowheads="1"/>
          </p:cNvSpPr>
          <p:nvPr/>
        </p:nvSpPr>
        <p:spPr bwMode="auto">
          <a:xfrm>
            <a:off x="2278063" y="3657600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c</a:t>
            </a:r>
          </a:p>
        </p:txBody>
      </p:sp>
      <p:sp>
        <p:nvSpPr>
          <p:cNvPr id="205906" name="Text Box 82"/>
          <p:cNvSpPr txBox="1">
            <a:spLocks noChangeArrowheads="1"/>
          </p:cNvSpPr>
          <p:nvPr/>
        </p:nvSpPr>
        <p:spPr bwMode="auto">
          <a:xfrm>
            <a:off x="1752600" y="5181600"/>
            <a:ext cx="407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/>
              <a:t>가</a:t>
            </a:r>
          </a:p>
        </p:txBody>
      </p:sp>
      <p:sp>
        <p:nvSpPr>
          <p:cNvPr id="205907" name="Text Box 83"/>
          <p:cNvSpPr txBox="1">
            <a:spLocks noChangeArrowheads="1"/>
          </p:cNvSpPr>
          <p:nvPr/>
        </p:nvSpPr>
        <p:spPr bwMode="auto">
          <a:xfrm>
            <a:off x="2057400" y="5181600"/>
            <a:ext cx="407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/>
              <a:t>나</a:t>
            </a:r>
          </a:p>
        </p:txBody>
      </p:sp>
      <p:sp>
        <p:nvSpPr>
          <p:cNvPr id="205908" name="Text Box 84"/>
          <p:cNvSpPr txBox="1">
            <a:spLocks noChangeArrowheads="1"/>
          </p:cNvSpPr>
          <p:nvPr/>
        </p:nvSpPr>
        <p:spPr bwMode="auto">
          <a:xfrm>
            <a:off x="2362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a</a:t>
            </a:r>
          </a:p>
        </p:txBody>
      </p:sp>
      <p:sp>
        <p:nvSpPr>
          <p:cNvPr id="205909" name="Text Box 85"/>
          <p:cNvSpPr txBox="1">
            <a:spLocks noChangeArrowheads="1"/>
          </p:cNvSpPr>
          <p:nvPr/>
        </p:nvSpPr>
        <p:spPr bwMode="auto">
          <a:xfrm>
            <a:off x="4191000" y="3048000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read()</a:t>
            </a:r>
          </a:p>
        </p:txBody>
      </p:sp>
      <p:sp>
        <p:nvSpPr>
          <p:cNvPr id="205910" name="Text Box 86"/>
          <p:cNvSpPr txBox="1">
            <a:spLocks noChangeArrowheads="1"/>
          </p:cNvSpPr>
          <p:nvPr/>
        </p:nvSpPr>
        <p:spPr bwMode="auto">
          <a:xfrm>
            <a:off x="4191000" y="3048000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write()</a:t>
            </a:r>
          </a:p>
        </p:txBody>
      </p:sp>
      <p:sp>
        <p:nvSpPr>
          <p:cNvPr id="205911" name="Text Box 87"/>
          <p:cNvSpPr txBox="1">
            <a:spLocks noChangeArrowheads="1"/>
          </p:cNvSpPr>
          <p:nvPr/>
        </p:nvSpPr>
        <p:spPr bwMode="auto">
          <a:xfrm>
            <a:off x="4267200" y="4419600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read()</a:t>
            </a:r>
          </a:p>
        </p:txBody>
      </p:sp>
      <p:sp>
        <p:nvSpPr>
          <p:cNvPr id="205912" name="Text Box 88"/>
          <p:cNvSpPr txBox="1">
            <a:spLocks noChangeArrowheads="1"/>
          </p:cNvSpPr>
          <p:nvPr/>
        </p:nvSpPr>
        <p:spPr bwMode="auto">
          <a:xfrm>
            <a:off x="4191000" y="4419600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write()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95 -0.01482 -0.00225 0.00301 0.00677 -0.00903 C 0.01268 -0.0169 0.01563 -0.02778 0.02292 -0.03426 C 0.02604 -0.04051 0.029 -0.04468 0.03368 -0.04884 C 0.04219 -0.06505 0.06354 -0.06759 0.07691 -0.07222 C 0.08507 -0.07153 0.09931 -0.07246 0.10799 -0.06667 C 0.12813 -0.05347 0.14288 -0.02824 0.16615 -0.02361 C 0.18924 -0.02454 0.20868 -0.02685 0.23108 -0.02894 C 0.23629 -0.03125 0.23403 -0.0294 0.23785 -0.03426 " pathEditMode="relative" ptsTypes="ffffffffA">
                                      <p:cBhvr>
                                        <p:cTn id="31" dur="2000" fill="hold"/>
                                        <p:tgtEl>
                                          <p:spTgt spid="205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1481 C 0.00278 -0.02453 0.00521 -0.03402 0.00764 -0.04351 C 0.00851 -0.04722 0.00868 -0.05115 0.01024 -0.05439 C 0.01684 -0.06759 0.02951 -0.07037 0.0401 -0.07245 C 0.06337 -0.07176 0.08628 -0.08217 0.10486 -0.06504 C 0.10781 -0.05949 0.11371 -0.05092 0.1184 -0.04884 C 0.12031 -0.04166 0.12257 -0.04027 0.12795 -0.03819 C 0.13108 -0.03171 0.13316 -0.02986 0.13871 -0.02731 C 0.14844 -0.01828 0.15972 -0.01597 0.17118 -0.01296 C 0.1908 -0.01435 0.20764 -0.01666 0.22656 -0.02199 C 0.23298 -0.02384 0.23889 -0.02916 0.24548 -0.02916 " pathEditMode="relative" rAng="0" ptsTypes="ffffffffffA">
                                      <p:cBhvr>
                                        <p:cTn id="41" dur="2000" fill="hold"/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2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6 -0.01111 0.00781 -0.01875 0.01476 -0.02523 C 0.01962 -0.03472 0.02969 -0.04282 0.03785 -0.04675 C 0.04132 -0.04837 0.04861 -0.05046 0.04861 -0.05046 C 0.05903 -0.04976 0.06927 -0.04976 0.07969 -0.04861 C 0.08629 -0.04791 0.09445 -0.04189 0.1 -0.03773 C 0.10278 -0.03564 0.10486 -0.03148 0.10799 -0.03055 C 0.11424 -0.0287 0.12083 -0.02476 0.12691 -0.02337 C 0.14323 -0.01967 0.13715 -0.02222 0.14583 -0.01805 C 0.14809 -0.01805 0.23108 -0.01458 0.24583 -0.02523 " pathEditMode="relative" ptsTypes="fffffffffA">
                                      <p:cBhvr>
                                        <p:cTn id="51" dur="2000" fill="hold"/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0" presetClass="exit" presetSubtype="0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05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85 -0.03426 C 0.24479 -0.03102 0.25122 -0.02639 0.25816 -0.02338 C 0.2632 -0.01875 0.26858 -0.0169 0.27431 -0.01435 C 0.27587 -0.01365 0.27691 -0.01157 0.2783 -0.01065 C 0.29445 -0.00023 0.31493 0.00463 0.33247 0.00718 C 0.34323 0.00672 0.354 0.00648 0.36476 0.00556 C 0.37223 0.00486 0.38056 -0.00092 0.38785 -0.00347 C 0.39427 -0.00949 0.40157 -0.01389 0.40816 -0.01967 C 0.42101 -0.03102 0.40261 -0.01481 0.41615 -0.0287 C 0.42379 -0.03657 0.43264 -0.04305 0.44045 -0.05046 C 0.44723 -0.05671 0.47049 -0.06134 0.4783 -0.06296 C 0.4882 -0.06227 0.49827 -0.06203 0.50816 -0.06111 C 0.52101 -0.05995 0.53768 -0.04745 0.54584 -0.03426 C 0.55122 -0.02546 0.55434 -0.01365 0.55816 -0.00347 " pathEditMode="relative" rAng="0" ptsTypes="fffffffffffffA">
                                      <p:cBhvr>
                                        <p:cTn id="78" dur="2000" fill="hold"/>
                                        <p:tgtEl>
                                          <p:spTgt spid="205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7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9 -0.02917 C 0.25296 -0.02223 0.26059 -0.01505 0.26841 -0.00926 C 0.28559 0.00347 0.31164 0.00764 0.33056 0.01412 C 0.37032 0.01227 0.36528 0.01828 0.38733 -0.00209 C 0.39254 -0.01227 0.40799 -0.03033 0.41702 -0.03449 C 0.42726 -0.04769 0.44115 -0.0551 0.45487 -0.05973 C 0.46528 -0.05903 0.47552 -0.05903 0.48594 -0.05787 C 0.50313 -0.05602 0.51441 -0.04144 0.52917 -0.03449 C 0.53577 -0.02593 0.54879 -0.01644 0.55764 -0.01297 C 0.56146 -0.00949 0.56511 -0.00811 0.56841 -0.00394 " pathEditMode="relative" rAng="0" ptsTypes="fffffffffA">
                                      <p:cBhvr>
                                        <p:cTn id="88" dur="2000" fill="hold"/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85 -0.02916 C 0.24375 -0.02801 0.25191 -0.025 0.26128 -0.02199 C 0.26649 -0.01782 0.27291 -0.01458 0.27864 -0.01134 C 0.28142 -0.00972 0.28472 -0.00972 0.28732 -0.00764 C 0.29757 0.00116 0.31284 0.00556 0.32517 0.00857 C 0.33281 0.00787 0.34062 0.00764 0.34826 0.00672 C 0.35954 0.0051 0.36441 -0.01134 0.37291 -0.01851 C 0.375 -0.02546 0.37673 -0.0287 0.38159 -0.03287 C 0.39253 -0.05231 0.41961 -0.06713 0.43819 -0.0706 C 0.46649 -0.06921 0.46684 -0.06944 0.48732 -0.0618 C 0.50225 -0.0493 0.51718 -0.03703 0.53246 -0.02569 C 0.5427 -0.01828 0.55486 -0.00764 0.56718 -0.00764 " pathEditMode="relative" rAng="0" ptsTypes="fffffffffffA">
                                      <p:cBhvr>
                                        <p:cTn id="98" dur="2000" fill="hold"/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50" presetClass="exit" presetSubtype="0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05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5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5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5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5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5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5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05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5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43 -0.02153 0.00903 -0.0412 0.0257 -0.04861 C 0.03073 -0.05324 0.03611 -0.05509 0.04184 -0.05764 C 0.04341 -0.05833 0.04427 -0.06042 0.04584 -0.06134 C 0.05313 -0.06528 0.04931 -0.06065 0.05538 -0.06481 C 0.0658 -0.07222 0.05313 -0.06574 0.06354 -0.07014 C 0.07691 -0.07593 0.05729 -0.06736 0.07153 -0.07569 C 0.07413 -0.07731 0.07969 -0.07917 0.07969 -0.07917 C 0.09045 -0.0787 0.10139 -0.07893 0.11216 -0.07755 C 0.11493 -0.07708 0.12032 -0.07384 0.12032 -0.07384 C 0.12483 -0.06968 0.12709 -0.06458 0.13108 -0.05949 C 0.13768 -0.0331 0.15903 -0.01574 0.1783 -0.00903 C 0.19636 -0.01065 0.20591 -0.01134 0.22032 -0.02338 C 0.22118 -0.02523 0.22292 -0.0287 0.22292 -0.0287 " pathEditMode="relative" ptsTypes="fffffffffffffA">
                                      <p:cBhvr>
                                        <p:cTn id="145" dur="2000" fill="hold"/>
                                        <p:tgtEl>
                                          <p:spTgt spid="2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602 C -0.0026 -0.0176 0.00156 -0.02824 0.00538 -0.03843 C 0.0066 -0.04144 0.00938 -0.05255 0.01094 -0.05463 C 0.01962 -0.06621 0.03316 -0.07061 0.04462 -0.07454 C 0.06059 -0.07338 0.07344 -0.07454 0.08663 -0.06366 C 0.08959 -0.05764 0.09966 -0.04399 0.10417 -0.04028 C 0.10781 -0.03241 0.10521 -0.03635 0.11094 -0.03125 C 0.11354 -0.02894 0.11893 -0.02408 0.11893 -0.02385 C 0.12275 -0.01644 0.12813 -0.01274 0.13386 -0.00787 C 0.13629 -0.00579 0.14202 -0.00417 0.14202 -0.00394 C 0.15087 0.00393 0.16129 0.00486 0.1717 0.00671 C 0.18108 0.00601 0.19063 0.00625 0.2 0.00486 C 0.20278 0.00439 0.20538 0.00231 0.20816 0.00115 C 0.21094 4.07407E-6 0.21632 -0.00232 0.21632 -0.00209 C 0.22084 -0.00649 0.22275 -0.01227 0.22709 -0.0169 C 0.22969 -0.01968 0.23525 -0.02408 0.23525 -0.02385 " pathEditMode="relative" rAng="0" ptsTypes="fffffffffffffffA">
                                      <p:cBhvr>
                                        <p:cTn id="155" dur="2000" fill="hold"/>
                                        <p:tgtEl>
                                          <p:spTgt spid="205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2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811 C 0.0052 -0.02987 0.01041 -0.05255 0.02552 -0.06574 C 0.02847 -0.06829 0.03194 -0.06899 0.03507 -0.07107 C 0.05086 -0.06968 0.0651 -0.06852 0.07968 -0.06042 C 0.08472 -0.05764 0.08802 -0.05348 0.09322 -0.05139 C 0.10364 -0.04167 0.11441 -0.03241 0.12552 -0.02431 C 0.12829 -0.02223 0.13055 -0.01852 0.13368 -0.01713 C 0.13507 -0.01644 0.13645 -0.01621 0.13767 -0.01528 C 0.13923 -0.01436 0.14027 -0.0125 0.14184 -0.01158 C 0.1467 -0.0088 0.14687 -0.01135 0.15121 -0.00811 C 0.15399 -0.00602 0.15625 -0.00209 0.15937 -0.00093 C 0.17118 0.00324 0.18229 0.00902 0.19444 0.0118 C 0.20937 0.01041 0.21684 0.00972 0.22968 0.00463 C 0.23593 -0.00394 0.23211 0.00046 0.24184 -0.00811 C 0.24322 -0.00926 0.24583 -0.01158 0.24583 -0.01135 C 0.2467 -0.01343 0.24757 -0.01551 0.24861 -0.01713 C 0.24982 -0.01899 0.2526 -0.02246 0.2526 -0.02223 " pathEditMode="relative" rAng="0" ptsTypes="ffffffffffffffffA">
                                      <p:cBhvr>
                                        <p:cTn id="165" dur="2000" fill="hold"/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22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50" presetClass="exit" presetSubtype="0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05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05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5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0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11 -0.03287 C 0.21771 -0.02709 0.22569 -0.02686 0.23264 -0.02223 C 0.24097 -0.01667 0.24861 -0.0088 0.25712 -0.00417 C 0.27222 0.00393 0.28819 0.00532 0.30434 0.00671 C 0.33038 0.00532 0.35573 0.00347 0.38142 -0.00047 C 0.38576 -0.0044 0.38785 -0.00926 0.39219 -0.0132 C 0.39601 -0.02037 0.40017 -0.02824 0.40573 -0.03287 C 0.40868 -0.03889 0.4118 -0.04352 0.4151 -0.04908 C 0.42187 -0.06088 0.42517 -0.07084 0.43542 -0.07801 C 0.43976 -0.08102 0.44427 -0.08334 0.44896 -0.08519 C 0.45174 -0.08635 0.45712 -0.08889 0.45712 -0.08866 C 0.46424 -0.0882 0.47153 -0.08843 0.47864 -0.08704 C 0.48507 -0.08588 0.48906 -0.08056 0.49496 -0.07801 C 0.4993 -0.07408 0.50278 -0.06922 0.50712 -0.06528 C 0.51562 -0.04838 0.51927 -0.03912 0.51927 -0.01852 " pathEditMode="relative" rAng="0" ptsTypes="ffffffffffffffA">
                                      <p:cBhvr>
                                        <p:cTn id="192" dur="2000" fill="hold"/>
                                        <p:tgtEl>
                                          <p:spTgt spid="2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9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0926 C 0.24358 -0.00186 0.25469 0.00231 0.26459 0.00509 C 0.27552 0.0081 0.28611 0.01296 0.29705 0.01597 C 0.30747 0.01527 0.31858 0.01782 0.32813 0.01226 C 0.33212 0.00995 0.34028 0.00509 0.34028 0.00532 C 0.35122 -0.0051 0.33768 0.00671 0.34827 -0.00024 C 0.35573 -0.0051 0.36198 -0.01297 0.36997 -0.01667 C 0.37604 -0.02477 0.38368 -0.0294 0.39028 -0.03635 C 0.40452 -0.05162 0.42049 -0.06644 0.43889 -0.07061 C 0.45643 -0.06945 0.46007 -0.07107 0.47275 -0.0669 C 0.47518 -0.06621 0.4842 -0.06181 0.4849 -0.06158 C 0.48629 -0.06088 0.48889 -0.05973 0.48889 -0.05949 C 0.49514 -0.04769 0.48785 -0.05973 0.49566 -0.05255 C 0.49913 -0.04931 0.51025 -0.03588 0.51181 -0.03287 C 0.51945 -0.01783 0.51059 -0.03612 0.51597 -0.02199 C 0.51667 -0.02014 0.51858 -0.01667 0.51858 -0.01644 " pathEditMode="relative" rAng="0" ptsTypes="fffffffffffffffA">
                                      <p:cBhvr>
                                        <p:cTn id="202" dur="2000" fill="hold"/>
                                        <p:tgtEl>
                                          <p:spTgt spid="205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434 -0.02616 C 0.26875 -0.01968 0.28229 -0.01528 0.29757 -0.01343 C 0.31145 -0.01412 0.32552 -0.01389 0.33941 -0.01528 C 0.34218 -0.01551 0.34757 -0.01875 0.34757 -0.01852 C 0.35885 -0.02894 0.36718 -0.04306 0.37864 -0.05301 C 0.38507 -0.06574 0.39913 -0.06945 0.40972 -0.07107 C 0.4276 -0.06945 0.43003 -0.06806 0.44496 -0.06389 C 0.44722 -0.0632 0.44947 -0.06274 0.45156 -0.06204 C 0.45434 -0.06112 0.45972 -0.05857 0.45972 -0.05834 C 0.46493 -0.05394 0.47048 -0.05116 0.47604 -0.04769 C 0.48211 -0.04399 0.48854 -0.03774 0.49496 -0.03519 C 0.50642 -0.01922 0.49236 -0.03704 0.50295 -0.02778 C 0.50451 -0.02639 0.50555 -0.02385 0.50711 -0.02246 C 0.50833 -0.02153 0.51111 -0.02061 0.51111 -0.02037 " pathEditMode="relative" rAng="0" ptsTypes="fffffffffffffA">
                                      <p:cBhvr>
                                        <p:cTn id="212" dur="2000" fill="hold"/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50" presetClass="exit" presetSubtype="0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7" dur="1000"/>
                                        <p:tgtEl>
                                          <p:spTgt spid="205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0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0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05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05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50" presetClass="exit" presetSubtype="0" ac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205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205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205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50" presetClass="exit" presetSubtype="0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205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50" presetClass="exit" presetSubtype="0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205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50" presetClass="exit" presetSubtype="0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205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205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1" dur="1000"/>
                                        <p:tgtEl>
                                          <p:spTgt spid="205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50" presetClass="exit" presetSubtype="0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205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205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205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0" presetClass="exit" presetSubtype="0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205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05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05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05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05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05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05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05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05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0" grpId="0" animBg="1"/>
      <p:bldP spid="205887" grpId="0" animBg="1"/>
      <p:bldP spid="205888" grpId="0" animBg="1"/>
      <p:bldP spid="205889" grpId="0" animBg="1"/>
      <p:bldP spid="205890" grpId="0"/>
      <p:bldP spid="205891" grpId="0"/>
      <p:bldP spid="205892" grpId="0"/>
      <p:bldP spid="205893" grpId="0"/>
      <p:bldP spid="205895" grpId="0"/>
      <p:bldP spid="205896" grpId="0"/>
      <p:bldP spid="205897" grpId="0"/>
      <p:bldP spid="205898" grpId="0"/>
      <p:bldP spid="205899" grpId="0"/>
      <p:bldP spid="205903" grpId="0"/>
      <p:bldP spid="205903" grpId="1"/>
      <p:bldP spid="205903" grpId="2"/>
      <p:bldP spid="205903" grpId="3"/>
      <p:bldP spid="205904" grpId="0"/>
      <p:bldP spid="205904" grpId="1"/>
      <p:bldP spid="205904" grpId="2"/>
      <p:bldP spid="205904" grpId="3"/>
      <p:bldP spid="205905" grpId="0"/>
      <p:bldP spid="205905" grpId="1"/>
      <p:bldP spid="205905" grpId="2"/>
      <p:bldP spid="205905" grpId="3"/>
      <p:bldP spid="205906" grpId="0"/>
      <p:bldP spid="205906" grpId="1"/>
      <p:bldP spid="205906" grpId="2"/>
      <p:bldP spid="205906" grpId="3"/>
      <p:bldP spid="205907" grpId="0"/>
      <p:bldP spid="205907" grpId="1"/>
      <p:bldP spid="205907" grpId="2"/>
      <p:bldP spid="205907" grpId="3"/>
      <p:bldP spid="205908" grpId="0"/>
      <p:bldP spid="205908" grpId="1"/>
      <p:bldP spid="205908" grpId="2"/>
      <p:bldP spid="205908" grpId="3"/>
      <p:bldP spid="205909" grpId="0"/>
      <p:bldP spid="205909" grpId="1"/>
      <p:bldP spid="205909" grpId="2"/>
      <p:bldP spid="205909" grpId="3"/>
      <p:bldP spid="205910" grpId="0"/>
      <p:bldP spid="205910" grpId="1"/>
      <p:bldP spid="205910" grpId="2"/>
      <p:bldP spid="205910" grpId="3"/>
      <p:bldP spid="205911" grpId="0"/>
      <p:bldP spid="205911" grpId="1"/>
      <p:bldP spid="205911" grpId="2"/>
      <p:bldP spid="205911" grpId="3"/>
      <p:bldP spid="205912" grpId="0"/>
      <p:bldP spid="205912" grpId="1"/>
      <p:bldP spid="205912" grpId="2"/>
      <p:bldP spid="20591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D318BDE6-2777-4F09-910A-AA31BADCA5CE}" type="slidenum">
              <a:rPr lang="en-US" altLang="ko-KR" b="0" smtClean="0"/>
              <a:pPr eaLnBrk="1" hangingPunct="1"/>
              <a:t>7</a:t>
            </a:fld>
            <a:endParaRPr lang="en-US" altLang="ko-KR" b="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352800" y="2727325"/>
            <a:ext cx="2468563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7200" y="2727325"/>
            <a:ext cx="1676400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62000" y="228600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/>
              <a:t>입력장치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191000" y="2286000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JAVA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7315200" y="2286000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ko-KR" altLang="en-US"/>
              <a:t>출력장치</a:t>
            </a:r>
          </a:p>
        </p:txBody>
      </p:sp>
      <p:pic>
        <p:nvPicPr>
          <p:cNvPr id="8200" name="Picture 8" descr="MPj031649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70200"/>
            <a:ext cx="1066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 descr="MCj0431589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0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 descr="MCj0424194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063" y="2819400"/>
            <a:ext cx="7461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010400" y="2727325"/>
            <a:ext cx="1676400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pic>
        <p:nvPicPr>
          <p:cNvPr id="8204" name="Picture 12" descr="MCj0431589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962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3" descr="j0300520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4" descr="j0300520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5300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4042" name="Text Box 26"/>
          <p:cNvSpPr txBox="1">
            <a:spLocks noChangeArrowheads="1"/>
          </p:cNvSpPr>
          <p:nvPr/>
        </p:nvSpPr>
        <p:spPr bwMode="auto">
          <a:xfrm>
            <a:off x="3962400" y="3519488"/>
            <a:ext cx="1282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1</a:t>
            </a:r>
            <a:r>
              <a:rPr lang="ko-KR" altLang="en-US"/>
              <a:t>차 스트림</a:t>
            </a:r>
          </a:p>
        </p:txBody>
      </p:sp>
      <p:sp>
        <p:nvSpPr>
          <p:cNvPr id="214043" name="Text Box 27"/>
          <p:cNvSpPr txBox="1">
            <a:spLocks noChangeArrowheads="1"/>
          </p:cNvSpPr>
          <p:nvPr/>
        </p:nvSpPr>
        <p:spPr bwMode="auto">
          <a:xfrm>
            <a:off x="3657600" y="4586288"/>
            <a:ext cx="192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1</a:t>
            </a:r>
            <a:r>
              <a:rPr lang="ko-KR" altLang="en-US"/>
              <a:t>차 </a:t>
            </a:r>
            <a:r>
              <a:rPr lang="en-US" altLang="ko-KR"/>
              <a:t>+ 2</a:t>
            </a:r>
            <a:r>
              <a:rPr lang="ko-KR" altLang="en-US"/>
              <a:t>차 스트림</a:t>
            </a:r>
          </a:p>
        </p:txBody>
      </p:sp>
      <p:sp>
        <p:nvSpPr>
          <p:cNvPr id="214044" name="Rectangle 28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en-US" altLang="ko-KR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I/O </a:t>
            </a:r>
            <a:r>
              <a:rPr lang="ko-KR" altLang="en-US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분류 기준</a:t>
            </a:r>
            <a:r>
              <a:rPr lang="en-US" altLang="ko-KR" sz="280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(2/2)</a:t>
            </a:r>
            <a:endParaRPr lang="en-US" altLang="ko-KR" sz="280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10" name="Text Box 29"/>
          <p:cNvSpPr txBox="1">
            <a:spLocks noChangeArrowheads="1"/>
          </p:cNvSpPr>
          <p:nvPr/>
        </p:nvSpPr>
        <p:spPr bwMode="auto">
          <a:xfrm>
            <a:off x="517525" y="1143000"/>
            <a:ext cx="8093075" cy="984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buFont typeface="Wingdings" pitchFamily="2" charset="2"/>
              <a:buChar char="l"/>
            </a:pPr>
            <a:r>
              <a:rPr lang="en-US" altLang="ko-KR"/>
              <a:t> </a:t>
            </a:r>
            <a:r>
              <a:rPr lang="ko-KR" altLang="en-US" sz="2000"/>
              <a:t>연결 방식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차 스트림 </a:t>
            </a:r>
            <a:r>
              <a:rPr lang="en-US" altLang="ko-KR"/>
              <a:t>: </a:t>
            </a:r>
            <a:r>
              <a:rPr lang="ko-KR" altLang="en-US"/>
              <a:t>입출력 장치와 직접 연결</a:t>
            </a:r>
          </a:p>
          <a:p>
            <a:pPr lvl="1" algn="l" eaLnBrk="1" hangingPunct="1">
              <a:buFont typeface="굴림" charset="-127"/>
              <a:buChar char="☞"/>
            </a:pP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차 스트림 </a:t>
            </a:r>
            <a:r>
              <a:rPr lang="en-US" altLang="ko-KR"/>
              <a:t>: </a:t>
            </a:r>
            <a:r>
              <a:rPr lang="ko-KR" altLang="en-US"/>
              <a:t>다른 스트림과 연결되어 데이터 가공</a:t>
            </a:r>
            <a:endParaRPr lang="ko-KR" altLang="en-US" sz="2000"/>
          </a:p>
        </p:txBody>
      </p:sp>
      <p:sp>
        <p:nvSpPr>
          <p:cNvPr id="214046" name="AutoShape 30"/>
          <p:cNvSpPr>
            <a:spLocks noChangeArrowheads="1"/>
          </p:cNvSpPr>
          <p:nvPr/>
        </p:nvSpPr>
        <p:spPr bwMode="auto">
          <a:xfrm>
            <a:off x="2022475" y="4419600"/>
            <a:ext cx="1008063" cy="287338"/>
          </a:xfrm>
          <a:prstGeom prst="curvedDownArrow">
            <a:avLst>
              <a:gd name="adj1" fmla="val 70166"/>
              <a:gd name="adj2" fmla="val 140331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214047" name="AutoShape 31"/>
          <p:cNvSpPr>
            <a:spLocks noChangeArrowheads="1"/>
          </p:cNvSpPr>
          <p:nvPr/>
        </p:nvSpPr>
        <p:spPr bwMode="auto">
          <a:xfrm>
            <a:off x="2743200" y="4706938"/>
            <a:ext cx="936625" cy="288925"/>
          </a:xfrm>
          <a:prstGeom prst="curvedUpArrow">
            <a:avLst>
              <a:gd name="adj1" fmla="val 64835"/>
              <a:gd name="adj2" fmla="val 129670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8213" name="AutoShape 34"/>
          <p:cNvSpPr>
            <a:spLocks noChangeArrowheads="1"/>
          </p:cNvSpPr>
          <p:nvPr/>
        </p:nvSpPr>
        <p:spPr bwMode="auto">
          <a:xfrm>
            <a:off x="6454775" y="1447800"/>
            <a:ext cx="1008063" cy="287338"/>
          </a:xfrm>
          <a:prstGeom prst="curvedDownArrow">
            <a:avLst>
              <a:gd name="adj1" fmla="val 70166"/>
              <a:gd name="adj2" fmla="val 140331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8214" name="AutoShape 36"/>
          <p:cNvSpPr>
            <a:spLocks noChangeArrowheads="1"/>
          </p:cNvSpPr>
          <p:nvPr/>
        </p:nvSpPr>
        <p:spPr bwMode="auto">
          <a:xfrm>
            <a:off x="6835775" y="1752600"/>
            <a:ext cx="936625" cy="288925"/>
          </a:xfrm>
          <a:prstGeom prst="curvedUpArrow">
            <a:avLst>
              <a:gd name="adj1" fmla="val 64835"/>
              <a:gd name="adj2" fmla="val 129670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214053" name="AutoShape 37"/>
          <p:cNvSpPr>
            <a:spLocks noChangeArrowheads="1"/>
          </p:cNvSpPr>
          <p:nvPr/>
        </p:nvSpPr>
        <p:spPr bwMode="auto">
          <a:xfrm>
            <a:off x="1981200" y="3527425"/>
            <a:ext cx="1752600" cy="358775"/>
          </a:xfrm>
          <a:prstGeom prst="curvedDownArrow">
            <a:avLst>
              <a:gd name="adj1" fmla="val 97699"/>
              <a:gd name="adj2" fmla="val 195398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ko-KR"/>
          </a:p>
        </p:txBody>
      </p:sp>
      <p:sp>
        <p:nvSpPr>
          <p:cNvPr id="214054" name="AutoShape 38"/>
          <p:cNvSpPr>
            <a:spLocks noChangeArrowheads="1"/>
          </p:cNvSpPr>
          <p:nvPr/>
        </p:nvSpPr>
        <p:spPr bwMode="auto">
          <a:xfrm>
            <a:off x="5638800" y="3527425"/>
            <a:ext cx="1752600" cy="358775"/>
          </a:xfrm>
          <a:prstGeom prst="curvedDownArrow">
            <a:avLst>
              <a:gd name="adj1" fmla="val 97699"/>
              <a:gd name="adj2" fmla="val 195398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214055" name="Text Box 39"/>
          <p:cNvSpPr txBox="1">
            <a:spLocks noChangeArrowheads="1"/>
          </p:cNvSpPr>
          <p:nvPr/>
        </p:nvSpPr>
        <p:spPr bwMode="auto">
          <a:xfrm>
            <a:off x="1828800" y="3962400"/>
            <a:ext cx="31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a</a:t>
            </a:r>
          </a:p>
        </p:txBody>
      </p:sp>
      <p:sp>
        <p:nvSpPr>
          <p:cNvPr id="214056" name="Text Box 40"/>
          <p:cNvSpPr txBox="1">
            <a:spLocks noChangeArrowheads="1"/>
          </p:cNvSpPr>
          <p:nvPr/>
        </p:nvSpPr>
        <p:spPr bwMode="auto">
          <a:xfrm>
            <a:off x="2057400" y="39624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b</a:t>
            </a:r>
          </a:p>
        </p:txBody>
      </p:sp>
      <p:sp>
        <p:nvSpPr>
          <p:cNvPr id="214057" name="Text Box 41"/>
          <p:cNvSpPr txBox="1">
            <a:spLocks noChangeArrowheads="1"/>
          </p:cNvSpPr>
          <p:nvPr/>
        </p:nvSpPr>
        <p:spPr bwMode="auto">
          <a:xfrm>
            <a:off x="2293938" y="3962400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c</a:t>
            </a:r>
          </a:p>
        </p:txBody>
      </p:sp>
      <p:sp>
        <p:nvSpPr>
          <p:cNvPr id="214058" name="Text Box 42"/>
          <p:cNvSpPr txBox="1">
            <a:spLocks noChangeArrowheads="1"/>
          </p:cNvSpPr>
          <p:nvPr/>
        </p:nvSpPr>
        <p:spPr bwMode="auto">
          <a:xfrm>
            <a:off x="4191000" y="3276600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read()</a:t>
            </a:r>
          </a:p>
        </p:txBody>
      </p:sp>
      <p:sp>
        <p:nvSpPr>
          <p:cNvPr id="214060" name="Text Box 44"/>
          <p:cNvSpPr txBox="1">
            <a:spLocks noChangeArrowheads="1"/>
          </p:cNvSpPr>
          <p:nvPr/>
        </p:nvSpPr>
        <p:spPr bwMode="auto">
          <a:xfrm>
            <a:off x="4114800" y="3276600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write()</a:t>
            </a:r>
          </a:p>
        </p:txBody>
      </p:sp>
      <p:sp>
        <p:nvSpPr>
          <p:cNvPr id="214061" name="Text Box 45"/>
          <p:cNvSpPr txBox="1">
            <a:spLocks noChangeArrowheads="1"/>
          </p:cNvSpPr>
          <p:nvPr/>
        </p:nvSpPr>
        <p:spPr bwMode="auto">
          <a:xfrm>
            <a:off x="4191000" y="4267200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read()</a:t>
            </a:r>
          </a:p>
        </p:txBody>
      </p:sp>
      <p:sp>
        <p:nvSpPr>
          <p:cNvPr id="214062" name="Text Box 46"/>
          <p:cNvSpPr txBox="1">
            <a:spLocks noChangeArrowheads="1"/>
          </p:cNvSpPr>
          <p:nvPr/>
        </p:nvSpPr>
        <p:spPr bwMode="auto">
          <a:xfrm>
            <a:off x="4191000" y="4267200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write()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844800" y="5080000"/>
            <a:ext cx="1447800" cy="304800"/>
            <a:chOff x="1728" y="3168"/>
            <a:chExt cx="1200" cy="240"/>
          </a:xfrm>
        </p:grpSpPr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220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244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268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96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  <p:sp>
          <p:nvSpPr>
            <p:cNvPr id="8240" name="Rectangle 51"/>
            <p:cNvSpPr>
              <a:spLocks noChangeArrowheads="1"/>
            </p:cNvSpPr>
            <p:nvPr/>
          </p:nvSpPr>
          <p:spPr bwMode="auto">
            <a:xfrm>
              <a:off x="172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</p:grpSp>
      <p:sp>
        <p:nvSpPr>
          <p:cNvPr id="214075" name="AutoShape 59"/>
          <p:cNvSpPr>
            <a:spLocks noChangeArrowheads="1"/>
          </p:cNvSpPr>
          <p:nvPr/>
        </p:nvSpPr>
        <p:spPr bwMode="auto">
          <a:xfrm>
            <a:off x="5715000" y="4724400"/>
            <a:ext cx="936625" cy="288925"/>
          </a:xfrm>
          <a:prstGeom prst="curvedUpArrow">
            <a:avLst>
              <a:gd name="adj1" fmla="val 64835"/>
              <a:gd name="adj2" fmla="val 129670"/>
              <a:gd name="adj3" fmla="val 3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sp>
        <p:nvSpPr>
          <p:cNvPr id="214076" name="AutoShape 60"/>
          <p:cNvSpPr>
            <a:spLocks noChangeArrowheads="1"/>
          </p:cNvSpPr>
          <p:nvPr/>
        </p:nvSpPr>
        <p:spPr bwMode="auto">
          <a:xfrm>
            <a:off x="6400800" y="4419600"/>
            <a:ext cx="1008063" cy="287338"/>
          </a:xfrm>
          <a:prstGeom prst="curvedDownArrow">
            <a:avLst>
              <a:gd name="adj1" fmla="val 70166"/>
              <a:gd name="adj2" fmla="val 140331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endParaRPr lang="ko-KR" altLang="en-US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5029200" y="5080000"/>
            <a:ext cx="1447800" cy="304800"/>
            <a:chOff x="1728" y="3168"/>
            <a:chExt cx="1200" cy="240"/>
          </a:xfrm>
        </p:grpSpPr>
        <p:sp>
          <p:nvSpPr>
            <p:cNvPr id="8231" name="Rectangle 67"/>
            <p:cNvSpPr>
              <a:spLocks noChangeArrowheads="1"/>
            </p:cNvSpPr>
            <p:nvPr/>
          </p:nvSpPr>
          <p:spPr bwMode="auto">
            <a:xfrm>
              <a:off x="220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  <p:sp>
          <p:nvSpPr>
            <p:cNvPr id="8232" name="Rectangle 68"/>
            <p:cNvSpPr>
              <a:spLocks noChangeArrowheads="1"/>
            </p:cNvSpPr>
            <p:nvPr/>
          </p:nvSpPr>
          <p:spPr bwMode="auto">
            <a:xfrm>
              <a:off x="244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  <p:sp>
          <p:nvSpPr>
            <p:cNvPr id="8233" name="Rectangle 69"/>
            <p:cNvSpPr>
              <a:spLocks noChangeArrowheads="1"/>
            </p:cNvSpPr>
            <p:nvPr/>
          </p:nvSpPr>
          <p:spPr bwMode="auto">
            <a:xfrm>
              <a:off x="268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  <p:sp>
          <p:nvSpPr>
            <p:cNvPr id="8234" name="Rectangle 70"/>
            <p:cNvSpPr>
              <a:spLocks noChangeArrowheads="1"/>
            </p:cNvSpPr>
            <p:nvPr/>
          </p:nvSpPr>
          <p:spPr bwMode="auto">
            <a:xfrm>
              <a:off x="196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  <p:sp>
          <p:nvSpPr>
            <p:cNvPr id="8235" name="Rectangle 71"/>
            <p:cNvSpPr>
              <a:spLocks noChangeArrowheads="1"/>
            </p:cNvSpPr>
            <p:nvPr/>
          </p:nvSpPr>
          <p:spPr bwMode="auto">
            <a:xfrm>
              <a:off x="1728" y="316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 eaLnBrk="1" hangingPunct="1"/>
              <a:endParaRPr lang="ko-KR" altLang="en-US"/>
            </a:p>
          </p:txBody>
        </p:sp>
      </p:grpSp>
      <p:sp>
        <p:nvSpPr>
          <p:cNvPr id="214077" name="Text Box 61"/>
          <p:cNvSpPr txBox="1">
            <a:spLocks noChangeArrowheads="1"/>
          </p:cNvSpPr>
          <p:nvPr/>
        </p:nvSpPr>
        <p:spPr bwMode="auto">
          <a:xfrm>
            <a:off x="1804988" y="4648200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a</a:t>
            </a:r>
          </a:p>
        </p:txBody>
      </p:sp>
      <p:sp>
        <p:nvSpPr>
          <p:cNvPr id="214078" name="Text Box 62"/>
          <p:cNvSpPr txBox="1">
            <a:spLocks noChangeArrowheads="1"/>
          </p:cNvSpPr>
          <p:nvPr/>
        </p:nvSpPr>
        <p:spPr bwMode="auto">
          <a:xfrm>
            <a:off x="2049463" y="4648200"/>
            <a:ext cx="320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b</a:t>
            </a:r>
          </a:p>
        </p:txBody>
      </p:sp>
      <p:sp>
        <p:nvSpPr>
          <p:cNvPr id="214079" name="Text Box 63"/>
          <p:cNvSpPr txBox="1">
            <a:spLocks noChangeArrowheads="1"/>
          </p:cNvSpPr>
          <p:nvPr/>
        </p:nvSpPr>
        <p:spPr bwMode="auto">
          <a:xfrm>
            <a:off x="2278063" y="4648200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/>
            <a:r>
              <a:rPr lang="en-US" altLang="ko-KR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55 -0.0368 -0.00243 -0.04467 0.00938 -0.06666 C 0.01059 -0.06875 0.01077 -0.07199 0.01215 -0.07384 C 0.02274 -0.08796 0.03976 -0.09328 0.05399 -0.09537 C 0.06059 -0.09838 0.06754 -0.09861 0.07431 -0.10092 C 0.13143 -0.09838 0.1 -0.10301 0.12292 -0.09375 C 0.12761 -0.08379 0.13715 -0.0787 0.14184 -0.06851 C 0.1474 -0.05671 0.14097 -0.06851 0.14861 -0.05949 C 0.1566 -0.05 0.16302 -0.03842 0.17292 -0.0324 C 0.17795 -0.02939 0.18386 -0.02777 0.18906 -0.02523 C 0.19636 -0.02592 0.20365 -0.02569 0.21077 -0.02708 C 0.21354 -0.02754 0.21893 -0.03055 0.21893 -0.03055 C 0.22309 -0.03449 0.22639 -0.03564 0.23108 -0.03773 C 0.23247 -0.03819 0.23386 -0.03865 0.23507 -0.03958 C 0.23646 -0.04051 0.23906 -0.04328 0.23906 -0.04328 " pathEditMode="relative" ptsTypes="ffffffffffffffA">
                                      <p:cBhvr>
                                        <p:cTn id="31" dur="2000" fill="hold"/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-0.0044 C 0.01025 -0.02546 0.01355 -0.03681 0.02362 -0.05301 C 0.02709 -0.05857 0.02935 -0.06435 0.03438 -0.06759 C 0.04046 -0.07153 0.04844 -0.07199 0.05469 -0.07292 C 0.0632 -0.07222 0.07188 -0.07222 0.08039 -0.07107 C 0.09619 -0.06898 0.11042 -0.0544 0.125 -0.04769 C 0.1349 -0.03449 0.14636 -0.02523 0.15886 -0.01713 C 0.16424 -0.01366 0.17639 -0.01158 0.17639 -0.01134 C 0.24619 -0.01435 0.20452 -0.00857 0.23438 -0.0206 C 0.23577 -0.02176 0.23698 -0.02338 0.23855 -0.02431 C 0.23976 -0.02523 0.24132 -0.02523 0.24254 -0.02616 C 0.2441 -0.02755 0.24514 -0.02986 0.24671 -0.03148 C 0.24931 -0.03403 0.25469 -0.03866 0.25469 -0.03843 " pathEditMode="relative" rAng="0" ptsTypes="ffffffffffffA">
                                      <p:cBhvr>
                                        <p:cTn id="41" dur="2000" fill="hold"/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1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-0.02084 C 0.01632 -0.02824 0.0184 -0.03171 0.02257 -0.03704 C 0.02448 -0.0456 0.03021 -0.06528 0.03472 -0.0713 C 0.04375 -0.08334 0.05504 -0.08982 0.06719 -0.09306 C 0.08785 -0.09051 0.09827 -0.08426 0.1158 -0.0713 C 0.12379 -0.06551 0.12865 -0.05718 0.13733 -0.05324 C 0.14236 -0.04815 0.14809 -0.04306 0.15365 -0.03889 C 0.15729 -0.03611 0.1658 -0.03357 0.1658 -0.03334 C 0.17691 -0.02361 0.19063 -0.01898 0.20365 -0.01551 C 0.21528 -0.01621 0.22709 -0.01597 0.23872 -0.01736 C 0.24983 -0.01875 0.25729 -0.02917 0.26719 -0.03357 C 0.2717 -0.03959 0.27049 -0.04097 0.27379 -0.04607 " pathEditMode="relative" rAng="0" ptsTypes="fffffffffffA">
                                      <p:cBhvr>
                                        <p:cTn id="51" dur="2000" fill="hold"/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0" presetClass="exit" presetSubtype="0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14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99 -0.04746 C 0.23681 -0.04398 0.24219 -0.04074 0.24653 -0.03843 C 0.2533 -0.03472 0.25018 -0.03889 0.25591 -0.03496 C 0.26945 -0.02546 0.28421 -0.01829 0.29914 -0.0132 C 0.32396 -0.01389 0.35122 -0.00209 0.37344 -0.0169 C 0.37952 -0.02107 0.38177 -0.02477 0.38698 -0.02963 C 0.4066 -0.04815 0.42518 -0.06551 0.44914 -0.07107 C 0.46094 -0.07037 0.47257 -0.07037 0.48438 -0.06921 C 0.49132 -0.06852 0.49792 -0.0625 0.50452 -0.06019 C 0.5073 -0.05787 0.5099 -0.05533 0.51268 -0.05301 C 0.51407 -0.05185 0.51667 -0.04931 0.51667 -0.04908 C 0.51962 -0.04375 0.52379 -0.03912 0.52622 -0.0331 C 0.53108 -0.0206 0.52414 -0.03519 0.52882 -0.02222 C 0.53195 -0.01389 0.5316 -0.01968 0.5316 -0.01505 " pathEditMode="relative" rAng="0" ptsTypes="fffffffffffffA">
                                      <p:cBhvr>
                                        <p:cTn id="72" dur="2000" fill="hold"/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8 -0.03496 C 0.2533 -0.02477 0.26615 -0.01783 0.28004 -0.01158 C 0.28334 -0.01019 0.28594 -0.00695 0.28941 -0.00625 C 0.29705 -0.00463 0.3125 -0.00255 0.3125 -0.00232 C 0.32101 0.00092 0.32969 0.00092 0.3382 0.00463 C 0.36632 0.0037 0.38039 0.00671 0.40296 -0.00255 C 0.40921 -0.00834 0.41737 -0.01597 0.42466 -0.01875 C 0.42848 -0.02408 0.43316 -0.02755 0.43681 -0.03334 C 0.44115 -0.04051 0.44375 -0.04861 0.45035 -0.05301 C 0.45625 -0.05695 0.46285 -0.05857 0.46928 -0.06019 C 0.4783 -0.05972 0.48733 -0.05996 0.49619 -0.05857 C 0.50244 -0.05764 0.50678 -0.05209 0.5125 -0.04954 C 0.51389 -0.04769 0.51494 -0.0456 0.5165 -0.04398 C 0.5191 -0.04121 0.52466 -0.03681 0.52466 -0.03658 C 0.5283 -0.02917 0.53299 -0.02269 0.53681 -0.01528 C 0.53837 -0.00926 0.53681 -0.00972 0.53941 -0.00972 " pathEditMode="relative" rAng="0" ptsTypes="fffffffffffffffA">
                                      <p:cBhvr>
                                        <p:cTn id="82" dur="2000" fill="hold"/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12 -0.01389 C 0.26806 -0.00903 0.27275 0.00509 0.28281 0.00972 C 0.29202 0.02153 0.30799 0.03102 0.32066 0.03472 C 0.32587 0.03935 0.33108 0.03981 0.33698 0.04213 C 0.34688 0.04583 0.3566 0.04977 0.36667 0.05278 C 0.4165 0.05116 0.40295 0.05416 0.43281 0.04213 C 0.43854 0.03704 0.4467 0.02708 0.45313 0.02407 C 0.46007 0.01018 0.45156 0.02477 0.4599 0.0169 C 0.46597 0.01111 0.47118 0.00254 0.47743 -0.00301 C 0.48542 -0.00996 0.49549 -0.01181 0.50452 -0.01551 C 0.51719 -0.01505 0.54236 -0.01389 0.54236 -0.01366 " pathEditMode="relative" rAng="0" ptsTypes="ffffffffffA">
                                      <p:cBhvr>
                                        <p:cTn id="92" dur="2000" fill="hold"/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0" presetClass="exit" presetSubtype="0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14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73 -0.01088 -0.00313 -0.03148 0.00677 -0.03588 C 0.01632 -0.04468 0.02934 -0.04676 0.04045 -0.05023 C 0.05764 -0.04792 0.05312 -0.04977 0.06354 -0.03588 C 0.0677 -0.01783 0.06111 -0.04468 0.06753 -0.02523 C 0.07291 -0.0088 0.075 0.00856 0.08246 0.02361 C 0.08402 0.03079 0.08593 0.03379 0.09045 0.03796 C 0.09687 0.05023 0.11041 0.05787 0.12152 0.05787 " pathEditMode="relative" ptsTypes="fffffffA">
                                      <p:cBhvr>
                                        <p:cTn id="143" dur="2000" fill="hold"/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73 -0.01088 -0.00313 -0.03148 0.00677 -0.03588 C 0.01632 -0.04468 0.02934 -0.04676 0.04045 -0.05023 C 0.05764 -0.04792 0.05312 -0.04977 0.06354 -0.03588 C 0.0677 -0.01783 0.06111 -0.04468 0.06753 -0.02523 C 0.07291 -0.0088 0.075 0.00856 0.08246 0.02361 C 0.08402 0.03079 0.08593 0.03379 0.09045 0.03796 C 0.09687 0.05023 0.11041 0.05787 0.12152 0.05787 " pathEditMode="relative" ptsTypes="fffffffA">
                                      <p:cBhvr>
                                        <p:cTn id="145" dur="2000" fill="hold"/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73 -0.01088 -0.00313 -0.03148 0.00677 -0.03588 C 0.01632 -0.04468 0.02934 -0.04676 0.04045 -0.05023 C 0.05764 -0.04792 0.05312 -0.04977 0.06354 -0.03588 C 0.0677 -0.01783 0.06111 -0.04468 0.06753 -0.02523 C 0.07291 -0.0088 0.075 0.00856 0.08246 0.02361 C 0.08402 0.03079 0.08593 0.03379 0.09045 0.03796 C 0.09687 0.05023 0.11041 0.05787 0.12152 0.05787 " pathEditMode="relative" ptsTypes="fffffffA">
                                      <p:cBhvr>
                                        <p:cTn id="147" dur="2000" fill="hold"/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52 0.05787 C 0.125 0.03657 0.12708 0.02847 0.14045 0.01643 C 0.15017 0.00764 0.14513 0.01041 0.1526 0.0074 C 0.16458 -0.00371 0.1776 -0.00672 0.19166 -0.01065 C 0.1993 -0.00996 0.20711 -0.00973 0.21475 -0.0088 C 0.22222 -0.00787 0.22899 -0.00209 0.23628 2.96296E-6 C 0.24513 0.00254 0.24427 0.00185 0.25382 0.00185 " pathEditMode="relative" rAng="0" ptsTypes="ffffffA">
                                      <p:cBhvr>
                                        <p:cTn id="151" dur="2000" fill="hold"/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3 0.06227 C 0.11597 0.05092 0.11649 0.03657 0.12048 0.02616 C 0.12639 0.01065 0.14097 0.00416 0.15277 0.00092 C 0.17239 0.00278 0.19132 0.00764 0.21093 0.00995 C 0.22291 0.00879 0.23003 0.00787 0.24062 0.00463 C 0.24861 -0.00232 0.24305 0.00092 0.25833 0.00092 " pathEditMode="relative" rAng="0" ptsTypes="fffffA">
                                      <p:cBhvr>
                                        <p:cTn id="161" dur="2000" fill="hold"/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0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 0.06227 C 0.12517 0.03472 0.13767 0.01782 0.15486 0.00278 C 0.15763 0.00046 0.16111 0.00046 0.16423 -0.0007 C 0.17413 -0.00023 0.18402 -0.00023 0.19392 0.00092 C 0.19948 0.00162 0.21024 0.00463 0.21024 0.00486 C 0.21336 0.0044 0.24965 0.00787 0.25885 -0.0044 " pathEditMode="relative" rAng="0" ptsTypes="fffffA">
                                      <p:cBhvr>
                                        <p:cTn id="171" dur="2000" fill="hold"/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50" presetClass="exit" presetSubtype="0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214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1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6 -0.0044 C 0.25625 0.01134 0.26233 0.02153 0.27118 0.03333 C 0.27309 0.03588 0.28125 0.04861 0.28333 0.04954 C 0.28767 0.05162 0.29115 0.05648 0.29549 0.05856 C 0.30087 0.06111 0.30625 0.06342 0.31163 0.06574 C 0.33108 0.06458 0.33889 0.06412 0.35503 0.06041 C 0.35955 0.05833 0.35764 0.05856 0.36042 0.05856 " pathEditMode="relative" rAng="0" ptsTypes="ffffffA">
                                      <p:cBhvr>
                                        <p:cTn id="202" dur="2000" fill="hold"/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7 -0.0044 C 0.25416 0.01134 0.26024 0.02153 0.26909 0.03333 C 0.271 0.03588 0.27916 0.04861 0.28125 0.04954 C 0.28559 0.05162 0.28906 0.05648 0.2934 0.05856 C 0.29878 0.06111 0.30416 0.06342 0.30955 0.06574 C 0.32899 0.06458 0.3368 0.06412 0.35295 0.06041 C 0.35746 0.05833 0.35555 0.05856 0.35833 0.05856 " pathEditMode="relative" rAng="0" ptsTypes="ffffffA">
                                      <p:cBhvr>
                                        <p:cTn id="212" dur="2000" fill="hold"/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52 -0.0044 C 0.25451 0.01134 0.26059 0.02153 0.26944 0.03333 C 0.27135 0.03588 0.27951 0.04861 0.28159 0.04954 C 0.28593 0.05162 0.28941 0.05648 0.29375 0.05856 C 0.29913 0.06111 0.30451 0.06342 0.30989 0.06574 C 0.32934 0.06458 0.33715 0.06412 0.35329 0.06041 C 0.35781 0.05833 0.3559 0.05856 0.35868 0.05856 " pathEditMode="relative" rAng="0" ptsTypes="ffffffA">
                                      <p:cBhvr>
                                        <p:cTn id="222" dur="2000" fill="hold"/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38 0.06018 C 0.35781 0.05069 0.35608 0.05648 0.36215 0.04398 C 0.3684 0.03125 0.35399 0.04768 0.36892 0.02778 C 0.37135 0.02454 0.37326 0.02037 0.37569 0.01713 C 0.38056 0.01065 0.38663 0.00486 0.39184 -0.00093 C 0.39514 -0.00463 0.40017 -0.00949 0.40399 -0.01181 C 0.4066 -0.01343 0.41215 -0.01551 0.41215 -0.01528 C 0.42292 -0.01459 0.43785 -0.01528 0.44861 -0.0081 C 0.45538 -0.00347 0.46233 0.00139 0.46892 0.00625 C 0.47326 0.00949 0.47639 0.01504 0.48108 0.01713 C 0.48976 0.02083 0.49687 0.02569 0.50538 0.02963 C 0.50972 0.03148 0.51441 0.02963 0.51892 0.02963 " pathEditMode="relative" rAng="0" ptsTypes="fffffffffffA">
                                      <p:cBhvr>
                                        <p:cTn id="226" dur="2000" fill="hold"/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-379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0.07338 C 0.3533 0.05972 0.35086 0.06551 0.35677 0.05532 C 0.36111 0.03773 0.37205 0.02361 0.38246 0.01204 C 0.39027 0.00347 0.38229 0.00879 0.39184 0.00486 C 0.39461 0.0037 0.4 0.00116 0.4 0.00139 C 0.41302 0.00185 0.42951 0.00185 0.44323 0.00486 C 0.45868 0.0081 0.47448 0.01829 0.48923 0.02477 C 0.49548 0.02754 0.51076 0.02639 0.51475 0.02639 " pathEditMode="relative" rAng="0" ptsTypes="fffffffA">
                                      <p:cBhvr>
                                        <p:cTn id="228" dur="2000" fill="hold"/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3611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42 0.07338 C 0.36041 0.05231 0.37864 0.02916 0.39427 0.02291 C 0.40538 0.01273 0.41441 0.01805 0.42934 0.01921 C 0.43888 0.02361 0.43472 0.02176 0.44149 0.02454 C 0.44982 0.03194 0.46163 0.03773 0.47135 0.04074 C 0.47361 0.04143 0.47586 0.04166 0.47812 0.04259 C 0.4809 0.04352 0.48611 0.04629 0.48611 0.04653 C 0.49982 0.04467 0.50746 0.04491 0.51718 0.03194 " pathEditMode="relative" rAng="0" ptsTypes="fffffffA">
                                      <p:cBhvr>
                                        <p:cTn id="230" dur="2000" fill="hold"/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50" presetClass="exit" presetSubtype="0" ac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214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50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42" grpId="0"/>
      <p:bldP spid="214043" grpId="0"/>
      <p:bldP spid="214046" grpId="0" animBg="1"/>
      <p:bldP spid="214047" grpId="0" animBg="1"/>
      <p:bldP spid="214053" grpId="0" animBg="1"/>
      <p:bldP spid="214054" grpId="0" animBg="1"/>
      <p:bldP spid="214055" grpId="0"/>
      <p:bldP spid="214055" grpId="1"/>
      <p:bldP spid="214055" grpId="2"/>
      <p:bldP spid="214056" grpId="0"/>
      <p:bldP spid="214056" grpId="1"/>
      <p:bldP spid="214056" grpId="2"/>
      <p:bldP spid="214057" grpId="0"/>
      <p:bldP spid="214057" grpId="1"/>
      <p:bldP spid="214057" grpId="2"/>
      <p:bldP spid="214058" grpId="0"/>
      <p:bldP spid="214058" grpId="1"/>
      <p:bldP spid="214058" grpId="2"/>
      <p:bldP spid="214058" grpId="3"/>
      <p:bldP spid="214060" grpId="0"/>
      <p:bldP spid="214060" grpId="1"/>
      <p:bldP spid="214060" grpId="2"/>
      <p:bldP spid="214060" grpId="3"/>
      <p:bldP spid="214061" grpId="0"/>
      <p:bldP spid="214061" grpId="1"/>
      <p:bldP spid="214061" grpId="2"/>
      <p:bldP spid="214061" grpId="3"/>
      <p:bldP spid="214062" grpId="0"/>
      <p:bldP spid="214062" grpId="1"/>
      <p:bldP spid="214062" grpId="2"/>
      <p:bldP spid="214062" grpId="3"/>
      <p:bldP spid="214075" grpId="0" animBg="1"/>
      <p:bldP spid="214076" grpId="0" animBg="1"/>
      <p:bldP spid="214077" grpId="0"/>
      <p:bldP spid="214077" grpId="1"/>
      <p:bldP spid="214077" grpId="2"/>
      <p:bldP spid="214077" grpId="3"/>
      <p:bldP spid="214077" grpId="4"/>
      <p:bldP spid="214078" grpId="0"/>
      <p:bldP spid="214078" grpId="1"/>
      <p:bldP spid="214078" grpId="2"/>
      <p:bldP spid="214078" grpId="3"/>
      <p:bldP spid="214078" grpId="4"/>
      <p:bldP spid="214079" grpId="0"/>
      <p:bldP spid="214079" grpId="1"/>
      <p:bldP spid="214079" grpId="2"/>
      <p:bldP spid="214079" grpId="3"/>
      <p:bldP spid="214079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0B26A30-C531-45C9-8C7B-C6474DBB2C98}" type="slidenum">
              <a:rPr lang="en-US" altLang="ko-KR" b="0" smtClean="0"/>
              <a:pPr eaLnBrk="1" hangingPunct="1"/>
              <a:t>8</a:t>
            </a:fld>
            <a:endParaRPr lang="en-US" altLang="ko-KR" b="0" smtClean="0"/>
          </a:p>
        </p:txBody>
      </p:sp>
      <p:graphicFrame>
        <p:nvGraphicFramePr>
          <p:cNvPr id="209923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1441450"/>
          <a:ext cx="8291513" cy="2530475"/>
        </p:xfrm>
        <a:graphic>
          <a:graphicData uri="http://schemas.openxmlformats.org/drawingml/2006/table">
            <a:tbl>
              <a:tblPr/>
              <a:tblGrid>
                <a:gridCol w="1192213"/>
                <a:gridCol w="1503362"/>
                <a:gridCol w="2624138"/>
                <a:gridCol w="1625600"/>
                <a:gridCol w="1346200"/>
              </a:tblGrid>
              <a:tr h="3353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InputStream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OutputStream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FileInputStream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파일에서 입출력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FileOutputStream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BufferedInputStream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버퍼기능 추가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BufferedOutputStream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ObjectInputStream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 입출력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ObjectOutputStream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print, println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메소드가 오버로딩 되어있어 다양한 타입의 데이터 출력에 적합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(System.out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참조객체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PrintStream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963" name="Group 43"/>
          <p:cNvGraphicFramePr>
            <a:graphicFrameLocks noGrp="1"/>
          </p:cNvGraphicFramePr>
          <p:nvPr>
            <p:ph sz="half" idx="2"/>
          </p:nvPr>
        </p:nvGraphicFramePr>
        <p:xfrm>
          <a:off x="463550" y="4017963"/>
          <a:ext cx="8285163" cy="2541752"/>
        </p:xfrm>
        <a:graphic>
          <a:graphicData uri="http://schemas.openxmlformats.org/drawingml/2006/table">
            <a:tbl>
              <a:tblPr/>
              <a:tblGrid>
                <a:gridCol w="1190625"/>
                <a:gridCol w="1503363"/>
                <a:gridCol w="2620962"/>
                <a:gridCol w="1625600"/>
                <a:gridCol w="1344613"/>
              </a:tblGrid>
              <a:tr h="3352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Reader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기능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Writer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0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FileReader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파일에서 입출력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FileWriter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BufferedReader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버퍼기능 추가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BufferedWriter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InputStreamReader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바이트단위의 입출력과 문자단위의 입출력 전환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OutputStreamWriter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생성자로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OutputStream, Writer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받으며 다양한 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print, println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메소드가 오버로딩 되어있음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(Servlet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출력객체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PrintWriter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003" name="Rectangle 83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주요 입출력 클래스</a:t>
            </a:r>
            <a:endParaRPr lang="ko-KR" altLang="en-US" sz="2800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92" name="Text Box 86"/>
          <p:cNvSpPr txBox="1">
            <a:spLocks noChangeArrowheads="1"/>
          </p:cNvSpPr>
          <p:nvPr/>
        </p:nvSpPr>
        <p:spPr bwMode="auto">
          <a:xfrm>
            <a:off x="304800" y="1066800"/>
            <a:ext cx="128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</a:t>
            </a:r>
            <a:r>
              <a:rPr lang="ko-KR" altLang="en-US"/>
              <a:t>차 스트림</a:t>
            </a:r>
          </a:p>
        </p:txBody>
      </p:sp>
      <p:sp>
        <p:nvSpPr>
          <p:cNvPr id="9293" name="Text Box 87"/>
          <p:cNvSpPr txBox="1">
            <a:spLocks noChangeArrowheads="1"/>
          </p:cNvSpPr>
          <p:nvPr/>
        </p:nvSpPr>
        <p:spPr bwMode="auto">
          <a:xfrm>
            <a:off x="1917700" y="1066800"/>
            <a:ext cx="128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</a:t>
            </a:r>
            <a:r>
              <a:rPr lang="ko-KR" altLang="en-US"/>
              <a:t>차 스트림</a:t>
            </a:r>
          </a:p>
        </p:txBody>
      </p:sp>
      <p:sp>
        <p:nvSpPr>
          <p:cNvPr id="9294" name="Text Box 88"/>
          <p:cNvSpPr txBox="1">
            <a:spLocks noChangeArrowheads="1"/>
          </p:cNvSpPr>
          <p:nvPr/>
        </p:nvSpPr>
        <p:spPr bwMode="auto">
          <a:xfrm>
            <a:off x="5791200" y="1066800"/>
            <a:ext cx="128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2</a:t>
            </a:r>
            <a:r>
              <a:rPr lang="ko-KR" altLang="en-US"/>
              <a:t>차 스트림</a:t>
            </a:r>
          </a:p>
        </p:txBody>
      </p:sp>
      <p:sp>
        <p:nvSpPr>
          <p:cNvPr id="9295" name="Text Box 89"/>
          <p:cNvSpPr txBox="1">
            <a:spLocks noChangeArrowheads="1"/>
          </p:cNvSpPr>
          <p:nvPr/>
        </p:nvSpPr>
        <p:spPr bwMode="auto">
          <a:xfrm>
            <a:off x="7480300" y="1066800"/>
            <a:ext cx="128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1</a:t>
            </a:r>
            <a:r>
              <a:rPr lang="ko-KR" altLang="en-US"/>
              <a:t>차 스트림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0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F64A910E-A7AB-4730-A79C-D9EB73010CE8}" type="slidenum">
              <a:rPr lang="en-US" altLang="ko-KR" b="0" smtClean="0"/>
              <a:pPr eaLnBrk="1" hangingPunct="1"/>
              <a:t>9</a:t>
            </a:fld>
            <a:endParaRPr lang="en-US" altLang="ko-KR" b="0" smtClean="0"/>
          </a:p>
        </p:txBody>
      </p:sp>
      <p:graphicFrame>
        <p:nvGraphicFramePr>
          <p:cNvPr id="212017" name="Group 49"/>
          <p:cNvGraphicFramePr>
            <a:graphicFrameLocks noGrp="1"/>
          </p:cNvGraphicFramePr>
          <p:nvPr>
            <p:ph/>
          </p:nvPr>
        </p:nvGraphicFramePr>
        <p:xfrm>
          <a:off x="457200" y="1249363"/>
          <a:ext cx="8229600" cy="2452687"/>
        </p:xfrm>
        <a:graphic>
          <a:graphicData uri="http://schemas.openxmlformats.org/drawingml/2006/table">
            <a:tbl>
              <a:tblPr/>
              <a:tblGrid>
                <a:gridCol w="2601913"/>
                <a:gridCol w="5627687"/>
              </a:tblGrid>
              <a:tr h="365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InputStream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read()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스트림에서 한 바이트 읽어서 반환한다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read(byte[] b)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byte[]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사이즈만큼 스트림에서 읽어서 담고 읽은 사이즈를 반환한다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 read(byte[] b, int offset, int length)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byte[]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offset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위치부터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length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만큼 스트림에서 읽어서 담고 읽은 사이즈를 반환한다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close()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스트림을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닫는다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2018" name="Group 50"/>
          <p:cNvGraphicFramePr>
            <a:graphicFrameLocks noGrp="1"/>
          </p:cNvGraphicFramePr>
          <p:nvPr/>
        </p:nvGraphicFramePr>
        <p:xfrm>
          <a:off x="468313" y="3819525"/>
          <a:ext cx="8229600" cy="2582864"/>
        </p:xfrm>
        <a:graphic>
          <a:graphicData uri="http://schemas.openxmlformats.org/drawingml/2006/table">
            <a:tbl>
              <a:tblPr/>
              <a:tblGrid>
                <a:gridCol w="2601912"/>
                <a:gridCol w="5627688"/>
              </a:tblGrid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OutputStream</a:t>
                      </a:r>
                      <a:endParaRPr kumimoji="1" lang="en-US" altLang="ko-K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write(int b)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바이트를 스트림으로 출력한다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write(byte[] b)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byte[]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스트림으로 출력한다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write(byte[] b, int offset, int length)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byte[]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offset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위치부터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length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만큼 읽어서 스트림에 출력한다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flush()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버퍼에 남아있는 데이터를 출력한다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close()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스트림을</a:t>
                      </a: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닫는다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014" name="Rectangle 46"/>
          <p:cNvSpPr>
            <a:spLocks noChangeArrowheads="1"/>
          </p:cNvSpPr>
          <p:nvPr/>
        </p:nvSpPr>
        <p:spPr bwMode="auto">
          <a:xfrm>
            <a:off x="228600" y="381000"/>
            <a:ext cx="5867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l">
              <a:defRPr/>
            </a:pPr>
            <a:r>
              <a:rPr lang="ko-KR" altLang="en-US" sz="2800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입출력 클래스 주요 </a:t>
            </a:r>
            <a:r>
              <a:rPr lang="ko-KR" altLang="en-US" sz="2800" dirty="0" err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메소드</a:t>
            </a:r>
            <a:endParaRPr lang="ko-KR" altLang="en-US" sz="2800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8888</TotalTime>
  <Words>1124</Words>
  <Application>Microsoft Office PowerPoint</Application>
  <PresentationFormat>화면 슬라이드 쇼(4:3)</PresentationFormat>
  <Paragraphs>284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굴림</vt:lpstr>
      <vt:lpstr>Arial</vt:lpstr>
      <vt:lpstr>Wingdings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kilyong</dc:creator>
  <cp:lastModifiedBy>student</cp:lastModifiedBy>
  <cp:revision>793</cp:revision>
  <cp:lastPrinted>1601-01-01T00:00:00Z</cp:lastPrinted>
  <dcterms:created xsi:type="dcterms:W3CDTF">1601-01-01T00:00:00Z</dcterms:created>
  <dcterms:modified xsi:type="dcterms:W3CDTF">2019-12-08T23:38:15Z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