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2"/>
  </p:notesMasterIdLst>
  <p:handoutMasterIdLst>
    <p:handoutMasterId r:id="rId13"/>
  </p:handoutMasterIdLst>
  <p:sldIdLst>
    <p:sldId id="320" r:id="rId2"/>
    <p:sldId id="359" r:id="rId3"/>
    <p:sldId id="360" r:id="rId4"/>
    <p:sldId id="361" r:id="rId5"/>
    <p:sldId id="362" r:id="rId6"/>
    <p:sldId id="363" r:id="rId7"/>
    <p:sldId id="365" r:id="rId8"/>
    <p:sldId id="367" r:id="rId9"/>
    <p:sldId id="366" r:id="rId10"/>
    <p:sldId id="364" r:id="rId11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95" autoAdjust="0"/>
    <p:restoredTop sz="95324" autoAdjust="0"/>
  </p:normalViewPr>
  <p:slideViewPr>
    <p:cSldViewPr>
      <p:cViewPr varScale="1">
        <p:scale>
          <a:sx n="66" d="100"/>
          <a:sy n="66" d="100"/>
        </p:scale>
        <p:origin x="169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3D5DC-F34E-49BF-9D4C-A5ED0BAD1206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FA4CA-BF4D-44F0-A711-610F3D3CA41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44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53E49D-A5BA-4358-8D9B-0F428F2DB547}" type="datetimeFigureOut">
              <a:rPr lang="ko-KR" altLang="en-US"/>
              <a:pPr>
                <a:defRPr/>
              </a:pPr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8B03373-EA4A-49A4-B70A-3F2E3DAD25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0421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B03373-EA4A-49A4-B70A-3F2E3DAD25F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7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E6758-1582-4E93-8569-7828F5A329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F8CE1-FED1-4654-837E-35965F6847A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8DCFC-AE8D-4E21-867A-A9A9DA255C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9A862-1FD8-43A1-B678-19EAC3CEC0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1D814-A891-4ABD-BFC5-EB45B7098A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DE596-D733-4498-986E-ED4459A4A0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50D8E-7C71-4872-8466-BB91F0C4DD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E6A16-72C1-4854-9063-C378A7A04F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F4DBF-F1B5-4E26-A8F1-C85016F350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2BC45-E6FB-47C4-AEAA-D3EE4A2D37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86FE2-3846-4E68-9B1A-806084BEBA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5221E-2B22-4275-9EC9-4FD1C248C37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B7E544-3835-412B-8CAF-4EB71D233E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55650" y="1630363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ko-KR" altLang="en-US" sz="2800" dirty="0" smtClean="0"/>
              <a:t>자바스크립트 상속과 클래스</a:t>
            </a:r>
            <a:endParaRPr kumimoji="0" lang="ko-KR" altLang="en-US" sz="2800" dirty="0"/>
          </a:p>
        </p:txBody>
      </p:sp>
      <p:pic>
        <p:nvPicPr>
          <p:cNvPr id="20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1691680" y="260648"/>
            <a:ext cx="5724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3600" dirty="0" smtClean="0">
                <a:solidFill>
                  <a:schemeClr val="bg1"/>
                </a:solidFill>
              </a:rPr>
              <a:t> 객체지향 </a:t>
            </a:r>
            <a:r>
              <a:rPr kumimoji="0" lang="en-US" altLang="ko-KR" sz="3600" dirty="0" smtClean="0">
                <a:solidFill>
                  <a:schemeClr val="bg1"/>
                </a:solidFill>
              </a:rPr>
              <a:t>JavaScript </a:t>
            </a:r>
            <a:r>
              <a:rPr kumimoji="0" lang="ko-KR" altLang="en-US" sz="3600" dirty="0" smtClean="0">
                <a:solidFill>
                  <a:schemeClr val="bg1"/>
                </a:solidFill>
              </a:rPr>
              <a:t>기본</a:t>
            </a:r>
            <a:endParaRPr kumimoji="0"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56176" y="5662989"/>
            <a:ext cx="2543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멀티캠퍼스 정길용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uzoolove@gmail.com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2BC45-E6FB-47C4-AEAA-D3EE4A2D376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9" name="그림 8" descr="j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7904" y="3356992"/>
            <a:ext cx="1584176" cy="1584176"/>
          </a:xfrm>
          <a:prstGeom prst="rect">
            <a:avLst/>
          </a:prstGeom>
        </p:spPr>
      </p:pic>
      <p:pic>
        <p:nvPicPr>
          <p:cNvPr id="14" name="그림 13" descr="images (1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52120" y="4437112"/>
            <a:ext cx="2446073" cy="834468"/>
          </a:xfrm>
          <a:prstGeom prst="rect">
            <a:avLst/>
          </a:prstGeom>
        </p:spPr>
      </p:pic>
      <p:pic>
        <p:nvPicPr>
          <p:cNvPr id="15" name="그림 14" descr="다운로드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568" y="4797152"/>
            <a:ext cx="2160240" cy="527003"/>
          </a:xfrm>
          <a:prstGeom prst="rect">
            <a:avLst/>
          </a:prstGeom>
        </p:spPr>
      </p:pic>
      <p:pic>
        <p:nvPicPr>
          <p:cNvPr id="16" name="그림 15" descr="다운로드 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8144" y="2636912"/>
            <a:ext cx="1155079" cy="1368152"/>
          </a:xfrm>
          <a:prstGeom prst="rect">
            <a:avLst/>
          </a:prstGeom>
        </p:spPr>
      </p:pic>
      <p:pic>
        <p:nvPicPr>
          <p:cNvPr id="18" name="그림 17" descr="images (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1680" y="3068960"/>
            <a:ext cx="1437096" cy="10081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Class </a:t>
            </a:r>
            <a:r>
              <a:rPr lang="ko-KR" altLang="en-US" sz="2800" dirty="0" smtClean="0">
                <a:solidFill>
                  <a:schemeClr val="bg1"/>
                </a:solidFill>
              </a:rPr>
              <a:t>상속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extends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ECMAScript6(2015)</a:t>
            </a:r>
            <a:r>
              <a:rPr lang="ko-KR" altLang="en-US" b="0" dirty="0" smtClean="0"/>
              <a:t>에 추가된 키워드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상속을 통해 자식 클래스를 정의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class </a:t>
            </a:r>
            <a:r>
              <a:rPr lang="ko-KR" altLang="en-US" b="0" dirty="0" smtClean="0"/>
              <a:t>자식클래스명 </a:t>
            </a:r>
            <a:r>
              <a:rPr lang="en-US" altLang="ko-KR" b="0" dirty="0" smtClean="0"/>
              <a:t>extends </a:t>
            </a:r>
            <a:r>
              <a:rPr lang="ko-KR" altLang="en-US" b="0" dirty="0" smtClean="0"/>
              <a:t>부모클래스명 </a:t>
            </a:r>
            <a:r>
              <a:rPr lang="en-US" altLang="ko-KR" b="0" dirty="0" smtClean="0"/>
              <a:t>{ ...... }</a:t>
            </a:r>
          </a:p>
        </p:txBody>
      </p:sp>
      <p:pic>
        <p:nvPicPr>
          <p:cNvPr id="39" name="그림 38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etc/ecma6/classtest.js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71600" y="2207136"/>
          <a:ext cx="5857240" cy="2950056"/>
        </p:xfrm>
        <a:graphic>
          <a:graphicData uri="http://schemas.openxmlformats.org/drawingml/2006/table">
            <a:tbl>
              <a:tblPr/>
              <a:tblGrid>
                <a:gridCol w="5857240"/>
              </a:tblGrid>
              <a:tr h="2950056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College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extends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HighSchool{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constructor(kor, eng){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super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(kor, eng);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	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grade(){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......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s2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new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College(80, 70);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console.log(s2.sum());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console.log(s2.grade());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프로토타입 체인을 이용한 상속 기능 구현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하위 클래스의 프로토타입을 상위 클래스의 객체로 지정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상위 클래스의 모든 속성을 물려받아 사용할 수 있음</a:t>
            </a:r>
            <a:endParaRPr lang="en-US" altLang="ko-KR" b="0" dirty="0" smtClean="0"/>
          </a:p>
        </p:txBody>
      </p:sp>
      <p:sp>
        <p:nvSpPr>
          <p:cNvPr id="48" name="타원 47"/>
          <p:cNvSpPr/>
          <p:nvPr/>
        </p:nvSpPr>
        <p:spPr bwMode="auto">
          <a:xfrm>
            <a:off x="4644008" y="2204864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4734657" y="2719326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7164288" y="220486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직선 화살표 연결선 50"/>
          <p:cNvCxnSpPr>
            <a:stCxn id="49" idx="3"/>
            <a:endCxn id="50" idx="2"/>
          </p:cNvCxnSpPr>
          <p:nvPr/>
        </p:nvCxnSpPr>
        <p:spPr bwMode="auto">
          <a:xfrm>
            <a:off x="5814777" y="2852676"/>
            <a:ext cx="1349511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타원 51"/>
          <p:cNvSpPr/>
          <p:nvPr/>
        </p:nvSpPr>
        <p:spPr bwMode="auto">
          <a:xfrm>
            <a:off x="4644008" y="400506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4932040" y="4221088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kor:u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직선 화살표 연결선 54"/>
          <p:cNvCxnSpPr>
            <a:stCxn id="52" idx="7"/>
            <a:endCxn id="50" idx="3"/>
          </p:cNvCxnSpPr>
          <p:nvPr/>
        </p:nvCxnSpPr>
        <p:spPr bwMode="auto">
          <a:xfrm flipV="1">
            <a:off x="5750336" y="3311192"/>
            <a:ext cx="1603768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57" name="타원 56"/>
          <p:cNvSpPr/>
          <p:nvPr/>
        </p:nvSpPr>
        <p:spPr bwMode="auto">
          <a:xfrm>
            <a:off x="7452320" y="134076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7092280" y="155679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 smtClean="0"/>
              <a:t>평균반환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4932040" y="4509120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eng:u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99992" y="19168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HighSchool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211960" y="37077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</a:t>
            </a:r>
            <a:r>
              <a:rPr lang="en-US" altLang="ko-KR" dirty="0" err="1" smtClean="0"/>
              <a:t>HighSchool</a:t>
            </a:r>
            <a:r>
              <a:rPr lang="en-US" altLang="ko-KR" smtClean="0"/>
              <a:t>()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68" idx="2"/>
            <a:endCxn id="57" idx="4"/>
          </p:cNvCxnSpPr>
          <p:nvPr/>
        </p:nvCxnSpPr>
        <p:spPr bwMode="auto">
          <a:xfrm flipV="1">
            <a:off x="7799020" y="2060848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타원 88"/>
          <p:cNvSpPr/>
          <p:nvPr/>
        </p:nvSpPr>
        <p:spPr bwMode="auto">
          <a:xfrm>
            <a:off x="7164288" y="40143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7308304" y="450912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164288" y="37170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College</a:t>
            </a:r>
            <a:endParaRPr lang="ko-KR" altLang="en-US" dirty="0"/>
          </a:p>
        </p:txBody>
      </p:sp>
      <p:cxnSp>
        <p:nvCxnSpPr>
          <p:cNvPr id="93" name="직선 화살표 연결선 92"/>
          <p:cNvCxnSpPr>
            <a:stCxn id="90" idx="1"/>
            <a:endCxn id="52" idx="6"/>
          </p:cNvCxnSpPr>
          <p:nvPr/>
        </p:nvCxnSpPr>
        <p:spPr bwMode="auto">
          <a:xfrm flipH="1">
            <a:off x="5940152" y="4642470"/>
            <a:ext cx="1368152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251520" y="2132856"/>
          <a:ext cx="4104456" cy="2592288"/>
        </p:xfrm>
        <a:graphic>
          <a:graphicData uri="http://schemas.openxmlformats.org/drawingml/2006/table">
            <a:tbl>
              <a:tblPr/>
              <a:tblGrid>
                <a:gridCol w="4104456"/>
              </a:tblGrid>
              <a:tr h="25922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9" name="타원 98"/>
          <p:cNvSpPr/>
          <p:nvPr/>
        </p:nvSpPr>
        <p:spPr bwMode="auto">
          <a:xfrm>
            <a:off x="5292080" y="5805264"/>
            <a:ext cx="720080" cy="7200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화살표 연결선 99"/>
          <p:cNvCxnSpPr>
            <a:stCxn id="90" idx="1"/>
            <a:endCxn id="99" idx="7"/>
          </p:cNvCxnSpPr>
          <p:nvPr/>
        </p:nvCxnSpPr>
        <p:spPr bwMode="auto">
          <a:xfrm flipH="1">
            <a:off x="5906707" y="4642470"/>
            <a:ext cx="1401597" cy="126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253388" y="2154342"/>
            <a:ext cx="359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7F0055"/>
                </a:solidFill>
                <a:latin typeface="+mn-lt"/>
                <a:cs typeface="Times New Roman"/>
              </a:rPr>
              <a:t>function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lt"/>
                <a:cs typeface="Times New Roman"/>
              </a:rPr>
              <a:t> HighSchool(){...}</a:t>
            </a:r>
            <a:endParaRPr lang="ko-KR" altLang="en-US" sz="1600" dirty="0">
              <a:latin typeface="+mn-lt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1520" y="2708920"/>
            <a:ext cx="4014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7F0055"/>
                </a:solidFill>
                <a:latin typeface="+mj-lt"/>
                <a:cs typeface="Times New Roman"/>
              </a:rPr>
              <a:t>function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  <a:cs typeface="Times New Roman"/>
              </a:rPr>
              <a:t> College(){...}</a:t>
            </a:r>
            <a:endParaRPr lang="ko-KR" altLang="ko-KR" sz="1100" kern="100" dirty="0" smtClean="0">
              <a:latin typeface="+mj-lt"/>
              <a:cs typeface="Times New Roman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1520" y="2996952"/>
            <a:ext cx="2151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College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.prototype =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51520" y="3594502"/>
            <a:ext cx="3063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7F0055"/>
                </a:solidFill>
                <a:cs typeface="Times New Roman"/>
              </a:rPr>
              <a:t>var 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s2 = </a:t>
            </a:r>
            <a:r>
              <a:rPr lang="en-US" altLang="ko-KR" sz="1600" kern="0" dirty="0" smtClean="0">
                <a:solidFill>
                  <a:srgbClr val="7F0055"/>
                </a:solidFill>
                <a:cs typeface="Arabic Typesetting" pitchFamily="66" charset="-78"/>
              </a:rPr>
              <a:t>new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College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(80, 70);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115" name="타원 114"/>
          <p:cNvSpPr/>
          <p:nvPr/>
        </p:nvSpPr>
        <p:spPr bwMode="auto">
          <a:xfrm>
            <a:off x="7164288" y="544522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452320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s2</a:t>
            </a:r>
            <a:endParaRPr lang="ko-KR" altLang="en-US" dirty="0"/>
          </a:p>
        </p:txBody>
      </p:sp>
      <p:cxnSp>
        <p:nvCxnSpPr>
          <p:cNvPr id="122" name="직선 화살표 연결선 121"/>
          <p:cNvCxnSpPr>
            <a:stCxn id="115" idx="1"/>
            <a:endCxn id="52" idx="5"/>
          </p:cNvCxnSpPr>
          <p:nvPr/>
        </p:nvCxnSpPr>
        <p:spPr bwMode="auto">
          <a:xfrm flipH="1" flipV="1">
            <a:off x="5750336" y="5111392"/>
            <a:ext cx="1603768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251520" y="390402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s2.avg();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51520" y="4242574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s2.grade();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7524328" y="2708920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 smtClean="0"/>
              <a:t>avg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 bwMode="auto">
          <a:xfrm>
            <a:off x="4933176" y="4797152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grade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580112" y="39330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940152" y="544522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520" y="3284984"/>
            <a:ext cx="4019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College.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prototype.grade = </a:t>
            </a:r>
            <a:r>
              <a:rPr lang="en-US" altLang="ko-KR" sz="1600" kern="0" dirty="0" smtClean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(){};</a:t>
            </a:r>
            <a:endParaRPr lang="en-US" altLang="ko-KR" sz="1600" kern="0" dirty="0" smtClean="0">
              <a:solidFill>
                <a:srgbClr val="000000"/>
              </a:solidFill>
              <a:cs typeface="Arabic Typesetting" pitchFamily="66" charset="-78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3635896" y="543917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3275856" y="565519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 smtClean="0"/>
              <a:t>학점반환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화살표 연결선 39"/>
          <p:cNvCxnSpPr>
            <a:stCxn id="104" idx="1"/>
            <a:endCxn id="38" idx="7"/>
          </p:cNvCxnSpPr>
          <p:nvPr/>
        </p:nvCxnSpPr>
        <p:spPr bwMode="auto">
          <a:xfrm flipH="1">
            <a:off x="4250523" y="4935654"/>
            <a:ext cx="682653" cy="608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247806" y="2420888"/>
            <a:ext cx="4108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HighSchool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lt"/>
                <a:cs typeface="Times New Roman"/>
              </a:rPr>
              <a:t>.prototype.avg = </a:t>
            </a:r>
            <a:r>
              <a:rPr lang="en-US" altLang="ko-KR" sz="1600" kern="0" dirty="0" smtClean="0">
                <a:solidFill>
                  <a:srgbClr val="7F0055"/>
                </a:solidFill>
                <a:latin typeface="+mn-lt"/>
                <a:cs typeface="Times New Roman"/>
              </a:rPr>
              <a:t>function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lt"/>
                <a:cs typeface="Times New Roman"/>
              </a:rPr>
              <a:t>(){};</a:t>
            </a:r>
            <a:endParaRPr lang="ko-KR" altLang="en-US" sz="1600" dirty="0">
              <a:latin typeface="+mn-lt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7450048" y="5877272"/>
            <a:ext cx="793224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kor:80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7451184" y="6182072"/>
            <a:ext cx="793224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eng:70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5137" y="2996952"/>
            <a:ext cx="1976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7F0055"/>
                </a:solidFill>
                <a:cs typeface="Arabic Typesetting" pitchFamily="66" charset="-78"/>
              </a:rPr>
              <a:t>new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HighSchool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();</a:t>
            </a:r>
          </a:p>
        </p:txBody>
      </p:sp>
      <p:pic>
        <p:nvPicPr>
          <p:cNvPr id="45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상속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58" name="그림 57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ex06-07.js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0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4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8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0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1" dur="2000" fill="hold"/>
                                        <p:tgtEl>
                                          <p:spTgt spid="10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3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5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9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1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3" dur="2000" fill="hold"/>
                                        <p:tgtEl>
                                          <p:spTgt spid="10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2" grpId="0" animBg="1"/>
      <p:bldP spid="53" grpId="0" animBg="1"/>
      <p:bldP spid="57" grpId="0" animBg="1"/>
      <p:bldP spid="57" grpId="1" animBg="1"/>
      <p:bldP spid="57" grpId="2" animBg="1"/>
      <p:bldP spid="59" grpId="0" animBg="1"/>
      <p:bldP spid="59" grpId="1" animBg="1"/>
      <p:bldP spid="59" grpId="2" animBg="1"/>
      <p:bldP spid="61" grpId="0" animBg="1"/>
      <p:bldP spid="65" grpId="0"/>
      <p:bldP spid="66" grpId="0"/>
      <p:bldP spid="89" grpId="0" animBg="1"/>
      <p:bldP spid="90" grpId="0" animBg="1"/>
      <p:bldP spid="91" grpId="0"/>
      <p:bldP spid="99" grpId="0" animBg="1"/>
      <p:bldP spid="99" grpId="1" animBg="1"/>
      <p:bldP spid="108" grpId="0"/>
      <p:bldP spid="109" grpId="0"/>
      <p:bldP spid="110" grpId="0" build="allAtOnce"/>
      <p:bldP spid="111" grpId="0"/>
      <p:bldP spid="115" grpId="0" animBg="1"/>
      <p:bldP spid="120" grpId="0"/>
      <p:bldP spid="132" grpId="0"/>
      <p:bldP spid="133" grpId="0"/>
      <p:bldP spid="68" grpId="0" animBg="1"/>
      <p:bldP spid="68" grpId="1" animBg="1"/>
      <p:bldP spid="68" grpId="2" animBg="1"/>
      <p:bldP spid="104" grpId="0" animBg="1"/>
      <p:bldP spid="104" grpId="1" animBg="1"/>
      <p:bldP spid="104" grpId="2" animBg="1"/>
      <p:bldP spid="121" grpId="0"/>
      <p:bldP spid="147" grpId="0"/>
      <p:bldP spid="37" grpId="0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3" grpId="0"/>
      <p:bldP spid="42" grpId="0" animBg="1"/>
      <p:bldP spid="44" grpId="0" animBg="1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타원 47"/>
          <p:cNvSpPr/>
          <p:nvPr/>
        </p:nvSpPr>
        <p:spPr bwMode="auto">
          <a:xfrm>
            <a:off x="4427984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4518633" y="2647318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 bwMode="auto">
          <a:xfrm>
            <a:off x="7596336" y="2132856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직선 화살표 연결선 50"/>
          <p:cNvCxnSpPr>
            <a:stCxn id="49" idx="3"/>
            <a:endCxn id="50" idx="2"/>
          </p:cNvCxnSpPr>
          <p:nvPr/>
        </p:nvCxnSpPr>
        <p:spPr bwMode="auto">
          <a:xfrm>
            <a:off x="5598753" y="2780668"/>
            <a:ext cx="1997583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타원 56"/>
          <p:cNvSpPr/>
          <p:nvPr/>
        </p:nvSpPr>
        <p:spPr bwMode="auto">
          <a:xfrm>
            <a:off x="7884368" y="119675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7524328" y="141277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 smtClean="0"/>
              <a:t>평균반환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0" name="직선 화살표 연결선 79"/>
          <p:cNvCxnSpPr>
            <a:stCxn id="68" idx="2"/>
            <a:endCxn id="57" idx="4"/>
          </p:cNvCxnSpPr>
          <p:nvPr/>
        </p:nvCxnSpPr>
        <p:spPr bwMode="auto">
          <a:xfrm flipV="1">
            <a:off x="8231068" y="1916832"/>
            <a:ext cx="13340" cy="986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타원 88"/>
          <p:cNvSpPr/>
          <p:nvPr/>
        </p:nvSpPr>
        <p:spPr bwMode="auto">
          <a:xfrm>
            <a:off x="7596336" y="365431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7740352" y="414908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596336" y="37890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College</a:t>
            </a:r>
            <a:endParaRPr lang="ko-KR" altLang="en-US" dirty="0"/>
          </a:p>
        </p:txBody>
      </p:sp>
      <p:cxnSp>
        <p:nvCxnSpPr>
          <p:cNvPr id="93" name="직선 화살표 연결선 92"/>
          <p:cNvCxnSpPr>
            <a:stCxn id="90" idx="1"/>
            <a:endCxn id="94" idx="6"/>
          </p:cNvCxnSpPr>
          <p:nvPr/>
        </p:nvCxnSpPr>
        <p:spPr bwMode="auto">
          <a:xfrm flipH="1">
            <a:off x="5436096" y="4282430"/>
            <a:ext cx="2304256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타원 114"/>
          <p:cNvSpPr/>
          <p:nvPr/>
        </p:nvSpPr>
        <p:spPr bwMode="auto">
          <a:xfrm>
            <a:off x="7596336" y="508518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s2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7956376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 smtClean="0"/>
              <a:t>avg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588224" y="508518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4499992" y="69269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F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 bwMode="auto">
          <a:xfrm>
            <a:off x="6516216" y="1052736"/>
            <a:ext cx="576064" cy="57606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4609906" y="120580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0" name="직선 화살표 연결선 59"/>
          <p:cNvCxnSpPr>
            <a:stCxn id="58" idx="3"/>
            <a:endCxn id="56" idx="2"/>
          </p:cNvCxnSpPr>
          <p:nvPr/>
        </p:nvCxnSpPr>
        <p:spPr bwMode="auto">
          <a:xfrm>
            <a:off x="5690026" y="1339154"/>
            <a:ext cx="826190" cy="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직선 화살표 연결선 68"/>
          <p:cNvCxnSpPr>
            <a:stCxn id="58" idx="3"/>
            <a:endCxn id="50" idx="1"/>
          </p:cNvCxnSpPr>
          <p:nvPr/>
        </p:nvCxnSpPr>
        <p:spPr bwMode="auto">
          <a:xfrm>
            <a:off x="5690026" y="1339154"/>
            <a:ext cx="2096126" cy="9835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타원 72"/>
          <p:cNvSpPr/>
          <p:nvPr/>
        </p:nvSpPr>
        <p:spPr bwMode="auto">
          <a:xfrm>
            <a:off x="5940152" y="4077072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new F()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5" name="직선 화살표 연결선 74"/>
          <p:cNvCxnSpPr>
            <a:stCxn id="73" idx="7"/>
            <a:endCxn id="50" idx="3"/>
          </p:cNvCxnSpPr>
          <p:nvPr/>
        </p:nvCxnSpPr>
        <p:spPr bwMode="auto">
          <a:xfrm flipV="1">
            <a:off x="7046480" y="3239184"/>
            <a:ext cx="739672" cy="1027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81" name="직선 화살표 연결선 80"/>
          <p:cNvCxnSpPr>
            <a:stCxn id="115" idx="1"/>
            <a:endCxn id="73" idx="6"/>
          </p:cNvCxnSpPr>
          <p:nvPr/>
        </p:nvCxnSpPr>
        <p:spPr bwMode="auto">
          <a:xfrm flipH="1" flipV="1">
            <a:off x="7236296" y="4725144"/>
            <a:ext cx="549856" cy="549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1" name="직선 화살표 연결선 40"/>
          <p:cNvCxnSpPr>
            <a:stCxn id="90" idx="1"/>
            <a:endCxn id="73" idx="6"/>
          </p:cNvCxnSpPr>
          <p:nvPr/>
        </p:nvCxnSpPr>
        <p:spPr bwMode="auto">
          <a:xfrm flipH="1">
            <a:off x="7236296" y="4282430"/>
            <a:ext cx="504056" cy="442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6444208" y="350100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타원 93"/>
          <p:cNvSpPr/>
          <p:nvPr/>
        </p:nvSpPr>
        <p:spPr bwMode="auto">
          <a:xfrm>
            <a:off x="4716016" y="3933056"/>
            <a:ext cx="720080" cy="7200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 bwMode="auto">
          <a:xfrm>
            <a:off x="7860705" y="5602885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kor:80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7861841" y="5907685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eng:70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6229320" y="4742224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grade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/>
          <p:cNvSpPr/>
          <p:nvPr/>
        </p:nvSpPr>
        <p:spPr bwMode="auto">
          <a:xfrm>
            <a:off x="4572000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4211960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 smtClean="0"/>
              <a:t>학점반환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화살표 연결선 99"/>
          <p:cNvCxnSpPr>
            <a:stCxn id="97" idx="1"/>
            <a:endCxn id="98" idx="7"/>
          </p:cNvCxnSpPr>
          <p:nvPr/>
        </p:nvCxnSpPr>
        <p:spPr bwMode="auto">
          <a:xfrm flipH="1">
            <a:off x="5186627" y="4880726"/>
            <a:ext cx="1042693" cy="5979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251520" y="980728"/>
          <a:ext cx="4104456" cy="2592288"/>
        </p:xfrm>
        <a:graphic>
          <a:graphicData uri="http://schemas.openxmlformats.org/drawingml/2006/table">
            <a:tbl>
              <a:tblPr/>
              <a:tblGrid>
                <a:gridCol w="4104456"/>
              </a:tblGrid>
              <a:tr h="25922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53388" y="1002214"/>
            <a:ext cx="359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7F0055"/>
                </a:solidFill>
                <a:latin typeface="+mn-lt"/>
                <a:cs typeface="Times New Roman"/>
              </a:rPr>
              <a:t>function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lt"/>
                <a:cs typeface="Times New Roman"/>
              </a:rPr>
              <a:t> HighSchool(){...}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1520" y="1556792"/>
            <a:ext cx="2250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smtClean="0">
                <a:solidFill>
                  <a:srgbClr val="7F0055"/>
                </a:solidFill>
                <a:latin typeface="+mj-lt"/>
                <a:cs typeface="Times New Roman"/>
              </a:rPr>
              <a:t>function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  <a:cs typeface="Times New Roman"/>
              </a:rPr>
              <a:t> College(){...}</a:t>
            </a:r>
            <a:endParaRPr lang="ko-KR" altLang="ko-KR" sz="1100" kern="100" dirty="0" smtClean="0">
              <a:latin typeface="+mj-lt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520" y="1844824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inherite(</a:t>
            </a: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HighSchool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, </a:t>
            </a: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College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);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1520" y="2442374"/>
            <a:ext cx="3063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7F0055"/>
                </a:solidFill>
                <a:cs typeface="Times New Roman"/>
              </a:rPr>
              <a:t>var 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s2 = </a:t>
            </a:r>
            <a:r>
              <a:rPr lang="en-US" altLang="ko-KR" sz="1600" kern="0" dirty="0" smtClean="0">
                <a:solidFill>
                  <a:srgbClr val="7F0055"/>
                </a:solidFill>
                <a:cs typeface="Arabic Typesetting" pitchFamily="66" charset="-78"/>
              </a:rPr>
              <a:t>new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College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(80, 70);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75189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s2.avg();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1520" y="3090446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s2.grade();</a:t>
            </a:r>
            <a:endParaRPr lang="ko-KR" altLang="ko-KR" sz="1600" kern="100" dirty="0">
              <a:cs typeface="Arabic Typesetting" pitchFamily="66" charset="-7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1520" y="2132856"/>
            <a:ext cx="4001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College</a:t>
            </a:r>
            <a:r>
              <a:rPr lang="en-US" altLang="ko-KR" sz="1600" kern="0" dirty="0" smtClean="0">
                <a:solidFill>
                  <a:srgbClr val="000000"/>
                </a:solidFill>
                <a:cs typeface="Arabic Typesetting" pitchFamily="66" charset="-78"/>
              </a:rPr>
              <a:t>.prototype.grade = </a:t>
            </a:r>
            <a:r>
              <a:rPr lang="en-US" altLang="ko-KR" sz="1600" kern="0" dirty="0" smtClean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(){};</a:t>
            </a:r>
            <a:endParaRPr lang="en-US" altLang="ko-KR" sz="1600" kern="0" dirty="0" smtClean="0">
              <a:solidFill>
                <a:srgbClr val="000000"/>
              </a:solidFill>
              <a:cs typeface="Arabic Typesetting" pitchFamily="66" charset="-7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2223" y="1268760"/>
            <a:ext cx="4185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HighSchool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lt"/>
                <a:cs typeface="Times New Roman"/>
              </a:rPr>
              <a:t>.prototype.avg = </a:t>
            </a:r>
            <a:r>
              <a:rPr lang="en-US" altLang="ko-KR" sz="1600" kern="0" dirty="0" smtClean="0">
                <a:solidFill>
                  <a:srgbClr val="7F0055"/>
                </a:solidFill>
                <a:latin typeface="+mn-lt"/>
                <a:cs typeface="Times New Roman"/>
              </a:rPr>
              <a:t>function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lt"/>
                <a:cs typeface="Times New Roman"/>
              </a:rPr>
              <a:t>(){};</a:t>
            </a:r>
            <a:endParaRPr lang="ko-KR" altLang="en-US" sz="1600" dirty="0">
              <a:latin typeface="+mn-lt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251520" y="3789040"/>
          <a:ext cx="4104456" cy="1584176"/>
        </p:xfrm>
        <a:graphic>
          <a:graphicData uri="http://schemas.openxmlformats.org/drawingml/2006/table">
            <a:tbl>
              <a:tblPr/>
              <a:tblGrid>
                <a:gridCol w="4104456"/>
              </a:tblGrid>
              <a:tr h="158417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08607" y="4077072"/>
            <a:ext cx="2302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 smtClean="0">
                <a:solidFill>
                  <a:srgbClr val="7F0055"/>
                </a:solidFill>
                <a:latin typeface="+mn-lt"/>
                <a:cs typeface="Times New Roman"/>
              </a:rPr>
              <a:t>var</a:t>
            </a:r>
            <a:r>
              <a:rPr lang="en-US" altLang="ko-KR" sz="1600" kern="0" dirty="0" smtClean="0">
                <a:solidFill>
                  <a:srgbClr val="7F0055"/>
                </a:solidFill>
                <a:latin typeface="+mn-lt"/>
                <a:cs typeface="Times New Roman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lt"/>
                <a:cs typeface="Times New Roman"/>
              </a:rPr>
              <a:t>F = </a:t>
            </a:r>
            <a:r>
              <a:rPr lang="en-US" altLang="ko-KR" sz="1600" kern="0" dirty="0" smtClean="0">
                <a:solidFill>
                  <a:srgbClr val="7F0055"/>
                </a:solidFill>
                <a:cs typeface="Times New Roman"/>
              </a:rPr>
              <a:t>function</a:t>
            </a:r>
            <a:r>
              <a:rPr lang="en-US" altLang="ko-KR" sz="1600" kern="0" dirty="0" smtClean="0">
                <a:solidFill>
                  <a:srgbClr val="000000"/>
                </a:solidFill>
                <a:cs typeface="Times New Roman"/>
              </a:rPr>
              <a:t>(){};</a:t>
            </a:r>
            <a:endParaRPr lang="ko-KR" altLang="en-US" sz="1600" dirty="0">
              <a:latin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6739" y="4631650"/>
            <a:ext cx="2779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 smtClean="0">
                <a:solidFill>
                  <a:srgbClr val="000000"/>
                </a:solidFill>
                <a:latin typeface="+mj-lt"/>
                <a:cs typeface="Times New Roman"/>
              </a:rPr>
              <a:t>Child.prototype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  <a:cs typeface="Times New Roman"/>
              </a:rPr>
              <a:t> = </a:t>
            </a:r>
            <a:r>
              <a:rPr lang="en-US" altLang="ko-KR" sz="1600" kern="0" dirty="0" smtClean="0">
                <a:solidFill>
                  <a:srgbClr val="7F0055"/>
                </a:solidFill>
                <a:cs typeface="Arabic Typesetting" pitchFamily="66" charset="-78"/>
              </a:rPr>
              <a:t>new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lt"/>
                <a:cs typeface="Times New Roman"/>
              </a:rPr>
              <a:t>F();</a:t>
            </a:r>
            <a:endParaRPr lang="ko-KR" altLang="ko-KR" sz="1100" kern="100" dirty="0" smtClean="0">
              <a:latin typeface="+mj-lt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6739" y="4329234"/>
            <a:ext cx="3461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00"/>
                </a:solidFill>
                <a:latin typeface="+mn-lt"/>
                <a:cs typeface="Times New Roman"/>
              </a:rPr>
              <a:t>F.prototype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lt"/>
                <a:cs typeface="Times New Roman"/>
              </a:rPr>
              <a:t> =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lt"/>
                <a:cs typeface="Times New Roman"/>
              </a:rPr>
              <a:t>Parent.prototype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lt"/>
                <a:cs typeface="Times New Roman"/>
              </a:rPr>
              <a:t>;</a:t>
            </a:r>
            <a:endParaRPr lang="ko-KR" altLang="en-US" sz="1600" dirty="0">
              <a:latin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1520" y="3789040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 smtClean="0">
                <a:solidFill>
                  <a:srgbClr val="7F0055"/>
                </a:solidFill>
                <a:cs typeface="Times New Roman"/>
              </a:rPr>
              <a:t>function </a:t>
            </a:r>
            <a:r>
              <a:rPr lang="en-US" altLang="ko-KR" kern="0" dirty="0" smtClean="0">
                <a:solidFill>
                  <a:srgbClr val="000000"/>
                </a:solidFill>
                <a:cs typeface="Times New Roman"/>
              </a:rPr>
              <a:t>inherite(Parent , Child){</a:t>
            </a:r>
          </a:p>
          <a:p>
            <a:endParaRPr lang="en-US" altLang="ko-KR" kern="0" dirty="0" smtClean="0">
              <a:solidFill>
                <a:srgbClr val="000000"/>
              </a:solidFill>
              <a:cs typeface="Times New Roman"/>
            </a:endParaRPr>
          </a:p>
          <a:p>
            <a:endParaRPr lang="en-US" altLang="ko-KR" kern="0" dirty="0" smtClean="0">
              <a:solidFill>
                <a:srgbClr val="000000"/>
              </a:solidFill>
              <a:cs typeface="Times New Roman"/>
            </a:endParaRPr>
          </a:p>
          <a:p>
            <a:endParaRPr lang="en-US" altLang="ko-KR" kern="0" dirty="0" smtClean="0">
              <a:solidFill>
                <a:srgbClr val="000000"/>
              </a:solidFill>
              <a:cs typeface="Times New Roman"/>
            </a:endParaRPr>
          </a:p>
          <a:p>
            <a:r>
              <a:rPr lang="en-US" altLang="ko-KR" kern="0" dirty="0" smtClean="0">
                <a:solidFill>
                  <a:srgbClr val="000000"/>
                </a:solidFill>
                <a:cs typeface="Times New Roman"/>
              </a:rPr>
              <a:t>} </a:t>
            </a:r>
            <a:endParaRPr lang="ko-KR" altLang="en-US" dirty="0"/>
          </a:p>
        </p:txBody>
      </p:sp>
      <p:pic>
        <p:nvPicPr>
          <p:cNvPr id="53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상속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중계 함수 추가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5976" y="220486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HighSchool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 bwMode="auto">
          <a:xfrm>
            <a:off x="1619672" y="2132856"/>
            <a:ext cx="936104" cy="1728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직선 화살표 연결선 63"/>
          <p:cNvCxnSpPr/>
          <p:nvPr/>
        </p:nvCxnSpPr>
        <p:spPr bwMode="auto">
          <a:xfrm>
            <a:off x="2555776" y="2132856"/>
            <a:ext cx="936104" cy="17281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66" name="그림 65" descr="코딩아이콘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8460432" y="692696"/>
            <a:ext cx="504056" cy="44066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4788024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ex06-08.js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1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3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5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9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4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1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3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2000" fill="hold"/>
                                        <p:tgtEl>
                                          <p:spTgt spid="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2000" fill="hold"/>
                                        <p:tgtEl>
                                          <p:spTgt spid="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2000" fill="hold"/>
                                        <p:tgtEl>
                                          <p:spTgt spid="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0" dur="2000" fill="hold"/>
                                        <p:tgtEl>
                                          <p:spTgt spid="9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2" dur="2000" fill="hold"/>
                                        <p:tgtEl>
                                          <p:spTgt spid="9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4" dur="2000" fill="hold"/>
                                        <p:tgtEl>
                                          <p:spTgt spid="99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7" grpId="0" animBg="1"/>
      <p:bldP spid="57" grpId="1" animBg="1"/>
      <p:bldP spid="57" grpId="2" animBg="1"/>
      <p:bldP spid="59" grpId="0" animBg="1"/>
      <p:bldP spid="59" grpId="1" animBg="1"/>
      <p:bldP spid="59" grpId="2" animBg="1"/>
      <p:bldP spid="89" grpId="0" animBg="1"/>
      <p:bldP spid="90" grpId="0" animBg="1"/>
      <p:bldP spid="91" grpId="0"/>
      <p:bldP spid="115" grpId="0" animBg="1"/>
      <p:bldP spid="68" grpId="0" animBg="1"/>
      <p:bldP spid="68" grpId="1" animBg="1"/>
      <p:bldP spid="68" grpId="2" animBg="1"/>
      <p:bldP spid="147" grpId="0"/>
      <p:bldP spid="42" grpId="0" animBg="1"/>
      <p:bldP spid="56" grpId="0" animBg="1"/>
      <p:bldP spid="56" grpId="1" animBg="1"/>
      <p:bldP spid="58" grpId="0" animBg="1"/>
      <p:bldP spid="73" grpId="0" animBg="1"/>
      <p:bldP spid="70" grpId="0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35" grpId="0"/>
      <p:bldP spid="36" grpId="0"/>
      <p:bldP spid="37" grpId="0"/>
      <p:bldP spid="38" grpId="0"/>
      <p:bldP spid="39" grpId="0"/>
      <p:bldP spid="40" grpId="0"/>
      <p:bldP spid="43" grpId="0"/>
      <p:bldP spid="44" grpId="0"/>
      <p:bldP spid="46" grpId="0"/>
      <p:bldP spid="47" grpId="0"/>
      <p:bldP spid="62" grpId="0"/>
      <p:bldP spid="52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타원 104"/>
          <p:cNvSpPr/>
          <p:nvPr/>
        </p:nvSpPr>
        <p:spPr bwMode="auto">
          <a:xfrm>
            <a:off x="1763688" y="17008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1854337" y="221527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타원 106"/>
          <p:cNvSpPr/>
          <p:nvPr/>
        </p:nvSpPr>
        <p:spPr bwMode="auto">
          <a:xfrm>
            <a:off x="6588224" y="17008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8" name="직선 화살표 연결선 107"/>
          <p:cNvCxnSpPr>
            <a:stCxn id="106" idx="3"/>
            <a:endCxn id="107" idx="2"/>
          </p:cNvCxnSpPr>
          <p:nvPr/>
        </p:nvCxnSpPr>
        <p:spPr bwMode="auto">
          <a:xfrm>
            <a:off x="2934457" y="2348620"/>
            <a:ext cx="3653767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타원 108"/>
          <p:cNvSpPr/>
          <p:nvPr/>
        </p:nvSpPr>
        <p:spPr bwMode="auto">
          <a:xfrm>
            <a:off x="1763688" y="35010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 bwMode="auto">
          <a:xfrm>
            <a:off x="2051720" y="3717032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kor:u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1" name="직선 화살표 연결선 110"/>
          <p:cNvCxnSpPr>
            <a:stCxn id="109" idx="7"/>
            <a:endCxn id="107" idx="3"/>
          </p:cNvCxnSpPr>
          <p:nvPr/>
        </p:nvCxnSpPr>
        <p:spPr bwMode="auto">
          <a:xfrm flipV="1">
            <a:off x="2870016" y="2807136"/>
            <a:ext cx="3908024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12" name="타원 111"/>
          <p:cNvSpPr/>
          <p:nvPr/>
        </p:nvSpPr>
        <p:spPr bwMode="auto">
          <a:xfrm>
            <a:off x="6876256" y="83671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6516216" y="105273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 smtClean="0"/>
              <a:t>평균반환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2051720" y="4005064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eng:u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691680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HighSchool</a:t>
            </a:r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331640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new HighSchool()</a:t>
            </a:r>
            <a:endParaRPr lang="ko-KR" altLang="en-US" dirty="0"/>
          </a:p>
        </p:txBody>
      </p:sp>
      <p:cxnSp>
        <p:nvCxnSpPr>
          <p:cNvPr id="118" name="직선 화살표 연결선 117"/>
          <p:cNvCxnSpPr>
            <a:stCxn id="126" idx="2"/>
            <a:endCxn id="112" idx="4"/>
          </p:cNvCxnSpPr>
          <p:nvPr/>
        </p:nvCxnSpPr>
        <p:spPr bwMode="auto">
          <a:xfrm flipV="1">
            <a:off x="7222956" y="1556792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9" name="타원 118"/>
          <p:cNvSpPr/>
          <p:nvPr/>
        </p:nvSpPr>
        <p:spPr bwMode="auto">
          <a:xfrm>
            <a:off x="6588224" y="3510300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 bwMode="auto">
          <a:xfrm>
            <a:off x="6732240" y="40050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588224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College</a:t>
            </a:r>
            <a:endParaRPr lang="ko-KR" altLang="en-US" dirty="0"/>
          </a:p>
        </p:txBody>
      </p:sp>
      <p:cxnSp>
        <p:nvCxnSpPr>
          <p:cNvPr id="122" name="직선 화살표 연결선 121"/>
          <p:cNvCxnSpPr>
            <a:stCxn id="120" idx="1"/>
            <a:endCxn id="109" idx="6"/>
          </p:cNvCxnSpPr>
          <p:nvPr/>
        </p:nvCxnSpPr>
        <p:spPr bwMode="auto">
          <a:xfrm flipH="1">
            <a:off x="3059832" y="4138414"/>
            <a:ext cx="367240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3" name="타원 122"/>
          <p:cNvSpPr/>
          <p:nvPr/>
        </p:nvSpPr>
        <p:spPr bwMode="auto">
          <a:xfrm>
            <a:off x="6588224" y="494116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876256" y="5013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s2</a:t>
            </a:r>
            <a:endParaRPr lang="ko-KR" altLang="en-US" dirty="0"/>
          </a:p>
        </p:txBody>
      </p:sp>
      <p:cxnSp>
        <p:nvCxnSpPr>
          <p:cNvPr id="125" name="직선 화살표 연결선 124"/>
          <p:cNvCxnSpPr>
            <a:stCxn id="123" idx="1"/>
            <a:endCxn id="109" idx="5"/>
          </p:cNvCxnSpPr>
          <p:nvPr/>
        </p:nvCxnSpPr>
        <p:spPr bwMode="auto">
          <a:xfrm flipH="1" flipV="1">
            <a:off x="2870016" y="4607336"/>
            <a:ext cx="3908024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26" name="모서리가 둥근 직사각형 125"/>
          <p:cNvSpPr/>
          <p:nvPr/>
        </p:nvSpPr>
        <p:spPr bwMode="auto">
          <a:xfrm>
            <a:off x="6948264" y="2204864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 smtClean="0"/>
              <a:t>avg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모서리가 둥근 직사각형 126"/>
          <p:cNvSpPr/>
          <p:nvPr/>
        </p:nvSpPr>
        <p:spPr bwMode="auto">
          <a:xfrm>
            <a:off x="2051720" y="4304124"/>
            <a:ext cx="720080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grade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59832" y="3501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499992" y="50131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0" name="타원 129"/>
          <p:cNvSpPr/>
          <p:nvPr/>
        </p:nvSpPr>
        <p:spPr bwMode="auto">
          <a:xfrm>
            <a:off x="755576" y="47190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 bwMode="auto">
          <a:xfrm>
            <a:off x="395536" y="493511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 smtClean="0"/>
              <a:t>학점반환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2" name="직선 화살표 연결선 131"/>
          <p:cNvCxnSpPr>
            <a:stCxn id="127" idx="1"/>
            <a:endCxn id="130" idx="6"/>
          </p:cNvCxnSpPr>
          <p:nvPr/>
        </p:nvCxnSpPr>
        <p:spPr bwMode="auto">
          <a:xfrm flipH="1">
            <a:off x="1475656" y="4442626"/>
            <a:ext cx="576064" cy="636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2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상속 비교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중계 함수 없을 때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6853789" y="5425079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kor:80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6854925" y="5729879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eng:70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타원 61"/>
          <p:cNvSpPr/>
          <p:nvPr/>
        </p:nvSpPr>
        <p:spPr bwMode="auto">
          <a:xfrm>
            <a:off x="1763688" y="17008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1854337" y="221527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/>
          <p:cNvSpPr/>
          <p:nvPr/>
        </p:nvSpPr>
        <p:spPr bwMode="auto">
          <a:xfrm>
            <a:off x="6588224" y="17008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7" name="직선 화살표 연결선 66"/>
          <p:cNvCxnSpPr>
            <a:stCxn id="63" idx="3"/>
            <a:endCxn id="64" idx="2"/>
          </p:cNvCxnSpPr>
          <p:nvPr/>
        </p:nvCxnSpPr>
        <p:spPr bwMode="auto">
          <a:xfrm>
            <a:off x="2934457" y="2348620"/>
            <a:ext cx="3653767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타원 68"/>
          <p:cNvSpPr/>
          <p:nvPr/>
        </p:nvSpPr>
        <p:spPr bwMode="auto">
          <a:xfrm>
            <a:off x="1763688" y="35010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1" name="직선 화살표 연결선 70"/>
          <p:cNvCxnSpPr>
            <a:stCxn id="69" idx="7"/>
            <a:endCxn id="64" idx="3"/>
          </p:cNvCxnSpPr>
          <p:nvPr/>
        </p:nvCxnSpPr>
        <p:spPr bwMode="auto">
          <a:xfrm flipV="1">
            <a:off x="2870016" y="2807136"/>
            <a:ext cx="3908024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72" name="타원 71"/>
          <p:cNvSpPr/>
          <p:nvPr/>
        </p:nvSpPr>
        <p:spPr bwMode="auto">
          <a:xfrm>
            <a:off x="6876256" y="83671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6516216" y="105273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 smtClean="0"/>
              <a:t>평균반환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91680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HighSchool</a:t>
            </a:r>
            <a:endParaRPr lang="ko-KR" altLang="en-US" dirty="0"/>
          </a:p>
        </p:txBody>
      </p:sp>
      <p:cxnSp>
        <p:nvCxnSpPr>
          <p:cNvPr id="77" name="직선 화살표 연결선 76"/>
          <p:cNvCxnSpPr>
            <a:stCxn id="86" idx="2"/>
            <a:endCxn id="72" idx="4"/>
          </p:cNvCxnSpPr>
          <p:nvPr/>
        </p:nvCxnSpPr>
        <p:spPr bwMode="auto">
          <a:xfrm flipV="1">
            <a:off x="7222956" y="1556792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타원 77"/>
          <p:cNvSpPr/>
          <p:nvPr/>
        </p:nvSpPr>
        <p:spPr bwMode="auto">
          <a:xfrm>
            <a:off x="6588224" y="3510300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6732240" y="40050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prototype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588224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College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stCxn id="79" idx="1"/>
            <a:endCxn id="69" idx="6"/>
          </p:cNvCxnSpPr>
          <p:nvPr/>
        </p:nvCxnSpPr>
        <p:spPr bwMode="auto">
          <a:xfrm flipH="1">
            <a:off x="3059832" y="4138414"/>
            <a:ext cx="367240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타원 82"/>
          <p:cNvSpPr/>
          <p:nvPr/>
        </p:nvSpPr>
        <p:spPr bwMode="auto">
          <a:xfrm>
            <a:off x="6588224" y="494116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876256" y="5013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s2</a:t>
            </a:r>
            <a:endParaRPr lang="ko-KR" altLang="en-US" dirty="0"/>
          </a:p>
        </p:txBody>
      </p:sp>
      <p:cxnSp>
        <p:nvCxnSpPr>
          <p:cNvPr id="85" name="직선 화살표 연결선 84"/>
          <p:cNvCxnSpPr>
            <a:stCxn id="83" idx="1"/>
            <a:endCxn id="69" idx="5"/>
          </p:cNvCxnSpPr>
          <p:nvPr/>
        </p:nvCxnSpPr>
        <p:spPr bwMode="auto">
          <a:xfrm flipH="1" flipV="1">
            <a:off x="2870016" y="4607336"/>
            <a:ext cx="3908024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86" name="모서리가 둥근 직사각형 85"/>
          <p:cNvSpPr/>
          <p:nvPr/>
        </p:nvSpPr>
        <p:spPr bwMode="auto">
          <a:xfrm>
            <a:off x="6948264" y="2204864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 smtClean="0"/>
              <a:t>avg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2044662" y="4306639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grade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059832" y="3501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99992" y="50131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타원 94"/>
          <p:cNvSpPr/>
          <p:nvPr/>
        </p:nvSpPr>
        <p:spPr bwMode="auto">
          <a:xfrm>
            <a:off x="755576" y="47190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395536" y="493511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 smtClean="0"/>
              <a:t>학점반환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7" name="직선 화살표 연결선 96"/>
          <p:cNvCxnSpPr>
            <a:stCxn id="87" idx="1"/>
            <a:endCxn id="95" idx="6"/>
          </p:cNvCxnSpPr>
          <p:nvPr/>
        </p:nvCxnSpPr>
        <p:spPr bwMode="auto">
          <a:xfrm flipH="1">
            <a:off x="1475656" y="4445141"/>
            <a:ext cx="569006" cy="6339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상속 비교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dirty="0" smtClean="0">
                <a:solidFill>
                  <a:schemeClr val="bg1"/>
                </a:solidFill>
              </a:rPr>
              <a:t>중계 함수 추가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6853789" y="5425079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kor:80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6854925" y="5729879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eng:70</a:t>
            </a:r>
            <a:endParaRPr kumimoji="1" lang="ko-KR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31640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new F()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Class </a:t>
            </a:r>
            <a:r>
              <a:rPr lang="ko-KR" altLang="en-US" sz="2800" dirty="0" smtClean="0">
                <a:solidFill>
                  <a:schemeClr val="bg1"/>
                </a:solidFill>
              </a:rPr>
              <a:t>정의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class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ECMAScript6(2015)</a:t>
            </a:r>
            <a:r>
              <a:rPr lang="ko-KR" altLang="en-US" b="0" dirty="0" smtClean="0"/>
              <a:t>에 추가된 키워드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객체지향 언어의 </a:t>
            </a:r>
            <a:r>
              <a:rPr lang="en-US" altLang="ko-KR" b="0" dirty="0" smtClean="0"/>
              <a:t>class</a:t>
            </a:r>
            <a:r>
              <a:rPr lang="ko-KR" altLang="en-US" b="0" dirty="0" smtClean="0"/>
              <a:t>와 비슷한 방식으로 생성자 함수를 기술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객체를 생성하고 </a:t>
            </a:r>
            <a:r>
              <a:rPr lang="en-US" altLang="ko-KR" b="0" dirty="0" smtClean="0"/>
              <a:t>prototype </a:t>
            </a:r>
            <a:r>
              <a:rPr lang="ko-KR" altLang="en-US" b="0" dirty="0" smtClean="0"/>
              <a:t>기반의 상속을 보다 명료하게 표현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class</a:t>
            </a:r>
            <a:r>
              <a:rPr lang="ko-KR" altLang="en-US" b="0" dirty="0" smtClean="0"/>
              <a:t>는 사실 함수이며 </a:t>
            </a:r>
            <a:r>
              <a:rPr lang="en-US" altLang="ko-KR" b="0" dirty="0" smtClean="0"/>
              <a:t>class </a:t>
            </a:r>
            <a:r>
              <a:rPr lang="ko-KR" altLang="en-US" b="0" dirty="0" smtClean="0"/>
              <a:t>선언문과 </a:t>
            </a:r>
            <a:r>
              <a:rPr lang="en-US" altLang="ko-KR" b="0" dirty="0" smtClean="0"/>
              <a:t>class </a:t>
            </a:r>
            <a:r>
              <a:rPr lang="ko-KR" altLang="en-US" b="0" dirty="0" smtClean="0"/>
              <a:t>표현식 방식으로 사용</a:t>
            </a:r>
            <a:endParaRPr lang="en-US" altLang="ko-KR" b="0" dirty="0" smtClean="0"/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95288" y="2420888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class </a:t>
            </a:r>
            <a:r>
              <a:rPr lang="ko-KR" altLang="en-US" sz="2000" dirty="0" smtClean="0"/>
              <a:t>선언문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class </a:t>
            </a:r>
            <a:r>
              <a:rPr lang="ko-KR" altLang="en-US" b="0" dirty="0" smtClean="0"/>
              <a:t>클래스명</a:t>
            </a:r>
            <a:r>
              <a:rPr lang="en-US" altLang="ko-KR" b="0" dirty="0" smtClean="0"/>
              <a:t>{ ...... }</a:t>
            </a: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395288" y="4154016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class </a:t>
            </a:r>
            <a:r>
              <a:rPr lang="ko-KR" altLang="en-US" sz="2000" dirty="0" smtClean="0"/>
              <a:t>표현식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var SomeClass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= class [</a:t>
            </a:r>
            <a:r>
              <a:rPr lang="ko-KR" altLang="en-US" b="0" dirty="0" smtClean="0"/>
              <a:t>클래스명</a:t>
            </a:r>
            <a:r>
              <a:rPr lang="en-US" altLang="ko-KR" b="0" dirty="0" smtClean="0"/>
              <a:t>]{ ...... }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971600" y="3140968"/>
          <a:ext cx="5857240" cy="864096"/>
        </p:xfrm>
        <a:graphic>
          <a:graphicData uri="http://schemas.openxmlformats.org/drawingml/2006/table">
            <a:tbl>
              <a:tblPr/>
              <a:tblGrid>
                <a:gridCol w="5857240"/>
              </a:tblGrid>
              <a:tr h="86409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HighSchool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{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 smtClean="0">
                        <a:solidFill>
                          <a:srgbClr val="000000"/>
                        </a:solidFill>
                        <a:latin typeface="+mn-lt"/>
                        <a:ea typeface="맑은 고딕"/>
                        <a:cs typeface="Consolas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971600" y="4941168"/>
          <a:ext cx="5857240" cy="936104"/>
        </p:xfrm>
        <a:graphic>
          <a:graphicData uri="http://schemas.openxmlformats.org/drawingml/2006/table">
            <a:tbl>
              <a:tblPr/>
              <a:tblGrid>
                <a:gridCol w="5857240"/>
              </a:tblGrid>
              <a:tr h="93610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HighSchool = 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Class </a:t>
            </a:r>
            <a:r>
              <a:rPr lang="ko-KR" altLang="en-US" sz="2800" dirty="0" smtClean="0">
                <a:solidFill>
                  <a:schemeClr val="bg1"/>
                </a:solidFill>
              </a:rPr>
              <a:t>정의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Class body</a:t>
            </a:r>
            <a:r>
              <a:rPr lang="ko-KR" altLang="en-US" sz="2000" dirty="0" smtClean="0"/>
              <a:t>와 메소드 정의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클래스의 바디에 클래스 멤버변수와 메소드 정의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멤버변수는 </a:t>
            </a:r>
            <a:r>
              <a:rPr lang="en-US" altLang="ko-KR" b="0" dirty="0" smtClean="0"/>
              <a:t>Constructor </a:t>
            </a:r>
            <a:r>
              <a:rPr lang="ko-KR" altLang="en-US" b="0" dirty="0" smtClean="0"/>
              <a:t>메소드에 정의</a:t>
            </a:r>
            <a:endParaRPr lang="en-US" altLang="ko-KR" b="0" dirty="0" smtClean="0"/>
          </a:p>
          <a:p>
            <a:pPr lvl="1">
              <a:buFontTx/>
              <a:buChar char="•"/>
            </a:pPr>
            <a:endParaRPr lang="en-US" altLang="ko-KR" b="0" dirty="0" smtClean="0"/>
          </a:p>
          <a:p>
            <a:pPr>
              <a:buFont typeface="맑은 고딕" pitchFamily="50" charset="-127"/>
              <a:buChar char="▶"/>
            </a:pPr>
            <a:r>
              <a:rPr lang="en-US" altLang="ko-KR" b="0" dirty="0" smtClean="0"/>
              <a:t> </a:t>
            </a:r>
            <a:r>
              <a:rPr lang="en-US" altLang="ko-KR" sz="2000" dirty="0" smtClean="0"/>
              <a:t> Constructor </a:t>
            </a:r>
            <a:r>
              <a:rPr lang="ko-KR" altLang="en-US" sz="2000" dirty="0" smtClean="0"/>
              <a:t>메소드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생성자</a:t>
            </a:r>
            <a:r>
              <a:rPr lang="en-US" altLang="ko-KR" sz="2000" dirty="0" smtClean="0"/>
              <a:t>)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객체를 생성하고 초기화 하는 메소드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주로 클래스 멤버변수를 초기화하는 작업 기술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constructor</a:t>
            </a:r>
            <a:r>
              <a:rPr lang="ko-KR" altLang="en-US" b="0" dirty="0" smtClean="0"/>
              <a:t>라는 이름으로 작성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하나만 작성 가능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super()</a:t>
            </a:r>
            <a:r>
              <a:rPr lang="ko-KR" altLang="en-US" b="0" dirty="0" smtClean="0"/>
              <a:t>로 부모의 생성자 호출 가능</a:t>
            </a:r>
            <a:endParaRPr lang="en-US" altLang="ko-KR" b="0" dirty="0" smtClean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71600" y="3861048"/>
          <a:ext cx="5857240" cy="1800200"/>
        </p:xfrm>
        <a:graphic>
          <a:graphicData uri="http://schemas.openxmlformats.org/drawingml/2006/table">
            <a:tbl>
              <a:tblPr/>
              <a:tblGrid>
                <a:gridCol w="5857240"/>
              </a:tblGrid>
              <a:tr h="18002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HighSchool{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constructor(kor, eng){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.kor = kor;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.eng = eng;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Class </a:t>
            </a:r>
            <a:r>
              <a:rPr lang="ko-KR" altLang="en-US" sz="2800" dirty="0" smtClean="0">
                <a:solidFill>
                  <a:schemeClr val="bg1"/>
                </a:solidFill>
              </a:rPr>
              <a:t>정의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Prototype </a:t>
            </a:r>
            <a:r>
              <a:rPr lang="ko-KR" altLang="en-US" sz="2000" dirty="0" smtClean="0"/>
              <a:t>메소드 정의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클래스의 </a:t>
            </a:r>
            <a:r>
              <a:rPr lang="en-US" altLang="ko-KR" b="0" dirty="0" smtClean="0"/>
              <a:t>prototype</a:t>
            </a:r>
            <a:r>
              <a:rPr lang="ko-KR" altLang="en-US" b="0" dirty="0" smtClean="0"/>
              <a:t>에 지정할 메소드 정의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클래스의 객체를 생성한 후 호출가능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메소드명</a:t>
            </a:r>
            <a:r>
              <a:rPr lang="en-US" altLang="ko-KR" b="0" dirty="0" smtClean="0"/>
              <a:t>(){ ...... }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71591"/>
              </p:ext>
            </p:extLst>
          </p:nvPr>
        </p:nvGraphicFramePr>
        <p:xfrm>
          <a:off x="971600" y="2204864"/>
          <a:ext cx="5857240" cy="3672408"/>
        </p:xfrm>
        <a:graphic>
          <a:graphicData uri="http://schemas.openxmlformats.org/drawingml/2006/table">
            <a:tbl>
              <a:tblPr/>
              <a:tblGrid>
                <a:gridCol w="5857240"/>
              </a:tblGrid>
              <a:tr h="367240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HighSchool{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constructor(kor, eng){</a:t>
                      </a:r>
                      <a:endParaRPr lang="ko-KR" sz="1600" kern="100" dirty="0" smtClean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.kor = kor;</a:t>
                      </a:r>
                      <a:endParaRPr lang="ko-KR" sz="1600" kern="100" dirty="0" smtClean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 smtClean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.eng = eng;</a:t>
                      </a:r>
                      <a:endParaRPr lang="ko-KR" sz="1600" kern="100" dirty="0" smtClean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	</a:t>
                      </a:r>
                      <a:endParaRPr lang="ko-KR" sz="1600" kern="100" dirty="0" smtClean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sum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(){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.kor +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.eng;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</a:t>
                      </a:r>
                      <a:r>
                        <a:rPr lang="en-US" sz="1600" kern="0" dirty="0" err="1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avg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(){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return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this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.sum() / 2;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var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s1 =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new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HighSchool(100, 90);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console.log(s1.sum());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179388" y="44450"/>
            <a:ext cx="7056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Class </a:t>
            </a:r>
            <a:r>
              <a:rPr lang="ko-KR" altLang="en-US" sz="2800" dirty="0" smtClean="0">
                <a:solidFill>
                  <a:schemeClr val="bg1"/>
                </a:solidFill>
              </a:rPr>
              <a:t>정의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 smtClean="0"/>
              <a:t> Static </a:t>
            </a:r>
            <a:r>
              <a:rPr lang="ko-KR" altLang="en-US" sz="2000" dirty="0" smtClean="0"/>
              <a:t>메소드 정의</a:t>
            </a:r>
            <a:endParaRPr lang="ko-KR" altLang="en-US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클래스에 직접 지정할 메소드 정의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</a:t>
            </a:r>
            <a:r>
              <a:rPr lang="ko-KR" altLang="en-US" b="0" dirty="0" smtClean="0"/>
              <a:t>객체를 생성할 필요 없이 클래스명</a:t>
            </a:r>
            <a:r>
              <a:rPr lang="en-US" altLang="ko-KR" b="0" dirty="0" smtClean="0"/>
              <a:t>.</a:t>
            </a:r>
            <a:r>
              <a:rPr lang="ko-KR" altLang="en-US" b="0" dirty="0" smtClean="0"/>
              <a:t>메소드명</a:t>
            </a:r>
            <a:r>
              <a:rPr lang="en-US" altLang="ko-KR" b="0" dirty="0" smtClean="0"/>
              <a:t>()</a:t>
            </a:r>
            <a:r>
              <a:rPr lang="ko-KR" altLang="en-US" b="0" dirty="0" smtClean="0"/>
              <a:t>으로 호출 가능</a:t>
            </a:r>
            <a:endParaRPr lang="en-US" altLang="ko-KR" b="0" dirty="0" smtClean="0"/>
          </a:p>
          <a:p>
            <a:pPr lvl="1">
              <a:buFontTx/>
              <a:buChar char="•"/>
            </a:pPr>
            <a:r>
              <a:rPr lang="en-US" altLang="ko-KR" b="0" dirty="0" smtClean="0"/>
              <a:t> static </a:t>
            </a:r>
            <a:r>
              <a:rPr lang="ko-KR" altLang="en-US" b="0" dirty="0" smtClean="0"/>
              <a:t>메소드명</a:t>
            </a:r>
            <a:r>
              <a:rPr lang="en-US" altLang="ko-KR" b="0" dirty="0" smtClean="0"/>
              <a:t>(){ ...... }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71600" y="2204864"/>
          <a:ext cx="5857240" cy="1656184"/>
        </p:xfrm>
        <a:graphic>
          <a:graphicData uri="http://schemas.openxmlformats.org/drawingml/2006/table">
            <a:tbl>
              <a:tblPr/>
              <a:tblGrid>
                <a:gridCol w="5857240"/>
              </a:tblGrid>
              <a:tr h="1656184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class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Math{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+mn-lt"/>
                          <a:ea typeface="맑은 고딕"/>
                          <a:cs typeface="Consolas"/>
                        </a:rPr>
                        <a:t>static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 max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(){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	</a:t>
                      </a:r>
                      <a:r>
                        <a:rPr lang="en-US" altLang="ko-KR" sz="1600" kern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Consolas"/>
                        </a:rPr>
                        <a:t>......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	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u="sng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}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Consolas"/>
                        </a:rPr>
                        <a:t>console.log(Math.max(10, 20));</a:t>
                      </a:r>
                      <a:endParaRPr lang="ko-KR" sz="16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43683</TotalTime>
  <Words>463</Words>
  <Application>Microsoft Office PowerPoint</Application>
  <PresentationFormat>화면 슬라이드 쇼(4:3)</PresentationFormat>
  <Paragraphs>192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Arabic Typesetting</vt:lpstr>
      <vt:lpstr>맑은 고딕</vt:lpstr>
      <vt:lpstr>Arial</vt:lpstr>
      <vt:lpstr>Consolas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정길용</dc:creator>
  <cp:lastModifiedBy>student</cp:lastModifiedBy>
  <cp:revision>2510</cp:revision>
  <dcterms:created xsi:type="dcterms:W3CDTF">2010-07-01T07:22:07Z</dcterms:created>
  <dcterms:modified xsi:type="dcterms:W3CDTF">2019-12-05T07:39:15Z</dcterms:modified>
</cp:coreProperties>
</file>