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9"/>
  </p:notesMasterIdLst>
  <p:handoutMasterIdLst>
    <p:handoutMasterId r:id="rId30"/>
  </p:handoutMasterIdLst>
  <p:sldIdLst>
    <p:sldId id="320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4" r:id="rId19"/>
    <p:sldId id="375" r:id="rId20"/>
    <p:sldId id="373" r:id="rId21"/>
    <p:sldId id="376" r:id="rId22"/>
    <p:sldId id="377" r:id="rId23"/>
    <p:sldId id="378" r:id="rId24"/>
    <p:sldId id="379" r:id="rId25"/>
    <p:sldId id="380" r:id="rId26"/>
    <p:sldId id="382" r:id="rId27"/>
    <p:sldId id="383" r:id="rId28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66" d="100"/>
          <a:sy n="66" d="100"/>
        </p:scale>
        <p:origin x="16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4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함수와 프로토타입</a:t>
            </a:r>
            <a:endParaRPr kumimoji="0" lang="ko-KR" altLang="en-US" sz="2800" dirty="0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객체에 정의된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호출할 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</a:t>
            </a:r>
            <a:r>
              <a:rPr lang="en-US" altLang="ko-KR" b="0" dirty="0" smtClean="0"/>
              <a:t>.</a:t>
            </a:r>
            <a:r>
              <a:rPr lang="ko-KR" altLang="en-US" b="0" dirty="0" err="1" smtClean="0"/>
              <a:t>메서드명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메서드를 정의한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 smtClean="0"/>
              <a:t> this</a:t>
            </a:r>
            <a:r>
              <a:rPr lang="ko-KR" altLang="en-US" b="0" dirty="0" smtClean="0"/>
              <a:t>는 생성된 객체를 참조하므로 객체에 종속적인 속성을 부여하는게 가능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하나만 정의하고 여러 객체에서 </a:t>
            </a:r>
            <a:r>
              <a:rPr lang="ko-KR" altLang="en-US" b="0" dirty="0" err="1" smtClean="0"/>
              <a:t>메서드로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자바스크립트로 객체지향 프로그래밍을 가능하게 하는 중요한 특징</a:t>
            </a:r>
            <a:endParaRPr lang="en-US" altLang="ko-KR" b="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356992"/>
          <a:ext cx="3456384" cy="1800200"/>
        </p:xfrm>
        <a:graphic>
          <a:graphicData uri="http://schemas.openxmlformats.org/drawingml/2006/table">
            <a:tbl>
              <a:tblPr/>
              <a:tblGrid>
                <a:gridCol w="3456384"/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 = 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86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(2/4)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992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ex04-09, 23, ex03-18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apply(), call()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smtClean="0"/>
              <a:t>함수에 </a:t>
            </a:r>
            <a:r>
              <a:rPr lang="ko-KR" altLang="en-US" b="0" dirty="0" smtClean="0"/>
              <a:t>정의된 메서드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.apply(),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.call() </a:t>
            </a:r>
            <a:r>
              <a:rPr lang="ko-KR" altLang="en-US" b="0" dirty="0" smtClean="0"/>
              <a:t>형태로 호출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smtClean="0">
                <a:solidFill>
                  <a:srgbClr val="0070C0"/>
                </a:solidFill>
              </a:rPr>
              <a:t>apply(), call()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메소드의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첫번째</a:t>
            </a:r>
            <a:r>
              <a:rPr lang="ko-KR" altLang="en-US" dirty="0" smtClean="0">
                <a:solidFill>
                  <a:srgbClr val="0070C0"/>
                </a:solidFill>
              </a:rPr>
              <a:t> 인자로 전달되는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r>
              <a:rPr lang="en-US" altLang="ko-KR" b="0" dirty="0" smtClean="0"/>
              <a:t> this</a:t>
            </a:r>
            <a:r>
              <a:rPr lang="ko-KR" altLang="en-US" b="0" dirty="0" smtClean="0"/>
              <a:t>를 명시적으로 지정할 수 있음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콜백</a:t>
            </a:r>
            <a:r>
              <a:rPr lang="ko-KR" altLang="en-US" b="0" dirty="0" smtClean="0"/>
              <a:t> 함수 호출 시 주로 사용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apply(p1, p2)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개의 매개변수를 가짐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첫 번째 매개변수</a:t>
            </a:r>
            <a:r>
              <a:rPr lang="en-US" altLang="ko-KR" b="0" dirty="0" smtClean="0"/>
              <a:t>(p1)</a:t>
            </a:r>
            <a:r>
              <a:rPr lang="ko-KR" altLang="en-US" b="0" dirty="0" smtClean="0"/>
              <a:t>에는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로 사용할 객체를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번째 매개변수</a:t>
            </a:r>
            <a:r>
              <a:rPr lang="en-US" altLang="ko-KR" b="0" dirty="0" smtClean="0"/>
              <a:t>(p2)</a:t>
            </a:r>
            <a:r>
              <a:rPr lang="ko-KR" altLang="en-US" b="0" dirty="0" smtClean="0"/>
              <a:t>에는 함수에 전달할 인자값 배열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call(p1, p2, p3, …)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 개의 매개변수를 가짐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첫 번째 매개변수</a:t>
            </a:r>
            <a:r>
              <a:rPr lang="en-US" altLang="ko-KR" b="0" dirty="0" smtClean="0"/>
              <a:t>(p1)</a:t>
            </a:r>
            <a:r>
              <a:rPr lang="ko-KR" altLang="en-US" b="0" dirty="0" smtClean="0"/>
              <a:t>에는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로 사용할 객체를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번째 이후의 매개변수</a:t>
            </a:r>
            <a:r>
              <a:rPr lang="en-US" altLang="ko-KR" b="0" dirty="0" smtClean="0"/>
              <a:t>(p2, p3, …)</a:t>
            </a:r>
            <a:r>
              <a:rPr lang="ko-KR" altLang="en-US" b="0" dirty="0" smtClean="0"/>
              <a:t>에는 함수에 전달할 인자값을 차례대로 지정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ex04-23, 01, 26, 27, 26-01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배열의 </a:t>
            </a:r>
            <a:r>
              <a:rPr lang="en-US" altLang="ko-KR" sz="2000" dirty="0" smtClean="0"/>
              <a:t>push()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기능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배열의 마지막에 지정한 요소를 추가한다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b="0" dirty="0" smtClean="0"/>
              <a:t>로 지정된 </a:t>
            </a:r>
            <a:r>
              <a:rPr lang="en-US" altLang="ko-KR" b="0" dirty="0" smtClean="0"/>
              <a:t>Array </a:t>
            </a:r>
            <a:r>
              <a:rPr lang="ko-KR" altLang="en-US" b="0" dirty="0" smtClean="0"/>
              <a:t>객체의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속성값에 해당하는 속성을 만들고 지정한 요소를 저장한 후 </a:t>
            </a:r>
            <a:r>
              <a:rPr lang="en-US" altLang="ko-KR" b="0" dirty="0" smtClean="0"/>
              <a:t>length</a:t>
            </a:r>
            <a:r>
              <a:rPr lang="ko-KR" altLang="en-US" b="0" dirty="0" smtClean="0"/>
              <a:t>를 하나 증가시킨다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Array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push()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이용하여 객체를 배열처럼 동작시키기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length </a:t>
            </a:r>
            <a:r>
              <a:rPr lang="ko-KR" altLang="en-US" b="0" dirty="0" smtClean="0"/>
              <a:t>속성 추가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Array.prototype.push.call</a:t>
            </a:r>
            <a:r>
              <a:rPr lang="en-US" altLang="ko-KR" b="0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추가할 요소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함수를 통해 생성되는 객체의 </a:t>
            </a:r>
            <a:r>
              <a:rPr lang="ko-KR" altLang="en-US" b="0" dirty="0" err="1" smtClean="0"/>
              <a:t>메서드를</a:t>
            </a:r>
            <a:r>
              <a:rPr lang="ko-KR" altLang="en-US" b="0" smtClean="0"/>
              <a:t> 정의하는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자동으로 할당됨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apply()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 데이터를 각각의 매개변수로 분리하여 전달할 때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kern="0" dirty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b="0" kern="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b="0" dirty="0" smtClean="0"/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Math.min.apply</a:t>
            </a:r>
            <a:r>
              <a:rPr lang="en-US" altLang="ko-KR" b="0" dirty="0" smtClean="0"/>
              <a:t>(Math, a)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(3/4)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/smallest.js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생성자 함수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객체지향 언어의 클래스와 비슷</a:t>
            </a:r>
            <a:r>
              <a:rPr lang="en-US" altLang="ko-KR" sz="2000" b="0" dirty="0" smtClean="0"/>
              <a:t>)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생성자로 사용할 경우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new </a:t>
            </a:r>
            <a:r>
              <a:rPr lang="ko-KR" altLang="en-US" b="0" dirty="0" err="1" smtClean="0"/>
              <a:t>함수명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생성자를 통해 생성된 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생성자로</a:t>
            </a:r>
            <a:r>
              <a:rPr lang="ko-KR" altLang="en-US" sz="2000" dirty="0" smtClean="0"/>
              <a:t> 호출될 때의 내부 동작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비어있는 객체를 새로 생성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새로 생성된 객체는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매개변수로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함수에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명시적으로 반환하는 객체가 없다면 생성된 객체를 반환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객체지향 프로그램의 </a:t>
            </a:r>
            <a:r>
              <a:rPr lang="en-US" altLang="ko-KR" dirty="0" smtClean="0">
                <a:solidFill>
                  <a:srgbClr val="0070C0"/>
                </a:solidFill>
              </a:rPr>
              <a:t>new </a:t>
            </a:r>
            <a:r>
              <a:rPr lang="ko-KR" altLang="en-US" dirty="0" smtClean="0">
                <a:solidFill>
                  <a:srgbClr val="0070C0"/>
                </a:solidFill>
              </a:rPr>
              <a:t>연산자와 비슷한 동작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작성할 때 고려해야 할 것들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 함수처럼 호출할 수 있지만 이럴 경우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내부의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window</a:t>
            </a:r>
            <a:r>
              <a:rPr lang="ko-KR" altLang="en-US" b="0" dirty="0" smtClean="0"/>
              <a:t> 객체를 가리키므로 객체에 종속적인 값을 지정할 수 없으므로 의미가 없다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명명</a:t>
            </a:r>
            <a:r>
              <a:rPr lang="en-US" altLang="ko-KR" b="0" dirty="0" smtClean="0"/>
              <a:t>(naming) </a:t>
            </a:r>
            <a:r>
              <a:rPr lang="ko-KR" altLang="en-US" b="0" dirty="0" smtClean="0"/>
              <a:t>규칙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 함수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작업할 동작을 나타내는 동사로 이름 짓고 소문자로 시작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생성자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생성할 객체를 나타내는 명사로 이름 짓고 대문자로 시작</a:t>
            </a:r>
            <a:endParaRPr lang="en-US" altLang="ko-KR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(4/4)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ex04-28, 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자바스크립트의 생성자 함수들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Function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Object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Array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/>
              <a:t>Date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14847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/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Function(“x””, “y”, “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function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f(x, y){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 }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3608" y="2636912"/>
          <a:ext cx="5396230" cy="620648"/>
        </p:xfrm>
        <a:graphic>
          <a:graphicData uri="http://schemas.openxmlformats.org/drawingml/2006/table">
            <a:tbl>
              <a:tblPr/>
              <a:tblGrid>
                <a:gridCol w="5396230"/>
              </a:tblGrid>
              <a:tr h="62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Object();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{};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3717032"/>
          <a:ext cx="5396230" cy="894968"/>
        </p:xfrm>
        <a:graphic>
          <a:graphicData uri="http://schemas.openxmlformats.org/drawingml/2006/table">
            <a:tbl>
              <a:tblPr/>
              <a:tblGrid>
                <a:gridCol w="5396230"/>
              </a:tblGrid>
              <a:tr h="894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name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String(“</a:t>
                      </a:r>
                      <a:r>
                        <a:rPr lang="ko-KR" sz="1600" dirty="0">
                          <a:solidFill>
                            <a:srgbClr val="000000"/>
                          </a:solidFill>
                          <a:latin typeface="Cambria"/>
                          <a:ea typeface="맑은 고딕"/>
                          <a:cs typeface="Apple SD 산돌고딕 Neo 무거운"/>
                        </a:rPr>
                        <a:t>김철수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age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Number(30);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male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Boolean(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true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50851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/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Array();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[];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43608" y="6165304"/>
          <a:ext cx="5396230" cy="360040"/>
        </p:xfrm>
        <a:graphic>
          <a:graphicData uri="http://schemas.openxmlformats.org/drawingml/2006/table">
            <a:tbl>
              <a:tblPr/>
              <a:tblGrid>
                <a:gridCol w="5396230"/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Date();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(4/4)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익명 함수의 사용처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변수에 저장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객체의 </a:t>
            </a:r>
            <a:r>
              <a:rPr lang="ko-KR" altLang="en-US" b="0" dirty="0" err="1" smtClean="0"/>
              <a:t>메서드로</a:t>
            </a:r>
            <a:r>
              <a:rPr lang="ko-KR" altLang="en-US" b="0" dirty="0" smtClean="0"/>
              <a:t> 지정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</a:t>
            </a:r>
            <a:r>
              <a:rPr lang="ko-KR" altLang="en-US" b="0" dirty="0" err="1" smtClean="0"/>
              <a:t>인자값으로</a:t>
            </a:r>
            <a:r>
              <a:rPr lang="ko-KR" altLang="en-US" b="0" dirty="0" smtClean="0"/>
              <a:t> 전달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함수가 사용되는 코드가 한번만 나타난다면 불필요한 이름을 지정할 필요 없이 익명 함수로 작성한다</a:t>
            </a:r>
            <a:r>
              <a:rPr lang="en-US" altLang="ko-KR" b="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200"/>
              </p:ext>
            </p:extLst>
          </p:nvPr>
        </p:nvGraphicFramePr>
        <p:xfrm>
          <a:off x="1809115" y="288036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f2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window.onload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setTimeout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(){}, 1000);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익명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 smtClean="0"/>
              <a:t>콜백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프로그램이 실행되는 동안 어떤 함수가 적절한 시점에 </a:t>
            </a:r>
            <a:r>
              <a:rPr lang="en-US" altLang="ko-KR" b="0" dirty="0" smtClean="0"/>
              <a:t>“</a:t>
            </a:r>
            <a:r>
              <a:rPr lang="ko-KR" altLang="en-US" b="0" dirty="0" smtClean="0"/>
              <a:t>다시 호출</a:t>
            </a:r>
            <a:r>
              <a:rPr lang="en-US" altLang="ko-KR" b="0" dirty="0" smtClean="0"/>
              <a:t>”</a:t>
            </a:r>
            <a:r>
              <a:rPr lang="ko-KR" altLang="en-US" b="0" dirty="0" smtClean="0"/>
              <a:t>된다는 의미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특정한 상황이 되거나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이벤트 발생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지정한 시간이 흐르면</a:t>
            </a:r>
            <a:r>
              <a:rPr lang="en-US" altLang="ko-KR" b="0" dirty="0" smtClean="0"/>
              <a:t>(timeout) </a:t>
            </a:r>
            <a:r>
              <a:rPr lang="ko-KR" altLang="en-US" b="0" dirty="0" smtClean="0"/>
              <a:t>또는 특정 작업의 수행이 끝나면 호출하도록 지정한 함수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648" y="2420888"/>
          <a:ext cx="6336704" cy="3169920"/>
        </p:xfrm>
        <a:graphic>
          <a:graphicData uri="http://schemas.openxmlformats.org/drawingml/2006/table">
            <a:tbl>
              <a:tblPr/>
              <a:tblGrid>
                <a:gridCol w="6336704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초가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흐름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}, 1000);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window.onload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페이지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로딩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수행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완료후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처리할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콜백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ex04-15.html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객체지향 언어의 오버로딩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Java, C#, Smalltalk, Ruby, Scala </a:t>
            </a:r>
            <a:r>
              <a:rPr lang="ko-KR" altLang="en-US" b="0" dirty="0" smtClean="0"/>
              <a:t>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동일한 이름의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여러 개 정의하는 것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매개변수의 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순서를 다르게 하여 각 </a:t>
            </a:r>
            <a:r>
              <a:rPr lang="ko-KR" altLang="en-US" b="0" dirty="0" err="1" smtClean="0"/>
              <a:t>메서드를</a:t>
            </a:r>
            <a:r>
              <a:rPr lang="ko-KR" altLang="en-US" b="0" dirty="0" smtClean="0"/>
              <a:t> 구분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하나의 </a:t>
            </a:r>
            <a:r>
              <a:rPr lang="ko-KR" altLang="en-US" b="0" dirty="0" err="1" smtClean="0"/>
              <a:t>메서드명</a:t>
            </a:r>
            <a:r>
              <a:rPr lang="ko-KR" altLang="en-US" b="0" dirty="0" smtClean="0"/>
              <a:t> 만 기억하면 쉽게 사용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System.out.println</a:t>
            </a:r>
            <a:r>
              <a:rPr lang="en-US" altLang="ko-KR" b="0" dirty="0" smtClean="0"/>
              <a:t>(String </a:t>
            </a:r>
            <a:r>
              <a:rPr lang="en-US" altLang="ko-KR" b="0" dirty="0" err="1" smtClean="0"/>
              <a:t>str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System.out.println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자바스크립트의 오버로딩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동일한 이름의 함수가 여러 개 정의되면 마지막에 정의한 함수만 남음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매개변수의 타입과 개수를 구별하지 않으므로 오버로딩 불가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암묵적으로 전달되는 </a:t>
            </a:r>
            <a:r>
              <a:rPr lang="en-US" altLang="ko-KR" b="0" dirty="0" smtClean="0"/>
              <a:t>arguments</a:t>
            </a:r>
            <a:r>
              <a:rPr lang="ko-KR" altLang="en-US" b="0" dirty="0" smtClean="0"/>
              <a:t>를 이용하면 비슷한 동작이 가능 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단일 함수 내에서 </a:t>
            </a:r>
            <a:r>
              <a:rPr lang="en-US" altLang="ko-KR" b="0" dirty="0" smtClean="0"/>
              <a:t>arguments</a:t>
            </a:r>
            <a:r>
              <a:rPr lang="ko-KR" altLang="en-US" b="0" dirty="0" smtClean="0"/>
              <a:t>의 타입이나 개수를 체크해서 다른 코드로 분기처리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jQuery</a:t>
            </a:r>
            <a:r>
              <a:rPr lang="en-US" altLang="ko-KR" b="0" dirty="0" smtClean="0"/>
              <a:t>() </a:t>
            </a:r>
            <a:r>
              <a:rPr lang="ko-KR" altLang="en-US" b="0" dirty="0" smtClean="0"/>
              <a:t>함수가 대표적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오버로딩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인자의 타입으로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연산자 이용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특정 매개변수의 존재 유무로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undefined </a:t>
            </a:r>
            <a:r>
              <a:rPr lang="ko-KR" altLang="en-US" b="0" dirty="0" smtClean="0"/>
              <a:t>체크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인자의 수로 구분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arguments.length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ko-KR" altLang="en-US" b="0" dirty="0" smtClean="0"/>
              <a:t> 모든 함수가 호출될 때 전달되는 기본 속성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함수가 호출될 때 전달되는 매개변수의 수</a:t>
            </a: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.length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함수에 기본으로 지정되는 속성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함수를 선언할 때 지정한 매개변수의 수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오버로딩 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/mylib.js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종 객체</a:t>
            </a:r>
            <a:r>
              <a:rPr lang="en-US" altLang="ko-KR" sz="2000" dirty="0" smtClean="0"/>
              <a:t>(First-class object)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변수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배열 </a:t>
            </a:r>
            <a:r>
              <a:rPr lang="ko-KR" altLang="en-US" b="0" dirty="0" err="1" smtClean="0"/>
              <a:t>엘리먼트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다른 객체의 </a:t>
            </a:r>
            <a:r>
              <a:rPr lang="ko-KR" altLang="en-US" b="0" dirty="0" err="1" smtClean="0"/>
              <a:t>프로퍼티에</a:t>
            </a:r>
            <a:r>
              <a:rPr lang="ko-KR" altLang="en-US" b="0" dirty="0" smtClean="0"/>
              <a:t> 할당될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인자로 전달될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함수의 결과 값으로 반환될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리터럴로</a:t>
            </a:r>
            <a:r>
              <a:rPr lang="ko-KR" altLang="en-US" b="0" dirty="0" smtClean="0"/>
              <a:t> 생성될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 smtClean="0"/>
              <a:t> 동적으로 생성된 </a:t>
            </a:r>
            <a:r>
              <a:rPr lang="ko-KR" altLang="en-US" b="0" dirty="0" err="1" smtClean="0"/>
              <a:t>프로퍼티를</a:t>
            </a:r>
            <a:r>
              <a:rPr lang="ko-KR" altLang="en-US" b="0" dirty="0" smtClean="0"/>
              <a:t> 가질 수 있다</a:t>
            </a:r>
            <a:r>
              <a:rPr lang="en-US" altLang="ko-KR" b="0" dirty="0" smtClean="0"/>
              <a:t>.</a:t>
            </a:r>
            <a:endParaRPr lang="en-US" altLang="ko-KR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자바스크립트의 함수</a:t>
            </a:r>
            <a:r>
              <a:rPr lang="en-US" altLang="ko-KR" sz="2000" dirty="0" smtClean="0"/>
              <a:t>(Function)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종 객체이다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</a:t>
            </a:r>
            <a:r>
              <a:rPr lang="en-US" altLang="ko-KR" b="0" dirty="0" smtClean="0"/>
              <a:t>==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호출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객체</a:t>
            </a:r>
            <a:r>
              <a:rPr lang="en-US" altLang="ko-KR" b="0" dirty="0" smtClean="0"/>
              <a:t>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First-clsss object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ex04-09, 10,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11,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메모이제이션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memoization</a:t>
            </a:r>
            <a:r>
              <a:rPr lang="en-US" altLang="ko-KR" sz="200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이전의 계산 결과를 기억하는 기능을 갖춘 함수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함수는 객체이기 때문에 함수의 속성값으로 계산 결과 캐시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종속된 속성을 이용하기 때문에 외부에 노출하지 않고 함수 자체적으로 구현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이미 수행한 복잡한 연산을 반복하지 않도록 함으로서 성능을 향상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사용자가 알 수 없게 내부적으로만 동작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캐시에 필요한 메모리 사용량 증가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비즈니스 </a:t>
            </a:r>
            <a:r>
              <a:rPr lang="ko-KR" altLang="en-US" b="0" dirty="0" err="1" smtClean="0"/>
              <a:t>로직과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캐싱</a:t>
            </a:r>
            <a:r>
              <a:rPr lang="ko-KR" altLang="en-US" b="0" dirty="0" smtClean="0"/>
              <a:t> 기능의 혼재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부하 테스트나 알고리즘의 성능 테스트가 어려워짐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 결과를 기억하는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etc/primetest.js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prototype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모든 함수에 기본으로 부여되는 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초기값은 비어있는 객체이다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prototype</a:t>
            </a:r>
            <a:r>
              <a:rPr lang="ko-KR" altLang="en-US" b="0" dirty="0" smtClean="0"/>
              <a:t>에 추가한 속성은 해당 함수가 생성자로 사용될 때 생성된 </a:t>
            </a:r>
            <a:r>
              <a:rPr lang="ko-KR" altLang="en-US" b="0" dirty="0" err="1" smtClean="0"/>
              <a:t>인스턴스에서</a:t>
            </a:r>
            <a:r>
              <a:rPr lang="ko-KR" altLang="en-US" b="0" dirty="0" smtClean="0"/>
              <a:t> 내부 링크로 참조되어 사용된다</a:t>
            </a:r>
            <a:r>
              <a:rPr lang="en-US" altLang="ko-KR" b="0" dirty="0" smtClean="0"/>
              <a:t>.</a:t>
            </a:r>
            <a:endParaRPr lang="en-US" altLang="ko-KR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결국</a:t>
            </a:r>
            <a:r>
              <a:rPr lang="en-US" altLang="ko-KR" b="0" dirty="0" smtClean="0"/>
              <a:t>, prototype</a:t>
            </a:r>
            <a:r>
              <a:rPr lang="ko-KR" altLang="en-US" b="0" smtClean="0"/>
              <a:t>은 생성자 함수에서 생성될 객체의 메소드를</a:t>
            </a:r>
            <a:r>
              <a:rPr lang="ko-KR" altLang="en-US" b="0" dirty="0" smtClean="0"/>
              <a:t> 정의하는 역할을 한다</a:t>
            </a:r>
            <a:r>
              <a:rPr lang="en-US" altLang="ko-KR" b="0" dirty="0" smtClean="0"/>
              <a:t>.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683568" y="3455248"/>
          <a:ext cx="3528392" cy="292608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class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Some(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a, 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b){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m1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m2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29761"/>
              </p:ext>
            </p:extLst>
          </p:nvPr>
        </p:nvGraphicFramePr>
        <p:xfrm>
          <a:off x="4716016" y="3455248"/>
          <a:ext cx="3869586" cy="2880320"/>
        </p:xfrm>
        <a:graphic>
          <a:graphicData uri="http://schemas.openxmlformats.org/drawingml/2006/table">
            <a:tbl>
              <a:tblPr/>
              <a:tblGrid>
                <a:gridCol w="3869586"/>
              </a:tblGrid>
              <a:tr h="28803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Some(a, b){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 smtClean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Some.prototype.m1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Some.prototype.m2 = 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 ... };</a:t>
                      </a:r>
                      <a:endParaRPr lang="ko-KR" altLang="ko-KR" sz="16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395288" y="2956882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의 클래스와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생성자</a:t>
            </a:r>
            <a:r>
              <a:rPr lang="ko-KR" altLang="en-US" sz="2000" smtClean="0"/>
              <a:t> 함수 정의 </a:t>
            </a:r>
            <a:r>
              <a:rPr lang="ko-KR" altLang="en-US" sz="2000" dirty="0" smtClean="0"/>
              <a:t>비교</a:t>
            </a:r>
            <a:endParaRPr lang="ko-KR" altLang="en-US" b="0" dirty="0" smtClean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프로토타입이란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121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ex04-40.html, ex06-01,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en-US" altLang="ko-KR" sz="2000" smtClean="0"/>
              <a:t>prototype</a:t>
            </a:r>
            <a:r>
              <a:rPr lang="ko-KR" altLang="en-US" sz="2000" smtClean="0"/>
              <a:t>과 주변 객체의 참조관계</a:t>
            </a:r>
            <a:endParaRPr lang="en-US" altLang="ko-KR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7544" y="1340768"/>
          <a:ext cx="3744416" cy="4968552"/>
        </p:xfrm>
        <a:graphic>
          <a:graphicData uri="http://schemas.openxmlformats.org/drawingml/2006/table">
            <a:tbl>
              <a:tblPr/>
              <a:tblGrid>
                <a:gridCol w="3744416"/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smtClea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smtClean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292080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87625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>
            <a:stCxn id="34" idx="3"/>
            <a:endCxn id="35" idx="2"/>
          </p:cNvCxnSpPr>
          <p:nvPr/>
        </p:nvCxnSpPr>
        <p:spPr bwMode="auto">
          <a:xfrm>
            <a:off x="6480036" y="2770262"/>
            <a:ext cx="39622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44999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6021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45" idx="0"/>
            <a:endCxn id="33" idx="3"/>
          </p:cNvCxnSpPr>
          <p:nvPr/>
        </p:nvCxnSpPr>
        <p:spPr bwMode="auto">
          <a:xfrm flipV="1">
            <a:off x="5145792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모서리가 둥근 직사각형 48"/>
          <p:cNvSpPr/>
          <p:nvPr/>
        </p:nvSpPr>
        <p:spPr bwMode="auto">
          <a:xfrm>
            <a:off x="723629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avg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80112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884368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68144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합계반환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149992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평균반환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1480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150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49" idx="2"/>
            <a:endCxn id="52" idx="1"/>
          </p:cNvCxnSpPr>
          <p:nvPr/>
        </p:nvCxnSpPr>
        <p:spPr bwMode="auto">
          <a:xfrm>
            <a:off x="7510988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>
            <a:stCxn id="55" idx="3"/>
            <a:endCxn id="51" idx="1"/>
          </p:cNvCxnSpPr>
          <p:nvPr/>
        </p:nvCxnSpPr>
        <p:spPr bwMode="auto">
          <a:xfrm>
            <a:off x="5410200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22007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Score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499992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s1</a:t>
            </a:r>
            <a:endParaRPr lang="ko-KR" altLang="en-US"/>
          </a:p>
        </p:txBody>
      </p:sp>
      <p:sp>
        <p:nvSpPr>
          <p:cNvPr id="66" name="타원 65"/>
          <p:cNvSpPr/>
          <p:nvPr/>
        </p:nvSpPr>
        <p:spPr bwMode="auto">
          <a:xfrm>
            <a:off x="63001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4023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45232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812360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smtClean="0"/>
              <a:t>합계반환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9482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6152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>
            <a:stCxn id="72" idx="3"/>
            <a:endCxn id="69" idx="1"/>
          </p:cNvCxnSpPr>
          <p:nvPr/>
        </p:nvCxnSpPr>
        <p:spPr bwMode="auto">
          <a:xfrm>
            <a:off x="7210400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23629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s2</a:t>
            </a:r>
            <a:endParaRPr lang="ko-KR" altLang="en-US"/>
          </a:p>
        </p:txBody>
      </p:sp>
      <p:cxnSp>
        <p:nvCxnSpPr>
          <p:cNvPr id="75" name="직선 화살표 연결선 74"/>
          <p:cNvCxnSpPr>
            <a:stCxn id="68" idx="0"/>
            <a:endCxn id="33" idx="5"/>
          </p:cNvCxnSpPr>
          <p:nvPr/>
        </p:nvCxnSpPr>
        <p:spPr bwMode="auto">
          <a:xfrm flipH="1" flipV="1">
            <a:off x="6398408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11560" y="1412776"/>
            <a:ext cx="31406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</a:t>
            </a:r>
            <a:r>
              <a:rPr lang="en-US" altLang="ko-KR" sz="1600" kern="0" err="1" smtClean="0">
                <a:solidFill>
                  <a:srgbClr val="000000"/>
                </a:solidFill>
                <a:cs typeface="Times New Roman"/>
              </a:rPr>
              <a:t>kor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, eng){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.kor = kor;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.eng = eng;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.sum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(){</a:t>
            </a:r>
            <a:endParaRPr lang="en-US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100" smtClean="0">
                <a:solidFill>
                  <a:srgbClr val="7F0055"/>
                </a:solidFill>
                <a:cs typeface="Times New Roman"/>
              </a:rPr>
              <a:t>    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.kor+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.eng;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};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}</a:t>
            </a:r>
            <a:endParaRPr lang="ko-KR" alt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93916" y="328498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err="1" smtClean="0">
                <a:solidFill>
                  <a:srgbClr val="000000"/>
                </a:solidFill>
                <a:cs typeface="Times New Roman"/>
              </a:rPr>
              <a:t>Score.prototype.avg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(){</a:t>
            </a:r>
            <a:endParaRPr lang="ko-KR" altLang="ko-KR" sz="1600" kern="100" smtClean="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.sum()/2;</a:t>
            </a:r>
            <a:endParaRPr lang="ko-KR" altLang="ko-KR" sz="1600" kern="100" smtClean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};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1560" y="4192052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s1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Score(90, 80);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1560" y="4509120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 smtClean="0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s2 = </a:t>
            </a:r>
            <a:r>
              <a:rPr lang="en-US" altLang="ko-KR" sz="1600" kern="0" smtClea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 Score(70, 50);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560" y="484767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s1.sum();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s1.avg();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544522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s2.sum();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5733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smtClean="0">
                <a:solidFill>
                  <a:srgbClr val="000000"/>
                </a:solidFill>
                <a:cs typeface="Times New Roman"/>
              </a:rPr>
              <a:t>s2.avg();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7164288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956376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8316416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35" idx="6"/>
            <a:endCxn id="65" idx="2"/>
          </p:cNvCxnSpPr>
          <p:nvPr/>
        </p:nvCxnSpPr>
        <p:spPr bwMode="auto">
          <a:xfrm>
            <a:off x="8172400" y="2780928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직선 화살표 연결선 76"/>
          <p:cNvCxnSpPr>
            <a:stCxn id="35" idx="7"/>
            <a:endCxn id="56" idx="3"/>
          </p:cNvCxnSpPr>
          <p:nvPr/>
        </p:nvCxnSpPr>
        <p:spPr bwMode="auto">
          <a:xfrm flipV="1">
            <a:off x="7982584" y="2171419"/>
            <a:ext cx="79245" cy="15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35" idx="0"/>
            <a:endCxn id="48" idx="4"/>
          </p:cNvCxnSpPr>
          <p:nvPr/>
        </p:nvCxnSpPr>
        <p:spPr bwMode="auto">
          <a:xfrm flipV="1">
            <a:off x="752432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7381116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708776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7864604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652120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this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80"/>
          <p:cNvCxnSpPr>
            <a:stCxn id="79" idx="2"/>
            <a:endCxn id="40" idx="7"/>
          </p:cNvCxnSpPr>
          <p:nvPr/>
        </p:nvCxnSpPr>
        <p:spPr bwMode="auto">
          <a:xfrm flipH="1">
            <a:off x="5606320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45849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399916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3851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인스턴스 생성과 프로토타입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9" name="한쪽 모서리가 잘린 사각형 5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etc/prototypetest.js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5" grpId="0" animBg="1"/>
      <p:bldP spid="35" grpId="1" animBg="1"/>
      <p:bldP spid="35" grpId="2" animBg="1"/>
      <p:bldP spid="35" grpId="3" animBg="1"/>
      <p:bldP spid="35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2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52" grpId="4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5" grpId="0" animBg="1"/>
      <p:bldP spid="55" grpId="1" animBg="1"/>
      <p:bldP spid="55" grpId="2" animBg="1"/>
      <p:bldP spid="63" grpId="0"/>
      <p:bldP spid="64" grpId="0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4" grpId="0"/>
      <p:bldP spid="114" grpId="0"/>
      <p:bldP spid="115" grpId="0"/>
      <p:bldP spid="116" grpId="0"/>
      <p:bldP spid="117" grpId="0"/>
      <p:bldP spid="38" grpId="0"/>
      <p:bldP spid="39" grpId="0"/>
      <p:bldP spid="41" grpId="0"/>
      <p:bldP spid="44" grpId="0"/>
      <p:bldP spid="48" grpId="0" animBg="1"/>
      <p:bldP spid="56" grpId="0" animBg="1"/>
      <p:bldP spid="65" grpId="0" animBg="1"/>
      <p:bldP spid="90" grpId="0" animBg="1"/>
      <p:bldP spid="91" grpId="0" animBg="1"/>
      <p:bldP spid="92" grpId="0" animBg="1"/>
      <p:bldP spid="79" grpId="0" animBg="1"/>
      <p:bldP spid="45" grpId="0" animBg="1"/>
      <p:bldP spid="45" grpId="1" animBg="1"/>
      <p:bldP spid="45" grpId="2" animBg="1"/>
      <p:bldP spid="34" grpId="0" animBg="1"/>
      <p:bldP spid="34" grpId="1" animBg="1"/>
      <p:bldP spid="34" grpId="2" animBg="1"/>
      <p:bldP spid="34" grpId="3" animBg="1"/>
      <p:bldP spid="34" grpId="4" animBg="1"/>
      <p:bldP spid="68" grpId="0" animBg="1"/>
      <p:bldP spid="68" grpId="1" animBg="1"/>
      <p:bldP spid="6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 smtClean="0"/>
              <a:t>객체 초기화 순서</a:t>
            </a:r>
            <a:endParaRPr lang="ko-KR" altLang="en-US" b="0" smtClean="0"/>
          </a:p>
          <a:p>
            <a:pPr lvl="1"/>
            <a:r>
              <a:rPr lang="en-US" altLang="ko-KR" b="0" smtClean="0"/>
              <a:t>1. </a:t>
            </a:r>
            <a:r>
              <a:rPr lang="ko-KR" altLang="en-US" b="0" smtClean="0"/>
              <a:t>생성자 함수의 </a:t>
            </a:r>
            <a:r>
              <a:rPr lang="en-US" altLang="ko-KR" b="0" smtClean="0"/>
              <a:t>prototype </a:t>
            </a:r>
            <a:r>
              <a:rPr lang="ko-KR" altLang="en-US" b="0" smtClean="0"/>
              <a:t>속성의 객체가 새로 만들어진 객체 인스턴스와 바인딩된다</a:t>
            </a:r>
            <a:r>
              <a:rPr lang="en-US" altLang="ko-KR" b="0" smtClean="0"/>
              <a:t>.(</a:t>
            </a:r>
            <a:r>
              <a:rPr lang="ko-KR" altLang="en-US" b="0" smtClean="0"/>
              <a:t>크롬은 </a:t>
            </a:r>
            <a:r>
              <a:rPr lang="en-US" altLang="ko-KR" b="0" smtClean="0"/>
              <a:t>__proto__ </a:t>
            </a:r>
            <a:r>
              <a:rPr lang="ko-KR" altLang="en-US" b="0" smtClean="0"/>
              <a:t>속성</a:t>
            </a:r>
            <a:r>
              <a:rPr lang="en-US" altLang="ko-KR" b="0" smtClean="0"/>
              <a:t>)</a:t>
            </a:r>
          </a:p>
          <a:p>
            <a:pPr lvl="1"/>
            <a:r>
              <a:rPr lang="en-US" altLang="ko-KR" b="0" smtClean="0"/>
              <a:t>2. </a:t>
            </a:r>
            <a:r>
              <a:rPr lang="ko-KR" altLang="en-US" b="0" err="1" smtClean="0"/>
              <a:t>생성자</a:t>
            </a:r>
            <a:r>
              <a:rPr lang="ko-KR" altLang="en-US" b="0" smtClean="0"/>
              <a:t> 함수 내에서 정의한 속성들이 객체 </a:t>
            </a:r>
            <a:r>
              <a:rPr lang="ko-KR" altLang="en-US" b="0" err="1" smtClean="0"/>
              <a:t>인스턴스에</a:t>
            </a:r>
            <a:r>
              <a:rPr lang="ko-KR" altLang="en-US" b="0" smtClean="0"/>
              <a:t> 추가된다</a:t>
            </a:r>
            <a:r>
              <a:rPr lang="en-US" altLang="ko-KR" b="0" smtClean="0"/>
              <a:t>.</a:t>
            </a:r>
          </a:p>
          <a:p>
            <a:pPr lvl="1"/>
            <a:endParaRPr lang="en-US" altLang="ko-KR" b="0" smtClean="0"/>
          </a:p>
          <a:p>
            <a:pPr lvl="1">
              <a:buFontTx/>
              <a:buChar char="•"/>
            </a:pPr>
            <a:r>
              <a:rPr lang="en-US" altLang="ko-KR" b="0" smtClean="0"/>
              <a:t> </a:t>
            </a:r>
            <a:r>
              <a:rPr lang="ko-KR" altLang="en-US" b="0" smtClean="0"/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 smtClean="0"/>
              <a:t>.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프로토타입과 생성자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객체의 프로퍼티 참조 순서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프로토타입 체인</a:t>
            </a:r>
            <a:r>
              <a:rPr lang="en-US" altLang="ko-KR" sz="2000" dirty="0" smtClean="0"/>
              <a:t>)</a:t>
            </a:r>
            <a:endParaRPr lang="ko-KR" altLang="en-US" b="0" dirty="0" smtClean="0"/>
          </a:p>
          <a:p>
            <a:pPr lvl="1"/>
            <a:r>
              <a:rPr lang="en-US" altLang="ko-KR" b="0" dirty="0" smtClean="0"/>
              <a:t>1. </a:t>
            </a:r>
            <a:r>
              <a:rPr lang="ko-KR" altLang="en-US" b="0" dirty="0" smtClean="0"/>
              <a:t>객체에 해당 프로퍼티가 있으면 사용한다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2. </a:t>
            </a:r>
            <a:r>
              <a:rPr lang="ko-KR" altLang="en-US" b="0" dirty="0" smtClean="0"/>
              <a:t>객체에 </a:t>
            </a:r>
            <a:r>
              <a:rPr lang="ko-KR" altLang="en-US" dirty="0" smtClean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 smtClean="0"/>
              <a:t>에 해당 프로퍼티가 있으면 사용한다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3. </a:t>
            </a:r>
            <a:r>
              <a:rPr lang="ko-KR" altLang="en-US" b="0" dirty="0" smtClean="0"/>
              <a:t>프로토타입에도 해당 프로퍼티가 없으면 </a:t>
            </a:r>
            <a:r>
              <a:rPr lang="ko-KR" altLang="en-US" dirty="0" smtClean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 smtClean="0"/>
              <a:t>에서 찾는다</a:t>
            </a:r>
            <a:r>
              <a:rPr lang="en-US" altLang="ko-KR" b="0" dirty="0" smtClean="0"/>
              <a:t>.(</a:t>
            </a:r>
            <a:r>
              <a:rPr lang="ko-KR" altLang="en-US" b="0" dirty="0" smtClean="0"/>
              <a:t>찾을때까지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번을 반복한다</a:t>
            </a:r>
            <a:r>
              <a:rPr lang="en-US" altLang="ko-KR" b="0" dirty="0" smtClean="0"/>
              <a:t>.)</a:t>
            </a:r>
          </a:p>
          <a:p>
            <a:pPr lvl="1"/>
            <a:r>
              <a:rPr lang="en-US" altLang="ko-KR" b="0" dirty="0" smtClean="0"/>
              <a:t>4. </a:t>
            </a:r>
            <a:r>
              <a:rPr lang="ko-KR" altLang="en-US" b="0" dirty="0" smtClean="0"/>
              <a:t>최상위 </a:t>
            </a:r>
            <a:r>
              <a:rPr lang="ko-KR" altLang="en-US" b="0" dirty="0" err="1" smtClean="0"/>
              <a:t>프로토타입인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까지 찾아봐서 해당 프로퍼티가 없다면 그 값은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가 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프로퍼티 참조는 해당 객체에서 먼저 찾고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실패했을 때 프로토타입을 확인함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constructor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모든 객체에 정의되어 있는 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해당 객체를 만드는데 사용된 </a:t>
            </a:r>
            <a:r>
              <a:rPr lang="ko-KR" altLang="en-US" b="0" dirty="0" err="1" smtClean="0"/>
              <a:t>생성자를</a:t>
            </a:r>
            <a:r>
              <a:rPr lang="ko-KR" altLang="en-US" b="0" dirty="0" smtClean="0"/>
              <a:t> 참조</a:t>
            </a:r>
            <a:endParaRPr lang="en-US" altLang="ko-KR" b="0" dirty="0" smtClean="0"/>
          </a:p>
        </p:txBody>
      </p:sp>
      <p:sp>
        <p:nvSpPr>
          <p:cNvPr id="4" name="타원 3"/>
          <p:cNvSpPr/>
          <p:nvPr/>
        </p:nvSpPr>
        <p:spPr bwMode="auto">
          <a:xfrm>
            <a:off x="2195736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39552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67744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1560" y="5805264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51920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4" idx="2"/>
          </p:cNvCxnSpPr>
          <p:nvPr/>
        </p:nvCxnSpPr>
        <p:spPr bwMode="auto">
          <a:xfrm>
            <a:off x="1733208" y="5938614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6" idx="3"/>
            <a:endCxn id="8" idx="2"/>
          </p:cNvCxnSpPr>
          <p:nvPr/>
        </p:nvCxnSpPr>
        <p:spPr bwMode="auto">
          <a:xfrm>
            <a:off x="3347864" y="5938614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4139952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3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39952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08104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580112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4" idx="6"/>
            <a:endCxn id="37" idx="2"/>
          </p:cNvCxnSpPr>
          <p:nvPr/>
        </p:nvCxnSpPr>
        <p:spPr bwMode="auto">
          <a:xfrm>
            <a:off x="6804248" y="594928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8" idx="6"/>
            <a:endCxn id="24" idx="2"/>
          </p:cNvCxnSpPr>
          <p:nvPr/>
        </p:nvCxnSpPr>
        <p:spPr bwMode="auto">
          <a:xfrm>
            <a:off x="5148064" y="594928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3893448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308304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596336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596336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6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349832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smtClean="0"/>
              <a:t>constructor</a:t>
            </a: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5724128" y="32849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 flipV="1">
            <a:off x="7956376" y="4437112"/>
            <a:ext cx="129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7668344" y="4581128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>
            <a:stCxn id="37" idx="0"/>
            <a:endCxn id="64" idx="4"/>
          </p:cNvCxnSpPr>
          <p:nvPr/>
        </p:nvCxnSpPr>
        <p:spPr bwMode="auto">
          <a:xfrm flipV="1">
            <a:off x="7956376" y="5157192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6017433" y="3594348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012160" y="4077072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객체의 프로퍼티 참조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5" name="타원 34"/>
          <p:cNvSpPr/>
          <p:nvPr/>
        </p:nvSpPr>
        <p:spPr bwMode="auto">
          <a:xfrm>
            <a:off x="7308304" y="314096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Object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380312" y="378904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6" idx="1"/>
            <a:endCxn id="49" idx="6"/>
          </p:cNvCxnSpPr>
          <p:nvPr/>
        </p:nvCxnSpPr>
        <p:spPr bwMode="auto">
          <a:xfrm flipH="1">
            <a:off x="7020272" y="3922390"/>
            <a:ext cx="36004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모서리가 둥근 직사각형 41"/>
          <p:cNvSpPr/>
          <p:nvPr/>
        </p:nvSpPr>
        <p:spPr bwMode="auto">
          <a:xfrm>
            <a:off x="820893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20893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프로토타입 체인의 마지막 객체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모든 객체의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체인 마지막 객체는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Array, String, Number, RegExp, Date, Function </a:t>
            </a:r>
            <a:r>
              <a:rPr lang="ko-KR" altLang="en-US" b="0" dirty="0" smtClean="0"/>
              <a:t>등의 네이티브 객체와 </a:t>
            </a:r>
            <a:r>
              <a:rPr lang="en-US" altLang="ko-KR" b="0" dirty="0" smtClean="0"/>
              <a:t>Score, Person </a:t>
            </a:r>
            <a:r>
              <a:rPr lang="ko-KR" altLang="en-US" b="0" dirty="0" smtClean="0"/>
              <a:t>등 사용자가 정의한 객체는 모두 프로토타입 체인에 의해서 자동으로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의 메소드를 사용할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네이티브 객체 생성자의 </a:t>
            </a:r>
            <a:r>
              <a:rPr lang="en-US" altLang="ko-KR" sz="2000" dirty="0" smtClean="0"/>
              <a:t>prototype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네이티브 객체 생성자도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속성이 있으므로 이곳에 속성을 추가해서 네이티브 객체의 기능을 확장할 수 있다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prototype.js </a:t>
            </a:r>
            <a:r>
              <a:rPr lang="ko-KR" altLang="en-US" b="0" dirty="0" smtClean="0"/>
              <a:t>라이브러리가 좋은 예이다</a:t>
            </a:r>
            <a:r>
              <a:rPr lang="en-US" altLang="ko-KR" b="0" dirty="0" smtClean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Array.prototype.min</a:t>
            </a:r>
            <a:r>
              <a:rPr lang="en-US" altLang="ko-KR" b="0" dirty="0"/>
              <a:t> </a:t>
            </a:r>
            <a:r>
              <a:rPr lang="en-US" altLang="ko-KR" b="0" dirty="0" smtClean="0"/>
              <a:t>= function(){ …… };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HTMLElement.prototype.remove</a:t>
            </a:r>
            <a:r>
              <a:rPr lang="en-US" altLang="ko-KR" b="0" dirty="0" smtClean="0"/>
              <a:t> </a:t>
            </a:r>
            <a:r>
              <a:rPr lang="en-US" altLang="ko-KR" b="0" smtClean="0"/>
              <a:t>= function(){ …… };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Object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typeof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객체의 타입을 반환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[] 		-&gt; "object"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{}		-&gt; "object“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b="0" dirty="0" err="1" smtClean="0"/>
              <a:t>typeof</a:t>
            </a:r>
            <a:r>
              <a:rPr lang="en-US" altLang="ko-KR" b="0" dirty="0" smtClean="0"/>
              <a:t> new Score() 	-&gt; "object"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기본 데이터 타입과 함수를 제외한 모든 인스턴스에 대해 </a:t>
            </a:r>
            <a:r>
              <a:rPr lang="en-US" altLang="ko-KR" b="0" dirty="0" smtClean="0"/>
              <a:t>object </a:t>
            </a:r>
            <a:r>
              <a:rPr lang="ko-KR" altLang="en-US" b="0" dirty="0" smtClean="0"/>
              <a:t>반환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instanceof </a:t>
            </a:r>
            <a:r>
              <a:rPr lang="ko-KR" altLang="en-US" sz="2000" dirty="0" smtClean="0"/>
              <a:t>연산자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객체가 지정한 생성자를 통해서 생성되었는지 판단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기본 데이터타입의 리터럴 표현은 객체가 아니므로 생성자 함수가 없다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JSON </a:t>
            </a:r>
            <a:r>
              <a:rPr lang="ko-KR" altLang="en-US" b="0" dirty="0" smtClean="0"/>
              <a:t>표기법으로 생성한 배열이나 객체는 내부적으로 </a:t>
            </a:r>
            <a:r>
              <a:rPr lang="en-US" altLang="ko-KR" b="0" dirty="0" smtClean="0"/>
              <a:t>Array, Object </a:t>
            </a:r>
            <a:r>
              <a:rPr lang="ko-KR" altLang="en-US" b="0" dirty="0" smtClean="0"/>
              <a:t>생성자 함수를 통해 생성이 된다</a:t>
            </a:r>
            <a:r>
              <a:rPr lang="en-US" altLang="ko-KR" b="0" dirty="0" smtClean="0"/>
              <a:t>.</a:t>
            </a:r>
          </a:p>
          <a:p>
            <a:pPr lvl="2">
              <a:buFontTx/>
              <a:buChar char="•"/>
            </a:pPr>
            <a:endParaRPr lang="en-US" altLang="ko-KR" b="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380" y="2420888"/>
          <a:ext cx="5857240" cy="414528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34563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0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10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Number(10)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String(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[]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obj={}; obj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</a:t>
                      </a:r>
                      <a:r>
                        <a:rPr lang="en-US" sz="1600" b="0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-&gt; </a:t>
                      </a:r>
                      <a:r>
                        <a:rPr lang="en-US" sz="1600" b="0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키워드</a:t>
            </a:r>
            <a:endParaRPr lang="en-US" altLang="ko-KR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이름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유효한 </a:t>
            </a:r>
            <a:r>
              <a:rPr lang="ko-KR" altLang="en-US" b="0" dirty="0" err="1" smtClean="0"/>
              <a:t>식별자이어야</a:t>
            </a:r>
            <a:r>
              <a:rPr lang="ko-KR" altLang="en-US" b="0" dirty="0" smtClean="0"/>
              <a:t> 함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생략 가능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목록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쉼표로 구분된 매개변수 목록과 그 매개변수 목록을 둘러싸고 있는 괄호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매개변수는 </a:t>
            </a:r>
            <a:r>
              <a:rPr lang="ko-KR" altLang="en-US" dirty="0">
                <a:solidFill>
                  <a:srgbClr val="0070C0"/>
                </a:solidFill>
              </a:rPr>
              <a:t>생략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괄호는 필수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본문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중괄호로 둘러싸여 있는 자바스크립트 구문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본문은 </a:t>
            </a:r>
            <a:r>
              <a:rPr lang="ko-KR" altLang="en-US" dirty="0">
                <a:solidFill>
                  <a:srgbClr val="0070C0"/>
                </a:solidFill>
              </a:rPr>
              <a:t>생략 </a:t>
            </a:r>
            <a:r>
              <a:rPr lang="ko-KR" altLang="en-US" dirty="0" smtClean="0">
                <a:solidFill>
                  <a:srgbClr val="0070C0"/>
                </a:solidFill>
              </a:rPr>
              <a:t>가능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중괄호는 필수</a:t>
            </a:r>
            <a:endParaRPr lang="en-US" altLang="ko-KR" b="0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06630"/>
              </p:ext>
            </p:extLst>
          </p:nvPr>
        </p:nvGraphicFramePr>
        <p:xfrm>
          <a:off x="4283968" y="1268760"/>
          <a:ext cx="4285357" cy="1310640"/>
        </p:xfrm>
        <a:graphic>
          <a:graphicData uri="http://schemas.openxmlformats.org/drawingml/2006/table">
            <a:tbl>
              <a:tblPr/>
              <a:tblGrid>
                <a:gridCol w="4285357"/>
              </a:tblGrid>
              <a:tr h="115212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add(x, y){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 = x + y;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result;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lang="ko-KR" altLang="ko-KR" sz="1600" b="1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88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1(</a:t>
            </a:r>
            <a:r>
              <a:rPr lang="ko-KR" altLang="en-US" sz="2800" dirty="0" smtClean="0">
                <a:solidFill>
                  <a:schemeClr val="bg1"/>
                </a:solidFill>
              </a:rPr>
              <a:t>선언문 방식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한쪽 모서리가 잘린 사각형 7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변수에 익명함수로 지정</a:t>
            </a:r>
            <a:endParaRPr lang="en-US" altLang="ko-KR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변수에 기명함수로 지정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43380" y="1340768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add(10, 20);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43380" y="4149080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result =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     ( O</a:t>
                      </a:r>
                      <a:r>
                        <a:rPr lang="en-US" sz="1600" b="1" kern="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     ( X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2(</a:t>
            </a:r>
            <a:r>
              <a:rPr lang="ko-KR" altLang="en-US" sz="2800" dirty="0" smtClean="0">
                <a:solidFill>
                  <a:schemeClr val="bg1"/>
                </a:solidFill>
              </a:rPr>
              <a:t>표현식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방식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생성자 함수 이용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객체를 생성해서 반환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43608" y="1733560"/>
          <a:ext cx="7056784" cy="975360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9361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new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en-US" altLang="ko-KR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 result = 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 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+ 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y; 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return result</a:t>
                      </a:r>
                      <a:r>
                        <a:rPr lang="en-US" sz="1600" b="1" kern="0" dirty="0" smtClean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;"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정의</a:t>
            </a:r>
            <a:r>
              <a:rPr lang="en-US" altLang="ko-KR" sz="2800" dirty="0" smtClean="0">
                <a:solidFill>
                  <a:schemeClr val="bg1"/>
                </a:solidFill>
              </a:rPr>
              <a:t>3(Function </a:t>
            </a:r>
            <a:r>
              <a:rPr lang="ko-KR" altLang="en-US" sz="2800" dirty="0" smtClean="0">
                <a:solidFill>
                  <a:schemeClr val="bg1"/>
                </a:solidFill>
              </a:rPr>
              <a:t>생성자 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 호이스팅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 선언문 형태로 정의한 함수의 유효 범위는 코드의 맨 처음부터 시작한다는 특징</a:t>
            </a:r>
            <a:endParaRPr lang="en-US" altLang="ko-KR" b="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71321"/>
              </p:ext>
            </p:extLst>
          </p:nvPr>
        </p:nvGraphicFramePr>
        <p:xfrm>
          <a:off x="1643380" y="1916832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O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add(x, y) {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4));  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4634"/>
              </p:ext>
            </p:extLst>
          </p:nvPr>
        </p:nvGraphicFramePr>
        <p:xfrm>
          <a:off x="1643380" y="4149080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X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 smtClean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4));   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 smtClean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호이스팅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ex04-06, 07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매개변수와 인자의 수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정의한 매개변수와 함수 호출에 사용되는 인자의 수가 달라도 에러가 발생하지는 않음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인자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부족한 인자에 대한 매개변수에는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가 지정됨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&lt; </a:t>
            </a:r>
            <a:r>
              <a:rPr lang="ko-KR" altLang="en-US" sz="2000" dirty="0" smtClean="0"/>
              <a:t>인자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남는 인자에 대해서는 처리할 매개변수가 없기 때문에 무시됨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91024" y="2708920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y) {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add(3);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91024" y="4941168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 smtClean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add(3, 4,</a:t>
                      </a:r>
                      <a:r>
                        <a:rPr lang="en-US" altLang="ko-KR" sz="1800" b="1" kern="0" baseline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5</a:t>
                      </a:r>
                      <a:r>
                        <a:rPr lang="en-US" altLang="ko-KR" sz="1800" b="1" kern="0" dirty="0" smtClean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);</a:t>
                      </a:r>
                      <a:endParaRPr lang="ko-KR" altLang="ko-KR" sz="1800" b="1" kern="100" dirty="0" smtClean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매개변수와 인자의 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모든 함수가 호출될 때 암묵적으로 넘어오는 매개변수 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arguments, this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</a:t>
            </a:r>
            <a:r>
              <a:rPr lang="en-US" altLang="ko-KR" b="0" dirty="0" smtClean="0"/>
              <a:t>arguments </a:t>
            </a:r>
            <a:r>
              <a:rPr lang="ko-KR" altLang="en-US" b="0" dirty="0" smtClean="0"/>
              <a:t>변수로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함수에 전달된 모든 인자들을 담고 있는 컬렉션</a:t>
            </a:r>
            <a:r>
              <a:rPr lang="en-US" altLang="ko-KR" b="0" dirty="0" smtClean="0"/>
              <a:t>(Array</a:t>
            </a:r>
            <a:r>
              <a:rPr lang="ko-KR" altLang="en-US" b="0" dirty="0" smtClean="0"/>
              <a:t>는 아님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배열과 비슷하게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속성과 </a:t>
            </a:r>
            <a:r>
              <a:rPr lang="en-US" altLang="ko-KR" b="0" dirty="0" smtClean="0"/>
              <a:t>index</a:t>
            </a:r>
            <a:r>
              <a:rPr lang="ko-KR" altLang="en-US" b="0" dirty="0" smtClean="0"/>
              <a:t>로 각 인자에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내에서 </a:t>
            </a:r>
            <a:r>
              <a:rPr lang="en-US" altLang="ko-KR" b="0" dirty="0" smtClean="0"/>
              <a:t>this </a:t>
            </a:r>
            <a:r>
              <a:rPr lang="ko-KR" altLang="en-US" b="0" dirty="0" smtClean="0"/>
              <a:t>키워드로 접근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‘</a:t>
            </a:r>
            <a:r>
              <a:rPr lang="ko-KR" altLang="en-US" b="0" dirty="0" smtClean="0"/>
              <a:t>함수 </a:t>
            </a:r>
            <a:r>
              <a:rPr lang="ko-KR" altLang="en-US" b="0" dirty="0" err="1" smtClean="0"/>
              <a:t>컨텍스트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 객체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함수를 호출한 객체에 대한 참조</a:t>
            </a:r>
            <a:endParaRPr lang="en-US" altLang="ko-KR" b="0" dirty="0" smtClean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암묵적 매개변수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ex04-21.js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함수로 호출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일반적인 함수 호출 방법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err="1" smtClean="0"/>
              <a:t>함수명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smtClean="0">
                <a:solidFill>
                  <a:srgbClr val="0070C0"/>
                </a:solidFill>
              </a:rPr>
              <a:t>window </a:t>
            </a:r>
            <a:r>
              <a:rPr lang="ko-KR" altLang="en-US" dirty="0" smtClean="0">
                <a:solidFill>
                  <a:srgbClr val="0070C0"/>
                </a:solidFill>
              </a:rPr>
              <a:t>객체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 smtClean="0"/>
              <a:t> window </a:t>
            </a:r>
            <a:r>
              <a:rPr lang="ko-KR" altLang="en-US" b="0" dirty="0" smtClean="0"/>
              <a:t>객체는 어디서나 참조 가능하므로 </a:t>
            </a:r>
            <a:r>
              <a:rPr lang="en-US" altLang="ko-KR" b="0" dirty="0" smtClean="0"/>
              <a:t>this</a:t>
            </a:r>
            <a:r>
              <a:rPr lang="ko-KR" altLang="en-US" b="0" dirty="0" smtClean="0"/>
              <a:t>를 사용할 필요 없음</a:t>
            </a:r>
            <a:endParaRPr lang="en-US" altLang="ko-KR" b="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04361"/>
              </p:ext>
            </p:extLst>
          </p:nvPr>
        </p:nvGraphicFramePr>
        <p:xfrm>
          <a:off x="971600" y="2780928"/>
          <a:ext cx="3384376" cy="3413760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25202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rgbClr val="7F0055"/>
                        </a:solidFill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this.alert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window.alert</a:t>
                      </a:r>
                      <a:r>
                        <a:rPr lang="en-US" altLang="ko-KR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alert();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f2</a:t>
                      </a:r>
                      <a:r>
                        <a:rPr lang="en-US" sz="1600" b="1" kern="0" dirty="0" smtClean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45024"/>
            <a:ext cx="35957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 smtClean="0">
                <a:solidFill>
                  <a:schemeClr val="bg1"/>
                </a:solidFill>
              </a:rPr>
              <a:t>(1/4)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47899</TotalTime>
  <Words>1897</Words>
  <Application>Microsoft Office PowerPoint</Application>
  <PresentationFormat>화면 슬라이드 쇼(4:3)</PresentationFormat>
  <Paragraphs>504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 SD 산돌고딕 Neo 무거운</vt:lpstr>
      <vt:lpstr>Monaco</vt:lpstr>
      <vt:lpstr>ＭＳ 明朝</vt:lpstr>
      <vt:lpstr>맑은 고딕</vt:lpstr>
      <vt:lpstr>Arial</vt:lpstr>
      <vt:lpstr>Cambria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student</cp:lastModifiedBy>
  <cp:revision>2510</cp:revision>
  <dcterms:created xsi:type="dcterms:W3CDTF">2010-07-01T07:22:07Z</dcterms:created>
  <dcterms:modified xsi:type="dcterms:W3CDTF">2020-08-04T05:44:56Z</dcterms:modified>
</cp:coreProperties>
</file>