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1"/>
  </p:notesMasterIdLst>
  <p:handoutMasterIdLst>
    <p:handoutMasterId r:id="rId42"/>
  </p:handoutMasterIdLst>
  <p:sldIdLst>
    <p:sldId id="394" r:id="rId2"/>
    <p:sldId id="395" r:id="rId3"/>
    <p:sldId id="396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8" r:id="rId14"/>
    <p:sldId id="367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92" r:id="rId32"/>
    <p:sldId id="385" r:id="rId33"/>
    <p:sldId id="386" r:id="rId34"/>
    <p:sldId id="387" r:id="rId35"/>
    <p:sldId id="393" r:id="rId36"/>
    <p:sldId id="388" r:id="rId37"/>
    <p:sldId id="391" r:id="rId38"/>
    <p:sldId id="389" r:id="rId39"/>
    <p:sldId id="397" r:id="rId40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66" d="100"/>
          <a:sy n="66" d="100"/>
        </p:scale>
        <p:origin x="164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9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4893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4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s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기초 문법</a:t>
            </a:r>
            <a:endParaRPr kumimoji="0" lang="ko-KR" altLang="en-US" sz="2800" dirty="0"/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>
                <a:solidFill>
                  <a:schemeClr val="bg1"/>
                </a:solidFill>
              </a:rPr>
              <a:t>객체지향 </a:t>
            </a:r>
            <a:r>
              <a:rPr kumimoji="0" lang="en-US" altLang="ko-KR" sz="3600" dirty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>
                <a:solidFill>
                  <a:schemeClr val="bg1"/>
                </a:solidFill>
              </a:rPr>
              <a:t>기본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4557865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42867" y="5366454"/>
            <a:ext cx="2113509" cy="721015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7624" y="4183165"/>
            <a:ext cx="1512168" cy="368902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2200" y="3944567"/>
            <a:ext cx="1005707" cy="1191226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1640" y="5105202"/>
            <a:ext cx="1203260" cy="844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568" y="3393968"/>
            <a:ext cx="2050351" cy="5781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9" y="2708920"/>
            <a:ext cx="1840411" cy="7765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53333"/>
            <a:ext cx="1591641" cy="5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8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명령문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명령문은 줄바꿈이나 </a:t>
            </a:r>
            <a:r>
              <a:rPr lang="en-US" altLang="ko-KR" b="0" dirty="0"/>
              <a:t>;(</a:t>
            </a:r>
            <a:r>
              <a:rPr lang="ko-KR" altLang="en-US" b="0" dirty="0"/>
              <a:t>세미콜론</a:t>
            </a:r>
            <a:r>
              <a:rPr lang="en-US" altLang="ko-KR" b="0" dirty="0"/>
              <a:t>)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구분</a:t>
            </a:r>
            <a:endParaRPr lang="en-US" altLang="ko-KR" sz="2000" dirty="0"/>
          </a:p>
        </p:txBody>
      </p:sp>
      <p:graphicFrame>
        <p:nvGraphicFramePr>
          <p:cNvPr id="55300" name="Group 4"/>
          <p:cNvGraphicFramePr>
            <a:graphicFrameLocks noGrp="1"/>
          </p:cNvGraphicFramePr>
          <p:nvPr/>
        </p:nvGraphicFramePr>
        <p:xfrm>
          <a:off x="1828800" y="2166938"/>
          <a:ext cx="5410200" cy="6858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명령문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명령문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4" name="Text Box 3"/>
          <p:cNvSpPr txBox="1">
            <a:spLocks noChangeArrowheads="1"/>
          </p:cNvSpPr>
          <p:nvPr/>
        </p:nvSpPr>
        <p:spPr bwMode="auto">
          <a:xfrm>
            <a:off x="395288" y="3068638"/>
            <a:ext cx="8353425" cy="177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주석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한 줄 주석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ko-KR" altLang="en-US" b="0"/>
              <a:t> 블럭 주석</a:t>
            </a:r>
          </a:p>
        </p:txBody>
      </p:sp>
      <p:graphicFrame>
        <p:nvGraphicFramePr>
          <p:cNvPr id="55307" name="Group 11"/>
          <p:cNvGraphicFramePr>
            <a:graphicFrameLocks noGrp="1"/>
          </p:cNvGraphicFramePr>
          <p:nvPr/>
        </p:nvGraphicFramePr>
        <p:xfrm>
          <a:off x="1905000" y="3741738"/>
          <a:ext cx="5334000" cy="33528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313" name="Group 17"/>
          <p:cNvGraphicFramePr>
            <a:graphicFrameLocks noGrp="1"/>
          </p:cNvGraphicFramePr>
          <p:nvPr/>
        </p:nvGraphicFramePr>
        <p:xfrm>
          <a:off x="1905000" y="4881563"/>
          <a:ext cx="5334000" cy="106680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이곳도 주석입니다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명령문과 주석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프로그램에 직접 나타나는 데이터 값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10</a:t>
            </a:r>
          </a:p>
          <a:p>
            <a:pPr lvl="1">
              <a:buFontTx/>
              <a:buChar char="•"/>
            </a:pPr>
            <a:r>
              <a:rPr lang="en-US" altLang="ko-KR" b="0"/>
              <a:t> 3.14</a:t>
            </a:r>
          </a:p>
          <a:p>
            <a:pPr lvl="1">
              <a:buFontTx/>
              <a:buChar char="•"/>
            </a:pPr>
            <a:r>
              <a:rPr lang="en-US" altLang="ko-KR" b="0"/>
              <a:t> “Hello”</a:t>
            </a:r>
          </a:p>
          <a:p>
            <a:pPr lvl="1">
              <a:buFontTx/>
              <a:buChar char="•"/>
            </a:pPr>
            <a:r>
              <a:rPr lang="en-US" altLang="ko-KR" b="0"/>
              <a:t> 'World'</a:t>
            </a: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true</a:t>
            </a:r>
          </a:p>
          <a:p>
            <a:pPr lvl="1">
              <a:buFontTx/>
              <a:buChar char="•"/>
            </a:pPr>
            <a:r>
              <a:rPr lang="en-US" altLang="ko-KR" b="0"/>
              <a:t> false</a:t>
            </a:r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en-US" altLang="ko-KR" b="0"/>
              <a:t>/,\s*/</a:t>
            </a:r>
          </a:p>
          <a:p>
            <a:pPr lvl="1">
              <a:buFontTx/>
              <a:buChar char="•"/>
            </a:pPr>
            <a:r>
              <a:rPr lang="en-US" altLang="ko-KR" b="0"/>
              <a:t> null</a:t>
            </a:r>
          </a:p>
          <a:p>
            <a:pPr lvl="1">
              <a:buFontTx/>
              <a:buChar char="•"/>
            </a:pPr>
            <a:r>
              <a:rPr lang="en-US" altLang="ko-KR" b="0"/>
              <a:t> [10, 20]</a:t>
            </a:r>
          </a:p>
          <a:p>
            <a:pPr lvl="1">
              <a:buFontTx/>
              <a:buChar char="•"/>
            </a:pPr>
            <a:r>
              <a:rPr lang="en-US" altLang="ko-KR" b="0"/>
              <a:t> {name: “</a:t>
            </a:r>
            <a:r>
              <a:rPr lang="ko-KR" altLang="en-US" b="0"/>
              <a:t>김철수</a:t>
            </a:r>
            <a:r>
              <a:rPr lang="en-US" altLang="ko-KR" b="0"/>
              <a:t>”, age: 30}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리터럴</a:t>
            </a:r>
            <a:r>
              <a:rPr lang="en-US" altLang="ko-KR" sz="2800" dirty="0" smtClean="0">
                <a:solidFill>
                  <a:schemeClr val="bg1"/>
                </a:solidFill>
              </a:rPr>
              <a:t>(literal)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var </a:t>
            </a:r>
            <a:r>
              <a:rPr lang="ko-KR" altLang="en-US" b="0"/>
              <a:t>변수명</a:t>
            </a:r>
            <a:r>
              <a:rPr lang="en-US" altLang="ko-KR" b="0"/>
              <a:t>;</a:t>
            </a:r>
          </a:p>
          <a:p>
            <a:pPr lvl="1">
              <a:buFontTx/>
              <a:buChar char="•"/>
            </a:pPr>
            <a:r>
              <a:rPr lang="en-US" altLang="ko-KR" b="0"/>
              <a:t> var </a:t>
            </a:r>
            <a:r>
              <a:rPr lang="ko-KR" altLang="en-US" b="0"/>
              <a:t>변수명</a:t>
            </a:r>
            <a:r>
              <a:rPr lang="en-US" altLang="ko-KR" b="0"/>
              <a:t>=</a:t>
            </a:r>
            <a:r>
              <a:rPr lang="ko-KR" altLang="en-US" b="0"/>
              <a:t>초기값</a:t>
            </a:r>
            <a:r>
              <a:rPr lang="en-US" altLang="ko-KR" b="0"/>
              <a:t>;</a:t>
            </a:r>
          </a:p>
        </p:txBody>
      </p:sp>
      <p:graphicFrame>
        <p:nvGraphicFramePr>
          <p:cNvPr id="13324" name="Group 12"/>
          <p:cNvGraphicFramePr>
            <a:graphicFrameLocks noGrp="1"/>
          </p:cNvGraphicFramePr>
          <p:nvPr/>
        </p:nvGraphicFramePr>
        <p:xfrm>
          <a:off x="1828800" y="1916113"/>
          <a:ext cx="5410200" cy="82296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a, b;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a=10, b=100;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2" name="Text Box 3"/>
          <p:cNvSpPr txBox="1">
            <a:spLocks noChangeArrowheads="1"/>
          </p:cNvSpPr>
          <p:nvPr/>
        </p:nvSpPr>
        <p:spPr bwMode="auto">
          <a:xfrm>
            <a:off x="395288" y="3429000"/>
            <a:ext cx="8353425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/>
              <a:t> 대소문자 구별</a:t>
            </a:r>
          </a:p>
          <a:p>
            <a:pPr lvl="1">
              <a:buFontTx/>
              <a:buChar char="•"/>
            </a:pPr>
            <a:r>
              <a:rPr lang="ko-KR" altLang="en-US" b="0"/>
              <a:t> 예약어를 제외한 알파벳</a:t>
            </a:r>
            <a:r>
              <a:rPr lang="en-US" altLang="ko-KR" b="0"/>
              <a:t>, </a:t>
            </a:r>
            <a:r>
              <a:rPr lang="ko-KR" altLang="en-US" b="0"/>
              <a:t>한글</a:t>
            </a:r>
            <a:r>
              <a:rPr lang="en-US" altLang="ko-KR" b="0"/>
              <a:t>, _, $, </a:t>
            </a:r>
            <a:r>
              <a:rPr lang="ko-KR" altLang="en-US" b="0"/>
              <a:t>숫자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첫 글자는 숫자가 올 수 없음</a:t>
            </a:r>
            <a:endParaRPr lang="ko-KR" altLang="en-US"/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변수</a:t>
            </a:r>
            <a:r>
              <a:rPr lang="en-US" altLang="ko-KR" sz="2800" dirty="0" smtClean="0">
                <a:solidFill>
                  <a:schemeClr val="bg1"/>
                </a:solidFill>
              </a:rPr>
              <a:t>(variable)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강형</a:t>
            </a:r>
            <a:r>
              <a:rPr lang="en-US" altLang="ko-KR" sz="2000" dirty="0"/>
              <a:t>(strongly typed) </a:t>
            </a:r>
            <a:r>
              <a:rPr lang="ko-KR" altLang="en-US" sz="2000" dirty="0"/>
              <a:t>언어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변수 선언시 데이터 타입을 지정하는 언어</a:t>
            </a:r>
            <a:r>
              <a:rPr lang="en-US" altLang="ko-KR" b="0" dirty="0"/>
              <a:t>(C++, Java </a:t>
            </a:r>
            <a:r>
              <a:rPr lang="ko-KR" altLang="en-US" b="0" dirty="0"/>
              <a:t>등의 주류언어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자바의 예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String name = “</a:t>
            </a:r>
            <a:r>
              <a:rPr lang="ko-KR" altLang="en-US" b="0" dirty="0"/>
              <a:t>홍길동</a:t>
            </a:r>
            <a:r>
              <a:rPr lang="en-US" altLang="ko-KR" b="0" dirty="0"/>
              <a:t>”;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int age = 30</a:t>
            </a:r>
            <a:r>
              <a:rPr lang="en-US" altLang="ko-KR" b="0" dirty="0" smtClean="0"/>
              <a:t>;</a:t>
            </a:r>
          </a:p>
          <a:p>
            <a:pPr lvl="2">
              <a:buFontTx/>
              <a:buChar char="•"/>
              <a:defRPr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/>
              <a:t>약형</a:t>
            </a:r>
            <a:r>
              <a:rPr lang="en-US" altLang="ko-KR" sz="2000" dirty="0"/>
              <a:t>(weakly typed) </a:t>
            </a:r>
            <a:r>
              <a:rPr lang="ko-KR" altLang="en-US" sz="2000" dirty="0"/>
              <a:t>언어</a:t>
            </a:r>
            <a:endParaRPr lang="en-US" altLang="ko-KR" sz="2000" dirty="0"/>
          </a:p>
          <a:p>
            <a:pPr lvl="1">
              <a:buFontTx/>
              <a:buChar char="•"/>
              <a:defRPr/>
            </a:pPr>
            <a:r>
              <a:rPr lang="ko-KR" altLang="en-US" dirty="0"/>
              <a:t> </a:t>
            </a:r>
            <a:r>
              <a:rPr lang="ko-KR" altLang="en-US" b="0" dirty="0" smtClean="0"/>
              <a:t>변수 </a:t>
            </a:r>
            <a:r>
              <a:rPr lang="ko-KR" altLang="en-US" b="0" dirty="0"/>
              <a:t>선언시 데이터 타입을 지정하지 않는 언어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값에 따라서 자동으로 데이터 타입이 결정됨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자바스크립트의 예</a:t>
            </a:r>
            <a:endParaRPr lang="en-US" altLang="ko-KR" b="0" dirty="0"/>
          </a:p>
          <a:p>
            <a:pPr lvl="2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en-US" altLang="ko-KR" b="0" dirty="0" smtClean="0"/>
              <a:t>var name = “</a:t>
            </a:r>
            <a:r>
              <a:rPr lang="ko-KR" altLang="en-US" b="0" dirty="0" smtClean="0"/>
              <a:t>홍길동</a:t>
            </a:r>
            <a:r>
              <a:rPr lang="en-US" altLang="ko-KR" b="0" dirty="0" smtClean="0"/>
              <a:t>”; 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var age = 30;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기본 </a:t>
            </a:r>
            <a:r>
              <a:rPr lang="ko-KR" altLang="en-US" sz="2000" dirty="0"/>
              <a:t>타입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</a:t>
            </a:r>
            <a:r>
              <a:rPr lang="ko-KR" altLang="en-US" b="0" dirty="0" smtClean="0"/>
              <a:t>숫자</a:t>
            </a:r>
            <a:r>
              <a:rPr lang="en-US" altLang="ko-KR" b="0" dirty="0" smtClean="0"/>
              <a:t>(Number)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 smtClean="0"/>
              <a:t>문자열</a:t>
            </a:r>
            <a:r>
              <a:rPr lang="en-US" altLang="ko-KR" b="0" dirty="0" smtClean="0"/>
              <a:t>(String)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/>
              <a:t>논리값</a:t>
            </a:r>
            <a:r>
              <a:rPr lang="en-US" altLang="ko-KR" b="0" dirty="0" smtClean="0"/>
              <a:t>(Boolean)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null, undefined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참조 타입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 smtClean="0"/>
              <a:t> 객체</a:t>
            </a:r>
            <a:r>
              <a:rPr lang="en-US" altLang="ko-KR" b="0" dirty="0" smtClean="0"/>
              <a:t>(Object)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배열</a:t>
            </a:r>
            <a:r>
              <a:rPr lang="en-US" altLang="ko-KR" b="0" dirty="0" smtClean="0"/>
              <a:t>(Array)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</a:t>
            </a:r>
            <a:r>
              <a:rPr lang="en-US" altLang="ko-KR" b="0" dirty="0" smtClean="0"/>
              <a:t>(Function)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 smtClean="0"/>
              <a:t>날짜</a:t>
            </a:r>
            <a:r>
              <a:rPr lang="en-US" altLang="ko-KR" b="0" dirty="0" smtClean="0"/>
              <a:t>(Date)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정규표현식</a:t>
            </a:r>
            <a:r>
              <a:rPr lang="en-US" altLang="ko-KR" b="0" dirty="0" smtClean="0"/>
              <a:t>(</a:t>
            </a:r>
            <a:r>
              <a:rPr lang="en-US" altLang="ko-KR" b="0" dirty="0" err="1" smtClean="0"/>
              <a:t>RegExp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/>
              <a:t> </a:t>
            </a:r>
            <a:r>
              <a:rPr lang="en-US" altLang="ko-KR" b="0" smtClean="0"/>
              <a:t>……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35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숫자</a:t>
            </a:r>
            <a:r>
              <a:rPr lang="en-US" altLang="ko-KR" sz="2000" dirty="0" smtClean="0"/>
              <a:t>(Number)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64</a:t>
            </a:r>
            <a:r>
              <a:rPr lang="ko-KR" altLang="en-US" b="0" dirty="0" smtClean="0"/>
              <a:t>비트 부동소수점 방식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정수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실수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음수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양수 구별 없음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temp = 15;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temp = 15.3;</a:t>
            </a:r>
          </a:p>
          <a:p>
            <a:pPr lvl="1">
              <a:buFontTx/>
              <a:buChar char="•"/>
              <a:defRPr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문자열</a:t>
            </a:r>
            <a:r>
              <a:rPr lang="en-US" altLang="ko-KR" sz="2000" dirty="0" smtClean="0"/>
              <a:t>(String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큰 따옴표나 작은 따옴표 안에 기술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name = “</a:t>
            </a:r>
            <a:r>
              <a:rPr lang="ko-KR" altLang="en-US" b="0" dirty="0"/>
              <a:t>김철수</a:t>
            </a:r>
            <a:r>
              <a:rPr lang="en-US" altLang="ko-KR" b="0" dirty="0"/>
              <a:t>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name = ‘</a:t>
            </a:r>
            <a:r>
              <a:rPr lang="ko-KR" altLang="en-US" b="0" dirty="0"/>
              <a:t>김철수</a:t>
            </a:r>
            <a:r>
              <a:rPr lang="en-US" altLang="ko-KR" b="0" dirty="0"/>
              <a:t>’;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“</a:t>
            </a:r>
            <a:r>
              <a:rPr lang="ko-KR" altLang="en-US" b="0" dirty="0"/>
              <a:t>김철수가 </a:t>
            </a:r>
            <a:r>
              <a:rPr lang="en-US" altLang="ko-KR" b="0" dirty="0"/>
              <a:t>‘</a:t>
            </a:r>
            <a:r>
              <a:rPr lang="ko-KR" altLang="en-US" b="0" dirty="0"/>
              <a:t>안녕</a:t>
            </a:r>
            <a:r>
              <a:rPr lang="en-US" altLang="ko-KR" b="0" dirty="0"/>
              <a:t>’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‘</a:t>
            </a:r>
            <a:r>
              <a:rPr lang="ko-KR" altLang="en-US" b="0" dirty="0"/>
              <a:t>김철수가 </a:t>
            </a:r>
            <a:r>
              <a:rPr lang="en-US" altLang="ko-KR" b="0" dirty="0"/>
              <a:t>“</a:t>
            </a:r>
            <a:r>
              <a:rPr lang="ko-KR" altLang="en-US" b="0" dirty="0"/>
              <a:t>안녕</a:t>
            </a:r>
            <a:r>
              <a:rPr lang="en-US" altLang="ko-KR" b="0" dirty="0"/>
              <a:t>”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.’;</a:t>
            </a:r>
          </a:p>
          <a:p>
            <a:pPr lvl="1">
              <a:buFontTx/>
              <a:buChar char="•"/>
              <a:defRPr/>
            </a:pPr>
            <a:r>
              <a:rPr lang="en-US" altLang="ko-KR" b="0" strike="sngStrike" dirty="0"/>
              <a:t> var msg = “</a:t>
            </a:r>
            <a:r>
              <a:rPr lang="ko-KR" altLang="en-US" b="0" strike="sngStrike" dirty="0" smtClean="0"/>
              <a:t>김철수가 </a:t>
            </a:r>
            <a:r>
              <a:rPr lang="en-US" altLang="ko-KR" b="0" strike="sngStrike" dirty="0"/>
              <a:t>“</a:t>
            </a:r>
            <a:r>
              <a:rPr lang="ko-KR" altLang="en-US" b="0" strike="sngStrike" dirty="0"/>
              <a:t>안녕</a:t>
            </a:r>
            <a:r>
              <a:rPr lang="en-US" altLang="ko-KR" b="0" strike="sngStrike" dirty="0"/>
              <a:t>” </a:t>
            </a:r>
            <a:r>
              <a:rPr lang="ko-KR" altLang="en-US" b="0" strike="sngStrike" dirty="0"/>
              <a:t>이라고 말했다</a:t>
            </a:r>
            <a:r>
              <a:rPr lang="en-US" altLang="ko-KR" b="0" strike="sngStrike" dirty="0"/>
              <a:t>.”;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msg = “</a:t>
            </a:r>
            <a:r>
              <a:rPr lang="ko-KR" altLang="en-US" b="0" dirty="0"/>
              <a:t>김철수가 </a:t>
            </a:r>
            <a:r>
              <a:rPr lang="en-US" altLang="ko-KR" b="0" dirty="0"/>
              <a:t>\“</a:t>
            </a:r>
            <a:r>
              <a:rPr lang="ko-KR" altLang="en-US" b="0" dirty="0"/>
              <a:t>안녕</a:t>
            </a:r>
            <a:r>
              <a:rPr lang="en-US" altLang="ko-KR" b="0" dirty="0"/>
              <a:t>\” </a:t>
            </a:r>
            <a:r>
              <a:rPr lang="ko-KR" altLang="en-US" b="0" dirty="0"/>
              <a:t>이라고 말했다</a:t>
            </a:r>
            <a:r>
              <a:rPr lang="en-US" altLang="ko-KR" b="0" dirty="0"/>
              <a:t>.”;</a:t>
            </a:r>
          </a:p>
          <a:p>
            <a:pPr lvl="1">
              <a:buFontTx/>
              <a:buChar char="•"/>
              <a:defRPr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논리값</a:t>
            </a:r>
            <a:r>
              <a:rPr lang="en-US" altLang="ko-KR" sz="2000" dirty="0" smtClean="0"/>
              <a:t>(Boolean)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 smtClean="0"/>
              <a:t> 참</a:t>
            </a:r>
            <a:r>
              <a:rPr lang="en-US" altLang="ko-KR" b="0" dirty="0" smtClean="0"/>
              <a:t>(true) </a:t>
            </a:r>
            <a:r>
              <a:rPr lang="ko-KR" altLang="en-US" b="0" dirty="0" smtClean="0"/>
              <a:t>또는 거짓</a:t>
            </a:r>
            <a:r>
              <a:rPr lang="en-US" altLang="ko-KR" b="0" dirty="0" smtClean="0"/>
              <a:t>(false) </a:t>
            </a:r>
            <a:r>
              <a:rPr lang="ko-KR" altLang="en-US" b="0" dirty="0" smtClean="0"/>
              <a:t>둘 중 하나의 값을 가지는 데이터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male = true;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male = false;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기본 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값이 없음을 나타냄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값이 할당되지 않은 변수에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타입과 값 모두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로 지정됨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var undefinedVar;</a:t>
            </a:r>
          </a:p>
          <a:p>
            <a:pPr lvl="1">
              <a:buFontTx/>
              <a:buChar char="•"/>
              <a:defRPr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null</a:t>
            </a:r>
            <a:endParaRPr lang="ko-KR" altLang="en-US" sz="2000" dirty="0"/>
          </a:p>
          <a:p>
            <a:pPr lvl="1">
              <a:buFontTx/>
              <a:buChar char="•"/>
              <a:defRPr/>
            </a:pPr>
            <a:r>
              <a:rPr lang="ko-KR" altLang="en-US" b="0" dirty="0"/>
              <a:t> </a:t>
            </a:r>
            <a:r>
              <a:rPr lang="ko-KR" altLang="en-US" b="0" dirty="0" smtClean="0"/>
              <a:t>값이 없음을 나타냄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</a:t>
            </a:r>
            <a:r>
              <a:rPr lang="ko-KR" altLang="en-US" b="0" dirty="0" smtClean="0"/>
              <a:t>개발자가 명시적으로 값이 비어있음을 지정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데이터 타입은 </a:t>
            </a:r>
            <a:r>
              <a:rPr lang="en-US" altLang="ko-KR" b="0" dirty="0" smtClean="0"/>
              <a:t>object</a:t>
            </a:r>
            <a:r>
              <a:rPr lang="ko-KR" altLang="en-US" b="0" dirty="0" smtClean="0"/>
              <a:t>가 된다</a:t>
            </a:r>
            <a:r>
              <a:rPr lang="en-US" altLang="ko-KR" b="0" dirty="0" smtClean="0"/>
              <a:t>.</a:t>
            </a:r>
            <a:endParaRPr lang="en-US" altLang="ko-KR" b="0" dirty="0"/>
          </a:p>
          <a:p>
            <a:pPr lvl="1">
              <a:buFontTx/>
              <a:buChar char="•"/>
              <a:defRPr/>
            </a:pPr>
            <a:r>
              <a:rPr lang="en-US" altLang="ko-KR" b="0" dirty="0"/>
              <a:t> var </a:t>
            </a:r>
            <a:r>
              <a:rPr lang="en-US" altLang="ko-KR" b="0" dirty="0" smtClean="0"/>
              <a:t>nullVar = null;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기본 데이터 타입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17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+, -, *, /, %</a:t>
            </a:r>
          </a:p>
          <a:p>
            <a:pPr lvl="1">
              <a:buFontTx/>
              <a:buChar char="•"/>
            </a:pPr>
            <a:r>
              <a:rPr lang="en-US" altLang="ko-KR" b="0"/>
              <a:t> 1 + 4</a:t>
            </a:r>
          </a:p>
          <a:p>
            <a:pPr lvl="1">
              <a:buFontTx/>
              <a:buChar char="•"/>
            </a:pPr>
            <a:r>
              <a:rPr lang="en-US" altLang="ko-KR" b="0"/>
              <a:t> 1 + 4 * 5</a:t>
            </a:r>
          </a:p>
          <a:p>
            <a:pPr lvl="1">
              <a:buFontTx/>
              <a:buChar char="•"/>
            </a:pPr>
            <a:r>
              <a:rPr lang="en-US" altLang="ko-KR" b="0"/>
              <a:t> (1 + 4) * 5</a:t>
            </a:r>
          </a:p>
          <a:p>
            <a:pPr lvl="1">
              <a:buFontTx/>
              <a:buChar char="•"/>
            </a:pPr>
            <a:r>
              <a:rPr lang="en-US" altLang="ko-KR" b="0"/>
              <a:t> 9 / 4</a:t>
            </a:r>
          </a:p>
          <a:p>
            <a:pPr lvl="1">
              <a:buFontTx/>
              <a:buChar char="•"/>
            </a:pPr>
            <a:r>
              <a:rPr lang="en-US" altLang="ko-KR" b="0"/>
              <a:t> 9 % 4</a:t>
            </a:r>
          </a:p>
          <a:p>
            <a:pPr lvl="1">
              <a:buFontTx/>
              <a:buChar char="•"/>
            </a:pPr>
            <a:r>
              <a:rPr lang="en-US" altLang="ko-KR" b="0"/>
              <a:t> “</a:t>
            </a:r>
            <a:r>
              <a:rPr lang="ko-KR" altLang="en-US" b="0"/>
              <a:t>나이는 </a:t>
            </a:r>
            <a:r>
              <a:rPr lang="en-US" altLang="ko-KR" b="0"/>
              <a:t>“ + age + “ </a:t>
            </a:r>
            <a:r>
              <a:rPr lang="ko-KR" altLang="en-US" b="0"/>
              <a:t>입니다</a:t>
            </a:r>
            <a:r>
              <a:rPr lang="en-US" altLang="ko-KR" b="0"/>
              <a:t>.”; (</a:t>
            </a:r>
            <a:r>
              <a:rPr lang="ko-KR" altLang="en-US" b="0"/>
              <a:t>결합 연산자</a:t>
            </a:r>
            <a:r>
              <a:rPr lang="en-US" altLang="ko-KR" b="0"/>
              <a:t>)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대입 연산자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우측 항목을 계산한 후 좌측 항목에 대입</a:t>
            </a:r>
            <a:r>
              <a:rPr lang="en-US" altLang="ko-KR" b="0"/>
              <a:t>(=, +=, -=, *=, /=)</a:t>
            </a:r>
          </a:p>
        </p:txBody>
      </p:sp>
      <p:graphicFrame>
        <p:nvGraphicFramePr>
          <p:cNvPr id="9" name="Group 16"/>
          <p:cNvGraphicFramePr>
            <a:graphicFrameLocks noGrp="1"/>
          </p:cNvGraphicFramePr>
          <p:nvPr/>
        </p:nvGraphicFramePr>
        <p:xfrm>
          <a:off x="1828800" y="4005263"/>
          <a:ext cx="5410200" cy="82296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a = 10 + 5;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sum = 20;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sum += a;</a:t>
                      </a:r>
                      <a:r>
                        <a:rPr lang="en-US" altLang="ko-KR" sz="1600" b="1" dirty="0" smtClean="0"/>
                        <a:t> (sum = sum + a;)</a:t>
                      </a:r>
                      <a:endParaRPr kumimoji="0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증감 연산자</a:t>
            </a:r>
          </a:p>
          <a:p>
            <a:pPr lvl="1">
              <a:buFontTx/>
              <a:buChar char="•"/>
            </a:pPr>
            <a:r>
              <a:rPr lang="ko-KR" altLang="en-US" b="0" dirty="0"/>
              <a:t> 값을 </a:t>
            </a:r>
            <a:r>
              <a:rPr lang="en-US" altLang="ko-KR" b="0" dirty="0"/>
              <a:t>1 </a:t>
            </a:r>
            <a:r>
              <a:rPr lang="ko-KR" altLang="en-US" b="0" dirty="0"/>
              <a:t>증가 또는 감소</a:t>
            </a:r>
            <a:r>
              <a:rPr lang="en-US" altLang="ko-KR" b="0" dirty="0"/>
              <a:t>(++, --)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count++	(count = count + 1)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count--	(count = count - 1)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비교 연산자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두 항을 비교하여 참이면 </a:t>
            </a:r>
            <a:r>
              <a:rPr lang="en-US" altLang="ko-KR" b="0" dirty="0"/>
              <a:t>true, </a:t>
            </a:r>
            <a:r>
              <a:rPr lang="ko-KR" altLang="en-US" b="0" dirty="0"/>
              <a:t>거짓이면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&gt;, &lt;, &gt;=, &lt;=, </a:t>
            </a:r>
            <a:r>
              <a:rPr lang="en-US" altLang="ko-KR" b="0" dirty="0" smtClean="0"/>
              <a:t>==(</a:t>
            </a:r>
            <a:r>
              <a:rPr lang="ko-KR" altLang="en-US" b="0" dirty="0" smtClean="0"/>
              <a:t>동등</a:t>
            </a:r>
            <a:r>
              <a:rPr lang="en-US" altLang="ko-KR" b="0" dirty="0" smtClean="0"/>
              <a:t>), ===(</a:t>
            </a:r>
            <a:r>
              <a:rPr lang="ko-KR" altLang="en-US" b="0" dirty="0" smtClean="0"/>
              <a:t>일치</a:t>
            </a:r>
            <a:r>
              <a:rPr lang="en-US" altLang="ko-KR" b="0" dirty="0" smtClean="0"/>
              <a:t>), </a:t>
            </a:r>
            <a:r>
              <a:rPr lang="en-US" altLang="ko-KR" b="0" dirty="0"/>
              <a:t>!=, !==</a:t>
            </a:r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1 &gt; 2 </a:t>
            </a:r>
            <a:r>
              <a:rPr lang="en-US" altLang="ko-KR" b="0" dirty="0" smtClean="0"/>
              <a:t>(false)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/>
              <a:t>10 &lt;= 10 (true)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== "100" (true)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=== "100" (false)</a:t>
            </a:r>
          </a:p>
          <a:p>
            <a:pPr lvl="1">
              <a:buFontTx/>
              <a:buChar char="•"/>
            </a:pPr>
            <a:r>
              <a:rPr lang="en-US" altLang="ko-KR" b="0" dirty="0"/>
              <a:t> 100 != 100 (false</a:t>
            </a:r>
            <a:r>
              <a:rPr lang="en-US" altLang="ko-KR" b="0" dirty="0" smtClean="0"/>
              <a:t>)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조건문에서 </a:t>
            </a:r>
            <a:r>
              <a:rPr lang="en-US" altLang="ko-KR" b="0" dirty="0" smtClean="0"/>
              <a:t>true/false</a:t>
            </a:r>
            <a:r>
              <a:rPr lang="ko-KR" altLang="en-US" b="0" dirty="0" smtClean="0"/>
              <a:t>의 기준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나머지는 </a:t>
            </a:r>
            <a:r>
              <a:rPr lang="en-US" altLang="ko-KR" b="0" dirty="0" smtClean="0"/>
              <a:t>true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일치 연산자</a:t>
            </a:r>
            <a:r>
              <a:rPr lang="en-US" altLang="ko-KR" sz="2000" dirty="0" smtClean="0"/>
              <a:t>(===, identical)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smtClean="0"/>
              <a:t>두 데이터의 타입과 값을 모두 비교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값이 같아도 타입이 다르면 </a:t>
            </a:r>
            <a:r>
              <a:rPr lang="en-US" altLang="ko-KR" b="0" dirty="0" smtClean="0"/>
              <a:t>false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일치 연산자 비교 규칙</a:t>
            </a:r>
            <a:endParaRPr lang="en-US" altLang="ko-KR" sz="200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타입이 다르면 </a:t>
            </a:r>
            <a:r>
              <a:rPr lang="en-US" altLang="ko-KR" b="0" dirty="0" smtClean="0"/>
              <a:t>false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타입이 같을 경우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숫자이고 같은 값이면 </a:t>
            </a:r>
            <a:r>
              <a:rPr lang="en-US" altLang="ko-KR" b="0" dirty="0" smtClean="0"/>
              <a:t>true, </a:t>
            </a:r>
            <a:r>
              <a:rPr lang="ko-KR" altLang="en-US" b="0" dirty="0" smtClean="0"/>
              <a:t>단 </a:t>
            </a:r>
            <a:r>
              <a:rPr lang="en-US" altLang="ko-KR" b="0" dirty="0" smtClean="0"/>
              <a:t>NaN </a:t>
            </a:r>
            <a:r>
              <a:rPr lang="ko-KR" altLang="en-US" b="0" dirty="0" smtClean="0"/>
              <a:t>값이 있으면 </a:t>
            </a:r>
            <a:r>
              <a:rPr lang="en-US" altLang="ko-KR" b="0" dirty="0" smtClean="0"/>
              <a:t>false</a:t>
            </a:r>
          </a:p>
          <a:p>
            <a:pPr lvl="2"/>
            <a:r>
              <a:rPr lang="en-US" altLang="ko-KR" b="0" dirty="0" smtClean="0"/>
              <a:t>	NaN === NaN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  <a:r>
              <a:rPr lang="en-US" altLang="ko-KR" b="0" dirty="0" smtClean="0"/>
              <a:t>	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문자열일 경우 같은 위치에 같은 문자가 있고 대소문자까지 일치하면 </a:t>
            </a:r>
            <a:r>
              <a:rPr lang="en-US" altLang="ko-KR" b="0" dirty="0" smtClean="0"/>
              <a:t>true</a:t>
            </a:r>
          </a:p>
          <a:p>
            <a:pPr lvl="2"/>
            <a:r>
              <a:rPr lang="en-US" altLang="ko-KR" b="0" dirty="0" smtClean="0"/>
              <a:t>	'hello' === 'Hello'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</a:p>
          <a:p>
            <a:pPr lvl="2"/>
            <a:r>
              <a:rPr lang="en-US" altLang="ko-KR" b="0" dirty="0" smtClean="0"/>
              <a:t>- boolean</a:t>
            </a:r>
            <a:r>
              <a:rPr lang="ko-KR" altLang="en-US" b="0" dirty="0" smtClean="0"/>
              <a:t>일 경우 모두 </a:t>
            </a:r>
            <a:r>
              <a:rPr lang="en-US" altLang="ko-KR" b="0" dirty="0" smtClean="0"/>
              <a:t>true</a:t>
            </a:r>
            <a:r>
              <a:rPr lang="ko-KR" altLang="en-US" b="0" dirty="0" smtClean="0"/>
              <a:t>이거나 모두 </a:t>
            </a:r>
            <a:r>
              <a:rPr lang="en-US" altLang="ko-KR" b="0" dirty="0" smtClean="0"/>
              <a:t>false</a:t>
            </a:r>
            <a:r>
              <a:rPr lang="ko-KR" altLang="en-US" b="0" dirty="0" smtClean="0"/>
              <a:t>이면 </a:t>
            </a:r>
            <a:r>
              <a:rPr lang="en-US" altLang="ko-KR" b="0" dirty="0" smtClean="0"/>
              <a:t>true</a:t>
            </a:r>
          </a:p>
          <a:p>
            <a:pPr lvl="2"/>
            <a:r>
              <a:rPr lang="en-US" altLang="ko-KR" b="0" dirty="0" smtClean="0"/>
              <a:t>	false === false </a:t>
            </a:r>
            <a:r>
              <a:rPr lang="en-US" altLang="ko-KR" dirty="0" smtClean="0">
                <a:solidFill>
                  <a:srgbClr val="0070C0"/>
                </a:solidFill>
              </a:rPr>
              <a:t>-&gt; true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같은 객체를 참조할 경우 </a:t>
            </a:r>
            <a:r>
              <a:rPr lang="en-US" altLang="ko-KR" b="0" dirty="0" smtClean="0"/>
              <a:t>true, </a:t>
            </a:r>
            <a:r>
              <a:rPr lang="ko-KR" altLang="en-US" b="0" dirty="0" smtClean="0"/>
              <a:t>같은 프로퍼티를 가진 객체라도 다른 객체를 참조할 경우 </a:t>
            </a:r>
            <a:r>
              <a:rPr lang="en-US" altLang="ko-KR" b="0" dirty="0" smtClean="0"/>
              <a:t>false</a:t>
            </a:r>
          </a:p>
          <a:p>
            <a:pPr lvl="2"/>
            <a:r>
              <a:rPr lang="en-US" altLang="ko-KR" b="0" dirty="0" smtClean="0"/>
              <a:t>	[10, 20] === [10, 20]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모두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이거나 모두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일 경우 </a:t>
            </a:r>
            <a:r>
              <a:rPr lang="en-US" altLang="ko-KR" b="0" dirty="0" smtClean="0"/>
              <a:t>true, null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false</a:t>
            </a:r>
          </a:p>
          <a:p>
            <a:pPr lvl="2"/>
            <a:r>
              <a:rPr lang="en-US" altLang="ko-KR" b="0" dirty="0" smtClean="0"/>
              <a:t>	null === undefined </a:t>
            </a:r>
            <a:r>
              <a:rPr lang="en-US" altLang="ko-KR" dirty="0" smtClean="0">
                <a:solidFill>
                  <a:srgbClr val="0070C0"/>
                </a:solidFill>
              </a:rPr>
              <a:t>-&gt; false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동등과 일치 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자바스크립트란</a:t>
            </a:r>
            <a:r>
              <a:rPr lang="en-US" altLang="ko-KR" sz="2800" dirty="0" smtClean="0">
                <a:solidFill>
                  <a:schemeClr val="bg1"/>
                </a:solidFill>
              </a:rPr>
              <a:t>?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1D814-A891-4ABD-BFC5-EB45B7098A0B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자바스크립트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HTML </a:t>
            </a:r>
            <a:r>
              <a:rPr lang="ko-KR" altLang="en-US" b="0" dirty="0" err="1" smtClean="0"/>
              <a:t>문서내에</a:t>
            </a:r>
            <a:r>
              <a:rPr lang="ko-KR" altLang="en-US" b="0" dirty="0" smtClean="0"/>
              <a:t> 코드를 직접 작성하고 </a:t>
            </a:r>
            <a:r>
              <a:rPr lang="ko-KR" altLang="en-US" b="0" dirty="0" err="1" smtClean="0"/>
              <a:t>마크업과의</a:t>
            </a:r>
            <a:r>
              <a:rPr lang="ko-KR" altLang="en-US" b="0" dirty="0" smtClean="0"/>
              <a:t> 상호 작용을 통해 웹 </a:t>
            </a:r>
            <a:r>
              <a:rPr lang="ko-KR" altLang="en-US" b="0" dirty="0"/>
              <a:t>페이지의 동작을 향상시키기 위해 만들어진 프로그래밍 </a:t>
            </a:r>
            <a:r>
              <a:rPr lang="ko-KR" altLang="en-US" b="0" dirty="0" smtClean="0"/>
              <a:t>언어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웹 디자이너와 파트타임 개발자를 위해 쉽게 사용할 수 있는 언어</a:t>
            </a:r>
            <a:endParaRPr lang="ko-KR" altLang="en-US" b="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 smtClean="0"/>
              <a:t>네스케이프</a:t>
            </a:r>
            <a:r>
              <a:rPr lang="ko-KR" altLang="en-US" b="0" dirty="0" smtClean="0"/>
              <a:t> </a:t>
            </a:r>
            <a:r>
              <a:rPr lang="ko-KR" altLang="en-US" b="0" dirty="0"/>
              <a:t>네비게이터</a:t>
            </a:r>
            <a:r>
              <a:rPr lang="en-US" altLang="ko-KR" b="0" dirty="0"/>
              <a:t>2.0</a:t>
            </a:r>
            <a:r>
              <a:rPr lang="ko-KR" altLang="en-US" b="0" dirty="0"/>
              <a:t>에 탑재</a:t>
            </a:r>
          </a:p>
          <a:p>
            <a:pPr lvl="1"/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ko-KR" altLang="en-US" dirty="0"/>
              <a:t> </a:t>
            </a:r>
            <a:r>
              <a:rPr lang="en-US" altLang="ko-KR" dirty="0"/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err="1" smtClean="0"/>
              <a:t>모카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코드명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en-US" altLang="ko-KR" b="0" dirty="0"/>
              <a:t>-&gt; </a:t>
            </a:r>
            <a:r>
              <a:rPr lang="ko-KR" altLang="en-US" b="0" dirty="0" smtClean="0"/>
              <a:t>라이브스크립트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네비게이터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2.0 </a:t>
            </a:r>
            <a:r>
              <a:rPr lang="ko-KR" altLang="en-US" b="0" dirty="0" smtClean="0"/>
              <a:t>베타 출시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 </a:t>
            </a:r>
            <a:r>
              <a:rPr lang="en-US" altLang="ko-KR" b="0" dirty="0"/>
              <a:t>-&gt; </a:t>
            </a:r>
            <a:r>
              <a:rPr lang="ko-KR" altLang="en-US" b="0" dirty="0" smtClean="0"/>
              <a:t>자바스크립트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네비게이터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2.0 </a:t>
            </a:r>
            <a:r>
              <a:rPr lang="ko-KR" altLang="en-US" b="0" dirty="0" smtClean="0"/>
              <a:t>베타</a:t>
            </a:r>
            <a:r>
              <a:rPr lang="en-US" altLang="ko-KR" b="0" dirty="0" smtClean="0"/>
              <a:t>3 </a:t>
            </a:r>
            <a:r>
              <a:rPr lang="ko-KR" altLang="en-US" b="0" dirty="0" smtClean="0"/>
              <a:t>출시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로 </a:t>
            </a:r>
            <a:r>
              <a:rPr lang="ko-KR" altLang="en-US" b="0" dirty="0"/>
              <a:t>이름 변경</a:t>
            </a:r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네스케이프 네이게이터에 자바 탑재를 논하던 시점에 홍보효과를 위해서 </a:t>
            </a:r>
            <a:r>
              <a:rPr lang="en-US" altLang="ko-KR" b="0" dirty="0"/>
              <a:t>[</a:t>
            </a:r>
            <a:r>
              <a:rPr lang="ko-KR" altLang="en-US" b="0" dirty="0"/>
              <a:t>자바</a:t>
            </a:r>
            <a:r>
              <a:rPr lang="en-US" altLang="ko-KR" b="0" dirty="0"/>
              <a:t>]</a:t>
            </a:r>
            <a:r>
              <a:rPr lang="ko-KR" altLang="en-US" b="0" dirty="0"/>
              <a:t>라는 이름을 차용했을 뿐 자바언어와는 전혀 무관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인터넷 익스플로러</a:t>
            </a:r>
            <a:r>
              <a:rPr lang="en-US" altLang="ko-KR" b="0" dirty="0"/>
              <a:t>3.0</a:t>
            </a:r>
            <a:r>
              <a:rPr lang="ko-KR" altLang="en-US" b="0" dirty="0"/>
              <a:t>에 비슷한 기능이 </a:t>
            </a:r>
            <a:r>
              <a:rPr lang="en-US" altLang="ko-KR" b="0" dirty="0"/>
              <a:t>Jscript</a:t>
            </a:r>
            <a:r>
              <a:rPr lang="ko-KR" altLang="en-US" b="0" dirty="0"/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ECMA</a:t>
            </a:r>
            <a:r>
              <a:rPr lang="ko-KR" altLang="en-US" b="0" dirty="0"/>
              <a:t>에서 표준화</a:t>
            </a:r>
            <a:r>
              <a:rPr lang="en-US" altLang="ko-KR" b="0" dirty="0"/>
              <a:t>(ECMAScript)</a:t>
            </a:r>
            <a:endParaRPr lang="ko-KR" altLang="en-US" b="0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14946" y="1124124"/>
            <a:ext cx="7129462" cy="3529012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dirty="0"/>
              <a:t>그냥 다 자바스크립트라 부르면 됨</a:t>
            </a:r>
            <a:r>
              <a:rPr lang="en-US" altLang="ko-KR" dirty="0"/>
              <a:t>!!!</a:t>
            </a:r>
            <a:br>
              <a:rPr lang="en-US" altLang="ko-KR" dirty="0"/>
            </a:br>
            <a:r>
              <a:rPr lang="en-US" altLang="ko-KR" dirty="0"/>
              <a:t>(Java</a:t>
            </a:r>
            <a:r>
              <a:rPr lang="ko-KR" altLang="en-US" dirty="0"/>
              <a:t>만 빼고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동등 연산자</a:t>
            </a:r>
            <a:r>
              <a:rPr lang="en-US" altLang="ko-KR" sz="2000" dirty="0" smtClean="0"/>
              <a:t>(==, equal)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데이터의 타입이 다르면 적절히 형변환한 후 일치비교</a:t>
            </a:r>
            <a:r>
              <a:rPr lang="en-US" altLang="ko-KR" b="0" dirty="0" smtClean="0"/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타입이 달라도 값이 같으면 </a:t>
            </a:r>
            <a:r>
              <a:rPr lang="en-US" altLang="ko-KR" b="0" dirty="0" smtClean="0"/>
              <a:t>true</a:t>
            </a: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동등 연산자 비교 규칙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b="0" dirty="0" smtClean="0"/>
              <a:t>타입이 같은 경우 두 값이 일치하다면</a:t>
            </a:r>
            <a:r>
              <a:rPr lang="en-US" altLang="ko-KR" b="0" dirty="0" smtClean="0"/>
              <a:t>(===)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두 값의 타입이 다를 경우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- null</a:t>
            </a:r>
            <a:r>
              <a:rPr lang="ko-KR" altLang="en-US" b="0" dirty="0" smtClean="0"/>
              <a:t>과 </a:t>
            </a:r>
            <a:r>
              <a:rPr lang="en-US" altLang="ko-KR" b="0" dirty="0" smtClean="0"/>
              <a:t>undefined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true</a:t>
            </a:r>
          </a:p>
          <a:p>
            <a:pPr lvl="2"/>
            <a:r>
              <a:rPr lang="en-US" altLang="ko-KR" b="0" dirty="0" smtClean="0"/>
              <a:t>	 null == undefined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한 값이 숫자이고 다른 하나가 문자열이면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문자열을 숫자로 변환한 후 비교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	10 == "10"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10 === 10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 smtClean="0"/>
              <a:t>- true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1</a:t>
            </a:r>
            <a:r>
              <a:rPr lang="ko-KR" altLang="en-US" b="0" dirty="0" smtClean="0"/>
              <a:t>로 </a:t>
            </a:r>
            <a:r>
              <a:rPr lang="en-US" altLang="ko-KR" b="0" dirty="0" smtClean="0"/>
              <a:t>false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0</a:t>
            </a:r>
            <a:r>
              <a:rPr lang="ko-KR" altLang="en-US" b="0" dirty="0" smtClean="0"/>
              <a:t>으로 변환한 후 비교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	"1" == true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 == true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 === 1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  <a:p>
            <a:pPr lvl="2"/>
            <a:r>
              <a:rPr lang="en-US" altLang="ko-KR" b="0" dirty="0" smtClean="0"/>
              <a:t>- </a:t>
            </a:r>
            <a:r>
              <a:rPr lang="ko-KR" altLang="en-US" b="0" dirty="0" smtClean="0"/>
              <a:t>객체와 숫자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또는 문자열</a:t>
            </a:r>
            <a:r>
              <a:rPr lang="en-US" altLang="ko-KR" b="0" dirty="0" smtClean="0"/>
              <a:t>) </a:t>
            </a:r>
            <a:r>
              <a:rPr lang="ko-KR" altLang="en-US" b="0" dirty="0" smtClean="0"/>
              <a:t>비교시 객체의 </a:t>
            </a:r>
            <a:r>
              <a:rPr lang="en-US" altLang="ko-KR" b="0" dirty="0" smtClean="0"/>
              <a:t>valueOf() </a:t>
            </a:r>
            <a:r>
              <a:rPr lang="ko-KR" altLang="en-US" b="0" dirty="0" smtClean="0"/>
              <a:t>먼저 찾고 없으면 </a:t>
            </a:r>
            <a:r>
              <a:rPr lang="en-US" altLang="ko-KR" b="0" dirty="0" smtClean="0"/>
              <a:t>toString() </a:t>
            </a:r>
            <a:r>
              <a:rPr lang="ko-KR" altLang="en-US" b="0" dirty="0" smtClean="0"/>
              <a:t>메소드를 이용 기본값으로 변환한 후 비교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단</a:t>
            </a:r>
            <a:r>
              <a:rPr lang="en-US" altLang="ko-KR" b="0" dirty="0" smtClean="0"/>
              <a:t>, Date</a:t>
            </a:r>
            <a:r>
              <a:rPr lang="ko-KR" altLang="en-US" b="0" dirty="0" smtClean="0"/>
              <a:t>는 </a:t>
            </a:r>
            <a:r>
              <a:rPr lang="en-US" altLang="ko-KR" b="0" dirty="0" smtClean="0"/>
              <a:t>toString()</a:t>
            </a:r>
            <a:r>
              <a:rPr lang="ko-KR" altLang="en-US" b="0" dirty="0" smtClean="0"/>
              <a:t>으로 바로 변환한다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en-US" altLang="ko-KR" b="0" dirty="0" smtClean="0"/>
              <a:t>	1 == new Number(1)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1 === 1 </a:t>
            </a:r>
            <a:r>
              <a:rPr lang="en-US" altLang="ko-KR" dirty="0" smtClean="0">
                <a:solidFill>
                  <a:srgbClr val="0070C0"/>
                </a:solidFill>
              </a:rPr>
              <a:t>-&gt;</a:t>
            </a:r>
            <a:r>
              <a:rPr lang="en-US" altLang="ko-KR" b="0" dirty="0" smtClean="0"/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동등과 일치 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논리 연산자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|| (</a:t>
            </a:r>
            <a:r>
              <a:rPr lang="ko-KR" altLang="en-US" b="0" dirty="0"/>
              <a:t>논리합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ko-KR" altLang="en-US" b="0" dirty="0"/>
              <a:t> 일반적인 언어에서는 </a:t>
            </a:r>
            <a:r>
              <a:rPr lang="ko-KR" altLang="en-US" dirty="0"/>
              <a:t>둘 중 하나라도 참이면 참을 반환</a:t>
            </a:r>
            <a:r>
              <a:rPr lang="ko-KR" altLang="en-US" b="0" dirty="0"/>
              <a:t>하는 동작이지만 자바스크립트에서는 다음의 규칙을 따른다</a:t>
            </a:r>
            <a:r>
              <a:rPr lang="en-US" altLang="ko-KR" b="0" dirty="0"/>
              <a:t>.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참이면 앞의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거짓이면 뒤의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kumimoji="0" lang="en-US" altLang="ko-KR" b="0" dirty="0"/>
              <a:t>var invalidId = (id.length &lt; 4) || (id.length &gt; 12);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event = event || window.event;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&amp;&amp; (</a:t>
            </a:r>
            <a:r>
              <a:rPr lang="ko-KR" altLang="en-US" b="0" dirty="0"/>
              <a:t>논리곱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일반적인 언어에서는 </a:t>
            </a:r>
            <a:r>
              <a:rPr lang="ko-KR" altLang="en-US" dirty="0"/>
              <a:t>둘 중 하나라도 거짓이면 거짓을 반환</a:t>
            </a:r>
            <a:r>
              <a:rPr lang="ko-KR" altLang="en-US" b="0" dirty="0"/>
              <a:t>하는 동작이지만 자바스크립트에서는 다음의 규칙을 따른다</a:t>
            </a:r>
            <a:r>
              <a:rPr lang="en-US" altLang="ko-KR" b="0" dirty="0"/>
              <a:t>. 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참이면 뒤의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앞의 값이 거짓이면 앞의 값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kumimoji="0" lang="en-US" altLang="ko-KR" b="0" dirty="0"/>
              <a:t>var validId = (id != null) &amp;&amp; (id.length &gt; 4);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! (</a:t>
            </a:r>
            <a:r>
              <a:rPr lang="ko-KR" altLang="en-US" b="0" dirty="0"/>
              <a:t>부정</a:t>
            </a:r>
            <a:r>
              <a:rPr lang="en-US" altLang="ko-KR" b="0" dirty="0"/>
              <a:t>)</a:t>
            </a:r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참이면 거짓</a:t>
            </a:r>
            <a:r>
              <a:rPr lang="en-US" altLang="ko-KR" b="0" dirty="0"/>
              <a:t>, </a:t>
            </a:r>
            <a:r>
              <a:rPr lang="ko-KR" altLang="en-US" b="0" dirty="0"/>
              <a:t>거짓이면 참 반환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!(10 &lt; 100) -&gt; </a:t>
            </a:r>
            <a:r>
              <a:rPr lang="en-US" altLang="ko-KR" b="0" dirty="0" smtClean="0"/>
              <a:t>false</a:t>
            </a:r>
          </a:p>
          <a:p>
            <a:pPr lvl="2">
              <a:buFontTx/>
              <a:buChar char="•"/>
            </a:pPr>
            <a:r>
              <a:rPr lang="en-US" altLang="ko-KR" b="0" dirty="0" smtClean="0"/>
              <a:t> !! </a:t>
            </a:r>
            <a:r>
              <a:rPr lang="ko-KR" altLang="en-US" b="0" dirty="0" smtClean="0"/>
              <a:t>피연산자를 불린값으로 변환</a:t>
            </a:r>
            <a:endParaRPr lang="en-US" altLang="ko-KR" b="0" dirty="0" smtClean="0"/>
          </a:p>
          <a:p>
            <a:pPr lvl="3">
              <a:buFontTx/>
              <a:buChar char="•"/>
            </a:pPr>
            <a:r>
              <a:rPr lang="en-US" altLang="ko-KR" b="0" dirty="0" smtClean="0"/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 smtClean="0"/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 smtClean="0"/>
              <a:t> !!null -&gt; false, !!{} -&gt; true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연산자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onsole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</a:t>
            </a:r>
            <a:r>
              <a:rPr lang="ko-KR" altLang="en-US" sz="2000"/>
              <a:t>문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</a:t>
            </a:r>
            <a:r>
              <a:rPr lang="en-US" altLang="ko-KR" b="0"/>
              <a:t>(true)</a:t>
            </a:r>
            <a:r>
              <a:rPr lang="ko-KR" altLang="en-US" b="0"/>
              <a:t>일 경우 해당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85850" y="1916113"/>
            <a:ext cx="6610350" cy="1112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85850" y="3211513"/>
            <a:ext cx="6610350" cy="1112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&lt;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10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</a:t>
            </a:r>
            <a:r>
              <a:rPr lang="en-US" altLang="ko-KR" sz="1600">
                <a:solidFill>
                  <a:srgbClr val="005C00"/>
                </a:solidFill>
              </a:rPr>
              <a:t>10</a:t>
            </a:r>
            <a:r>
              <a:rPr lang="ko-KR" altLang="en-US" sz="1600">
                <a:solidFill>
                  <a:srgbClr val="005C00"/>
                </a:solidFill>
              </a:rPr>
              <a:t>보다 작습니다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40767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~ else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경우와 거짓일 경우 각각 해당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085850" y="1844675"/>
            <a:ext cx="6762750" cy="2376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/>
              <a:t>수행구문</a:t>
            </a:r>
            <a:r>
              <a:rPr lang="en-US" altLang="ko-KR" sz="1600"/>
              <a:t>1;</a:t>
            </a:r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5C5C5C"/>
                </a:solidFill>
              </a:rPr>
              <a:t>	...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4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>
                <a:solidFill>
                  <a:srgbClr val="5C5C5C"/>
                </a:solidFill>
              </a:rPr>
              <a:t>	...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085850" y="4464050"/>
            <a:ext cx="6762750" cy="1628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num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%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2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0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r>
              <a:rPr lang="en-US" altLang="ko-KR" sz="1600"/>
              <a:t>	</a:t>
            </a:r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짝수입니다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"num </a:t>
            </a:r>
            <a:r>
              <a:rPr lang="ko-KR" altLang="en-US" sz="1600">
                <a:solidFill>
                  <a:srgbClr val="005C00"/>
                </a:solidFill>
              </a:rPr>
              <a:t>값은 홀수입니다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38608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 해당 구문을 수행하고 거짓일 경우 </a:t>
            </a:r>
            <a:r>
              <a:rPr lang="en-US" altLang="ko-KR" b="0"/>
              <a:t>else if </a:t>
            </a:r>
            <a:r>
              <a:rPr lang="ko-KR" altLang="en-US" b="0"/>
              <a:t>문의 조건식을 순차적으로 비교하여 참에 해당하는 구문 수행</a:t>
            </a:r>
            <a:endParaRPr lang="en-US" altLang="ko-KR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3400" y="2292350"/>
            <a:ext cx="2743200" cy="3368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4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000000"/>
                </a:solidFill>
              </a:rPr>
              <a:t>3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>
                <a:solidFill>
                  <a:srgbClr val="000000"/>
                </a:solidFill>
              </a:rPr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5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6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7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수행구문</a:t>
            </a:r>
            <a:r>
              <a:rPr lang="en-US" altLang="ko-KR" sz="1600">
                <a:solidFill>
                  <a:srgbClr val="000000"/>
                </a:solidFill>
              </a:rPr>
              <a:t>8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733800" y="2349500"/>
            <a:ext cx="4667250" cy="331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ko-KR" sz="1600">
              <a:solidFill>
                <a:srgbClr val="0000C0"/>
              </a:solidFill>
            </a:endParaRPr>
          </a:p>
          <a:p>
            <a:endParaRPr lang="en-US" altLang="ko-KR" sz="1600">
              <a:solidFill>
                <a:srgbClr val="0000C0"/>
              </a:solidFill>
            </a:endParaRPr>
          </a:p>
          <a:p>
            <a:r>
              <a:rPr lang="en-US" altLang="ko-KR" sz="1600">
                <a:solidFill>
                  <a:srgbClr val="0000C0"/>
                </a:solidFill>
              </a:rPr>
              <a:t>var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=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4080"/>
                </a:solidFill>
              </a:rPr>
              <a:t>19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30){</a:t>
            </a:r>
            <a:r>
              <a:rPr lang="en-US" altLang="ko-KR" sz="1600"/>
              <a:t>	</a:t>
            </a:r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"30</a:t>
            </a:r>
            <a:r>
              <a:rPr lang="ko-KR" altLang="en-US" sz="1600">
                <a:solidFill>
                  <a:srgbClr val="005C00"/>
                </a:solidFill>
              </a:rPr>
              <a:t>대 이상입니다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20){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"20</a:t>
            </a:r>
            <a:r>
              <a:rPr lang="ko-KR" altLang="en-US" sz="1600">
                <a:solidFill>
                  <a:srgbClr val="005C00"/>
                </a:solidFill>
              </a:rPr>
              <a:t>대 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00C0"/>
                </a:solidFill>
              </a:rPr>
              <a:t>if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0000"/>
                </a:solidFill>
              </a:rPr>
              <a:t>age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5C5C5C"/>
                </a:solidFill>
              </a:rPr>
              <a:t>&gt;= 10){</a:t>
            </a:r>
            <a:endParaRPr lang="en-US" altLang="ko-KR" sz="1600"/>
          </a:p>
          <a:p>
            <a:r>
              <a:rPr lang="en-US" altLang="ko-KR" sz="1600"/>
              <a:t>	a</a:t>
            </a:r>
            <a:r>
              <a:rPr lang="en-US" altLang="ko-KR" sz="1600">
                <a:solidFill>
                  <a:srgbClr val="000000"/>
                </a:solidFill>
              </a:rPr>
              <a:t>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"10</a:t>
            </a:r>
            <a:r>
              <a:rPr lang="ko-KR" altLang="en-US" sz="1600">
                <a:solidFill>
                  <a:srgbClr val="005C00"/>
                </a:solidFill>
              </a:rPr>
              <a:t>대 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  <a:r>
              <a:rPr lang="en-US" altLang="ko-KR" sz="1600">
                <a:solidFill>
                  <a:srgbClr val="0000C0"/>
                </a:solidFill>
              </a:rPr>
              <a:t>else</a:t>
            </a:r>
            <a:r>
              <a:rPr lang="en-US" altLang="ko-KR" sz="1600">
                <a:solidFill>
                  <a:srgbClr val="5C5C5C"/>
                </a:solidFill>
              </a:rPr>
              <a:t>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en-US" altLang="ko-KR" sz="1600">
                <a:solidFill>
                  <a:srgbClr val="000000"/>
                </a:solidFill>
              </a:rPr>
              <a:t>alert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en-US" altLang="ko-KR" sz="1600">
                <a:solidFill>
                  <a:srgbClr val="005C00"/>
                </a:solidFill>
              </a:rPr>
              <a:t>"10</a:t>
            </a:r>
            <a:r>
              <a:rPr lang="ko-KR" altLang="en-US" sz="1600">
                <a:solidFill>
                  <a:srgbClr val="005C00"/>
                </a:solidFill>
              </a:rPr>
              <a:t>살 미만입니다</a:t>
            </a:r>
            <a:r>
              <a:rPr lang="en-US" altLang="ko-KR" sz="1600">
                <a:solidFill>
                  <a:srgbClr val="005C00"/>
                </a:solidFill>
              </a:rPr>
              <a:t>."</a:t>
            </a:r>
            <a:r>
              <a:rPr lang="en-US" altLang="ko-KR" sz="1600">
                <a:solidFill>
                  <a:srgbClr val="5C5C5C"/>
                </a:solidFill>
              </a:rPr>
              <a:t>);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773238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/>
              <a:t> switch</a:t>
            </a:r>
            <a:r>
              <a:rPr lang="ko-KR" altLang="en-US" b="0" dirty="0"/>
              <a:t>에 지정한 비교값과 </a:t>
            </a:r>
            <a:r>
              <a:rPr lang="ko-KR" altLang="en-US" b="0" dirty="0" smtClean="0"/>
              <a:t>매칭되는</a:t>
            </a:r>
            <a:r>
              <a:rPr lang="en-US" altLang="ko-KR" b="0" smtClean="0"/>
              <a:t>(===)</a:t>
            </a:r>
            <a:r>
              <a:rPr lang="ko-KR" altLang="en-US" b="0" smtClean="0"/>
              <a:t> </a:t>
            </a:r>
            <a:r>
              <a:rPr lang="en-US" altLang="ko-KR" b="0" dirty="0"/>
              <a:t>case </a:t>
            </a:r>
            <a:r>
              <a:rPr lang="ko-KR" altLang="en-US" b="0" dirty="0"/>
              <a:t>구문 수행</a:t>
            </a:r>
            <a:r>
              <a:rPr lang="en-US" altLang="ko-KR" b="0" dirty="0"/>
              <a:t>(break </a:t>
            </a:r>
            <a:r>
              <a:rPr lang="ko-KR" altLang="en-US" b="0" dirty="0"/>
              <a:t>구문을 만날 때까지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형식</a:t>
            </a:r>
            <a:endParaRPr lang="en-US" altLang="ko-KR" b="0" dirty="0"/>
          </a:p>
        </p:txBody>
      </p:sp>
      <p:graphicFrame>
        <p:nvGraphicFramePr>
          <p:cNvPr id="23581" name="Group 29"/>
          <p:cNvGraphicFramePr>
            <a:graphicFrameLocks noGrp="1"/>
          </p:cNvGraphicFramePr>
          <p:nvPr/>
        </p:nvGraphicFramePr>
        <p:xfrm>
          <a:off x="755650" y="2032149"/>
          <a:ext cx="2447925" cy="377952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6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switch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비교값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1: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break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case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값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3: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Consolas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default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: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       수행구문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5;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82" name="Text Box 3"/>
          <p:cNvSpPr txBox="1">
            <a:spLocks noChangeArrowheads="1"/>
          </p:cNvSpPr>
          <p:nvPr/>
        </p:nvSpPr>
        <p:spPr bwMode="auto">
          <a:xfrm>
            <a:off x="4067175" y="1844824"/>
            <a:ext cx="4681538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sz="2000" dirty="0"/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 smtClean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1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1;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2;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 smtClean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2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2;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/>
              <a:t>비교값</a:t>
            </a:r>
            <a:r>
              <a:rPr lang="ko-KR" altLang="en-US" b="0" dirty="0"/>
              <a:t> </a:t>
            </a:r>
            <a:r>
              <a:rPr lang="en-US" altLang="ko-KR" b="0" dirty="0" smtClean="0"/>
              <a:t>=== </a:t>
            </a:r>
            <a:r>
              <a:rPr lang="ko-KR" altLang="en-US" b="0" dirty="0"/>
              <a:t>값</a:t>
            </a:r>
            <a:r>
              <a:rPr lang="en-US" altLang="ko-KR" b="0" dirty="0"/>
              <a:t>3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3;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4;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수행구문</a:t>
            </a:r>
            <a:r>
              <a:rPr lang="en-US" altLang="ko-KR" b="0" dirty="0"/>
              <a:t>5;</a:t>
            </a:r>
          </a:p>
          <a:p>
            <a:pPr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비교값과 매칭되는 </a:t>
            </a:r>
            <a:r>
              <a:rPr lang="en-US" altLang="ko-KR" b="0" dirty="0"/>
              <a:t>case </a:t>
            </a:r>
            <a:r>
              <a:rPr lang="ko-KR" altLang="en-US" b="0" dirty="0"/>
              <a:t>없을 경우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수행구문</a:t>
            </a:r>
            <a:r>
              <a:rPr lang="en-US" altLang="ko-KR" b="0" dirty="0"/>
              <a:t>5;</a:t>
            </a: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조건문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etc/operator.js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while </a:t>
            </a:r>
            <a:r>
              <a:rPr lang="ko-KR" altLang="en-US" sz="2000"/>
              <a:t>문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274320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solidFill>
                  <a:srgbClr val="0000C0"/>
                </a:solidFill>
              </a:rPr>
              <a:t>while</a:t>
            </a:r>
            <a:r>
              <a:rPr lang="en-US" altLang="ko-KR">
                <a:solidFill>
                  <a:srgbClr val="5C5C5C"/>
                </a:solidFill>
              </a:rPr>
              <a:t>(</a:t>
            </a:r>
            <a:r>
              <a:rPr lang="ko-KR" altLang="en-US">
                <a:solidFill>
                  <a:srgbClr val="000000"/>
                </a:solidFill>
              </a:rPr>
              <a:t>조건식</a:t>
            </a:r>
            <a:r>
              <a:rPr lang="en-US" altLang="ko-KR">
                <a:solidFill>
                  <a:srgbClr val="5C5C5C"/>
                </a:solidFill>
              </a:rPr>
              <a:t>){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000000"/>
                </a:solidFill>
              </a:rPr>
              <a:t>반복할</a:t>
            </a:r>
            <a:r>
              <a:rPr lang="ko-KR" altLang="en-US"/>
              <a:t> </a:t>
            </a:r>
            <a:r>
              <a:rPr lang="ko-KR" altLang="en-US">
                <a:solidFill>
                  <a:srgbClr val="000000"/>
                </a:solidFill>
              </a:rPr>
              <a:t>구문</a:t>
            </a:r>
            <a:r>
              <a:rPr lang="en-US" altLang="ko-KR">
                <a:solidFill>
                  <a:srgbClr val="000000"/>
                </a:solidFill>
              </a:rPr>
              <a:t>1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>
                <a:solidFill>
                  <a:srgbClr val="000000"/>
                </a:solidFill>
              </a:rPr>
              <a:t>반복할</a:t>
            </a:r>
            <a:r>
              <a:rPr lang="ko-KR" altLang="en-US"/>
              <a:t> </a:t>
            </a:r>
            <a:r>
              <a:rPr lang="ko-KR" altLang="en-US">
                <a:solidFill>
                  <a:srgbClr val="000000"/>
                </a:solidFill>
              </a:rPr>
              <a:t>구문</a:t>
            </a:r>
            <a:r>
              <a:rPr lang="en-US" altLang="ko-KR">
                <a:solidFill>
                  <a:srgbClr val="000000"/>
                </a:solidFill>
              </a:rPr>
              <a:t>2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708400" y="2349500"/>
            <a:ext cx="466725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>
                <a:solidFill>
                  <a:srgbClr val="0000C0"/>
                </a:solidFill>
              </a:rPr>
              <a:t>var</a:t>
            </a:r>
            <a:r>
              <a:rPr lang="nb-NO" altLang="ko-KR"/>
              <a:t> </a:t>
            </a:r>
            <a:r>
              <a:rPr lang="nb-NO" altLang="ko-KR">
                <a:solidFill>
                  <a:srgbClr val="000000"/>
                </a:solidFill>
              </a:rPr>
              <a:t>sum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0</a:t>
            </a:r>
            <a:r>
              <a:rPr lang="nb-NO" altLang="ko-KR">
                <a:solidFill>
                  <a:srgbClr val="5C5C5C"/>
                </a:solidFill>
              </a:rPr>
              <a:t>;</a:t>
            </a:r>
            <a:endParaRPr lang="nb-NO" altLang="ko-KR"/>
          </a:p>
          <a:p>
            <a:r>
              <a:rPr lang="nb-NO" altLang="ko-KR">
                <a:solidFill>
                  <a:srgbClr val="0000C0"/>
                </a:solidFill>
              </a:rPr>
              <a:t>var</a:t>
            </a:r>
            <a:r>
              <a:rPr lang="nb-NO" altLang="ko-KR"/>
              <a:t> </a:t>
            </a:r>
            <a:r>
              <a:rPr lang="nb-NO" altLang="ko-KR">
                <a:solidFill>
                  <a:srgbClr val="000000"/>
                </a:solidFill>
              </a:rPr>
              <a:t>i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0</a:t>
            </a:r>
            <a:r>
              <a:rPr lang="nb-NO" altLang="ko-KR">
                <a:solidFill>
                  <a:srgbClr val="5C5C5C"/>
                </a:solidFill>
              </a:rPr>
              <a:t>;</a:t>
            </a:r>
            <a:endParaRPr lang="nb-NO" altLang="ko-KR"/>
          </a:p>
          <a:p>
            <a:r>
              <a:rPr lang="nb-NO" altLang="ko-KR">
                <a:solidFill>
                  <a:srgbClr val="0000C0"/>
                </a:solidFill>
              </a:rPr>
              <a:t>while</a:t>
            </a:r>
            <a:r>
              <a:rPr lang="nb-NO" altLang="ko-KR">
                <a:solidFill>
                  <a:srgbClr val="5C5C5C"/>
                </a:solidFill>
              </a:rPr>
              <a:t>(</a:t>
            </a:r>
            <a:r>
              <a:rPr lang="nb-NO" altLang="ko-KR">
                <a:solidFill>
                  <a:srgbClr val="000000"/>
                </a:solidFill>
              </a:rPr>
              <a:t>i</a:t>
            </a:r>
            <a:r>
              <a:rPr lang="nb-NO" altLang="ko-KR"/>
              <a:t> </a:t>
            </a:r>
            <a:r>
              <a:rPr lang="nb-NO" altLang="ko-KR">
                <a:solidFill>
                  <a:srgbClr val="5C5C5C"/>
                </a:solidFill>
              </a:rPr>
              <a:t>&lt;=</a:t>
            </a:r>
            <a:r>
              <a:rPr lang="nb-NO" altLang="ko-KR"/>
              <a:t> </a:t>
            </a:r>
            <a:r>
              <a:rPr lang="nb-NO" altLang="ko-KR">
                <a:solidFill>
                  <a:srgbClr val="004080"/>
                </a:solidFill>
              </a:rPr>
              <a:t>10</a:t>
            </a:r>
            <a:r>
              <a:rPr lang="nb-NO" altLang="ko-KR">
                <a:solidFill>
                  <a:srgbClr val="5C5C5C"/>
                </a:solidFill>
              </a:rPr>
              <a:t>){</a:t>
            </a:r>
            <a:endParaRPr lang="nb-NO" altLang="ko-KR"/>
          </a:p>
          <a:p>
            <a:r>
              <a:rPr lang="nb-NO" altLang="ko-KR"/>
              <a:t>	</a:t>
            </a:r>
            <a:r>
              <a:rPr lang="en-US" altLang="ko-KR">
                <a:solidFill>
                  <a:srgbClr val="000000"/>
                </a:solidFill>
              </a:rPr>
              <a:t>sum</a:t>
            </a:r>
            <a:r>
              <a:rPr lang="en-US" altLang="ko-KR"/>
              <a:t> </a:t>
            </a:r>
            <a:r>
              <a:rPr lang="en-US" altLang="ko-KR">
                <a:solidFill>
                  <a:srgbClr val="5C5C5C"/>
                </a:solidFill>
              </a:rPr>
              <a:t>+=</a:t>
            </a:r>
            <a:r>
              <a:rPr lang="en-US" altLang="ko-KR"/>
              <a:t> </a:t>
            </a:r>
            <a:r>
              <a:rPr lang="en-US" altLang="ko-KR">
                <a:solidFill>
                  <a:srgbClr val="000000"/>
                </a:solidFill>
              </a:rPr>
              <a:t>i</a:t>
            </a:r>
            <a:r>
              <a:rPr lang="en-US" altLang="ko-KR">
                <a:solidFill>
                  <a:srgbClr val="5C5C5C"/>
                </a:solidFill>
              </a:rPr>
              <a:t>;</a:t>
            </a:r>
            <a:endParaRPr lang="en-US" altLang="ko-KR"/>
          </a:p>
          <a:p>
            <a:r>
              <a:rPr lang="en-US" altLang="ko-KR"/>
              <a:t>	</a:t>
            </a:r>
            <a:r>
              <a:rPr lang="en-US" altLang="ko-KR">
                <a:solidFill>
                  <a:srgbClr val="000000"/>
                </a:solidFill>
              </a:rPr>
              <a:t>i</a:t>
            </a:r>
            <a:r>
              <a:rPr lang="en-US" altLang="ko-KR">
                <a:solidFill>
                  <a:srgbClr val="5C5C5C"/>
                </a:solidFill>
              </a:rPr>
              <a:t>++;</a:t>
            </a:r>
            <a:endParaRPr lang="en-US" altLang="ko-KR"/>
          </a:p>
          <a:p>
            <a:r>
              <a:rPr lang="en-US" altLang="ko-KR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539750" y="2349500"/>
            <a:ext cx="274320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while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>
                <a:solidFill>
                  <a:srgbClr val="5C5C5C"/>
                </a:solidFill>
              </a:rPr>
              <a:t>}</a:t>
            </a:r>
          </a:p>
        </p:txBody>
      </p:sp>
      <p:sp>
        <p:nvSpPr>
          <p:cNvPr id="38920" name="Text Box 5"/>
          <p:cNvSpPr txBox="1">
            <a:spLocks noChangeArrowheads="1"/>
          </p:cNvSpPr>
          <p:nvPr/>
        </p:nvSpPr>
        <p:spPr bwMode="auto">
          <a:xfrm>
            <a:off x="3708400" y="2349500"/>
            <a:ext cx="4667250" cy="1871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sum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 smtClean="0">
                <a:solidFill>
                  <a:srgbClr val="004080"/>
                </a:solidFill>
              </a:rPr>
              <a:t>1</a:t>
            </a:r>
            <a:r>
              <a:rPr lang="nb-NO" altLang="ko-KR" sz="1600" dirty="0" smtClean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while</a:t>
            </a:r>
            <a:r>
              <a:rPr lang="nb-NO" altLang="ko-KR" sz="1600" dirty="0">
                <a:solidFill>
                  <a:srgbClr val="5C5C5C"/>
                </a:solidFill>
              </a:rPr>
              <a:t>(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&lt;=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10</a:t>
            </a:r>
            <a:r>
              <a:rPr lang="nb-NO" altLang="ko-KR" sz="1600" dirty="0">
                <a:solidFill>
                  <a:srgbClr val="5C5C5C"/>
                </a:solidFill>
              </a:rPr>
              <a:t>){</a:t>
            </a:r>
            <a:endParaRPr lang="nb-NO" altLang="ko-KR" sz="1600" dirty="0"/>
          </a:p>
          <a:p>
            <a:r>
              <a:rPr lang="nb-NO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+=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++;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</a:rPr>
              <a:t>alert(sum);</a:t>
            </a:r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386080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반복문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/>
              <a:t> for</a:t>
            </a:r>
            <a:r>
              <a:rPr lang="ko-KR" altLang="en-US" sz="2000"/>
              <a:t> 문</a:t>
            </a:r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/>
              <a:t> 초기화</a:t>
            </a:r>
            <a:r>
              <a:rPr lang="en-US" altLang="ko-KR" b="0"/>
              <a:t>: </a:t>
            </a:r>
            <a:r>
              <a:rPr lang="ko-KR" altLang="en-US" b="0"/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/>
              <a:t> 조건식</a:t>
            </a:r>
            <a:r>
              <a:rPr lang="en-US" altLang="ko-KR" b="0"/>
              <a:t>: </a:t>
            </a:r>
            <a:r>
              <a:rPr lang="ko-KR" altLang="en-US" b="0"/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/>
              <a:t> 증감식</a:t>
            </a:r>
            <a:r>
              <a:rPr lang="en-US" altLang="ko-KR" b="0"/>
              <a:t>: </a:t>
            </a:r>
            <a:r>
              <a:rPr lang="ko-KR" altLang="en-US" b="0"/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endParaRPr lang="ko-KR" altLang="en-US" b="0"/>
          </a:p>
          <a:p>
            <a:pPr lvl="1">
              <a:buFontTx/>
              <a:buChar char="•"/>
            </a:pPr>
            <a:r>
              <a:rPr lang="en-US" altLang="ko-KR" b="0"/>
              <a:t> </a:t>
            </a:r>
            <a:r>
              <a:rPr lang="ko-KR" altLang="en-US" b="0"/>
              <a:t>형식</a:t>
            </a:r>
            <a:endParaRPr lang="en-US" altLang="ko-KR" b="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085850" y="3200400"/>
            <a:ext cx="474345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C0"/>
                </a:solidFill>
              </a:rPr>
              <a:t>for</a:t>
            </a:r>
            <a:r>
              <a:rPr lang="en-US" altLang="ko-KR" sz="1600">
                <a:solidFill>
                  <a:srgbClr val="5C5C5C"/>
                </a:solidFill>
              </a:rPr>
              <a:t>(</a:t>
            </a:r>
            <a:r>
              <a:rPr lang="ko-KR" altLang="en-US" sz="1600">
                <a:solidFill>
                  <a:srgbClr val="000000"/>
                </a:solidFill>
              </a:rPr>
              <a:t>초기화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r>
              <a:rPr lang="en-US" altLang="ko-KR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조건식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r>
              <a:rPr lang="en-US" altLang="ko-KR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증감식</a:t>
            </a:r>
            <a:r>
              <a:rPr lang="en-US" altLang="ko-KR" sz="1600">
                <a:solidFill>
                  <a:srgbClr val="5C5C5C"/>
                </a:solidFill>
              </a:rPr>
              <a:t>){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1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r>
              <a:rPr lang="en-US" altLang="ko-KR" sz="1600"/>
              <a:t>	</a:t>
            </a:r>
            <a:r>
              <a:rPr lang="ko-KR" altLang="en-US" sz="1600">
                <a:solidFill>
                  <a:srgbClr val="000000"/>
                </a:solidFill>
              </a:rPr>
              <a:t>반복할</a:t>
            </a:r>
            <a:r>
              <a:rPr lang="ko-KR" altLang="en-US" sz="1600"/>
              <a:t> </a:t>
            </a:r>
            <a:r>
              <a:rPr lang="ko-KR" altLang="en-US" sz="1600">
                <a:solidFill>
                  <a:srgbClr val="000000"/>
                </a:solidFill>
              </a:rPr>
              <a:t>구문</a:t>
            </a:r>
            <a:r>
              <a:rPr lang="en-US" altLang="ko-KR" sz="1600">
                <a:solidFill>
                  <a:srgbClr val="000000"/>
                </a:solidFill>
              </a:rPr>
              <a:t>2</a:t>
            </a:r>
            <a:r>
              <a:rPr lang="en-US" altLang="ko-KR" sz="1600">
                <a:solidFill>
                  <a:srgbClr val="5C5C5C"/>
                </a:solidFill>
              </a:rPr>
              <a:t>;</a:t>
            </a:r>
            <a:endParaRPr lang="en-US" altLang="ko-KR" sz="1600"/>
          </a:p>
          <a:p>
            <a:pPr algn="just"/>
            <a:r>
              <a:rPr lang="en-US" altLang="ko-KR" sz="1600">
                <a:solidFill>
                  <a:srgbClr val="5C5C5C"/>
                </a:solidFill>
              </a:rPr>
              <a:t>}</a:t>
            </a:r>
            <a:endParaRPr lang="en-US" altLang="ko-KR" sz="160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085850" y="4495800"/>
            <a:ext cx="4743450" cy="1525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sum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5C5C5C"/>
                </a:solidFill>
              </a:rPr>
              <a:t>=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4080"/>
                </a:solidFill>
              </a:rPr>
              <a:t>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endParaRPr lang="nb-NO" altLang="ko-KR" sz="1600" dirty="0"/>
          </a:p>
          <a:p>
            <a:r>
              <a:rPr lang="nb-NO" altLang="ko-KR" sz="1600" dirty="0">
                <a:solidFill>
                  <a:srgbClr val="0000C0"/>
                </a:solidFill>
              </a:rPr>
              <a:t>for</a:t>
            </a:r>
            <a:r>
              <a:rPr lang="nb-NO" altLang="ko-KR" sz="1600" dirty="0">
                <a:solidFill>
                  <a:srgbClr val="5C5C5C"/>
                </a:solidFill>
              </a:rPr>
              <a:t>(</a:t>
            </a:r>
            <a:r>
              <a:rPr lang="nb-NO" altLang="ko-KR" sz="1600" dirty="0">
                <a:solidFill>
                  <a:srgbClr val="0000C0"/>
                </a:solidFill>
              </a:rPr>
              <a:t>var</a:t>
            </a:r>
            <a:r>
              <a:rPr lang="nb-NO" altLang="ko-KR" sz="1600" dirty="0"/>
              <a:t> </a:t>
            </a:r>
            <a:r>
              <a:rPr lang="nb-NO" altLang="ko-KR" sz="1600" dirty="0" smtClean="0">
                <a:solidFill>
                  <a:srgbClr val="000000"/>
                </a:solidFill>
              </a:rPr>
              <a:t>i</a:t>
            </a:r>
            <a:r>
              <a:rPr lang="nb-NO" altLang="ko-KR" sz="1600" dirty="0" smtClean="0">
                <a:solidFill>
                  <a:srgbClr val="5C5C5C"/>
                </a:solidFill>
              </a:rPr>
              <a:t>=</a:t>
            </a:r>
            <a:r>
              <a:rPr lang="nb-NO" altLang="ko-KR" sz="1600" dirty="0" smtClean="0">
                <a:solidFill>
                  <a:srgbClr val="004080"/>
                </a:solidFill>
              </a:rPr>
              <a:t>1</a:t>
            </a:r>
            <a:r>
              <a:rPr lang="nb-NO" altLang="ko-KR" sz="1600" dirty="0" smtClean="0">
                <a:solidFill>
                  <a:srgbClr val="5C5C5C"/>
                </a:solidFill>
              </a:rPr>
              <a:t>;</a:t>
            </a:r>
            <a:r>
              <a:rPr lang="nb-NO" altLang="ko-KR" sz="1600" dirty="0" smtClean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>
                <a:solidFill>
                  <a:srgbClr val="5C5C5C"/>
                </a:solidFill>
              </a:rPr>
              <a:t>&lt;=</a:t>
            </a:r>
            <a:r>
              <a:rPr lang="nb-NO" altLang="ko-KR" sz="1600" dirty="0">
                <a:solidFill>
                  <a:srgbClr val="004080"/>
                </a:solidFill>
              </a:rPr>
              <a:t>10</a:t>
            </a:r>
            <a:r>
              <a:rPr lang="nb-NO" altLang="ko-KR" sz="1600" dirty="0">
                <a:solidFill>
                  <a:srgbClr val="5C5C5C"/>
                </a:solidFill>
              </a:rPr>
              <a:t>;</a:t>
            </a:r>
            <a:r>
              <a:rPr lang="nb-NO" altLang="ko-KR" sz="1600" dirty="0"/>
              <a:t> </a:t>
            </a:r>
            <a:r>
              <a:rPr lang="nb-NO" altLang="ko-KR" sz="1600" dirty="0">
                <a:solidFill>
                  <a:srgbClr val="000000"/>
                </a:solidFill>
              </a:rPr>
              <a:t>i</a:t>
            </a:r>
            <a:r>
              <a:rPr lang="nb-NO" altLang="ko-KR" sz="1600" dirty="0">
                <a:solidFill>
                  <a:srgbClr val="5C5C5C"/>
                </a:solidFill>
              </a:rPr>
              <a:t>++){</a:t>
            </a:r>
            <a:endParaRPr lang="nb-NO" altLang="ko-KR" sz="1600" dirty="0"/>
          </a:p>
          <a:p>
            <a:r>
              <a:rPr lang="nb-NO" altLang="ko-KR" sz="1600" dirty="0"/>
              <a:t>	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+=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i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  <a:p>
            <a:pPr algn="just"/>
            <a:r>
              <a:rPr lang="en-US" altLang="ko-KR" sz="1600" dirty="0">
                <a:solidFill>
                  <a:srgbClr val="000000"/>
                </a:solidFill>
              </a:rPr>
              <a:t>alert(sum);</a:t>
            </a:r>
          </a:p>
        </p:txBody>
      </p:sp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422116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반복문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etc/looptest.js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key-value </a:t>
            </a:r>
            <a:r>
              <a:rPr lang="ko-KR" altLang="en-US" b="0" dirty="0" smtClean="0"/>
              <a:t>쌍의 </a:t>
            </a:r>
            <a:r>
              <a:rPr lang="ko-KR" altLang="en-US" b="0" smtClean="0"/>
              <a:t>데이터 집합</a:t>
            </a:r>
            <a:r>
              <a:rPr lang="en-US" altLang="ko-KR" b="0" smtClean="0"/>
              <a:t>(</a:t>
            </a:r>
            <a:r>
              <a:rPr lang="ko-KR" altLang="en-US" b="0" dirty="0" smtClean="0"/>
              <a:t>속성</a:t>
            </a:r>
            <a:r>
              <a:rPr lang="en-US" altLang="ko-KR" b="0" dirty="0" smtClean="0"/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속성의 값으로 모든 데이터 타입 지정 가능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값으로 함수가 지정된 속성을 메소드</a:t>
            </a:r>
            <a:r>
              <a:rPr lang="en-US" altLang="ko-KR" b="0" dirty="0" smtClean="0"/>
              <a:t>(method)</a:t>
            </a:r>
            <a:r>
              <a:rPr lang="ko-KR" altLang="en-US" b="0" dirty="0" smtClean="0"/>
              <a:t>라 함</a:t>
            </a:r>
            <a:endParaRPr lang="en-US" altLang="ko-KR" b="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여러개의 속성을 포함할 수 있음</a:t>
            </a:r>
            <a:endParaRPr lang="en-US" altLang="ko-KR" b="0" dirty="0" smtClean="0"/>
          </a:p>
          <a:p>
            <a:pPr lvl="1">
              <a:defRPr/>
            </a:pPr>
            <a:endParaRPr lang="en-US" altLang="ko-KR" b="0" dirty="0" smtClean="0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kor=100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eng=80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/>
              <a:t>math=90</a:t>
            </a:r>
          </a:p>
        </p:txBody>
      </p:sp>
      <p:graphicFrame>
        <p:nvGraphicFramePr>
          <p:cNvPr id="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53962"/>
              </p:ext>
            </p:extLst>
          </p:nvPr>
        </p:nvGraphicFramePr>
        <p:xfrm>
          <a:off x="3779838" y="3859213"/>
          <a:ext cx="3600450" cy="935038"/>
        </p:xfrm>
        <a:graphic>
          <a:graphicData uri="http://schemas.openxmlformats.org/drawingml/2006/table">
            <a:tbl>
              <a:tblPr/>
              <a:tblGrid>
                <a:gridCol w="3600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sum =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kor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eng + math;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3779838" y="2633663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/>
              <a:t>객체</a:t>
            </a:r>
          </a:p>
        </p:txBody>
      </p:sp>
      <p:pic>
        <p:nvPicPr>
          <p:cNvPr id="12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552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(Object, </a:t>
            </a:r>
            <a:r>
              <a:rPr lang="ko-KR" altLang="en-US" sz="2800" dirty="0" smtClean="0">
                <a:solidFill>
                  <a:schemeClr val="bg1"/>
                </a:solidFill>
              </a:rPr>
              <a:t>객체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1" name="한쪽 모서리가 잘린 사각형 10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39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객체 생성 </a:t>
            </a:r>
            <a:r>
              <a:rPr lang="en-US" altLang="ko-KR" sz="2000" dirty="0"/>
              <a:t>1</a:t>
            </a:r>
          </a:p>
          <a:p>
            <a:pPr lvl="1">
              <a:buFontTx/>
              <a:buChar char="•"/>
            </a:pPr>
            <a:r>
              <a:rPr lang="en-US" altLang="ko-KR" b="0" dirty="0"/>
              <a:t> Object </a:t>
            </a:r>
            <a:r>
              <a:rPr lang="ko-KR" altLang="en-US" b="0" dirty="0" smtClean="0"/>
              <a:t>생성자 함수로 생성 </a:t>
            </a:r>
            <a:r>
              <a:rPr lang="ko-KR" altLang="en-US" b="0" dirty="0"/>
              <a:t>후 속성과 기능 부여</a:t>
            </a:r>
          </a:p>
          <a:p>
            <a:pPr lvl="1">
              <a:buFontTx/>
              <a:buChar char="•"/>
            </a:pPr>
            <a:r>
              <a:rPr lang="ko-KR" altLang="en-US" dirty="0"/>
              <a:t> </a:t>
            </a:r>
            <a:r>
              <a:rPr lang="ko-KR" altLang="en-US" b="0" dirty="0"/>
              <a:t>객체의 속성과 기능에 접근할 때는 </a:t>
            </a:r>
            <a:r>
              <a:rPr lang="en-US" altLang="ko-KR" b="0" dirty="0"/>
              <a:t>dot</a:t>
            </a:r>
            <a:r>
              <a:rPr lang="ko-KR" altLang="en-US" b="0" dirty="0"/>
              <a:t>연산자</a:t>
            </a:r>
            <a:r>
              <a:rPr lang="en-US" altLang="ko-KR" b="0" dirty="0" smtClean="0"/>
              <a:t>(.)</a:t>
            </a:r>
            <a:r>
              <a:rPr lang="ko-KR" altLang="en-US" b="0" dirty="0" smtClean="0"/>
              <a:t>를 이용하거나 </a:t>
            </a:r>
            <a:r>
              <a:rPr lang="en-US" altLang="ko-KR" b="0" dirty="0" smtClean="0"/>
              <a:t>[</a:t>
            </a:r>
            <a:r>
              <a:rPr lang="en-US" altLang="ko-KR" dirty="0" smtClean="0">
                <a:solidFill>
                  <a:srgbClr val="2A00FF"/>
                </a:solidFill>
              </a:rPr>
              <a:t>'</a:t>
            </a:r>
            <a:r>
              <a:rPr lang="ko-KR" altLang="en-US" dirty="0" smtClean="0">
                <a:solidFill>
                  <a:srgbClr val="2A00FF"/>
                </a:solidFill>
                <a:cs typeface="Consolas" pitchFamily="49" charset="0"/>
              </a:rPr>
              <a:t>속성명</a:t>
            </a:r>
            <a:r>
              <a:rPr lang="en-US" altLang="ko-KR" dirty="0" smtClean="0">
                <a:solidFill>
                  <a:srgbClr val="2A00FF"/>
                </a:solidFill>
                <a:cs typeface="Consolas" pitchFamily="49" charset="0"/>
              </a:rPr>
              <a:t>'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표기 사용</a:t>
            </a: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</p:txBody>
      </p:sp>
      <p:graphicFrame>
        <p:nvGraphicFramePr>
          <p:cNvPr id="46124" name="Group 44"/>
          <p:cNvGraphicFramePr>
            <a:graphicFrameLocks noGrp="1"/>
          </p:cNvGraphicFramePr>
          <p:nvPr/>
        </p:nvGraphicFramePr>
        <p:xfrm>
          <a:off x="971550" y="2311504"/>
          <a:ext cx="7561263" cy="3017520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05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score =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new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Object();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score.kor = 100;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score[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'eng'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] = 80;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= 90;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score.sum =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.eng +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alert(score.kor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score.eng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score[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'math'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]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"="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score.sum());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120" name="Picture 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209560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객체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역사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Group 171"/>
          <p:cNvGraphicFramePr>
            <a:graphicFrameLocks noGrp="1"/>
          </p:cNvGraphicFramePr>
          <p:nvPr>
            <p:extLst/>
          </p:nvPr>
        </p:nvGraphicFramePr>
        <p:xfrm>
          <a:off x="685006" y="1052736"/>
          <a:ext cx="7775426" cy="5045810"/>
        </p:xfrm>
        <a:graphic>
          <a:graphicData uri="http://schemas.openxmlformats.org/drawingml/2006/table">
            <a:tbl>
              <a:tblPr/>
              <a:tblGrid>
                <a:gridCol w="2235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401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930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1996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R="190500" marT="47625" marB="476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네스케이프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네비게이터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R="190500" marT="47625" marB="4762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인터넷 익스플로러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(ECMA-262)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6(ECMAScript 2015)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9A862-1FD8-43A1-B678-19EAC3CEC07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객체 생성 </a:t>
            </a:r>
            <a:r>
              <a:rPr lang="en-US" altLang="ko-KR" sz="2000"/>
              <a:t>2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JSON(JavaScript Object Notation) </a:t>
            </a:r>
            <a:r>
              <a:rPr lang="ko-KR" altLang="en-US" b="0"/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/>
              <a:t> {</a:t>
            </a:r>
            <a:r>
              <a:rPr lang="ko-KR" altLang="en-US" b="0"/>
              <a:t>속성명</a:t>
            </a:r>
            <a:r>
              <a:rPr lang="en-US" altLang="ko-KR" b="0"/>
              <a:t>1: </a:t>
            </a:r>
            <a:r>
              <a:rPr lang="ko-KR" altLang="en-US" b="0"/>
              <a:t>속성값</a:t>
            </a:r>
            <a:r>
              <a:rPr lang="en-US" altLang="ko-KR" b="0"/>
              <a:t>1, </a:t>
            </a:r>
            <a:r>
              <a:rPr lang="ko-KR" altLang="en-US" b="0"/>
              <a:t>속성명</a:t>
            </a:r>
            <a:r>
              <a:rPr lang="en-US" altLang="ko-KR" b="0"/>
              <a:t>2: </a:t>
            </a:r>
            <a:r>
              <a:rPr lang="ko-KR" altLang="en-US" b="0"/>
              <a:t>속성값</a:t>
            </a:r>
            <a:r>
              <a:rPr lang="en-US" altLang="ko-KR" b="0"/>
              <a:t>2, ...}</a:t>
            </a:r>
          </a:p>
        </p:txBody>
      </p:sp>
      <p:graphicFrame>
        <p:nvGraphicFramePr>
          <p:cNvPr id="47119" name="Group 15"/>
          <p:cNvGraphicFramePr>
            <a:graphicFrameLocks noGrp="1"/>
          </p:cNvGraphicFramePr>
          <p:nvPr/>
        </p:nvGraphicFramePr>
        <p:xfrm>
          <a:off x="971550" y="2374900"/>
          <a:ext cx="7561263" cy="2782888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82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</a:t>
                      </a: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score = {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kor: 100,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eng: 80,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math: 90,</a:t>
                      </a:r>
                      <a:endParaRPr kumimoji="1" lang="nb-NO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nb-NO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sum: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function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(){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	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return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.eng +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this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	}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};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alert(score.kor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score.eng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"+"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</a:t>
                      </a: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score.math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A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"="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 + score.sum());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120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9161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객체 생성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코딩아이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JSON</a:t>
            </a:r>
            <a:r>
              <a:rPr lang="en-US" altLang="ko-KR" dirty="0" smtClean="0"/>
              <a:t>(JavaScript </a:t>
            </a:r>
            <a:r>
              <a:rPr lang="en-US" altLang="ko-KR" dirty="0"/>
              <a:t>Object Notation) </a:t>
            </a:r>
            <a:r>
              <a:rPr lang="ko-KR" altLang="en-US" dirty="0" smtClean="0"/>
              <a:t>표기법</a:t>
            </a:r>
            <a:endParaRPr lang="ko-KR" altLang="en-US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>
                <a:hlinkClick r:id="rId2"/>
              </a:rPr>
              <a:t>http://</a:t>
            </a:r>
            <a:r>
              <a:rPr lang="en-US" altLang="ko-KR" b="0" dirty="0" err="1" smtClean="0">
                <a:hlinkClick r:id="rId2"/>
              </a:rPr>
              <a:t>json.org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err="1" smtClean="0"/>
              <a:t>자바스크립트의</a:t>
            </a:r>
            <a:r>
              <a:rPr lang="ko-KR" altLang="en-US" b="0" dirty="0" smtClean="0"/>
              <a:t> 객체와 배열을 표기하기 위한 </a:t>
            </a:r>
            <a:r>
              <a:rPr lang="ko-KR" altLang="en-US" b="0" dirty="0" err="1" smtClean="0"/>
              <a:t>리터럴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객체는 대부분의 언어가 </a:t>
            </a:r>
            <a:r>
              <a:rPr lang="en-US" altLang="ko-KR" b="0" dirty="0" smtClean="0"/>
              <a:t>object, record, </a:t>
            </a:r>
            <a:r>
              <a:rPr lang="en-US" altLang="ko-KR" b="0" dirty="0" err="1" smtClean="0"/>
              <a:t>struct</a:t>
            </a:r>
            <a:r>
              <a:rPr lang="en-US" altLang="ko-KR" b="0" dirty="0" smtClean="0"/>
              <a:t>, dictionary, hash table, map, </a:t>
            </a:r>
            <a:r>
              <a:rPr lang="ko-KR" altLang="en-US" b="0" dirty="0" err="1" smtClean="0"/>
              <a:t>연상배열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등으로 구현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배열은 대부분의 언어가 </a:t>
            </a:r>
            <a:r>
              <a:rPr lang="en-US" altLang="ko-KR" b="0" dirty="0" smtClean="0"/>
              <a:t>array, vector, list, sequence </a:t>
            </a:r>
            <a:r>
              <a:rPr lang="ko-KR" altLang="en-US" b="0" dirty="0" smtClean="0"/>
              <a:t>등으로 구현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통신에서 교환하는 데이터의 포맷으로 널리 사용됨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객체 표기법</a:t>
            </a:r>
            <a:endParaRPr lang="ko-KR" altLang="en-US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{</a:t>
            </a:r>
            <a:r>
              <a:rPr lang="ko-KR" altLang="en-US" b="0" dirty="0" err="1" smtClean="0"/>
              <a:t>속성명</a:t>
            </a:r>
            <a:r>
              <a:rPr lang="en-US" altLang="ko-KR" b="0" dirty="0" smtClean="0"/>
              <a:t>1: </a:t>
            </a:r>
            <a:r>
              <a:rPr lang="ko-KR" altLang="en-US" b="0" dirty="0" smtClean="0"/>
              <a:t>속성값</a:t>
            </a:r>
            <a:r>
              <a:rPr lang="en-US" altLang="ko-KR" b="0" dirty="0" smtClean="0"/>
              <a:t>1, </a:t>
            </a:r>
            <a:r>
              <a:rPr lang="ko-KR" altLang="en-US" b="0" dirty="0" err="1" smtClean="0"/>
              <a:t>속성명</a:t>
            </a:r>
            <a:r>
              <a:rPr lang="en-US" altLang="ko-KR" b="0" dirty="0" smtClean="0"/>
              <a:t>2: </a:t>
            </a:r>
            <a:r>
              <a:rPr lang="ko-KR" altLang="en-US" b="0" dirty="0" smtClean="0"/>
              <a:t>속성값</a:t>
            </a:r>
            <a:r>
              <a:rPr lang="en-US" altLang="ko-KR" b="0" dirty="0" smtClean="0"/>
              <a:t>2, ...}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배열 표기법</a:t>
            </a:r>
            <a:endParaRPr lang="ko-KR" altLang="en-US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[</a:t>
            </a:r>
            <a:r>
              <a:rPr lang="ko-KR" altLang="en-US" b="0" dirty="0" err="1" smtClean="0"/>
              <a:t>요소값</a:t>
            </a:r>
            <a:r>
              <a:rPr lang="en-US" altLang="ko-KR" b="0" dirty="0" smtClean="0"/>
              <a:t>1, </a:t>
            </a:r>
            <a:r>
              <a:rPr lang="ko-KR" altLang="en-US" b="0" dirty="0" err="1" smtClean="0"/>
              <a:t>요소값</a:t>
            </a:r>
            <a:r>
              <a:rPr lang="en-US" altLang="ko-KR" b="0" dirty="0" smtClean="0"/>
              <a:t>2, </a:t>
            </a:r>
            <a:r>
              <a:rPr lang="ko-KR" altLang="en-US" b="0" dirty="0" err="1" smtClean="0"/>
              <a:t>요소값</a:t>
            </a:r>
            <a:r>
              <a:rPr lang="en-US" altLang="ko-KR" b="0" dirty="0" smtClean="0"/>
              <a:t>3, ...]</a:t>
            </a:r>
          </a:p>
        </p:txBody>
      </p:sp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552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solidFill>
                  <a:schemeClr val="bg1"/>
                </a:solidFill>
              </a:rPr>
              <a:t>JSON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표기법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json.org/objec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79283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json.org/array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44522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객체의 모든 속성 접근</a:t>
            </a:r>
            <a:endParaRPr lang="en-US" altLang="ko-KR" sz="200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for in </a:t>
            </a:r>
            <a:r>
              <a:rPr lang="ko-KR" altLang="en-US" b="0" dirty="0" smtClean="0"/>
              <a:t>구문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for (</a:t>
            </a:r>
            <a:r>
              <a:rPr lang="en-US" altLang="ko-KR" b="0" dirty="0" err="1" smtClean="0"/>
              <a:t>var</a:t>
            </a:r>
            <a:r>
              <a:rPr lang="en-US" altLang="ko-KR" b="0" dirty="0" smtClean="0"/>
              <a:t> prop in obj){ ... };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객체의 속성 삭제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delete </a:t>
            </a:r>
            <a:r>
              <a:rPr lang="ko-KR" altLang="en-US" b="0" dirty="0" smtClean="0"/>
              <a:t>연산자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delete obj.name;</a:t>
            </a:r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59562"/>
              </p:ext>
            </p:extLst>
          </p:nvPr>
        </p:nvGraphicFramePr>
        <p:xfrm>
          <a:off x="899592" y="1844824"/>
          <a:ext cx="7561263" cy="936104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for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prop 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in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foo){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console.log(prop + ": " + foo[prop]);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768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(Object, </a:t>
            </a:r>
            <a:r>
              <a:rPr lang="ko-KR" altLang="en-US" sz="2800" dirty="0" smtClean="0">
                <a:solidFill>
                  <a:schemeClr val="bg1"/>
                </a:solidFill>
              </a:rPr>
              <a:t>객체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7" name="한쪽 모서리가 잘린 사각형 6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배열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ko-KR" altLang="en-US" b="0" dirty="0"/>
              <a:t> 하나의 변수에 여러개의 값을 지정하는 데이터 구조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순서정보</a:t>
            </a:r>
            <a:r>
              <a:rPr lang="en-US" altLang="ko-KR" b="0" dirty="0"/>
              <a:t>(index)</a:t>
            </a:r>
            <a:r>
              <a:rPr lang="ko-KR" altLang="en-US" b="0" dirty="0"/>
              <a:t>를 이용하여 각 요소를 참조</a:t>
            </a:r>
            <a:r>
              <a:rPr lang="en-US" altLang="ko-KR" b="0" dirty="0"/>
              <a:t>(0</a:t>
            </a:r>
            <a:r>
              <a:rPr lang="ko-KR" altLang="en-US" b="0" dirty="0"/>
              <a:t>부터 시작</a:t>
            </a:r>
            <a:r>
              <a:rPr lang="en-US" altLang="ko-KR" b="0" dirty="0"/>
              <a:t>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크기를 미리 지정하지 않음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Array </a:t>
            </a:r>
            <a:r>
              <a:rPr lang="ko-KR" altLang="en-US" b="0" dirty="0" err="1" smtClean="0"/>
              <a:t>생성자</a:t>
            </a:r>
            <a:r>
              <a:rPr lang="ko-KR" altLang="en-US" b="0" dirty="0" smtClean="0"/>
              <a:t> 함수로 </a:t>
            </a:r>
            <a:r>
              <a:rPr lang="ko-KR" altLang="en-US" b="0" dirty="0"/>
              <a:t>생성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 이용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var score = [];</a:t>
            </a:r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5447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(Array, </a:t>
            </a:r>
            <a:r>
              <a:rPr lang="ko-KR" altLang="en-US" sz="2800" dirty="0" smtClean="0">
                <a:solidFill>
                  <a:schemeClr val="bg1"/>
                </a:solidFill>
              </a:rPr>
              <a:t>배열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616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(Array, </a:t>
            </a:r>
            <a:r>
              <a:rPr lang="ko-KR" altLang="en-US" sz="2800" dirty="0" smtClean="0">
                <a:solidFill>
                  <a:schemeClr val="bg1"/>
                </a:solidFill>
              </a:rPr>
              <a:t>배열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10" name="한쪽 모서리가 잘린 사각형 9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그림 12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55976" y="764704"/>
            <a:ext cx="408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ex03-13, 14, 17, 18, 20, 22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초기화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Array </a:t>
            </a:r>
            <a:r>
              <a:rPr lang="ko-KR" altLang="en-US" b="0" dirty="0"/>
              <a:t>클래스로 생성 및 초기화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var</a:t>
            </a:r>
            <a:r>
              <a:rPr lang="en-US" altLang="ko-KR" b="0" dirty="0"/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JSON </a:t>
            </a:r>
            <a:r>
              <a:rPr lang="ko-KR" altLang="en-US" b="0" dirty="0"/>
              <a:t>표기법으로 생성 및 초기화</a:t>
            </a:r>
            <a:endParaRPr lang="en-US" altLang="ko-KR" b="0" dirty="0"/>
          </a:p>
          <a:p>
            <a:pPr lvl="2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var</a:t>
            </a:r>
            <a:r>
              <a:rPr lang="en-US" altLang="ko-KR" b="0" dirty="0"/>
              <a:t> score = [90, 70, 100];</a:t>
            </a:r>
          </a:p>
          <a:p>
            <a:pPr lvl="2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요소 추가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index</a:t>
            </a:r>
            <a:r>
              <a:rPr lang="ko-KR" altLang="en-US" b="0" dirty="0"/>
              <a:t>나 </a:t>
            </a:r>
            <a:r>
              <a:rPr lang="ko-KR" altLang="en-US" b="0" dirty="0" smtClean="0"/>
              <a:t>배열</a:t>
            </a:r>
            <a:r>
              <a:rPr lang="en-US" altLang="ko-KR" b="0" dirty="0" smtClean="0"/>
              <a:t> </a:t>
            </a:r>
            <a:r>
              <a:rPr lang="ko-KR" altLang="en-US" b="0" dirty="0" err="1" smtClean="0"/>
              <a:t>메소드</a:t>
            </a:r>
            <a:r>
              <a:rPr lang="ko-KR" altLang="en-US" b="0" dirty="0" smtClean="0"/>
              <a:t> 이용</a:t>
            </a:r>
            <a:endParaRPr lang="en-US" altLang="ko-KR" b="0" dirty="0"/>
          </a:p>
          <a:p>
            <a:pPr lvl="1">
              <a:buFontTx/>
              <a:buChar char="•"/>
            </a:pPr>
            <a:r>
              <a:rPr lang="en-US" altLang="ko-KR" b="0" dirty="0"/>
              <a:t> score[3] = 86;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/>
              <a:t>score.push</a:t>
            </a:r>
            <a:r>
              <a:rPr lang="en-US" altLang="ko-KR" b="0" dirty="0"/>
              <a:t>(92);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dirty="0"/>
              <a:t> </a:t>
            </a:r>
            <a:r>
              <a:rPr lang="ko-KR" altLang="en-US" dirty="0"/>
              <a:t>요소 읽기</a:t>
            </a:r>
            <a:endParaRPr lang="en-US" altLang="ko-KR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smtClean="0"/>
              <a:t>index</a:t>
            </a:r>
            <a:r>
              <a:rPr lang="ko-KR" altLang="en-US" b="0" dirty="0" smtClean="0"/>
              <a:t>나 배열 </a:t>
            </a:r>
            <a:r>
              <a:rPr lang="ko-KR" altLang="en-US" b="0" dirty="0" err="1" smtClean="0"/>
              <a:t>메소드</a:t>
            </a:r>
            <a:r>
              <a:rPr lang="en-US" altLang="ko-KR" b="0" dirty="0" smtClean="0"/>
              <a:t> </a:t>
            </a:r>
            <a:r>
              <a:rPr lang="ko-KR" altLang="en-US" b="0" dirty="0"/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score[3]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en-US" altLang="ko-KR" b="0" dirty="0" err="1" smtClean="0"/>
              <a:t>score.pop</a:t>
            </a:r>
            <a:r>
              <a:rPr lang="en-US" altLang="ko-KR" b="0" dirty="0" smtClean="0"/>
              <a:t>()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ko-KR" altLang="en-US" dirty="0" smtClean="0"/>
              <a:t> 배열 요소의 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</a:t>
            </a:r>
            <a:r>
              <a:rPr lang="en-US" altLang="ko-KR" b="0" dirty="0" smtClean="0"/>
              <a:t>length </a:t>
            </a:r>
            <a:r>
              <a:rPr lang="ko-KR" altLang="en-US" b="0" dirty="0" smtClean="0"/>
              <a:t>속성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508625" y="3062288"/>
          <a:ext cx="3024188" cy="369888"/>
        </p:xfrm>
        <a:graphic>
          <a:graphicData uri="http://schemas.openxmlformats.org/drawingml/2006/table">
            <a:tbl>
              <a:tblPr/>
              <a:tblGrid>
                <a:gridCol w="6048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92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508625" y="1700213"/>
            <a:ext cx="172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[0]    [1]    [2]</a:t>
            </a:r>
            <a:endParaRPr lang="ko-KR" altLang="en-US"/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/>
              <a:t>[0]    [1]    [2]    [3]    [4]</a:t>
            </a:r>
            <a:endParaRPr lang="ko-KR" altLang="en-US"/>
          </a:p>
        </p:txBody>
      </p:sp>
      <p:cxnSp>
        <p:nvCxnSpPr>
          <p:cNvPr id="20" name="AutoShape 36"/>
          <p:cNvCxnSpPr>
            <a:cxnSpLocks noChangeShapeType="1"/>
          </p:cNvCxnSpPr>
          <p:nvPr/>
        </p:nvCxnSpPr>
        <p:spPr bwMode="auto">
          <a:xfrm rot="10800000" flipV="1">
            <a:off x="2051720" y="3789040"/>
            <a:ext cx="5544618" cy="864096"/>
          </a:xfrm>
          <a:prstGeom prst="bentConnector3">
            <a:avLst>
              <a:gd name="adj1" fmla="val 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" name="AutoShape 36"/>
          <p:cNvCxnSpPr>
            <a:cxnSpLocks noChangeShapeType="1"/>
          </p:cNvCxnSpPr>
          <p:nvPr/>
        </p:nvCxnSpPr>
        <p:spPr bwMode="auto">
          <a:xfrm rot="10800000" flipV="1">
            <a:off x="2411760" y="3788246"/>
            <a:ext cx="5832648" cy="1152921"/>
          </a:xfrm>
          <a:prstGeom prst="bentConnector3">
            <a:avLst>
              <a:gd name="adj1" fmla="val 4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배</a:t>
            </a:r>
            <a:r>
              <a:rPr lang="ko-KR" altLang="en-US" sz="2000" dirty="0"/>
              <a:t>열</a:t>
            </a:r>
            <a:r>
              <a:rPr lang="ko-KR" altLang="en-US" sz="2000" dirty="0" smtClean="0"/>
              <a:t>의 모든 요소 접근</a:t>
            </a:r>
            <a:endParaRPr lang="en-US" altLang="ko-KR" sz="2000" dirty="0" smtClean="0"/>
          </a:p>
          <a:p>
            <a:pPr lvl="1">
              <a:buFontTx/>
              <a:buChar char="•"/>
              <a:defRPr/>
            </a:pPr>
            <a:r>
              <a:rPr lang="en-US" altLang="ko-KR" b="0" dirty="0" smtClean="0"/>
              <a:t> for of </a:t>
            </a:r>
            <a:r>
              <a:rPr lang="ko-KR" altLang="en-US" b="0" dirty="0" smtClean="0"/>
              <a:t>구문</a:t>
            </a:r>
            <a:r>
              <a:rPr lang="en-US" altLang="ko-KR" b="0" smtClean="0"/>
              <a:t>(ECMA6)</a:t>
            </a:r>
            <a:endParaRPr lang="en-US" altLang="ko-KR" b="0" dirty="0" smtClean="0"/>
          </a:p>
          <a:p>
            <a:pPr lvl="2">
              <a:buFontTx/>
              <a:buChar char="•"/>
              <a:defRPr/>
            </a:pPr>
            <a:r>
              <a:rPr lang="en-US" altLang="ko-KR" b="0" dirty="0" smtClean="0"/>
              <a:t> for (</a:t>
            </a:r>
            <a:r>
              <a:rPr lang="en-US" altLang="ko-KR" b="0" dirty="0" err="1" smtClean="0"/>
              <a:t>var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elem</a:t>
            </a:r>
            <a:r>
              <a:rPr lang="en-US" altLang="ko-KR" b="0" dirty="0" smtClean="0"/>
              <a:t> of </a:t>
            </a:r>
            <a:r>
              <a:rPr lang="en-US" altLang="ko-KR" b="0" dirty="0" err="1" smtClean="0"/>
              <a:t>arr</a:t>
            </a:r>
            <a:r>
              <a:rPr lang="en-US" altLang="ko-KR" b="0" dirty="0" smtClean="0"/>
              <a:t>){ ... };</a:t>
            </a:r>
          </a:p>
        </p:txBody>
      </p:sp>
      <p:graphicFrame>
        <p:nvGraphicFramePr>
          <p:cNvPr id="6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73436"/>
              </p:ext>
            </p:extLst>
          </p:nvPr>
        </p:nvGraphicFramePr>
        <p:xfrm>
          <a:off x="899592" y="1844824"/>
          <a:ext cx="7561263" cy="936104"/>
        </p:xfrm>
        <a:graphic>
          <a:graphicData uri="http://schemas.openxmlformats.org/drawingml/2006/table">
            <a:tbl>
              <a:tblPr/>
              <a:tblGrid>
                <a:gridCol w="7561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latinLnBrk="1"/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for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var </a:t>
                      </a:r>
                      <a:r>
                        <a:rPr kumimoji="0" lang="en-US" altLang="ko-KR" sz="1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nb-NO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005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Consolas" pitchFamily="49" charset="0"/>
                        </a:rPr>
                        <a:t>of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ko-KR" altLang="ko-KR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7688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>
                <a:solidFill>
                  <a:schemeClr val="bg1"/>
                </a:solidFill>
              </a:rPr>
              <a:t>(Array, </a:t>
            </a:r>
            <a:r>
              <a:rPr lang="ko-KR" altLang="en-US" sz="2800" dirty="0">
                <a:solidFill>
                  <a:schemeClr val="bg1"/>
                </a:solidFill>
              </a:rPr>
              <a:t>배열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82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함수이름</a:t>
            </a:r>
            <a:r>
              <a:rPr lang="en-US" altLang="ko-KR" b="0" dirty="0"/>
              <a:t>, </a:t>
            </a:r>
            <a:r>
              <a:rPr lang="ko-KR" altLang="en-US" b="0" dirty="0"/>
              <a:t>인자목록</a:t>
            </a:r>
            <a:r>
              <a:rPr lang="en-US" altLang="ko-KR" b="0" dirty="0"/>
              <a:t>, </a:t>
            </a:r>
            <a:r>
              <a:rPr lang="ko-KR" altLang="en-US" b="0" dirty="0"/>
              <a:t>실행구문</a:t>
            </a:r>
            <a:r>
              <a:rPr lang="en-US" altLang="ko-KR" b="0" dirty="0"/>
              <a:t>, </a:t>
            </a:r>
            <a:r>
              <a:rPr lang="ko-KR" altLang="en-US" b="0" dirty="0"/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형식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함수 사용</a:t>
            </a:r>
            <a:r>
              <a:rPr lang="en-US" altLang="ko-KR" sz="2000" dirty="0"/>
              <a:t>(</a:t>
            </a:r>
            <a:r>
              <a:rPr lang="ko-KR" altLang="en-US" sz="2000" dirty="0"/>
              <a:t>호출</a:t>
            </a:r>
            <a:r>
              <a:rPr lang="en-US" altLang="ko-KR" sz="2000" dirty="0"/>
              <a:t>)</a:t>
            </a:r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en-US" altLang="ko-KR" b="0" dirty="0">
                <a:solidFill>
                  <a:srgbClr val="0000C0"/>
                </a:solidFill>
              </a:rPr>
              <a:t>var</a:t>
            </a:r>
            <a:r>
              <a:rPr lang="en-US" altLang="ko-KR" b="0" dirty="0"/>
              <a:t> result = </a:t>
            </a:r>
            <a:r>
              <a:rPr lang="ko-KR" altLang="en-US" b="0" dirty="0" err="1"/>
              <a:t>함수명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인자값</a:t>
            </a:r>
            <a:r>
              <a:rPr lang="en-US" altLang="ko-KR" b="0" dirty="0"/>
              <a:t>1, </a:t>
            </a:r>
            <a:r>
              <a:rPr lang="ko-KR" altLang="en-US" b="0" dirty="0" err="1" smtClean="0"/>
              <a:t>인자값</a:t>
            </a:r>
            <a:r>
              <a:rPr lang="en-US" altLang="ko-KR" b="0" dirty="0"/>
              <a:t>2, ...);</a:t>
            </a:r>
          </a:p>
          <a:p>
            <a:pPr lvl="1">
              <a:buFontTx/>
              <a:buChar char="•"/>
            </a:pPr>
            <a:endParaRPr lang="en-US" altLang="ko-KR" b="0" dirty="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085850" y="2743200"/>
            <a:ext cx="474345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C0"/>
                </a:solidFill>
              </a:rPr>
              <a:t>function</a:t>
            </a:r>
            <a:r>
              <a:rPr lang="en-US" altLang="ko-KR" sz="1600" dirty="0"/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함수명</a:t>
            </a:r>
            <a:r>
              <a:rPr lang="en-US" altLang="ko-KR" sz="1600" dirty="0" smtClean="0">
                <a:solidFill>
                  <a:srgbClr val="5C5C5C"/>
                </a:solidFill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</a:rPr>
              <a:t>매개변수</a:t>
            </a:r>
            <a:r>
              <a:rPr lang="en-US" altLang="ko-KR" sz="1600" dirty="0">
                <a:solidFill>
                  <a:srgbClr val="000000"/>
                </a:solidFill>
              </a:rPr>
              <a:t>1, </a:t>
            </a:r>
            <a:r>
              <a:rPr lang="ko-KR" altLang="en-US" sz="1600" dirty="0" smtClean="0">
                <a:solidFill>
                  <a:srgbClr val="000000"/>
                </a:solidFill>
              </a:rPr>
              <a:t>매개변수</a:t>
            </a:r>
            <a:r>
              <a:rPr lang="en-US" altLang="ko-KR" sz="1600" dirty="0">
                <a:solidFill>
                  <a:srgbClr val="000000"/>
                </a:solidFill>
              </a:rPr>
              <a:t>2, ...</a:t>
            </a:r>
            <a:r>
              <a:rPr lang="en-US" altLang="ko-KR" sz="1600" dirty="0">
                <a:solidFill>
                  <a:srgbClr val="5C5C5C"/>
                </a:solidFill>
              </a:rPr>
              <a:t>){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>
                <a:solidFill>
                  <a:srgbClr val="000000"/>
                </a:solidFill>
              </a:rPr>
              <a:t>실행할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구문</a:t>
            </a:r>
            <a:r>
              <a:rPr lang="en-US" altLang="ko-KR" sz="1600" dirty="0">
                <a:solidFill>
                  <a:srgbClr val="000000"/>
                </a:solidFill>
              </a:rPr>
              <a:t>1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>
                <a:solidFill>
                  <a:srgbClr val="000000"/>
                </a:solidFill>
              </a:rPr>
              <a:t>실행할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0000"/>
                </a:solidFill>
              </a:rPr>
              <a:t>구문</a:t>
            </a:r>
            <a:r>
              <a:rPr lang="en-US" altLang="ko-KR" sz="1600" dirty="0">
                <a:solidFill>
                  <a:srgbClr val="000000"/>
                </a:solidFill>
              </a:rPr>
              <a:t>2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</a:p>
          <a:p>
            <a:r>
              <a:rPr lang="en-US" altLang="ko-KR" sz="1600" dirty="0">
                <a:solidFill>
                  <a:srgbClr val="5C5C5C"/>
                </a:solidFill>
              </a:rPr>
              <a:t>	......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>
                <a:solidFill>
                  <a:srgbClr val="0000C0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ko-KR" altLang="en-US" sz="1600" dirty="0" err="1">
                <a:solidFill>
                  <a:srgbClr val="000000"/>
                </a:solidFill>
              </a:rPr>
              <a:t>반환값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  <a:endParaRPr lang="en-US" altLang="ko-KR" sz="1600" dirty="0"/>
          </a:p>
        </p:txBody>
      </p:sp>
      <p:pic>
        <p:nvPicPr>
          <p:cNvPr id="1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참조형 데이터 타입</a:t>
            </a:r>
            <a:r>
              <a:rPr lang="en-US" altLang="ko-KR" sz="2800" dirty="0" smtClean="0">
                <a:solidFill>
                  <a:schemeClr val="bg1"/>
                </a:solidFill>
              </a:rPr>
              <a:t>(Function, </a:t>
            </a:r>
            <a:r>
              <a:rPr lang="ko-KR" altLang="en-US" sz="2800" dirty="0" smtClean="0">
                <a:solidFill>
                  <a:schemeClr val="bg1"/>
                </a:solidFill>
              </a:rPr>
              <a:t>함수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72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4168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etc/functiontest.js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 smtClean="0"/>
              <a:t> 참조타입의 특징</a:t>
            </a:r>
            <a:endParaRPr lang="en-US" altLang="ko-KR" sz="2000" dirty="0" smtClean="0"/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 smtClean="0"/>
          </a:p>
          <a:p>
            <a:pPr lvl="1">
              <a:buFontTx/>
              <a:buChar char="•"/>
            </a:pPr>
            <a:r>
              <a:rPr lang="ko-KR" altLang="en-US" b="0" dirty="0" smtClean="0"/>
              <a:t> 기본 데이터 타입은 실제 데이터를 저장하고 다룸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호출 방식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값에 의한 호출</a:t>
            </a:r>
            <a:endParaRPr lang="en-US" altLang="ko-KR" b="0" dirty="0" smtClean="0"/>
          </a:p>
          <a:p>
            <a:pPr lvl="2">
              <a:buFontTx/>
              <a:buChar char="•"/>
            </a:pP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참조형 데이터 타입은 실제 데이터가 있는 위치의 주소를 저장하고 다룸</a:t>
            </a:r>
            <a:endParaRPr lang="en-US" altLang="ko-KR" b="0" dirty="0" smtClean="0"/>
          </a:p>
          <a:p>
            <a:pPr lvl="2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함수 호출 방식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참조에 의한 호출</a:t>
            </a:r>
            <a:endParaRPr lang="en-US" altLang="ko-KR" b="0" dirty="0" smtClean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40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</a:rPr>
              <a:t>참조형 데이터 타입의 특징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ex03-11.js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페이지가 로딩될 때 한번 생성하여</a:t>
            </a:r>
          </a:p>
          <a:p>
            <a:pPr lvl="1"/>
            <a:r>
              <a:rPr lang="ko-KR" altLang="en-US" b="0" dirty="0"/>
              <a:t>	값이 유지됨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지역 변수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ko-KR" altLang="en-US" dirty="0">
                <a:solidFill>
                  <a:schemeClr val="hlink"/>
                </a:solidFill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변수는 가까운 곳부터 찾는다</a:t>
            </a:r>
            <a:r>
              <a:rPr lang="en-US" altLang="ko-KR" b="0" dirty="0"/>
              <a:t>.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즉 지역변수 영역에서 먼저 찾고 없을 경우 전역변수에서 찾는다</a:t>
            </a:r>
            <a:r>
              <a:rPr lang="en-US" altLang="ko-KR" b="0" dirty="0" smtClean="0"/>
              <a:t>.</a:t>
            </a:r>
          </a:p>
          <a:p>
            <a:pPr lvl="1">
              <a:buFontTx/>
              <a:buChar char="•"/>
            </a:pPr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지역변수의 유효범위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대부분의 언어에서는 선언한 변수가 블록 단위의 유효범위를 갖지만 </a:t>
            </a:r>
            <a:r>
              <a:rPr lang="ko-KR" altLang="en-US" b="0" dirty="0" err="1"/>
              <a:t>자바스크립트에서는</a:t>
            </a:r>
            <a:r>
              <a:rPr lang="ko-KR" altLang="en-US" b="0" dirty="0"/>
              <a:t> </a:t>
            </a:r>
            <a:r>
              <a:rPr lang="en-US" altLang="ko-KR" b="0" dirty="0" err="1" smtClean="0"/>
              <a:t>var</a:t>
            </a:r>
            <a:r>
              <a:rPr lang="ko-KR" altLang="en-US" b="0" dirty="0" smtClean="0"/>
              <a:t>로 선언한 </a:t>
            </a:r>
            <a:r>
              <a:rPr lang="ko-KR" altLang="en-US" b="0" dirty="0"/>
              <a:t>변수가 </a:t>
            </a:r>
            <a:r>
              <a:rPr lang="ko-KR" altLang="en-US" dirty="0">
                <a:solidFill>
                  <a:srgbClr val="00B0F0"/>
                </a:solidFill>
              </a:rPr>
              <a:t>함수 단위의 유효범위</a:t>
            </a:r>
            <a:r>
              <a:rPr lang="ko-KR" altLang="en-US" b="0" dirty="0"/>
              <a:t>를 갖는다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788025" y="1196974"/>
            <a:ext cx="3887664" cy="18719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solidFill>
                  <a:srgbClr val="0000C0"/>
                </a:solidFill>
              </a:rPr>
              <a:t>var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olidFill>
                  <a:srgbClr val="004080"/>
                </a:solidFill>
              </a:rPr>
              <a:t>10</a:t>
            </a:r>
            <a:r>
              <a:rPr lang="en-US" altLang="ko-KR" sz="1600" dirty="0" smtClean="0">
                <a:solidFill>
                  <a:srgbClr val="5C5C5C"/>
                </a:solidFill>
              </a:rPr>
              <a:t>;</a:t>
            </a:r>
            <a:r>
              <a:rPr lang="en-US" altLang="ko-KR" sz="1600" dirty="0">
                <a:solidFill>
                  <a:srgbClr val="5C5C5C"/>
                </a:solidFill>
              </a:rPr>
              <a:t>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변수</a:t>
            </a:r>
          </a:p>
          <a:p>
            <a:r>
              <a:rPr lang="en-US" altLang="ko-KR" sz="1600" dirty="0" smtClean="0"/>
              <a:t>age </a:t>
            </a:r>
            <a:r>
              <a:rPr lang="en-US" altLang="ko-KR" sz="1600" dirty="0"/>
              <a:t>= 30; </a:t>
            </a:r>
            <a:r>
              <a:rPr lang="en-US" altLang="ko-KR" sz="1600" dirty="0">
                <a:solidFill>
                  <a:srgbClr val="5C5C5C"/>
                </a:solidFill>
              </a:rPr>
              <a:t>	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변수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00C0"/>
                </a:solidFill>
              </a:rPr>
              <a:t>function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000000"/>
                </a:solidFill>
              </a:rPr>
              <a:t>rangeSum</a:t>
            </a:r>
            <a:r>
              <a:rPr lang="en-US" altLang="ko-KR" sz="1600" dirty="0">
                <a:solidFill>
                  <a:srgbClr val="5C5C5C"/>
                </a:solidFill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</a:rPr>
              <a:t>num</a:t>
            </a:r>
            <a:r>
              <a:rPr lang="en-US" altLang="ko-KR" sz="1600" dirty="0" smtClean="0">
                <a:solidFill>
                  <a:srgbClr val="5C5C5C"/>
                </a:solidFill>
              </a:rPr>
              <a:t>){</a:t>
            </a:r>
            <a:r>
              <a:rPr lang="en-US" altLang="ko-KR" sz="1600" dirty="0" smtClean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지역 변수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>
                <a:solidFill>
                  <a:srgbClr val="0000C0"/>
                </a:solidFill>
              </a:rPr>
              <a:t>var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sum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 smtClean="0">
                <a:solidFill>
                  <a:srgbClr val="004080"/>
                </a:solidFill>
              </a:rPr>
              <a:t>20</a:t>
            </a:r>
            <a:r>
              <a:rPr lang="en-US" altLang="ko-KR" sz="1600" dirty="0">
                <a:solidFill>
                  <a:srgbClr val="5C5C5C"/>
                </a:solidFill>
              </a:rPr>
              <a:t>;</a:t>
            </a:r>
            <a:r>
              <a:rPr lang="en-US" altLang="ko-KR" sz="1600" dirty="0">
                <a:solidFill>
                  <a:srgbClr val="008000"/>
                </a:solidFill>
              </a:rPr>
              <a:t> // </a:t>
            </a:r>
            <a:r>
              <a:rPr lang="ko-KR" altLang="en-US" sz="1600" dirty="0">
                <a:solidFill>
                  <a:srgbClr val="008000"/>
                </a:solidFill>
              </a:rPr>
              <a:t>지역 변수</a:t>
            </a:r>
            <a:endParaRPr lang="ko-KR" altLang="en-US" sz="1600" dirty="0"/>
          </a:p>
          <a:p>
            <a:r>
              <a:rPr lang="ko-KR" altLang="en-US" sz="1600" dirty="0"/>
              <a:t>	</a:t>
            </a:r>
            <a:r>
              <a:rPr lang="en-US" altLang="ko-KR" sz="1600" dirty="0" smtClean="0">
                <a:solidFill>
                  <a:srgbClr val="000000"/>
                </a:solidFill>
              </a:rPr>
              <a:t>count</a:t>
            </a:r>
            <a:r>
              <a:rPr lang="en-US" altLang="ko-KR" sz="1600" dirty="0" smtClean="0"/>
              <a:t> </a:t>
            </a:r>
            <a:r>
              <a:rPr lang="en-US" altLang="ko-KR" sz="1600" dirty="0">
                <a:solidFill>
                  <a:srgbClr val="5C5C5C"/>
                </a:solidFill>
              </a:rPr>
              <a:t>=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4080"/>
                </a:solidFill>
              </a:rPr>
              <a:t>0</a:t>
            </a:r>
            <a:r>
              <a:rPr lang="en-US" altLang="ko-KR" sz="1600" dirty="0">
                <a:solidFill>
                  <a:srgbClr val="5C5C5C"/>
                </a:solidFill>
              </a:rPr>
              <a:t>;    </a:t>
            </a:r>
            <a:r>
              <a:rPr lang="en-US" altLang="ko-KR" sz="1600" dirty="0">
                <a:solidFill>
                  <a:srgbClr val="008000"/>
                </a:solidFill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</a:rPr>
              <a:t>전역 </a:t>
            </a:r>
            <a:r>
              <a:rPr lang="ko-KR" altLang="en-US" sz="1600" dirty="0" smtClean="0">
                <a:solidFill>
                  <a:srgbClr val="008000"/>
                </a:solidFill>
              </a:rPr>
              <a:t>변수</a:t>
            </a:r>
            <a:endParaRPr lang="en-US" altLang="ko-KR" sz="1600" dirty="0" smtClean="0">
              <a:solidFill>
                <a:srgbClr val="008000"/>
              </a:solidFill>
            </a:endParaRPr>
          </a:p>
          <a:p>
            <a:r>
              <a:rPr lang="ko-KR" altLang="en-US" sz="1600" dirty="0" smtClean="0"/>
              <a:t>	</a:t>
            </a:r>
            <a:r>
              <a:rPr lang="en-US" altLang="ko-KR" sz="1600" dirty="0" smtClean="0"/>
              <a:t>alert(sum);</a:t>
            </a:r>
            <a:endParaRPr lang="en-US" altLang="ko-KR" sz="1600" dirty="0"/>
          </a:p>
          <a:p>
            <a:pPr algn="just"/>
            <a:r>
              <a:rPr lang="en-US" altLang="ko-KR" sz="1600" dirty="0">
                <a:solidFill>
                  <a:srgbClr val="5C5C5C"/>
                </a:solidFill>
              </a:rPr>
              <a:t>}</a:t>
            </a:r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변수 스코프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6016" y="2166214"/>
            <a:ext cx="1140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(window.)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 smtClean="0"/>
              <a:t>var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선언문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함</a:t>
            </a:r>
            <a:r>
              <a:rPr lang="ko-KR" altLang="en-US" b="0" dirty="0"/>
              <a:t>수</a:t>
            </a:r>
            <a:r>
              <a:rPr lang="ko-KR" altLang="en-US" b="0" dirty="0" smtClean="0"/>
              <a:t> 단위의 </a:t>
            </a:r>
            <a:r>
              <a:rPr lang="ko-KR" altLang="en-US" b="0" dirty="0" err="1" smtClean="0"/>
              <a:t>유효범위를</a:t>
            </a:r>
            <a:r>
              <a:rPr lang="ko-KR" altLang="en-US" b="0" dirty="0" smtClean="0"/>
              <a:t> 갖는 변수 선언문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let </a:t>
            </a:r>
            <a:r>
              <a:rPr lang="ko-KR" altLang="en-US" sz="2000" dirty="0"/>
              <a:t>선언문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ECMA6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블록 단위의 </a:t>
            </a:r>
            <a:r>
              <a:rPr lang="ko-KR" altLang="en-US" b="0" dirty="0" err="1"/>
              <a:t>유효범위를</a:t>
            </a:r>
            <a:r>
              <a:rPr lang="ko-KR" altLang="en-US" b="0" dirty="0"/>
              <a:t> 갖는 변수 선언문</a:t>
            </a:r>
            <a:endParaRPr lang="en-US" altLang="ko-KR" b="0" dirty="0"/>
          </a:p>
          <a:p>
            <a:pPr lvl="1">
              <a:buFontTx/>
              <a:buChar char="•"/>
            </a:pPr>
            <a:endParaRPr lang="ko-KR" altLang="en-US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en-US" altLang="ko-KR" sz="2000" dirty="0" err="1" smtClean="0"/>
              <a:t>const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선언문</a:t>
            </a:r>
            <a:r>
              <a:rPr lang="en-US" altLang="ko-KR" sz="2000" dirty="0" smtClean="0"/>
              <a:t>(ECMA6)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 smtClean="0"/>
              <a:t>블록 단위의 </a:t>
            </a:r>
            <a:r>
              <a:rPr lang="ko-KR" altLang="en-US" b="0" dirty="0" err="1" smtClean="0"/>
              <a:t>유효범위를</a:t>
            </a:r>
            <a:r>
              <a:rPr lang="ko-KR" altLang="en-US" b="0" dirty="0" smtClean="0"/>
              <a:t> 갖는 상수 선언문</a:t>
            </a:r>
            <a:endParaRPr lang="en-US" altLang="ko-KR" b="0" dirty="0" smtClean="0"/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변수 스코프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9" name="그림 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1960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/localvariablescope.js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5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/>
              <a:t> 대다수 개발자들의 접근법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C, C++, Java </a:t>
            </a:r>
            <a:r>
              <a:rPr lang="ko-KR" altLang="en-US" b="0" dirty="0"/>
              <a:t>등의 프로그램 개발능력 갖춤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웹개발 하려다 보니 폼 검증</a:t>
            </a:r>
            <a:r>
              <a:rPr lang="en-US" altLang="ko-KR" b="0" dirty="0"/>
              <a:t>, </a:t>
            </a:r>
            <a:r>
              <a:rPr lang="ko-KR" altLang="en-US" b="0" dirty="0"/>
              <a:t>달력 컴포넌트 출력 등의 자바스크립트 기능이 필요함</a:t>
            </a:r>
          </a:p>
          <a:p>
            <a:pPr lvl="1">
              <a:buFontTx/>
              <a:buChar char="•"/>
            </a:pPr>
            <a:r>
              <a:rPr lang="en-US" altLang="ko-KR" b="0" dirty="0"/>
              <a:t> </a:t>
            </a:r>
            <a:r>
              <a:rPr lang="ko-KR" altLang="en-US" b="0" dirty="0"/>
              <a:t>얘는 또 뭔가 해서 들여다 봤더니 </a:t>
            </a:r>
            <a:r>
              <a:rPr lang="en-US" altLang="ko-KR" b="0" dirty="0"/>
              <a:t>C, Java</a:t>
            </a:r>
            <a:r>
              <a:rPr lang="ko-KR" altLang="en-US" b="0" dirty="0"/>
              <a:t>와 문법이 비슷함</a:t>
            </a:r>
            <a:r>
              <a:rPr lang="en-US" altLang="ko-KR" b="0" dirty="0"/>
              <a:t>. </a:t>
            </a:r>
            <a:r>
              <a:rPr lang="ko-KR" altLang="en-US" b="0" dirty="0"/>
              <a:t>한 시간에 문법 마스터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심지어 만들려고 하는 비슷한 소스코드도 웹 상에 널려있음</a:t>
            </a:r>
          </a:p>
          <a:p>
            <a:pPr lvl="1">
              <a:buFontTx/>
              <a:buChar char="•"/>
            </a:pPr>
            <a:r>
              <a:rPr lang="ko-KR" altLang="en-US" b="0" dirty="0"/>
              <a:t> 급한대로 </a:t>
            </a:r>
            <a:r>
              <a:rPr lang="en-US" altLang="ko-KR" b="0" dirty="0"/>
              <a:t>copy &amp; paste </a:t>
            </a:r>
            <a:r>
              <a:rPr lang="ko-KR" altLang="en-US" b="0" dirty="0"/>
              <a:t>해서 조금 수정해보니 동작함</a:t>
            </a:r>
          </a:p>
          <a:p>
            <a:pPr lvl="1">
              <a:buFontTx/>
              <a:buChar char="•"/>
            </a:pPr>
            <a:r>
              <a:rPr lang="ko-KR" altLang="en-US" b="0" dirty="0"/>
              <a:t> 필요할 때마다 여기저기 찾아보고 귀동냥으로 자바스크립트 마스터</a:t>
            </a: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endParaRPr lang="en-US" altLang="ko-KR" sz="200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하지만 지금은</a:t>
            </a:r>
            <a:r>
              <a:rPr lang="en-US" altLang="ko-KR" sz="2000" dirty="0"/>
              <a:t>?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Web2.0, RIA, Ajax, DOM, JSON, HTML5 </a:t>
            </a:r>
            <a:r>
              <a:rPr lang="ko-KR" altLang="en-US" b="0" dirty="0"/>
              <a:t>등 자바스크립트의 활용 범위가 증가함</a:t>
            </a:r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jQuery </a:t>
            </a:r>
            <a:r>
              <a:rPr lang="ko-KR" altLang="en-US" b="0" dirty="0"/>
              <a:t>같은 비교적 간단한 라이브러리부터 </a:t>
            </a:r>
            <a:r>
              <a:rPr lang="en-US" altLang="ko-KR" b="0" dirty="0"/>
              <a:t>Angular, React, Vue.js </a:t>
            </a:r>
            <a:r>
              <a:rPr lang="ko-KR" altLang="en-US" b="0" dirty="0"/>
              <a:t>등 대규모 프레임워크까지 알아야 할 라이브러리가 많아짐</a:t>
            </a:r>
          </a:p>
          <a:p>
            <a:pPr lvl="1">
              <a:buFontTx/>
              <a:buChar char="•"/>
            </a:pPr>
            <a:r>
              <a:rPr lang="ko-KR" altLang="en-US" b="0" dirty="0"/>
              <a:t> 체계적이지 않은 자바스크립트 지식으로는 라이브러리 사용이 어려움</a:t>
            </a:r>
          </a:p>
          <a:p>
            <a:pPr lvl="1">
              <a:buFontTx/>
              <a:buChar char="•"/>
            </a:pPr>
            <a:r>
              <a:rPr lang="ko-KR" altLang="en-US" b="0" dirty="0"/>
              <a:t> 라이브러리 소스를 열어봐도 해석하기 어려움</a:t>
            </a:r>
            <a:endParaRPr lang="en-US" altLang="ko-KR" dirty="0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65138" y="1268413"/>
            <a:ext cx="8283575" cy="4105275"/>
          </a:xfrm>
          <a:prstGeom prst="irregularSeal1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/>
              <a:t>결론은 지금부터 자바스크립트를 제대로 배우자</a:t>
            </a:r>
            <a:r>
              <a:rPr lang="en-US" altLang="ko-KR"/>
              <a:t>!!!</a:t>
            </a:r>
          </a:p>
        </p:txBody>
      </p:sp>
      <p:pic>
        <p:nvPicPr>
          <p:cNvPr id="7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한쪽 모서리가 잘린 사각형 5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69A862-1FD8-43A1-B678-19EAC3CEC07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579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/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/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/>
              <a:t> 데이터 형식</a:t>
            </a:r>
            <a:r>
              <a:rPr lang="en-US" altLang="ko-KR" b="0"/>
              <a:t>(</a:t>
            </a:r>
            <a:r>
              <a:rPr lang="ko-KR" altLang="en-US" b="0"/>
              <a:t>문자</a:t>
            </a:r>
            <a:r>
              <a:rPr lang="en-US" altLang="ko-KR" b="0"/>
              <a:t>, </a:t>
            </a:r>
            <a:r>
              <a:rPr lang="ko-KR" altLang="en-US" b="0"/>
              <a:t>숫자</a:t>
            </a:r>
            <a:r>
              <a:rPr lang="en-US" altLang="ko-KR" b="0"/>
              <a:t>, </a:t>
            </a:r>
            <a:r>
              <a:rPr lang="ko-KR" altLang="en-US" b="0"/>
              <a:t>이메일 등</a:t>
            </a:r>
            <a:r>
              <a:rPr lang="en-US" altLang="ko-KR" b="0"/>
              <a:t>)</a:t>
            </a:r>
          </a:p>
          <a:p>
            <a:pPr lvl="1"/>
            <a:endParaRPr lang="en-US" altLang="ko-KR" sz="2000"/>
          </a:p>
          <a:p>
            <a:pPr>
              <a:buFont typeface="맑은 고딕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이벤트 처리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사용자가 브라우저 내에서 발생시키는 이벤트에 대한 처리</a:t>
            </a:r>
          </a:p>
          <a:p>
            <a:pPr lvl="1">
              <a:buFontTx/>
              <a:buChar char="•"/>
            </a:pPr>
            <a:r>
              <a:rPr lang="ko-KR" altLang="en-US" b="0"/>
              <a:t> 클릭</a:t>
            </a:r>
            <a:r>
              <a:rPr lang="en-US" altLang="ko-KR" b="0"/>
              <a:t>, </a:t>
            </a:r>
            <a:r>
              <a:rPr lang="ko-KR" altLang="en-US" b="0"/>
              <a:t>마우스 이동</a:t>
            </a:r>
            <a:r>
              <a:rPr lang="en-US" altLang="ko-KR" b="0"/>
              <a:t>, </a:t>
            </a:r>
            <a:r>
              <a:rPr lang="ko-KR" altLang="en-US" b="0"/>
              <a:t>키보드 입력 등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문서 제어</a:t>
            </a:r>
            <a:r>
              <a:rPr lang="en-US" altLang="ko-KR" sz="2000"/>
              <a:t>(DOM)</a:t>
            </a:r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HTML </a:t>
            </a:r>
            <a:r>
              <a:rPr lang="ko-KR" altLang="en-US" b="0"/>
              <a:t>문서에 요소를 생성</a:t>
            </a:r>
            <a:r>
              <a:rPr lang="en-US" altLang="ko-KR" b="0"/>
              <a:t>, </a:t>
            </a:r>
            <a:r>
              <a:rPr lang="ko-KR" altLang="en-US" b="0"/>
              <a:t>삽입</a:t>
            </a:r>
            <a:r>
              <a:rPr lang="en-US" altLang="ko-KR" b="0"/>
              <a:t>, </a:t>
            </a:r>
            <a:r>
              <a:rPr lang="ko-KR" altLang="en-US" b="0"/>
              <a:t>이동</a:t>
            </a:r>
            <a:r>
              <a:rPr lang="en-US" altLang="ko-KR" b="0"/>
              <a:t>, </a:t>
            </a:r>
            <a:r>
              <a:rPr lang="ko-KR" altLang="en-US" b="0"/>
              <a:t>삭제 등 변경 작업</a:t>
            </a:r>
          </a:p>
          <a:p>
            <a:pPr lvl="1">
              <a:buFontTx/>
              <a:buChar char="•"/>
            </a:pPr>
            <a:endParaRPr lang="ko-KR" altLang="en-US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서버와 통신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Ajax</a:t>
            </a:r>
          </a:p>
          <a:p>
            <a:pPr lvl="1">
              <a:buFontTx/>
              <a:buChar char="•"/>
            </a:pPr>
            <a:endParaRPr lang="en-US" altLang="ko-KR" b="0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HTML5</a:t>
            </a:r>
          </a:p>
          <a:p>
            <a:pPr lvl="1">
              <a:buFontTx/>
              <a:buChar char="•"/>
            </a:pPr>
            <a:r>
              <a:rPr lang="ko-KR" altLang="en-US" b="0"/>
              <a:t> 데이터관리</a:t>
            </a:r>
            <a:r>
              <a:rPr lang="en-US" altLang="ko-KR" b="0"/>
              <a:t>, </a:t>
            </a:r>
            <a:r>
              <a:rPr lang="ko-KR" altLang="en-US" b="0"/>
              <a:t>실시간 통신</a:t>
            </a:r>
            <a:r>
              <a:rPr lang="en-US" altLang="ko-KR" b="0"/>
              <a:t>, </a:t>
            </a:r>
            <a:r>
              <a:rPr lang="ko-KR" altLang="en-US" b="0"/>
              <a:t>위치추적</a:t>
            </a:r>
            <a:r>
              <a:rPr lang="en-US" altLang="ko-KR" b="0"/>
              <a:t>, </a:t>
            </a:r>
            <a:r>
              <a:rPr lang="ko-KR" altLang="en-US" b="0"/>
              <a:t>멀티스레드</a:t>
            </a:r>
            <a:r>
              <a:rPr lang="en-US" altLang="ko-KR" b="0"/>
              <a:t>, </a:t>
            </a:r>
            <a:r>
              <a:rPr lang="ko-KR" altLang="en-US" b="0"/>
              <a:t>디바이스 제어</a:t>
            </a:r>
          </a:p>
          <a:p>
            <a:pPr lvl="1">
              <a:buFontTx/>
              <a:buChar char="•"/>
            </a:pPr>
            <a:endParaRPr lang="ko-KR" altLang="en-US"/>
          </a:p>
          <a:p>
            <a:pPr>
              <a:buFont typeface="맑은 고딕" pitchFamily="50" charset="-127"/>
              <a:buChar char="▶"/>
            </a:pPr>
            <a:r>
              <a:rPr lang="ko-KR" altLang="en-US" sz="2000"/>
              <a:t> 서버사이드 프로그래밍</a:t>
            </a:r>
            <a:endParaRPr lang="en-US" altLang="ko-KR" sz="2000"/>
          </a:p>
          <a:p>
            <a:pPr lvl="1">
              <a:buFontTx/>
              <a:buChar char="•"/>
            </a:pPr>
            <a:r>
              <a:rPr lang="ko-KR" altLang="en-US" b="0"/>
              <a:t> </a:t>
            </a:r>
            <a:r>
              <a:rPr lang="en-US" altLang="ko-KR" b="0"/>
              <a:t>Node.js</a:t>
            </a: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64808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자바스크립트로 할 수 있는 일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/>
          </a:p>
        </p:txBody>
      </p:sp>
      <p:graphicFrame>
        <p:nvGraphicFramePr>
          <p:cNvPr id="7179" name="Group 11"/>
          <p:cNvGraphicFramePr>
            <a:graphicFrameLocks noGrp="1"/>
          </p:cNvGraphicFramePr>
          <p:nvPr/>
        </p:nvGraphicFramePr>
        <p:xfrm>
          <a:off x="900113" y="1989138"/>
          <a:ext cx="5410200" cy="201168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"text/javascript"&gt;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 World!!!"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 코드의 위치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xxx.js </a:t>
            </a:r>
            <a:r>
              <a:rPr lang="ko-KR" altLang="en-US" sz="2000"/>
              <a:t>파일 작성</a:t>
            </a:r>
            <a:endParaRPr lang="en-US" altLang="ko-KR" sz="2000"/>
          </a:p>
        </p:txBody>
      </p:sp>
      <p:graphicFrame>
        <p:nvGraphicFramePr>
          <p:cNvPr id="52235" name="Group 11"/>
          <p:cNvGraphicFramePr>
            <a:graphicFrameLocks noGrp="1"/>
          </p:cNvGraphicFramePr>
          <p:nvPr/>
        </p:nvGraphicFramePr>
        <p:xfrm>
          <a:off x="966788" y="3336925"/>
          <a:ext cx="7134225" cy="167640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"text/javascript"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"hello.js"&gt;&lt;/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굴림"/>
                          <a:ea typeface="맑은 고딕" pitchFamily="50" charset="-127"/>
                        </a:rPr>
                        <a:t>…</a:t>
                      </a:r>
                      <a:endParaRPr kumimoji="0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236" name="Group 12"/>
          <p:cNvGraphicFramePr>
            <a:graphicFrameLocks noGrp="1"/>
          </p:cNvGraphicFramePr>
          <p:nvPr/>
        </p:nvGraphicFramePr>
        <p:xfrm>
          <a:off x="966788" y="1717675"/>
          <a:ext cx="7134225" cy="60960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5C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"Hello World!!!"</a:t>
                      </a: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);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248" name="Group 24"/>
          <p:cNvGraphicFramePr>
            <a:graphicFrameLocks noGrp="1"/>
          </p:cNvGraphicFramePr>
          <p:nvPr/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  <a:endParaRPr kumimoji="0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5" name="Text Box 3"/>
          <p:cNvSpPr txBox="1">
            <a:spLocks noChangeArrowheads="1"/>
          </p:cNvSpPr>
          <p:nvPr/>
        </p:nvSpPr>
        <p:spPr bwMode="auto">
          <a:xfrm>
            <a:off x="395288" y="2781300"/>
            <a:ext cx="835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&lt;script&gt; </a:t>
            </a:r>
            <a:r>
              <a:rPr lang="ko-KR" altLang="en-US" sz="2000"/>
              <a:t>태그의 </a:t>
            </a:r>
            <a:r>
              <a:rPr lang="en-US" altLang="ko-KR" sz="2000"/>
              <a:t>src </a:t>
            </a:r>
            <a:r>
              <a:rPr lang="ko-KR" altLang="en-US" sz="2000"/>
              <a:t>속성으로 지정</a:t>
            </a:r>
            <a:endParaRPr lang="en-US" altLang="ko-KR" sz="2000"/>
          </a:p>
        </p:txBody>
      </p:sp>
      <p:pic>
        <p:nvPicPr>
          <p:cNvPr id="821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45815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40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자바스크립트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코드의 위치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웹 브라우저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/>
              <a:t>Chrome</a:t>
            </a:r>
          </a:p>
          <a:p>
            <a:pPr lvl="1">
              <a:buFontTx/>
              <a:buChar char="•"/>
            </a:pPr>
            <a:r>
              <a:rPr lang="en-US" altLang="ko-KR" b="0" dirty="0" smtClean="0"/>
              <a:t> IE</a:t>
            </a:r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/>
              <a:t> </a:t>
            </a:r>
            <a:r>
              <a:rPr lang="ko-KR" altLang="en-US" sz="2000" dirty="0"/>
              <a:t>웹 </a:t>
            </a:r>
            <a:r>
              <a:rPr lang="ko-KR" altLang="en-US" sz="2000" dirty="0" smtClean="0"/>
              <a:t>서버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smtClean="0"/>
              <a:t>Node.js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IDE</a:t>
            </a:r>
            <a:endParaRPr lang="en-US" altLang="ko-KR" sz="2000" dirty="0"/>
          </a:p>
          <a:p>
            <a:pPr lvl="1">
              <a:buFontTx/>
              <a:buChar char="•"/>
            </a:pPr>
            <a:r>
              <a:rPr lang="ko-KR" altLang="en-US" b="0" dirty="0"/>
              <a:t> </a:t>
            </a:r>
            <a:r>
              <a:rPr lang="en-US" altLang="ko-KR" b="0" dirty="0" smtClean="0"/>
              <a:t>Visual Studio Code</a:t>
            </a:r>
            <a:endParaRPr lang="en-US" altLang="ko-KR" b="0" dirty="0"/>
          </a:p>
        </p:txBody>
      </p:sp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59767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실습 </a:t>
            </a:r>
            <a:r>
              <a:rPr lang="en-US" altLang="ko-KR" sz="2800" dirty="0" smtClean="0">
                <a:solidFill>
                  <a:schemeClr val="bg1"/>
                </a:solidFill>
              </a:rPr>
              <a:t>- </a:t>
            </a:r>
            <a:r>
              <a:rPr lang="ko-KR" altLang="en-US" sz="2800" dirty="0" smtClean="0">
                <a:solidFill>
                  <a:schemeClr val="bg1"/>
                </a:solidFill>
              </a:rPr>
              <a:t>개발 환경 구성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" name="한쪽 모서리가 잘린 사각형 4"/>
          <p:cNvSpPr/>
          <p:nvPr/>
        </p:nvSpPr>
        <p:spPr bwMode="auto">
          <a:xfrm>
            <a:off x="8216960" y="10435"/>
            <a:ext cx="935355" cy="608225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23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3600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실습 </a:t>
            </a:r>
            <a:r>
              <a:rPr lang="en-US" altLang="ko-KR" sz="2800" dirty="0" smtClean="0">
                <a:solidFill>
                  <a:schemeClr val="bg1"/>
                </a:solidFill>
              </a:rPr>
              <a:t>- Hello World!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그림 4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4168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hello.html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8" y="1199458"/>
            <a:ext cx="6912766" cy="445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45638</TotalTime>
  <Words>2453</Words>
  <Application>Microsoft Office PowerPoint</Application>
  <PresentationFormat>화면 슬라이드 쇼(4:3)</PresentationFormat>
  <Paragraphs>676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굴림</vt:lpstr>
      <vt:lpstr>맑은 고딕</vt:lpstr>
      <vt:lpstr>Arial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student</cp:lastModifiedBy>
  <cp:revision>2520</cp:revision>
  <dcterms:created xsi:type="dcterms:W3CDTF">2010-07-01T07:22:07Z</dcterms:created>
  <dcterms:modified xsi:type="dcterms:W3CDTF">2019-10-01T05:06:14Z</dcterms:modified>
</cp:coreProperties>
</file>