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29"/>
  </p:notesMasterIdLst>
  <p:handoutMasterIdLst>
    <p:handoutMasterId r:id="rId30"/>
  </p:handoutMasterIdLst>
  <p:sldIdLst>
    <p:sldId id="320" r:id="rId2"/>
    <p:sldId id="357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4" r:id="rId19"/>
    <p:sldId id="375" r:id="rId20"/>
    <p:sldId id="373" r:id="rId21"/>
    <p:sldId id="376" r:id="rId22"/>
    <p:sldId id="377" r:id="rId23"/>
    <p:sldId id="378" r:id="rId24"/>
    <p:sldId id="379" r:id="rId25"/>
    <p:sldId id="380" r:id="rId26"/>
    <p:sldId id="382" r:id="rId27"/>
    <p:sldId id="383" r:id="rId28"/>
  </p:sldIdLst>
  <p:sldSz cx="9144000" cy="6858000" type="screen4x3"/>
  <p:notesSz cx="6743700" cy="9875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95" autoAdjust="0"/>
    <p:restoredTop sz="95324" autoAdjust="0"/>
  </p:normalViewPr>
  <p:slideViewPr>
    <p:cSldViewPr>
      <p:cViewPr varScale="1">
        <p:scale>
          <a:sx n="110" d="100"/>
          <a:sy n="110" d="100"/>
        </p:scale>
        <p:origin x="235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258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3D5DC-F34E-49BF-9D4C-A5ED0BAD1206}" type="datetimeFigureOut">
              <a:rPr lang="ko-KR" altLang="en-US" smtClean="0"/>
              <a:pPr/>
              <a:t>2022-07-14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80538"/>
            <a:ext cx="2922588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9525" y="9380538"/>
            <a:ext cx="2922588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FA4CA-BF4D-44F0-A711-610F3D3CA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7453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53E49D-A5BA-4358-8D9B-0F428F2DB547}" type="datetimeFigureOut">
              <a:rPr lang="ko-KR" altLang="en-US"/>
              <a:pPr>
                <a:defRPr/>
              </a:pPr>
              <a:t>2022-07-14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75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688" y="4691063"/>
            <a:ext cx="5394325" cy="4443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9525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8B03373-EA4A-49A4-B70A-3F2E3DAD25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112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03373-EA4A-49A4-B70A-3F2E3DAD25FF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85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E6758-1582-4E93-8569-7828F5A3297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F8CE1-FED1-4654-837E-35965F6847A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8DCFC-AE8D-4E21-867A-A9A9DA255C9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9A862-1FD8-43A1-B678-19EAC3CEC07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1D814-A891-4ABD-BFC5-EB45B7098A0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DE596-D733-4498-986E-ED4459A4A0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50D8E-7C71-4872-8466-BB91F0C4DD4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E6A16-72C1-4854-9063-C378A7A04F6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F4DBF-F1B5-4E26-A8F1-C85016F350F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2BC45-E6FB-47C4-AEAA-D3EE4A2D376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86FE2-3846-4E68-9B1A-806084BEBA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5221E-2B22-4275-9EC9-4FD1C248C37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99238" y="6402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FB7E544-3835-412B-8CAF-4EB71D233EF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29" name="Picture 14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68313" y="98425"/>
            <a:ext cx="8207375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755650" y="1630363"/>
            <a:ext cx="741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2800" dirty="0" smtClean="0"/>
              <a:t>자바스크립트 함수와 프로토타입</a:t>
            </a:r>
            <a:endParaRPr kumimoji="0" lang="ko-KR" altLang="en-US" sz="2800" dirty="0"/>
          </a:p>
        </p:txBody>
      </p:sp>
      <p:pic>
        <p:nvPicPr>
          <p:cNvPr id="12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1691680" y="260648"/>
            <a:ext cx="57241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3600" dirty="0">
                <a:solidFill>
                  <a:schemeClr val="bg1"/>
                </a:solidFill>
              </a:rPr>
              <a:t>객체지향 </a:t>
            </a:r>
            <a:r>
              <a:rPr kumimoji="0" lang="en-US" altLang="ko-KR" sz="3600" dirty="0">
                <a:solidFill>
                  <a:schemeClr val="bg1"/>
                </a:solidFill>
              </a:rPr>
              <a:t>JavaScript </a:t>
            </a:r>
            <a:r>
              <a:rPr kumimoji="0" lang="ko-KR" altLang="en-US" sz="3600" dirty="0">
                <a:solidFill>
                  <a:schemeClr val="bg1"/>
                </a:solidFill>
              </a:rPr>
              <a:t>기본</a:t>
            </a:r>
          </a:p>
        </p:txBody>
      </p:sp>
      <p:sp>
        <p:nvSpPr>
          <p:cNvPr id="17" name="슬라이드 번호 개체 틀 7"/>
          <p:cNvSpPr>
            <a:spLocks noGrp="1"/>
          </p:cNvSpPr>
          <p:nvPr>
            <p:ph type="sldNum" sz="quarter" idx="10"/>
          </p:nvPr>
        </p:nvSpPr>
        <p:spPr>
          <a:xfrm>
            <a:off x="6599238" y="6402388"/>
            <a:ext cx="2133600" cy="365125"/>
          </a:xfrm>
        </p:spPr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19" name="그림 18" descr="j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4557865"/>
            <a:ext cx="1584176" cy="1584176"/>
          </a:xfrm>
          <a:prstGeom prst="rect">
            <a:avLst/>
          </a:prstGeom>
        </p:spPr>
      </p:pic>
      <p:pic>
        <p:nvPicPr>
          <p:cNvPr id="21" name="그림 20" descr="images (1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42867" y="5366454"/>
            <a:ext cx="2113509" cy="721015"/>
          </a:xfrm>
          <a:prstGeom prst="rect">
            <a:avLst/>
          </a:prstGeom>
        </p:spPr>
      </p:pic>
      <p:pic>
        <p:nvPicPr>
          <p:cNvPr id="24" name="그림 23" descr="다운로드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87624" y="4183165"/>
            <a:ext cx="1512168" cy="368902"/>
          </a:xfrm>
          <a:prstGeom prst="rect">
            <a:avLst/>
          </a:prstGeom>
        </p:spPr>
      </p:pic>
      <p:pic>
        <p:nvPicPr>
          <p:cNvPr id="25" name="그림 24" descr="다운로드 (1)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72200" y="3944567"/>
            <a:ext cx="1005707" cy="1191226"/>
          </a:xfrm>
          <a:prstGeom prst="rect">
            <a:avLst/>
          </a:prstGeom>
        </p:spPr>
      </p:pic>
      <p:pic>
        <p:nvPicPr>
          <p:cNvPr id="26" name="그림 25" descr="images (2)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31640" y="5105202"/>
            <a:ext cx="1203260" cy="84407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568" y="3393968"/>
            <a:ext cx="2050351" cy="57816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49" y="2708920"/>
            <a:ext cx="1840411" cy="77659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853333"/>
            <a:ext cx="1591641" cy="51045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메서드로</a:t>
            </a:r>
            <a:r>
              <a:rPr lang="ko-KR" altLang="en-US" sz="2000" dirty="0" smtClean="0"/>
              <a:t> 호출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객체에 정의된 </a:t>
            </a:r>
            <a:r>
              <a:rPr lang="ko-KR" altLang="en-US" b="0" dirty="0" err="1" smtClean="0"/>
              <a:t>메서드를</a:t>
            </a:r>
            <a:r>
              <a:rPr lang="ko-KR" altLang="en-US" b="0" dirty="0" smtClean="0"/>
              <a:t> 호출할 때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객체</a:t>
            </a:r>
            <a:r>
              <a:rPr lang="en-US" altLang="ko-KR" b="0" dirty="0" smtClean="0"/>
              <a:t>.</a:t>
            </a:r>
            <a:r>
              <a:rPr lang="ko-KR" altLang="en-US" b="0" dirty="0" err="1" smtClean="0"/>
              <a:t>메서드명</a:t>
            </a:r>
            <a:r>
              <a:rPr lang="en-US" altLang="ko-KR" b="0" dirty="0" smtClean="0"/>
              <a:t>()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this</a:t>
            </a:r>
            <a:r>
              <a:rPr lang="ko-KR" altLang="en-US" dirty="0" smtClean="0">
                <a:solidFill>
                  <a:srgbClr val="0070C0"/>
                </a:solidFill>
              </a:rPr>
              <a:t>는 메서드를 정의한 객체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>
              <a:buFontTx/>
              <a:buChar char="•"/>
            </a:pPr>
            <a:r>
              <a:rPr lang="en-US" altLang="ko-KR" b="0" dirty="0" smtClean="0"/>
              <a:t> this</a:t>
            </a:r>
            <a:r>
              <a:rPr lang="ko-KR" altLang="en-US" b="0" dirty="0" smtClean="0"/>
              <a:t>는 생성된 객체를 참조하므로 객체에 종속적인 속성을 부여하는게 가능</a:t>
            </a:r>
            <a:endParaRPr lang="en-US" altLang="ko-KR" b="0" dirty="0" smtClean="0"/>
          </a:p>
          <a:p>
            <a:pPr lvl="2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함수를 하나만 정의하고 여러 객체에서 </a:t>
            </a:r>
            <a:r>
              <a:rPr lang="ko-KR" altLang="en-US" b="0" dirty="0" err="1" smtClean="0"/>
              <a:t>메서드로</a:t>
            </a:r>
            <a:r>
              <a:rPr lang="ko-KR" altLang="en-US" b="0" dirty="0" smtClean="0"/>
              <a:t> 사용</a:t>
            </a:r>
            <a:endParaRPr lang="en-US" altLang="ko-KR" b="0" dirty="0" smtClean="0"/>
          </a:p>
          <a:p>
            <a:pPr lvl="2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자바스크립트로 객체지향 프로그래밍을 가능하게 하는 중요한 특징</a:t>
            </a:r>
            <a:endParaRPr lang="en-US" altLang="ko-KR" b="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71600" y="3356992"/>
          <a:ext cx="3456384" cy="1800200"/>
        </p:xfrm>
        <a:graphic>
          <a:graphicData uri="http://schemas.openxmlformats.org/drawingml/2006/table">
            <a:tbl>
              <a:tblPr/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 smtClean="0">
                        <a:solidFill>
                          <a:srgbClr val="7F0055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o = {};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o.whatever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console.log(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o.whatever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933056"/>
            <a:ext cx="410869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함수 호출 방법</a:t>
            </a:r>
            <a:r>
              <a:rPr lang="en-US" altLang="ko-KR" sz="2800" dirty="0" smtClean="0">
                <a:solidFill>
                  <a:schemeClr val="bg1"/>
                </a:solidFill>
              </a:rPr>
              <a:t>(2/4)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8" name="한쪽 모서리가 잘린 사각형 7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102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8" descr="코딩아이콘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99992" y="764704"/>
            <a:ext cx="394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ex04-09, 23, ex03-18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apply(), call() </a:t>
            </a:r>
            <a:r>
              <a:rPr lang="ko-KR" altLang="en-US" sz="2000" dirty="0" err="1" smtClean="0"/>
              <a:t>메서드로</a:t>
            </a:r>
            <a:r>
              <a:rPr lang="ko-KR" altLang="en-US" sz="2000" dirty="0" smtClean="0"/>
              <a:t> 호출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smtClean="0"/>
              <a:t>함수에 </a:t>
            </a:r>
            <a:r>
              <a:rPr lang="ko-KR" altLang="en-US" b="0" dirty="0" smtClean="0"/>
              <a:t>정의된 메서드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</a:t>
            </a:r>
            <a:r>
              <a:rPr lang="en-US" altLang="ko-KR" b="0" dirty="0" smtClean="0"/>
              <a:t>.apply(), </a:t>
            </a:r>
            <a:r>
              <a:rPr lang="ko-KR" altLang="en-US" b="0" dirty="0" smtClean="0"/>
              <a:t>함수</a:t>
            </a:r>
            <a:r>
              <a:rPr lang="en-US" altLang="ko-KR" b="0" dirty="0" smtClean="0"/>
              <a:t>.call() </a:t>
            </a:r>
            <a:r>
              <a:rPr lang="ko-KR" altLang="en-US" b="0" dirty="0" smtClean="0"/>
              <a:t>형태로 호출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this</a:t>
            </a:r>
            <a:r>
              <a:rPr lang="ko-KR" altLang="en-US" dirty="0" smtClean="0">
                <a:solidFill>
                  <a:srgbClr val="0070C0"/>
                </a:solidFill>
              </a:rPr>
              <a:t>는 </a:t>
            </a:r>
            <a:r>
              <a:rPr lang="en-US" altLang="ko-KR" dirty="0" smtClean="0">
                <a:solidFill>
                  <a:srgbClr val="0070C0"/>
                </a:solidFill>
              </a:rPr>
              <a:t>apply(), call() </a:t>
            </a:r>
            <a:r>
              <a:rPr lang="ko-KR" altLang="en-US" dirty="0" err="1" smtClean="0">
                <a:solidFill>
                  <a:srgbClr val="0070C0"/>
                </a:solidFill>
              </a:rPr>
              <a:t>메소드의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ko-KR" altLang="en-US" dirty="0" err="1" smtClean="0">
                <a:solidFill>
                  <a:srgbClr val="0070C0"/>
                </a:solidFill>
              </a:rPr>
              <a:t>첫번째</a:t>
            </a:r>
            <a:r>
              <a:rPr lang="ko-KR" altLang="en-US" dirty="0" smtClean="0">
                <a:solidFill>
                  <a:srgbClr val="0070C0"/>
                </a:solidFill>
              </a:rPr>
              <a:t> 인자로 전달되는 객체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>
              <a:buFontTx/>
              <a:buChar char="•"/>
            </a:pPr>
            <a:r>
              <a:rPr lang="en-US" altLang="ko-KR" b="0" dirty="0" smtClean="0"/>
              <a:t> this</a:t>
            </a:r>
            <a:r>
              <a:rPr lang="ko-KR" altLang="en-US" b="0" dirty="0" smtClean="0"/>
              <a:t>를 명시적으로 지정할 수 있음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err="1" smtClean="0"/>
              <a:t>콜백</a:t>
            </a:r>
            <a:r>
              <a:rPr lang="ko-KR" altLang="en-US" b="0" dirty="0" smtClean="0"/>
              <a:t> 함수 호출 시 주로 사용</a:t>
            </a: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apply(p1, p2) </a:t>
            </a:r>
            <a:r>
              <a:rPr lang="ko-KR" altLang="en-US" sz="2000" dirty="0" err="1" smtClean="0"/>
              <a:t>메서드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두 개의 매개변수를 가짐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첫 번째 매개변수</a:t>
            </a:r>
            <a:r>
              <a:rPr lang="en-US" altLang="ko-KR" b="0" dirty="0" smtClean="0"/>
              <a:t>(p1)</a:t>
            </a:r>
            <a:r>
              <a:rPr lang="ko-KR" altLang="en-US" b="0" dirty="0" smtClean="0"/>
              <a:t>에는 </a:t>
            </a:r>
            <a:r>
              <a:rPr lang="en-US" altLang="ko-KR" b="0" dirty="0" smtClean="0"/>
              <a:t>this</a:t>
            </a:r>
            <a:r>
              <a:rPr lang="ko-KR" altLang="en-US" b="0" dirty="0" smtClean="0"/>
              <a:t>로 사용할 객체를 전달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두 번째 매개변수</a:t>
            </a:r>
            <a:r>
              <a:rPr lang="en-US" altLang="ko-KR" b="0" dirty="0" smtClean="0"/>
              <a:t>(p2)</a:t>
            </a:r>
            <a:r>
              <a:rPr lang="ko-KR" altLang="en-US" b="0" dirty="0" smtClean="0"/>
              <a:t>에는 함수에 전달할 인자값 배열</a:t>
            </a: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call(p1, p2, p3, …) </a:t>
            </a:r>
            <a:r>
              <a:rPr lang="ko-KR" altLang="en-US" sz="2000" dirty="0" err="1" smtClean="0"/>
              <a:t>메서드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여러 개의 매개변수를 가짐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첫 번째 매개변수</a:t>
            </a:r>
            <a:r>
              <a:rPr lang="en-US" altLang="ko-KR" b="0" dirty="0" smtClean="0"/>
              <a:t>(p1)</a:t>
            </a:r>
            <a:r>
              <a:rPr lang="ko-KR" altLang="en-US" b="0" dirty="0" smtClean="0"/>
              <a:t>에는 </a:t>
            </a:r>
            <a:r>
              <a:rPr lang="en-US" altLang="ko-KR" b="0" dirty="0" smtClean="0"/>
              <a:t>this</a:t>
            </a:r>
            <a:r>
              <a:rPr lang="ko-KR" altLang="en-US" b="0" dirty="0" smtClean="0"/>
              <a:t>로 사용할 객체를 전달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두 번째 이후의 매개변수</a:t>
            </a:r>
            <a:r>
              <a:rPr lang="en-US" altLang="ko-KR" b="0" dirty="0" smtClean="0"/>
              <a:t>(p2, p3, …)</a:t>
            </a:r>
            <a:r>
              <a:rPr lang="ko-KR" altLang="en-US" b="0" dirty="0" smtClean="0"/>
              <a:t>에는 함수에 전달할 인자값을 차례대로 지정</a:t>
            </a:r>
            <a:endParaRPr lang="en-US" altLang="ko-KR" b="0" dirty="0" smtClean="0"/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함수 호출 방법</a:t>
            </a:r>
            <a:r>
              <a:rPr lang="en-US" altLang="ko-KR" sz="2800" dirty="0" smtClean="0">
                <a:solidFill>
                  <a:schemeClr val="bg1"/>
                </a:solidFill>
              </a:rPr>
              <a:t>(3/4)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115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ex04-23, 01, 26, 27, 26-01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배열의 </a:t>
            </a:r>
            <a:r>
              <a:rPr lang="en-US" altLang="ko-KR" sz="2000" dirty="0" smtClean="0"/>
              <a:t>push() </a:t>
            </a:r>
            <a:r>
              <a:rPr lang="ko-KR" altLang="en-US" sz="2000" dirty="0" err="1" smtClean="0"/>
              <a:t>메서드</a:t>
            </a:r>
            <a:r>
              <a:rPr lang="ko-KR" altLang="en-US" sz="2000" dirty="0" smtClean="0"/>
              <a:t> 기능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배열의 마지막에 지정한 요소를 추가한다</a:t>
            </a:r>
            <a:r>
              <a:rPr lang="en-US" altLang="ko-KR" b="0" dirty="0" smtClean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this</a:t>
            </a:r>
            <a:r>
              <a:rPr lang="ko-KR" altLang="en-US" b="0" dirty="0" smtClean="0"/>
              <a:t>로 지정된 </a:t>
            </a:r>
            <a:r>
              <a:rPr lang="en-US" altLang="ko-KR" b="0" dirty="0" smtClean="0"/>
              <a:t>Array </a:t>
            </a:r>
            <a:r>
              <a:rPr lang="ko-KR" altLang="en-US" b="0" dirty="0" smtClean="0"/>
              <a:t>객체의 </a:t>
            </a:r>
            <a:r>
              <a:rPr lang="en-US" altLang="ko-KR" b="0" dirty="0" smtClean="0"/>
              <a:t>length </a:t>
            </a:r>
            <a:r>
              <a:rPr lang="ko-KR" altLang="en-US" b="0" dirty="0" smtClean="0"/>
              <a:t>속성값에 해당하는 속성을 만들고 지정한 요소를 저장한 후 </a:t>
            </a:r>
            <a:r>
              <a:rPr lang="en-US" altLang="ko-KR" b="0" dirty="0" smtClean="0"/>
              <a:t>length</a:t>
            </a:r>
            <a:r>
              <a:rPr lang="ko-KR" altLang="en-US" b="0" dirty="0" smtClean="0"/>
              <a:t>를 하나 증가시킨다</a:t>
            </a:r>
            <a:r>
              <a:rPr lang="en-US" altLang="ko-KR" b="0" dirty="0" smtClean="0"/>
              <a:t>.</a:t>
            </a:r>
          </a:p>
          <a:p>
            <a:pPr lvl="1"/>
            <a:endParaRPr lang="en-US" altLang="ko-KR" b="0" dirty="0" smtClean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Array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push() </a:t>
            </a:r>
            <a:r>
              <a:rPr lang="ko-KR" altLang="en-US" sz="2000" dirty="0" err="1" smtClean="0"/>
              <a:t>메서드를</a:t>
            </a:r>
            <a:r>
              <a:rPr lang="ko-KR" altLang="en-US" sz="2000" dirty="0" smtClean="0"/>
              <a:t> 이용하여 객체를 배열처럼 동작시키기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length </a:t>
            </a:r>
            <a:r>
              <a:rPr lang="ko-KR" altLang="en-US" b="0" dirty="0" smtClean="0"/>
              <a:t>속성 추가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b="0" dirty="0" err="1" smtClean="0"/>
              <a:t>Array.prototype.push.call</a:t>
            </a:r>
            <a:r>
              <a:rPr lang="en-US" altLang="ko-KR" b="0" dirty="0" smtClean="0"/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객체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추가할 요소</a:t>
            </a:r>
            <a:r>
              <a:rPr lang="en-US" altLang="ko-KR" b="0" dirty="0" smtClean="0"/>
              <a:t>)</a:t>
            </a:r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prototype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err="1" smtClean="0"/>
              <a:t>생성자</a:t>
            </a:r>
            <a:r>
              <a:rPr lang="ko-KR" altLang="en-US" b="0" dirty="0" smtClean="0"/>
              <a:t> 함수를 통해 생성되는 객체의 </a:t>
            </a:r>
            <a:r>
              <a:rPr lang="ko-KR" altLang="en-US" b="0" dirty="0" err="1" smtClean="0"/>
              <a:t>메서드를</a:t>
            </a:r>
            <a:r>
              <a:rPr lang="ko-KR" altLang="en-US" b="0" smtClean="0"/>
              <a:t> 정의하는 </a:t>
            </a:r>
            <a:r>
              <a:rPr lang="ko-KR" altLang="en-US" b="0" dirty="0" smtClean="0"/>
              <a:t>속성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모든 함수에 자동으로 할당됨</a:t>
            </a:r>
            <a:endParaRPr lang="en-US" altLang="ko-KR" b="0" dirty="0" smtClean="0"/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함수 호출 방법</a:t>
            </a:r>
            <a:r>
              <a:rPr lang="en-US" altLang="ko-KR" sz="2800" dirty="0" smtClean="0">
                <a:solidFill>
                  <a:schemeClr val="bg1"/>
                </a:solidFill>
              </a:rPr>
              <a:t>(3/4)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65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ex03-18.js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apply() </a:t>
            </a:r>
            <a:r>
              <a:rPr lang="ko-KR" altLang="en-US" sz="2000" dirty="0" smtClean="0"/>
              <a:t>활용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배열 데이터를 각각의 매개변수로 분리하여 전달할 때</a:t>
            </a: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Math.min(n1, n2, n3, ...)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Math.max(n1, n2, n3, ...)</a:t>
            </a:r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kern="0" dirty="0" err="1" smtClean="0">
                <a:solidFill>
                  <a:srgbClr val="7F0055"/>
                </a:solidFill>
                <a:cs typeface="Times New Roman"/>
              </a:rPr>
              <a:t>var</a:t>
            </a:r>
            <a:r>
              <a:rPr lang="en-US" altLang="ko-KR" b="0" kern="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altLang="ko-KR" b="0" dirty="0" smtClean="0"/>
              <a:t>a = [e1, e2, e2, ...];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Math.min(a[0], a[1], a[2], ...???)</a:t>
            </a:r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b="0" dirty="0" err="1" smtClean="0"/>
              <a:t>Math.min.apply</a:t>
            </a:r>
            <a:r>
              <a:rPr lang="en-US" altLang="ko-KR" b="0" dirty="0" smtClean="0"/>
              <a:t>(Math, </a:t>
            </a:r>
            <a:r>
              <a:rPr lang="en-US" altLang="ko-KR" b="0" smtClean="0"/>
              <a:t>a)</a:t>
            </a:r>
          </a:p>
          <a:p>
            <a:pPr lvl="1">
              <a:buFontTx/>
              <a:buChar char="•"/>
            </a:pPr>
            <a:endParaRPr lang="en-US" altLang="ko-KR" b="0"/>
          </a:p>
          <a:p>
            <a:pPr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 smtClean="0"/>
              <a:t>스프레드 문법</a:t>
            </a:r>
            <a:r>
              <a:rPr lang="en-US" altLang="ko-KR" sz="2000" smtClean="0"/>
              <a:t> </a:t>
            </a:r>
            <a:r>
              <a:rPr lang="ko-KR" altLang="en-US" sz="2000" smtClean="0"/>
              <a:t>활용</a:t>
            </a:r>
            <a:r>
              <a:rPr lang="en-US" altLang="ko-KR" sz="2000" smtClean="0"/>
              <a:t>(ES6)</a:t>
            </a:r>
            <a:endParaRPr lang="en-US" altLang="ko-KR" sz="2000"/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en-US" altLang="ko-KR" b="0" smtClean="0"/>
              <a:t>Math.min(...a)</a:t>
            </a:r>
            <a:endParaRPr lang="en-US" altLang="ko-KR" b="0" dirty="0" smtClean="0"/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함수 호출 방법</a:t>
            </a:r>
            <a:r>
              <a:rPr lang="en-US" altLang="ko-KR" sz="2800" dirty="0" smtClean="0">
                <a:solidFill>
                  <a:schemeClr val="bg1"/>
                </a:solidFill>
              </a:rPr>
              <a:t>(3/4)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5" name="그림 4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etc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/smallest.js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생성자 함수</a:t>
            </a:r>
            <a:r>
              <a:rPr lang="en-US" altLang="ko-KR" sz="2000" b="0" dirty="0" smtClean="0"/>
              <a:t>(</a:t>
            </a:r>
            <a:r>
              <a:rPr lang="ko-KR" altLang="en-US" sz="2000" b="0" dirty="0" smtClean="0"/>
              <a:t>객체지향 언어의 클래스와 비슷</a:t>
            </a:r>
            <a:r>
              <a:rPr lang="en-US" altLang="ko-KR" sz="2000" b="0" dirty="0" smtClean="0"/>
              <a:t>)</a:t>
            </a:r>
            <a:r>
              <a:rPr lang="ko-KR" altLang="en-US" sz="2000" dirty="0" smtClean="0"/>
              <a:t> 호출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함수를 생성자로 사용할 경우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new </a:t>
            </a:r>
            <a:r>
              <a:rPr lang="ko-KR" altLang="en-US" b="0" dirty="0" err="1" smtClean="0"/>
              <a:t>함수명</a:t>
            </a:r>
            <a:r>
              <a:rPr lang="en-US" altLang="ko-KR" b="0" dirty="0" smtClean="0"/>
              <a:t>()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this</a:t>
            </a:r>
            <a:r>
              <a:rPr lang="ko-KR" altLang="en-US" dirty="0" smtClean="0">
                <a:solidFill>
                  <a:srgbClr val="0070C0"/>
                </a:solidFill>
              </a:rPr>
              <a:t>는 생성자를 통해 생성된 객체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>
              <a:buFontTx/>
              <a:buChar char="•"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생성자로</a:t>
            </a:r>
            <a:r>
              <a:rPr lang="ko-KR" altLang="en-US" sz="2000" dirty="0" smtClean="0"/>
              <a:t> 호출될 때의 내부 동작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비어있는 객체를 새로 생성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새로 생성된 객체는 </a:t>
            </a:r>
            <a:r>
              <a:rPr lang="en-US" altLang="ko-KR" b="0" dirty="0" smtClean="0"/>
              <a:t>this </a:t>
            </a:r>
            <a:r>
              <a:rPr lang="ko-KR" altLang="en-US" b="0" dirty="0" smtClean="0"/>
              <a:t>매개변수로 </a:t>
            </a:r>
            <a:r>
              <a:rPr lang="ko-KR" altLang="en-US" b="0" dirty="0" err="1" smtClean="0"/>
              <a:t>생성자</a:t>
            </a:r>
            <a:r>
              <a:rPr lang="ko-KR" altLang="en-US" b="0" dirty="0" smtClean="0"/>
              <a:t> 함수에 전달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명시적으로 반환하는 객체가 없다면 생성된 객체를 반환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객체지향 프로그램의 </a:t>
            </a:r>
            <a:r>
              <a:rPr lang="en-US" altLang="ko-KR" dirty="0" smtClean="0">
                <a:solidFill>
                  <a:srgbClr val="0070C0"/>
                </a:solidFill>
              </a:rPr>
              <a:t>new </a:t>
            </a:r>
            <a:r>
              <a:rPr lang="ko-KR" altLang="en-US" dirty="0" smtClean="0">
                <a:solidFill>
                  <a:srgbClr val="0070C0"/>
                </a:solidFill>
              </a:rPr>
              <a:t>연산자와 비슷한 동작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생성자를</a:t>
            </a:r>
            <a:r>
              <a:rPr lang="ko-KR" altLang="en-US" sz="2000" dirty="0" smtClean="0"/>
              <a:t> 작성할 때 고려해야 할 것들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일반 함수처럼 호출할 수 있지만 이럴 경우 </a:t>
            </a:r>
            <a:r>
              <a:rPr lang="ko-KR" altLang="en-US" b="0" dirty="0" err="1" smtClean="0"/>
              <a:t>생성자</a:t>
            </a:r>
            <a:r>
              <a:rPr lang="ko-KR" altLang="en-US" b="0" dirty="0" smtClean="0"/>
              <a:t> 내부의 </a:t>
            </a:r>
            <a:r>
              <a:rPr lang="en-US" altLang="ko-KR" b="0" dirty="0" smtClean="0"/>
              <a:t>this</a:t>
            </a:r>
            <a:r>
              <a:rPr lang="ko-KR" altLang="en-US" b="0" dirty="0" smtClean="0"/>
              <a:t>는 </a:t>
            </a:r>
            <a:r>
              <a:rPr lang="en-US" altLang="ko-KR" b="0" dirty="0" smtClean="0"/>
              <a:t>window</a:t>
            </a:r>
            <a:r>
              <a:rPr lang="ko-KR" altLang="en-US" b="0" dirty="0" smtClean="0"/>
              <a:t> 객체를 가리키므로 객체에 종속적인 값을 지정할 수 없으므로 의미가 없다</a:t>
            </a:r>
            <a:r>
              <a:rPr lang="en-US" altLang="ko-KR" b="0" dirty="0" smtClean="0"/>
              <a:t>.</a:t>
            </a:r>
          </a:p>
          <a:p>
            <a:pPr lvl="1">
              <a:buFontTx/>
              <a:buChar char="•"/>
            </a:pPr>
            <a:r>
              <a:rPr lang="ko-KR" altLang="en-US" b="0" dirty="0" smtClean="0"/>
              <a:t> 명명</a:t>
            </a:r>
            <a:r>
              <a:rPr lang="en-US" altLang="ko-KR" b="0" dirty="0" smtClean="0"/>
              <a:t>(naming) </a:t>
            </a:r>
            <a:r>
              <a:rPr lang="ko-KR" altLang="en-US" b="0" dirty="0" smtClean="0"/>
              <a:t>규칙</a:t>
            </a:r>
            <a:endParaRPr lang="en-US" altLang="ko-KR" b="0" dirty="0" smtClean="0"/>
          </a:p>
          <a:p>
            <a:pPr lvl="2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일반 함수</a:t>
            </a:r>
            <a:r>
              <a:rPr lang="en-US" altLang="ko-KR" b="0" dirty="0" smtClean="0"/>
              <a:t>:</a:t>
            </a:r>
            <a:r>
              <a:rPr lang="ko-KR" altLang="en-US" b="0" dirty="0" smtClean="0"/>
              <a:t> 작업할 동작을 나타내는 동사로 이름 짓고 소문자로 시작</a:t>
            </a:r>
            <a:endParaRPr lang="en-US" altLang="ko-KR" b="0" dirty="0" smtClean="0"/>
          </a:p>
          <a:p>
            <a:pPr lvl="2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err="1" smtClean="0"/>
              <a:t>생성자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생성할 객체를 나타내는 명사로 이름 짓고 대문자로 시작</a:t>
            </a:r>
            <a:endParaRPr lang="en-US" altLang="ko-KR" dirty="0" smtClean="0"/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함수 호출 방법</a:t>
            </a:r>
            <a:r>
              <a:rPr lang="en-US" altLang="ko-KR" sz="2800" dirty="0" smtClean="0">
                <a:solidFill>
                  <a:schemeClr val="bg1"/>
                </a:solidFill>
              </a:rPr>
              <a:t>(4/4)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109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ex04-28, 30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자바스크립트의 생성자 함수들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dirty="0" smtClean="0"/>
              <a:t>Function</a:t>
            </a:r>
          </a:p>
          <a:p>
            <a:pPr lvl="2">
              <a:buFontTx/>
              <a:buChar char="•"/>
            </a:pPr>
            <a:endParaRPr lang="en-US" altLang="ko-KR" b="0" dirty="0" smtClean="0"/>
          </a:p>
          <a:p>
            <a:pPr lvl="2">
              <a:buFontTx/>
              <a:buChar char="•"/>
            </a:pPr>
            <a:endParaRPr lang="en-US" altLang="ko-KR" b="0" dirty="0" smtClean="0"/>
          </a:p>
          <a:p>
            <a:pPr lvl="2">
              <a:buFontTx/>
              <a:buChar char="•"/>
            </a:pP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dirty="0" smtClean="0"/>
              <a:t>Object</a:t>
            </a:r>
          </a:p>
          <a:p>
            <a:pPr lvl="2">
              <a:buFontTx/>
              <a:buChar char="•"/>
            </a:pPr>
            <a:endParaRPr lang="en-US" altLang="ko-KR" b="0" dirty="0" smtClean="0"/>
          </a:p>
          <a:p>
            <a:pPr lvl="2">
              <a:buFontTx/>
              <a:buChar char="•"/>
            </a:pPr>
            <a:endParaRPr lang="en-US" altLang="ko-KR" b="0" dirty="0" smtClean="0"/>
          </a:p>
          <a:p>
            <a:pPr lvl="2">
              <a:buFontTx/>
              <a:buChar char="•"/>
            </a:pP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dirty="0" smtClean="0"/>
              <a:t>String, Number, Boolean</a:t>
            </a:r>
          </a:p>
          <a:p>
            <a:pPr lvl="2">
              <a:buFontTx/>
              <a:buChar char="•"/>
            </a:pPr>
            <a:endParaRPr lang="en-US" altLang="ko-KR" b="0" dirty="0" smtClean="0"/>
          </a:p>
          <a:p>
            <a:pPr lvl="2">
              <a:buFontTx/>
              <a:buChar char="•"/>
            </a:pPr>
            <a:endParaRPr lang="en-US" altLang="ko-KR" b="0" dirty="0" smtClean="0"/>
          </a:p>
          <a:p>
            <a:pPr lvl="2">
              <a:buFontTx/>
              <a:buChar char="•"/>
            </a:pPr>
            <a:endParaRPr lang="en-US" altLang="ko-KR" b="0" dirty="0" smtClean="0"/>
          </a:p>
          <a:p>
            <a:pPr lvl="2">
              <a:buFontTx/>
              <a:buChar char="•"/>
            </a:pP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dirty="0" smtClean="0"/>
              <a:t>Array</a:t>
            </a:r>
          </a:p>
          <a:p>
            <a:pPr lvl="2">
              <a:buFontTx/>
              <a:buChar char="•"/>
            </a:pPr>
            <a:endParaRPr lang="en-US" altLang="ko-KR" b="0" dirty="0" smtClean="0"/>
          </a:p>
          <a:p>
            <a:pPr lvl="2">
              <a:buFontTx/>
              <a:buChar char="•"/>
            </a:pPr>
            <a:endParaRPr lang="en-US" altLang="ko-KR" b="0" dirty="0" smtClean="0"/>
          </a:p>
          <a:p>
            <a:pPr lvl="2">
              <a:buFontTx/>
              <a:buChar char="•"/>
            </a:pP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dirty="0" smtClean="0"/>
              <a:t>Date</a:t>
            </a:r>
          </a:p>
          <a:p>
            <a:pPr lvl="1">
              <a:buFontTx/>
              <a:buChar char="•"/>
            </a:pPr>
            <a:endParaRPr lang="en-US" altLang="ko-KR" b="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43608" y="1484784"/>
          <a:ext cx="5396230" cy="648072"/>
        </p:xfrm>
        <a:graphic>
          <a:graphicData uri="http://schemas.openxmlformats.org/drawingml/2006/table">
            <a:tbl>
              <a:tblPr/>
              <a:tblGrid>
                <a:gridCol w="5396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f = </a:t>
                      </a:r>
                      <a:r>
                        <a:rPr lang="en-US" sz="1600" b="1" dirty="0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new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Function(“x””, “y”, “</a:t>
                      </a:r>
                      <a:r>
                        <a:rPr lang="en-US" sz="1600" b="1" dirty="0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return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x+y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;”);</a:t>
                      </a:r>
                      <a:endParaRPr lang="ko-KR" sz="1600" dirty="0"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function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f(x, y){ </a:t>
                      </a:r>
                      <a:r>
                        <a:rPr lang="en-US" sz="1600" b="1" dirty="0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return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x+y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; }</a:t>
                      </a:r>
                      <a:endParaRPr lang="ko-KR" sz="1600" dirty="0"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043608" y="2636912"/>
          <a:ext cx="5396230" cy="620648"/>
        </p:xfrm>
        <a:graphic>
          <a:graphicData uri="http://schemas.openxmlformats.org/drawingml/2006/table">
            <a:tbl>
              <a:tblPr/>
              <a:tblGrid>
                <a:gridCol w="5396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0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o = </a:t>
                      </a:r>
                      <a:r>
                        <a:rPr lang="en-US" sz="1600" b="1" dirty="0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new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Object();</a:t>
                      </a:r>
                      <a:endParaRPr lang="ko-KR" sz="1600" dirty="0"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o = {};</a:t>
                      </a:r>
                      <a:endParaRPr lang="ko-KR" sz="1600" dirty="0"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043608" y="3717032"/>
          <a:ext cx="5396230" cy="894968"/>
        </p:xfrm>
        <a:graphic>
          <a:graphicData uri="http://schemas.openxmlformats.org/drawingml/2006/table">
            <a:tbl>
              <a:tblPr/>
              <a:tblGrid>
                <a:gridCol w="5396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49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name = </a:t>
                      </a:r>
                      <a:r>
                        <a:rPr lang="en-US" sz="1600" b="1" dirty="0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new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String(“</a:t>
                      </a:r>
                      <a:r>
                        <a:rPr lang="ko-KR" sz="1600" dirty="0">
                          <a:solidFill>
                            <a:srgbClr val="000000"/>
                          </a:solidFill>
                          <a:latin typeface="Cambria"/>
                          <a:ea typeface="맑은 고딕"/>
                          <a:cs typeface="Apple SD 산돌고딕 Neo 무거운"/>
                        </a:rPr>
                        <a:t>김철수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”);</a:t>
                      </a:r>
                      <a:endParaRPr lang="ko-KR" sz="1600" dirty="0"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age = </a:t>
                      </a:r>
                      <a:r>
                        <a:rPr lang="en-US" sz="1600" b="1" dirty="0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new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Number(30);</a:t>
                      </a:r>
                      <a:endParaRPr lang="ko-KR" sz="1600" dirty="0"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male = </a:t>
                      </a:r>
                      <a:r>
                        <a:rPr lang="en-US" sz="1600" b="1" dirty="0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new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Boolean(</a:t>
                      </a:r>
                      <a:r>
                        <a:rPr lang="en-US" sz="1600" b="1" dirty="0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true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);</a:t>
                      </a:r>
                      <a:endParaRPr lang="ko-KR" sz="1600" dirty="0"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043608" y="5085184"/>
          <a:ext cx="5396230" cy="648072"/>
        </p:xfrm>
        <a:graphic>
          <a:graphicData uri="http://schemas.openxmlformats.org/drawingml/2006/table">
            <a:tbl>
              <a:tblPr/>
              <a:tblGrid>
                <a:gridCol w="5396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a = </a:t>
                      </a:r>
                      <a:r>
                        <a:rPr lang="en-US" sz="1600" b="1" dirty="0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new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Array();</a:t>
                      </a:r>
                      <a:endParaRPr lang="ko-KR" sz="1600" dirty="0"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a = [];</a:t>
                      </a:r>
                      <a:endParaRPr lang="ko-KR" sz="1600" dirty="0"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043608" y="6165304"/>
          <a:ext cx="5396230" cy="360040"/>
        </p:xfrm>
        <a:graphic>
          <a:graphicData uri="http://schemas.openxmlformats.org/drawingml/2006/table">
            <a:tbl>
              <a:tblPr/>
              <a:tblGrid>
                <a:gridCol w="5396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d = </a:t>
                      </a:r>
                      <a:r>
                        <a:rPr lang="en-US" sz="1600" b="1" dirty="0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new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Date();</a:t>
                      </a:r>
                      <a:endParaRPr lang="ko-KR" sz="1600" dirty="0"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함수 호출 방법</a:t>
            </a:r>
            <a:r>
              <a:rPr lang="en-US" altLang="ko-KR" sz="2800" dirty="0" smtClean="0">
                <a:solidFill>
                  <a:schemeClr val="bg1"/>
                </a:solidFill>
              </a:rPr>
              <a:t>(4/4)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익명 함수의 사용처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함수를 변수에 저장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객체의 </a:t>
            </a:r>
            <a:r>
              <a:rPr lang="ko-KR" altLang="en-US" b="0" dirty="0" err="1" smtClean="0"/>
              <a:t>메서드로</a:t>
            </a:r>
            <a:r>
              <a:rPr lang="ko-KR" altLang="en-US" b="0" dirty="0" smtClean="0"/>
              <a:t> 지정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함수의 </a:t>
            </a:r>
            <a:r>
              <a:rPr lang="ko-KR" altLang="en-US" b="0" dirty="0" err="1" smtClean="0"/>
              <a:t>인자값으로</a:t>
            </a:r>
            <a:r>
              <a:rPr lang="ko-KR" altLang="en-US" b="0" dirty="0" smtClean="0"/>
              <a:t> 전달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ko-KR" altLang="en-US" b="0" dirty="0" smtClean="0"/>
              <a:t> 함수가 사용되는 코드가 한번만 나타난다면 불필요한 이름을 지정할 필요 없이 익명 함수로 작성한다</a:t>
            </a:r>
            <a:r>
              <a:rPr lang="en-US" altLang="ko-KR" b="0" dirty="0" smtClean="0"/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97200"/>
              </p:ext>
            </p:extLst>
          </p:nvPr>
        </p:nvGraphicFramePr>
        <p:xfrm>
          <a:off x="1809115" y="2880360"/>
          <a:ext cx="5525770" cy="195072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 smtClean="0">
                        <a:solidFill>
                          <a:srgbClr val="7F0055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f1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(){};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b="1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obj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{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f2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: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(){}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window.onload</a:t>
                      </a: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altLang="ko-KR" sz="1600" b="1" kern="0" dirty="0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(){};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setTimeout</a:t>
                      </a: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altLang="ko-KR" sz="1600" b="1" kern="0" dirty="0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(){}, 1000);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익명 함수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6" name="한쪽 모서리가 잘린 사각형 5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90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ex04-15.html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err="1" smtClean="0"/>
              <a:t>콜백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프로그램이 실행되는 동안 어떤 함수가 적절한 시점에 </a:t>
            </a:r>
            <a:r>
              <a:rPr lang="en-US" altLang="ko-KR" b="0" dirty="0" smtClean="0"/>
              <a:t>“</a:t>
            </a:r>
            <a:r>
              <a:rPr lang="ko-KR" altLang="en-US" b="0" dirty="0" smtClean="0"/>
              <a:t>다시 호출</a:t>
            </a:r>
            <a:r>
              <a:rPr lang="en-US" altLang="ko-KR" b="0" dirty="0" smtClean="0"/>
              <a:t>”</a:t>
            </a:r>
            <a:r>
              <a:rPr lang="ko-KR" altLang="en-US" b="0" dirty="0" smtClean="0"/>
              <a:t>된다는 의미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특정한 상황이 되거나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이벤트 발생</a:t>
            </a:r>
            <a:r>
              <a:rPr lang="en-US" altLang="ko-KR" b="0" dirty="0" smtClean="0"/>
              <a:t>) </a:t>
            </a:r>
            <a:r>
              <a:rPr lang="ko-KR" altLang="en-US" b="0" dirty="0" smtClean="0"/>
              <a:t>지정한 시간이 흐르면</a:t>
            </a:r>
            <a:r>
              <a:rPr lang="en-US" altLang="ko-KR" b="0" dirty="0" smtClean="0"/>
              <a:t>(timeout) </a:t>
            </a:r>
            <a:r>
              <a:rPr lang="ko-KR" altLang="en-US" b="0" dirty="0" smtClean="0"/>
              <a:t>또는 특정 작업의 수행이 끝나면 호출하도록 지정한 함수</a:t>
            </a:r>
            <a:endParaRPr lang="en-US" altLang="ko-KR" b="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03648" y="2420888"/>
          <a:ext cx="6336704" cy="3169920"/>
        </p:xfrm>
        <a:graphic>
          <a:graphicData uri="http://schemas.openxmlformats.org/drawingml/2006/table">
            <a:tbl>
              <a:tblPr/>
              <a:tblGrid>
                <a:gridCol w="6336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 smtClean="0">
                        <a:solidFill>
                          <a:srgbClr val="000000"/>
                        </a:solidFill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setTimeout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(){</a:t>
                      </a:r>
                      <a:endParaRPr lang="ko-KR" sz="1600" b="1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	console.log(</a:t>
                      </a:r>
                      <a:r>
                        <a:rPr lang="en-US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"1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Consolas"/>
                        </a:rPr>
                        <a:t>초가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Consolas"/>
                        </a:rPr>
                        <a:t>흐름</a:t>
                      </a:r>
                      <a:r>
                        <a:rPr lang="en-US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}, 1000);</a:t>
                      </a:r>
                      <a:endParaRPr lang="ko-KR" sz="1600" b="1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		</a:t>
                      </a:r>
                      <a:endParaRPr lang="ko-KR" sz="1600" b="1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window.onload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(){</a:t>
                      </a:r>
                      <a:endParaRPr lang="ko-KR" sz="1600" b="1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	console.log(</a:t>
                      </a:r>
                      <a:r>
                        <a:rPr lang="en-US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Consolas"/>
                        </a:rPr>
                        <a:t>페이지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Consolas"/>
                        </a:rPr>
                        <a:t>로딩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Consolas"/>
                        </a:rPr>
                        <a:t>완료</a:t>
                      </a:r>
                      <a:r>
                        <a:rPr lang="en-US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}</a:t>
                      </a:r>
                      <a:endParaRPr lang="ko-KR" sz="1600" b="1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		</a:t>
                      </a:r>
                      <a:endParaRPr lang="ko-KR" sz="1600" b="1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someFunction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(){</a:t>
                      </a:r>
                      <a:endParaRPr lang="ko-KR" sz="1600" b="1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	console.log(</a:t>
                      </a:r>
                      <a:r>
                        <a:rPr lang="en-US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600" b="1" kern="0" dirty="0" err="1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someFunction</a:t>
                      </a:r>
                      <a:r>
                        <a:rPr lang="en-US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Consolas"/>
                        </a:rPr>
                        <a:t>수행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600" b="1" kern="0" dirty="0" err="1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Consolas"/>
                        </a:rPr>
                        <a:t>완료후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Consolas"/>
                        </a:rPr>
                        <a:t>처리할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Consolas"/>
                        </a:rPr>
                        <a:t>일</a:t>
                      </a:r>
                      <a:r>
                        <a:rPr lang="en-US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});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콜백 함수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7" name="한쪽 모서리가 잘린 사각형 6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90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8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ex04-15.html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객체지향 언어의 오버로딩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Java, C#, Smalltalk, Ruby, Scala </a:t>
            </a:r>
            <a:r>
              <a:rPr lang="ko-KR" altLang="en-US" b="0" dirty="0" smtClean="0"/>
              <a:t>등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동일한 이름의 </a:t>
            </a:r>
            <a:r>
              <a:rPr lang="ko-KR" altLang="en-US" b="0" dirty="0" err="1" smtClean="0"/>
              <a:t>메서드를</a:t>
            </a:r>
            <a:r>
              <a:rPr lang="ko-KR" altLang="en-US" b="0" dirty="0" smtClean="0"/>
              <a:t> 여러 개 정의하는 것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매개변수의 개수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타입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또는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순서를 다르게 하여 각 </a:t>
            </a:r>
            <a:r>
              <a:rPr lang="ko-KR" altLang="en-US" b="0" dirty="0" err="1" smtClean="0"/>
              <a:t>메서드를</a:t>
            </a:r>
            <a:r>
              <a:rPr lang="ko-KR" altLang="en-US" b="0" dirty="0" smtClean="0"/>
              <a:t> 구분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하나의 </a:t>
            </a:r>
            <a:r>
              <a:rPr lang="ko-KR" altLang="en-US" b="0" dirty="0" err="1" smtClean="0"/>
              <a:t>메서드명</a:t>
            </a:r>
            <a:r>
              <a:rPr lang="ko-KR" altLang="en-US" b="0" dirty="0" smtClean="0"/>
              <a:t> 만 기억하면 쉽게 사용 가능</a:t>
            </a: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b="0" dirty="0" err="1" smtClean="0"/>
              <a:t>System.out.println</a:t>
            </a:r>
            <a:r>
              <a:rPr lang="en-US" altLang="ko-KR" b="0" dirty="0" smtClean="0"/>
              <a:t>(String </a:t>
            </a:r>
            <a:r>
              <a:rPr lang="en-US" altLang="ko-KR" b="0" dirty="0" err="1" smtClean="0"/>
              <a:t>str</a:t>
            </a:r>
            <a:r>
              <a:rPr lang="en-US" altLang="ko-KR" b="0" dirty="0" smtClean="0"/>
              <a:t>)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b="0" dirty="0" err="1" smtClean="0"/>
              <a:t>System.out.println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int</a:t>
            </a:r>
            <a:r>
              <a:rPr lang="en-US" altLang="ko-KR" b="0" dirty="0" smtClean="0"/>
              <a:t> </a:t>
            </a:r>
            <a:r>
              <a:rPr lang="en-US" altLang="ko-KR" b="0" dirty="0" err="1" smtClean="0"/>
              <a:t>i</a:t>
            </a:r>
            <a:r>
              <a:rPr lang="en-US" altLang="ko-KR" b="0" dirty="0" smtClean="0"/>
              <a:t>)</a:t>
            </a:r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자바스크립트의 오버로딩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동일한 이름의 함수가 여러 개 정의되면 마지막에 정의한 함수만 남음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매개변수의 타입과 개수를 구별하지 않으므로 오버로딩 불가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모든 함수에 암묵적으로 전달되는 </a:t>
            </a:r>
            <a:r>
              <a:rPr lang="en-US" altLang="ko-KR" b="0" dirty="0" smtClean="0"/>
              <a:t>arguments</a:t>
            </a:r>
            <a:r>
              <a:rPr lang="ko-KR" altLang="en-US" b="0" dirty="0" smtClean="0"/>
              <a:t>를 이용하면 비슷한 동작이 가능 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단일 함수 내에서 </a:t>
            </a:r>
            <a:r>
              <a:rPr lang="en-US" altLang="ko-KR" b="0" dirty="0" smtClean="0"/>
              <a:t>arguments</a:t>
            </a:r>
            <a:r>
              <a:rPr lang="ko-KR" altLang="en-US" b="0" dirty="0" smtClean="0"/>
              <a:t>의 타입이나 개수를 체크해서 다른 코드로 분기처리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b="0" dirty="0" err="1" smtClean="0"/>
              <a:t>jQuery</a:t>
            </a:r>
            <a:r>
              <a:rPr lang="en-US" altLang="ko-KR" b="0" dirty="0" smtClean="0"/>
              <a:t>() </a:t>
            </a:r>
            <a:r>
              <a:rPr lang="ko-KR" altLang="en-US" b="0" dirty="0" smtClean="0"/>
              <a:t>함수가 대표적</a:t>
            </a:r>
            <a:endParaRPr lang="en-US" altLang="ko-KR" b="0" dirty="0" smtClean="0"/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함수 오버로딩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인자의 타입으로 구분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b="0" dirty="0" err="1" smtClean="0"/>
              <a:t>typeof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연산자 이용</a:t>
            </a: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특정 매개변수의 존재 유무로 구분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undefined </a:t>
            </a:r>
            <a:r>
              <a:rPr lang="ko-KR" altLang="en-US" b="0" dirty="0" smtClean="0"/>
              <a:t>체크</a:t>
            </a: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인자의 수로 구분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b="0" dirty="0" err="1" smtClean="0"/>
              <a:t>arguments.length</a:t>
            </a:r>
            <a:endParaRPr lang="en-US" altLang="ko-KR" b="0" dirty="0" smtClean="0"/>
          </a:p>
          <a:p>
            <a:pPr lvl="2">
              <a:buFontTx/>
              <a:buChar char="•"/>
            </a:pPr>
            <a:r>
              <a:rPr lang="ko-KR" altLang="en-US" b="0" dirty="0" smtClean="0"/>
              <a:t> 모든 함수가 호출될 때 전달되는 기본 속성</a:t>
            </a:r>
            <a:endParaRPr lang="en-US" altLang="ko-KR" b="0" dirty="0" smtClean="0"/>
          </a:p>
          <a:p>
            <a:pPr lvl="2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함수가 호출될 때 전달되는 매개변수의 수</a:t>
            </a:r>
            <a:endParaRPr lang="en-US" altLang="ko-KR" b="0" dirty="0" smtClean="0"/>
          </a:p>
          <a:p>
            <a:pPr lvl="2">
              <a:buFontTx/>
              <a:buChar char="•"/>
            </a:pP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</a:t>
            </a:r>
            <a:r>
              <a:rPr lang="en-US" altLang="ko-KR" b="0" dirty="0" smtClean="0"/>
              <a:t>.length</a:t>
            </a:r>
          </a:p>
          <a:p>
            <a:pPr lvl="2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모든 함수에 기본으로 지정되는 속성</a:t>
            </a:r>
            <a:endParaRPr lang="en-US" altLang="ko-KR" b="0" dirty="0" smtClean="0"/>
          </a:p>
          <a:p>
            <a:pPr lvl="2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함수를 선언할 때 지정한 매개변수의 수</a:t>
            </a:r>
            <a:endParaRPr lang="en-US" altLang="ko-KR" b="0" dirty="0" smtClean="0"/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함수 오버로딩 기법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5" name="그림 4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/mylib.js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종 객체</a:t>
            </a:r>
            <a:r>
              <a:rPr lang="en-US" altLang="ko-KR" sz="2000" dirty="0" smtClean="0"/>
              <a:t>(First-class object)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ko-KR" altLang="en-US" b="0" dirty="0" smtClean="0"/>
              <a:t> 변수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배열 </a:t>
            </a:r>
            <a:r>
              <a:rPr lang="ko-KR" altLang="en-US" b="0" dirty="0" err="1" smtClean="0"/>
              <a:t>엘리먼트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다른 객체의 </a:t>
            </a:r>
            <a:r>
              <a:rPr lang="ko-KR" altLang="en-US" b="0" dirty="0" err="1" smtClean="0"/>
              <a:t>프로퍼티에</a:t>
            </a:r>
            <a:r>
              <a:rPr lang="ko-KR" altLang="en-US" b="0" dirty="0" smtClean="0"/>
              <a:t> 할당될 수 있다</a:t>
            </a:r>
            <a:r>
              <a:rPr lang="en-US" altLang="ko-KR" b="0" dirty="0" smtClean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함수의 인자로 전달될 수 있다</a:t>
            </a:r>
            <a:r>
              <a:rPr lang="en-US" altLang="ko-KR" b="0" dirty="0" smtClean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함수의 결과 값으로 반환될 수 있다</a:t>
            </a:r>
            <a:r>
              <a:rPr lang="en-US" altLang="ko-KR" b="0" dirty="0" smtClean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err="1" smtClean="0"/>
              <a:t>리터럴로</a:t>
            </a:r>
            <a:r>
              <a:rPr lang="ko-KR" altLang="en-US" b="0" dirty="0" smtClean="0"/>
              <a:t> 생성될 수 있다</a:t>
            </a:r>
            <a:r>
              <a:rPr lang="en-US" altLang="ko-KR" b="0" dirty="0" smtClean="0"/>
              <a:t>.</a:t>
            </a:r>
          </a:p>
          <a:p>
            <a:pPr lvl="1">
              <a:buFontTx/>
              <a:buChar char="•"/>
            </a:pPr>
            <a:r>
              <a:rPr lang="ko-KR" altLang="en-US" b="0" dirty="0" smtClean="0"/>
              <a:t> 동적으로 생성된 </a:t>
            </a:r>
            <a:r>
              <a:rPr lang="ko-KR" altLang="en-US" b="0" dirty="0" err="1" smtClean="0"/>
              <a:t>프로퍼티를</a:t>
            </a:r>
            <a:r>
              <a:rPr lang="ko-KR" altLang="en-US" b="0" dirty="0" smtClean="0"/>
              <a:t> 가질 수 있다</a:t>
            </a:r>
            <a:r>
              <a:rPr lang="en-US" altLang="ko-KR" b="0" dirty="0" smtClean="0"/>
              <a:t>.</a:t>
            </a:r>
            <a:endParaRPr lang="en-US" altLang="ko-KR" dirty="0" smtClean="0"/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자바스크립트의 함수</a:t>
            </a:r>
            <a:r>
              <a:rPr lang="en-US" altLang="ko-KR" sz="2000" dirty="0" smtClean="0"/>
              <a:t>(Function)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종 객체이다</a:t>
            </a:r>
            <a:r>
              <a:rPr lang="en-US" altLang="ko-KR" sz="2000" dirty="0" smtClean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 </a:t>
            </a:r>
            <a:r>
              <a:rPr lang="en-US" altLang="ko-KR" b="0" dirty="0" smtClean="0"/>
              <a:t>==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호출 </a:t>
            </a:r>
            <a:r>
              <a:rPr lang="en-US" altLang="ko-KR" b="0" dirty="0" smtClean="0"/>
              <a:t>+ </a:t>
            </a:r>
            <a:r>
              <a:rPr lang="ko-KR" altLang="en-US" b="0" dirty="0" smtClean="0"/>
              <a:t>객체</a:t>
            </a:r>
            <a:r>
              <a:rPr lang="en-US" altLang="ko-KR" b="0" dirty="0" smtClean="0"/>
              <a:t>)</a:t>
            </a:r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First-clsss object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80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8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ex04-09, 10,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11,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08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메모이제이션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memoization</a:t>
            </a:r>
            <a:r>
              <a:rPr lang="en-US" altLang="ko-KR" sz="2000" dirty="0" smtClean="0"/>
              <a:t>)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이전의 계산 결과를 기억하는 기능을 갖춘 함수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함수는 객체이기 때문에 함수의 속성값으로 계산 결과 캐시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함수에 종속된 속성을 이용하기 때문에 외부에 노출하지 않고 함수 자체적으로 구현 가능</a:t>
            </a: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장점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이미 수행한 복잡한 연산을 반복하지 않도록 함으로서 성능을 향상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사용자가 알 수 없게 내부적으로만 동작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단점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캐시에 필요한 메모리 사용량 증가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비즈니스 </a:t>
            </a:r>
            <a:r>
              <a:rPr lang="ko-KR" altLang="en-US" b="0" dirty="0" err="1" smtClean="0"/>
              <a:t>로직과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캐싱</a:t>
            </a:r>
            <a:r>
              <a:rPr lang="ko-KR" altLang="en-US" b="0" dirty="0" smtClean="0"/>
              <a:t> 기능의 혼재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부하 테스트나 알고리즘의 성능 테스트가 어려워짐</a:t>
            </a:r>
            <a:endParaRPr lang="en-US" altLang="ko-KR" b="0" dirty="0" smtClean="0"/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연산 결과를 기억하는 함수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209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etc/primetest.js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prototype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ko-KR" altLang="en-US" b="0" dirty="0" smtClean="0"/>
              <a:t> 모든 함수에 기본으로 부여되는 속성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초기값은 비어있는 객체이다</a:t>
            </a:r>
            <a:r>
              <a:rPr lang="en-US" altLang="ko-KR" b="0" dirty="0" smtClean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prototype</a:t>
            </a:r>
            <a:r>
              <a:rPr lang="ko-KR" altLang="en-US" b="0" dirty="0" smtClean="0"/>
              <a:t>에 추가한 속성은 해당 함수가 생성자로 사용될 때 생성된 </a:t>
            </a:r>
            <a:r>
              <a:rPr lang="ko-KR" altLang="en-US" b="0" dirty="0" err="1" smtClean="0"/>
              <a:t>인스턴스에서</a:t>
            </a:r>
            <a:r>
              <a:rPr lang="ko-KR" altLang="en-US" b="0" dirty="0" smtClean="0"/>
              <a:t> 내부 링크로 참조되어 사용된다</a:t>
            </a:r>
            <a:r>
              <a:rPr lang="en-US" altLang="ko-KR" b="0" dirty="0" smtClean="0"/>
              <a:t>.</a:t>
            </a:r>
            <a:endParaRPr lang="en-US" altLang="ko-KR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결국</a:t>
            </a:r>
            <a:r>
              <a:rPr lang="en-US" altLang="ko-KR" b="0" dirty="0" smtClean="0"/>
              <a:t>, prototype</a:t>
            </a:r>
            <a:r>
              <a:rPr lang="ko-KR" altLang="en-US" b="0" smtClean="0"/>
              <a:t>은 생성자 함수에서 생성될 객체의 메소드를</a:t>
            </a:r>
            <a:r>
              <a:rPr lang="ko-KR" altLang="en-US" b="0" dirty="0" smtClean="0"/>
              <a:t> 정의하는 역할을 한다</a:t>
            </a:r>
            <a:r>
              <a:rPr lang="en-US" altLang="ko-KR" b="0" dirty="0" smtClean="0"/>
              <a:t>.</a:t>
            </a:r>
          </a:p>
        </p:txBody>
      </p:sp>
      <p:graphicFrame>
        <p:nvGraphicFramePr>
          <p:cNvPr id="119" name="표 118"/>
          <p:cNvGraphicFramePr>
            <a:graphicFrameLocks noGrp="1"/>
          </p:cNvGraphicFramePr>
          <p:nvPr/>
        </p:nvGraphicFramePr>
        <p:xfrm>
          <a:off x="683568" y="3455248"/>
          <a:ext cx="3528392" cy="2926080"/>
        </p:xfrm>
        <a:graphic>
          <a:graphicData uri="http://schemas.openxmlformats.org/drawingml/2006/table">
            <a:tbl>
              <a:tblPr/>
              <a:tblGrid>
                <a:gridCol w="352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smtClean="0">
                        <a:solidFill>
                          <a:srgbClr val="7F0055"/>
                        </a:solidFill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smtClean="0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class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Some{</a:t>
                      </a: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sz="1600" b="1" kern="0" err="1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int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a;</a:t>
                      </a: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sz="1600" b="1" kern="0" err="1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int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b;</a:t>
                      </a: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Some(</a:t>
                      </a:r>
                      <a:r>
                        <a:rPr lang="en-US" sz="1600" b="1" kern="0" err="1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int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a, </a:t>
                      </a:r>
                      <a:r>
                        <a:rPr lang="en-US" sz="1600" b="1" kern="0" err="1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int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b){</a:t>
                      </a: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	</a:t>
                      </a:r>
                      <a:r>
                        <a:rPr lang="en-US" sz="1600" b="1" kern="0" err="1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this</a:t>
                      </a:r>
                      <a:r>
                        <a:rPr lang="en-US" sz="1600" kern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.a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= a;</a:t>
                      </a: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	</a:t>
                      </a:r>
                      <a:r>
                        <a:rPr lang="en-US" sz="1600" b="1" kern="0" err="1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this</a:t>
                      </a:r>
                      <a:r>
                        <a:rPr lang="en-US" sz="1600" kern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.b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= b;</a:t>
                      </a: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}</a:t>
                      </a: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m1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(){ ... }</a:t>
                      </a: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m2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(){ ... }</a:t>
                      </a: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}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" name="표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729761"/>
              </p:ext>
            </p:extLst>
          </p:nvPr>
        </p:nvGraphicFramePr>
        <p:xfrm>
          <a:off x="4716016" y="3455248"/>
          <a:ext cx="3869586" cy="2880320"/>
        </p:xfrm>
        <a:graphic>
          <a:graphicData uri="http://schemas.openxmlformats.org/drawingml/2006/table">
            <a:tbl>
              <a:tblPr/>
              <a:tblGrid>
                <a:gridCol w="3869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 smtClean="0">
                        <a:solidFill>
                          <a:srgbClr val="7F0055"/>
                        </a:solidFill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function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Some(a, b){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this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.a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= a;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this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.b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= b;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}</a:t>
                      </a:r>
                      <a:endParaRPr lang="ko-KR" sz="1600" kern="100" dirty="0" smtClean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Some.prototype.m1 = </a:t>
                      </a: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function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(){ ... };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Some.prototype.m2 = </a:t>
                      </a:r>
                      <a:r>
                        <a:rPr lang="en-US" altLang="ko-KR" sz="1600" b="1" kern="0" dirty="0" smtClean="0">
                          <a:solidFill>
                            <a:srgbClr val="7F0055"/>
                          </a:solidFill>
                          <a:latin typeface="+mn-lt"/>
                          <a:ea typeface="+mn-ea"/>
                          <a:cs typeface="Times New Roman"/>
                        </a:rPr>
                        <a:t>function</a:t>
                      </a: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(){ ... };</a:t>
                      </a:r>
                      <a:endParaRPr lang="ko-KR" altLang="ko-KR" sz="1600" kern="1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1" name="Text Box 3"/>
          <p:cNvSpPr txBox="1">
            <a:spLocks noChangeArrowheads="1"/>
          </p:cNvSpPr>
          <p:nvPr/>
        </p:nvSpPr>
        <p:spPr bwMode="auto">
          <a:xfrm>
            <a:off x="395288" y="2956882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Java</a:t>
            </a:r>
            <a:r>
              <a:rPr lang="ko-KR" altLang="en-US" sz="2000" dirty="0" smtClean="0"/>
              <a:t>의 클래스와 </a:t>
            </a:r>
            <a:r>
              <a:rPr lang="en-US" altLang="ko-KR" sz="2000" dirty="0" err="1" smtClean="0"/>
              <a:t>Javascript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생성자</a:t>
            </a:r>
            <a:r>
              <a:rPr lang="ko-KR" altLang="en-US" sz="2000" smtClean="0"/>
              <a:t> 함수 정의 </a:t>
            </a:r>
            <a:r>
              <a:rPr lang="ko-KR" altLang="en-US" sz="2000" dirty="0" smtClean="0"/>
              <a:t>비교</a:t>
            </a:r>
            <a:endParaRPr lang="ko-KR" altLang="en-US" b="0" dirty="0" smtClean="0"/>
          </a:p>
        </p:txBody>
      </p:sp>
      <p:pic>
        <p:nvPicPr>
          <p:cNvPr id="7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프로토타입이란</a:t>
            </a:r>
            <a:r>
              <a:rPr lang="en-US" altLang="ko-KR" sz="2800" dirty="0" smtClean="0">
                <a:solidFill>
                  <a:schemeClr val="bg1"/>
                </a:solidFill>
              </a:rPr>
              <a:t>?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8" name="한쪽 모서리가 잘린 사각형 7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121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ex04-40.html, ex06-01, 02, 03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en-US" altLang="ko-KR" sz="2000" smtClean="0"/>
              <a:t>prototype</a:t>
            </a:r>
            <a:r>
              <a:rPr lang="ko-KR" altLang="en-US" sz="2000" smtClean="0"/>
              <a:t>과 주변 객체의 참조관계</a:t>
            </a:r>
            <a:endParaRPr lang="en-US" altLang="ko-KR" smtClean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467544" y="1340768"/>
          <a:ext cx="3744416" cy="4968552"/>
        </p:xfrm>
        <a:graphic>
          <a:graphicData uri="http://schemas.openxmlformats.org/drawingml/2006/table">
            <a:tbl>
              <a:tblPr/>
              <a:tblGrid>
                <a:gridCol w="374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68552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smtClean="0">
                        <a:solidFill>
                          <a:srgbClr val="7F0055"/>
                        </a:solidFill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600" kern="100" smtClean="0">
                        <a:latin typeface="+mj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타원 32"/>
          <p:cNvSpPr/>
          <p:nvPr/>
        </p:nvSpPr>
        <p:spPr bwMode="auto">
          <a:xfrm>
            <a:off x="5292080" y="213285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6876256" y="2132856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7" name="직선 화살표 연결선 36"/>
          <p:cNvCxnSpPr>
            <a:stCxn id="34" idx="3"/>
            <a:endCxn id="35" idx="2"/>
          </p:cNvCxnSpPr>
          <p:nvPr/>
        </p:nvCxnSpPr>
        <p:spPr bwMode="auto">
          <a:xfrm>
            <a:off x="6480036" y="2770262"/>
            <a:ext cx="396220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타원 39"/>
          <p:cNvSpPr/>
          <p:nvPr/>
        </p:nvSpPr>
        <p:spPr bwMode="auto">
          <a:xfrm>
            <a:off x="4499992" y="386104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 bwMode="auto">
          <a:xfrm>
            <a:off x="4602108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90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6" name="직선 화살표 연결선 45"/>
          <p:cNvCxnSpPr>
            <a:stCxn id="45" idx="0"/>
            <a:endCxn id="33" idx="3"/>
          </p:cNvCxnSpPr>
          <p:nvPr/>
        </p:nvCxnSpPr>
        <p:spPr bwMode="auto">
          <a:xfrm flipV="1">
            <a:off x="5145792" y="3239184"/>
            <a:ext cx="336104" cy="970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모서리가 둥근 직사각형 48"/>
          <p:cNvSpPr/>
          <p:nvPr/>
        </p:nvSpPr>
        <p:spPr bwMode="auto">
          <a:xfrm>
            <a:off x="7236296" y="2636912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avg</a:t>
            </a: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5580112" y="530120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7884368" y="350100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5868144" y="5517232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smtClean="0"/>
              <a:t>합계반환</a:t>
            </a: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8149992" y="3717032"/>
            <a:ext cx="88650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smtClean="0"/>
              <a:t>평균반환</a:t>
            </a: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5148064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80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4815056" y="4797152"/>
            <a:ext cx="59514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sum</a:t>
            </a: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7" name="직선 화살표 연결선 56"/>
          <p:cNvCxnSpPr>
            <a:stCxn id="49" idx="2"/>
            <a:endCxn id="52" idx="1"/>
          </p:cNvCxnSpPr>
          <p:nvPr/>
        </p:nvCxnSpPr>
        <p:spPr bwMode="auto">
          <a:xfrm>
            <a:off x="7510988" y="2903612"/>
            <a:ext cx="478833" cy="7028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직선 화살표 연결선 59"/>
          <p:cNvCxnSpPr>
            <a:stCxn id="55" idx="3"/>
            <a:endCxn id="51" idx="1"/>
          </p:cNvCxnSpPr>
          <p:nvPr/>
        </p:nvCxnSpPr>
        <p:spPr bwMode="auto">
          <a:xfrm>
            <a:off x="5410200" y="4930502"/>
            <a:ext cx="275365" cy="4761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5220072" y="177281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Score </a:t>
            </a:r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499992" y="36450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s1</a:t>
            </a:r>
            <a:endParaRPr lang="ko-KR" altLang="en-US"/>
          </a:p>
        </p:txBody>
      </p:sp>
      <p:sp>
        <p:nvSpPr>
          <p:cNvPr id="66" name="타원 65"/>
          <p:cNvSpPr/>
          <p:nvPr/>
        </p:nvSpPr>
        <p:spPr bwMode="auto">
          <a:xfrm>
            <a:off x="6300192" y="386104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 bwMode="auto">
          <a:xfrm>
            <a:off x="6402308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70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 bwMode="auto">
          <a:xfrm>
            <a:off x="7452320" y="5373216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 bwMode="auto">
          <a:xfrm>
            <a:off x="7812360" y="5589240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smtClean="0"/>
              <a:t>합계반환</a:t>
            </a: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 bwMode="auto">
          <a:xfrm>
            <a:off x="6948264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50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 bwMode="auto">
          <a:xfrm>
            <a:off x="6615256" y="4797152"/>
            <a:ext cx="59514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sum</a:t>
            </a: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3" name="직선 화살표 연결선 72"/>
          <p:cNvCxnSpPr>
            <a:stCxn id="72" idx="3"/>
            <a:endCxn id="69" idx="1"/>
          </p:cNvCxnSpPr>
          <p:nvPr/>
        </p:nvCxnSpPr>
        <p:spPr bwMode="auto">
          <a:xfrm>
            <a:off x="7210400" y="4930502"/>
            <a:ext cx="347373" cy="5481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7236296" y="36450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s2</a:t>
            </a:r>
            <a:endParaRPr lang="ko-KR" altLang="en-US"/>
          </a:p>
        </p:txBody>
      </p:sp>
      <p:cxnSp>
        <p:nvCxnSpPr>
          <p:cNvPr id="75" name="직선 화살표 연결선 74"/>
          <p:cNvCxnSpPr>
            <a:stCxn id="68" idx="0"/>
            <a:endCxn id="33" idx="5"/>
          </p:cNvCxnSpPr>
          <p:nvPr/>
        </p:nvCxnSpPr>
        <p:spPr bwMode="auto">
          <a:xfrm flipH="1" flipV="1">
            <a:off x="6398408" y="3239184"/>
            <a:ext cx="547584" cy="970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4" name="TextBox 113"/>
          <p:cNvSpPr txBox="1"/>
          <p:nvPr/>
        </p:nvSpPr>
        <p:spPr>
          <a:xfrm>
            <a:off x="611560" y="1412776"/>
            <a:ext cx="314060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spcAft>
                <a:spcPts val="0"/>
              </a:spcAft>
            </a:pPr>
            <a:r>
              <a:rPr lang="en-US" altLang="ko-KR" sz="1600" kern="0" smtClean="0">
                <a:solidFill>
                  <a:srgbClr val="7F0055"/>
                </a:solidFill>
                <a:cs typeface="Times New Roman"/>
              </a:rPr>
              <a:t>function</a:t>
            </a:r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 Score(</a:t>
            </a:r>
            <a:r>
              <a:rPr lang="en-US" altLang="ko-KR" sz="1600" kern="0" err="1" smtClean="0">
                <a:solidFill>
                  <a:srgbClr val="000000"/>
                </a:solidFill>
                <a:cs typeface="Times New Roman"/>
              </a:rPr>
              <a:t>kor</a:t>
            </a:r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, eng){</a:t>
            </a:r>
            <a:endParaRPr lang="ko-KR" altLang="ko-KR" sz="1600" kern="100" smtClean="0">
              <a:cs typeface="Times New Roman"/>
            </a:endParaRPr>
          </a:p>
          <a:p>
            <a:pPr latinLnBrk="0">
              <a:spcAft>
                <a:spcPts val="0"/>
              </a:spcAft>
            </a:pPr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    </a:t>
            </a:r>
            <a:r>
              <a:rPr lang="en-US" altLang="ko-KR" sz="1600" kern="0" smtClean="0">
                <a:solidFill>
                  <a:srgbClr val="7F0055"/>
                </a:solidFill>
                <a:cs typeface="Times New Roman"/>
              </a:rPr>
              <a:t>this</a:t>
            </a:r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.kor = kor;</a:t>
            </a:r>
            <a:endParaRPr lang="ko-KR" altLang="ko-KR" sz="1600" kern="100" smtClean="0">
              <a:cs typeface="Times New Roman"/>
            </a:endParaRPr>
          </a:p>
          <a:p>
            <a:pPr latinLnBrk="0">
              <a:spcAft>
                <a:spcPts val="0"/>
              </a:spcAft>
            </a:pPr>
            <a:r>
              <a:rPr lang="en-US" altLang="ko-KR" sz="1600" kern="0" smtClean="0">
                <a:solidFill>
                  <a:srgbClr val="7F0055"/>
                </a:solidFill>
                <a:cs typeface="Times New Roman"/>
              </a:rPr>
              <a:t>    this</a:t>
            </a:r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.eng = eng;</a:t>
            </a:r>
            <a:endParaRPr lang="ko-KR" altLang="ko-KR" sz="1600" kern="100" smtClean="0">
              <a:cs typeface="Times New Roman"/>
            </a:endParaRPr>
          </a:p>
          <a:p>
            <a:pPr latinLnBrk="0">
              <a:spcAft>
                <a:spcPts val="0"/>
              </a:spcAft>
            </a:pPr>
            <a:r>
              <a:rPr lang="en-US" altLang="ko-KR" sz="1600" kern="0" smtClean="0">
                <a:solidFill>
                  <a:srgbClr val="7F0055"/>
                </a:solidFill>
                <a:cs typeface="Times New Roman"/>
              </a:rPr>
              <a:t>    this</a:t>
            </a:r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.sum = </a:t>
            </a:r>
            <a:r>
              <a:rPr lang="en-US" altLang="ko-KR" sz="1600" kern="0" smtClean="0">
                <a:solidFill>
                  <a:srgbClr val="7F0055"/>
                </a:solidFill>
                <a:cs typeface="Times New Roman"/>
              </a:rPr>
              <a:t>function</a:t>
            </a:r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(){</a:t>
            </a:r>
            <a:endParaRPr lang="en-US" altLang="ko-KR" sz="1600" kern="100" smtClean="0">
              <a:cs typeface="Times New Roman"/>
            </a:endParaRPr>
          </a:p>
          <a:p>
            <a:pPr latinLnBrk="0">
              <a:spcAft>
                <a:spcPts val="0"/>
              </a:spcAft>
            </a:pPr>
            <a:r>
              <a:rPr lang="en-US" altLang="ko-KR" sz="1600" kern="100" smtClean="0">
                <a:solidFill>
                  <a:srgbClr val="7F0055"/>
                </a:solidFill>
                <a:cs typeface="Times New Roman"/>
              </a:rPr>
              <a:t>        </a:t>
            </a:r>
            <a:r>
              <a:rPr lang="en-US" altLang="ko-KR" sz="1600" kern="0" smtClean="0">
                <a:solidFill>
                  <a:srgbClr val="7F0055"/>
                </a:solidFill>
                <a:cs typeface="Times New Roman"/>
              </a:rPr>
              <a:t>return</a:t>
            </a:r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altLang="ko-KR" sz="1600" kern="0" smtClean="0">
                <a:solidFill>
                  <a:srgbClr val="7F0055"/>
                </a:solidFill>
                <a:cs typeface="Times New Roman"/>
              </a:rPr>
              <a:t>this</a:t>
            </a:r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.kor+</a:t>
            </a:r>
            <a:r>
              <a:rPr lang="en-US" altLang="ko-KR" sz="1600" kern="0" smtClean="0">
                <a:solidFill>
                  <a:srgbClr val="7F0055"/>
                </a:solidFill>
                <a:cs typeface="Times New Roman"/>
              </a:rPr>
              <a:t>this</a:t>
            </a:r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.eng;</a:t>
            </a:r>
            <a:endParaRPr lang="ko-KR" altLang="ko-KR" sz="1600" kern="100" smtClean="0">
              <a:cs typeface="Times New Roman"/>
            </a:endParaRPr>
          </a:p>
          <a:p>
            <a:pPr latinLnBrk="0">
              <a:spcAft>
                <a:spcPts val="0"/>
              </a:spcAft>
            </a:pPr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    };</a:t>
            </a:r>
            <a:endParaRPr lang="ko-KR" altLang="ko-KR" sz="1600" kern="100" smtClean="0">
              <a:cs typeface="Times New Roman"/>
            </a:endParaRPr>
          </a:p>
          <a:p>
            <a:pPr latinLnBrk="0">
              <a:spcAft>
                <a:spcPts val="0"/>
              </a:spcAft>
            </a:pPr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}</a:t>
            </a:r>
            <a:endParaRPr lang="ko-KR" altLang="en-US" sz="1600"/>
          </a:p>
        </p:txBody>
      </p:sp>
      <p:sp>
        <p:nvSpPr>
          <p:cNvPr id="115" name="TextBox 114"/>
          <p:cNvSpPr txBox="1"/>
          <p:nvPr/>
        </p:nvSpPr>
        <p:spPr>
          <a:xfrm>
            <a:off x="593916" y="3284984"/>
            <a:ext cx="3474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spcAft>
                <a:spcPts val="0"/>
              </a:spcAft>
            </a:pPr>
            <a:r>
              <a:rPr lang="en-US" altLang="ko-KR" sz="1600" kern="0" err="1" smtClean="0">
                <a:solidFill>
                  <a:srgbClr val="000000"/>
                </a:solidFill>
                <a:cs typeface="Times New Roman"/>
              </a:rPr>
              <a:t>Score.prototype.avg</a:t>
            </a:r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 = </a:t>
            </a:r>
            <a:r>
              <a:rPr lang="en-US" altLang="ko-KR" sz="1600" kern="0" smtClean="0">
                <a:solidFill>
                  <a:srgbClr val="7F0055"/>
                </a:solidFill>
                <a:cs typeface="Times New Roman"/>
              </a:rPr>
              <a:t>function</a:t>
            </a:r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(){</a:t>
            </a:r>
            <a:endParaRPr lang="ko-KR" altLang="ko-KR" sz="1600" kern="100" smtClean="0">
              <a:cs typeface="Times New Roman"/>
            </a:endParaRPr>
          </a:p>
          <a:p>
            <a:pPr latinLnBrk="0">
              <a:spcAft>
                <a:spcPts val="0"/>
              </a:spcAft>
            </a:pPr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    </a:t>
            </a:r>
            <a:r>
              <a:rPr lang="en-US" altLang="ko-KR" sz="1600" kern="0" smtClean="0">
                <a:solidFill>
                  <a:srgbClr val="7F0055"/>
                </a:solidFill>
                <a:cs typeface="Times New Roman"/>
              </a:rPr>
              <a:t>return</a:t>
            </a:r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altLang="ko-KR" sz="1600" kern="0" smtClean="0">
                <a:solidFill>
                  <a:srgbClr val="7F0055"/>
                </a:solidFill>
                <a:cs typeface="Times New Roman"/>
              </a:rPr>
              <a:t>this</a:t>
            </a:r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.sum()/2;</a:t>
            </a:r>
            <a:endParaRPr lang="ko-KR" altLang="ko-KR" sz="1600" kern="100" smtClean="0"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};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11560" y="4192052"/>
            <a:ext cx="2874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kern="0" err="1" smtClean="0">
                <a:solidFill>
                  <a:srgbClr val="7F0055"/>
                </a:solidFill>
                <a:cs typeface="Times New Roman"/>
              </a:rPr>
              <a:t>var</a:t>
            </a:r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 s1 = </a:t>
            </a:r>
            <a:r>
              <a:rPr lang="en-US" altLang="ko-KR" sz="1600" kern="0" smtClean="0">
                <a:solidFill>
                  <a:srgbClr val="7F0055"/>
                </a:solidFill>
                <a:cs typeface="Times New Roman"/>
              </a:rPr>
              <a:t>new</a:t>
            </a:r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 Score(90, 80);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11560" y="4509120"/>
            <a:ext cx="2874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kern="0" err="1" smtClean="0">
                <a:solidFill>
                  <a:srgbClr val="7F0055"/>
                </a:solidFill>
                <a:cs typeface="Times New Roman"/>
              </a:rPr>
              <a:t>var</a:t>
            </a:r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 s2 = </a:t>
            </a:r>
            <a:r>
              <a:rPr lang="en-US" altLang="ko-KR" sz="1600" kern="0" smtClean="0">
                <a:solidFill>
                  <a:srgbClr val="7F0055"/>
                </a:solidFill>
                <a:cs typeface="Times New Roman"/>
              </a:rPr>
              <a:t>new</a:t>
            </a:r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 Score(70, 50);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1560" y="4847674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s1.sum();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1560" y="515719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s1.avg();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1560" y="5445224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s2.sum();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1560" y="573325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s2.avg();</a:t>
            </a:r>
          </a:p>
        </p:txBody>
      </p:sp>
      <p:sp>
        <p:nvSpPr>
          <p:cNvPr id="48" name="타원 47"/>
          <p:cNvSpPr/>
          <p:nvPr/>
        </p:nvSpPr>
        <p:spPr bwMode="auto">
          <a:xfrm>
            <a:off x="7164288" y="1268760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 bwMode="auto">
          <a:xfrm>
            <a:off x="7956376" y="155679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 bwMode="auto">
          <a:xfrm>
            <a:off x="8316416" y="242088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6" name="직선 화살표 연결선 75"/>
          <p:cNvCxnSpPr>
            <a:stCxn id="35" idx="6"/>
            <a:endCxn id="65" idx="2"/>
          </p:cNvCxnSpPr>
          <p:nvPr/>
        </p:nvCxnSpPr>
        <p:spPr bwMode="auto">
          <a:xfrm>
            <a:off x="8172400" y="2780928"/>
            <a:ext cx="14401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직선 화살표 연결선 76"/>
          <p:cNvCxnSpPr>
            <a:stCxn id="35" idx="7"/>
            <a:endCxn id="56" idx="3"/>
          </p:cNvCxnSpPr>
          <p:nvPr/>
        </p:nvCxnSpPr>
        <p:spPr bwMode="auto">
          <a:xfrm flipV="1">
            <a:off x="7982584" y="2171419"/>
            <a:ext cx="79245" cy="1512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직선 화살표 연결선 77"/>
          <p:cNvCxnSpPr>
            <a:stCxn id="35" idx="0"/>
            <a:endCxn id="48" idx="4"/>
          </p:cNvCxnSpPr>
          <p:nvPr/>
        </p:nvCxnSpPr>
        <p:spPr bwMode="auto">
          <a:xfrm flipV="1">
            <a:off x="7524328" y="1988840"/>
            <a:ext cx="0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모서리가 둥근 직사각형 89"/>
          <p:cNvSpPr/>
          <p:nvPr/>
        </p:nvSpPr>
        <p:spPr bwMode="auto">
          <a:xfrm>
            <a:off x="7381116" y="2154168"/>
            <a:ext cx="288032" cy="1440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 bwMode="auto">
          <a:xfrm>
            <a:off x="7708776" y="2329428"/>
            <a:ext cx="288032" cy="1440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 bwMode="auto">
          <a:xfrm>
            <a:off x="7864604" y="2706236"/>
            <a:ext cx="288032" cy="1440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 bwMode="auto">
          <a:xfrm>
            <a:off x="5652120" y="2924944"/>
            <a:ext cx="576064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/>
              <a:t>this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1" name="직선 화살표 연결선 80"/>
          <p:cNvCxnSpPr>
            <a:stCxn id="79" idx="2"/>
            <a:endCxn id="40" idx="7"/>
          </p:cNvCxnSpPr>
          <p:nvPr/>
        </p:nvCxnSpPr>
        <p:spPr bwMode="auto">
          <a:xfrm flipH="1">
            <a:off x="5606320" y="3212976"/>
            <a:ext cx="333832" cy="8378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모서리가 둥근 직사각형 44"/>
          <p:cNvSpPr/>
          <p:nvPr/>
        </p:nvSpPr>
        <p:spPr bwMode="auto">
          <a:xfrm>
            <a:off x="4584968" y="4210060"/>
            <a:ext cx="1121648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smtClean="0"/>
              <a:t>constructor</a:t>
            </a: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5399916" y="2636912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6385168" y="4210060"/>
            <a:ext cx="1121648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smtClean="0"/>
              <a:t>constructor</a:t>
            </a: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인스턴스 생성과 프로토타입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9" name="한쪽 모서리가 잘린 사각형 58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126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etc/prototypetest.js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 bwMode="auto">
          <a:xfrm>
            <a:off x="4987768" y="3905135"/>
            <a:ext cx="94145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smtClean="0"/>
              <a:t>__proto__</a:t>
            </a: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7" name="직선 화살표 연결선 86"/>
          <p:cNvCxnSpPr/>
          <p:nvPr/>
        </p:nvCxnSpPr>
        <p:spPr bwMode="auto">
          <a:xfrm flipV="1">
            <a:off x="5954160" y="3239184"/>
            <a:ext cx="1111912" cy="6572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8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2" dur="2000" fill="hold"/>
                                        <p:tgtEl>
                                          <p:spTgt spid="5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6" dur="2000" fill="hold"/>
                                        <p:tgtEl>
                                          <p:spTgt spid="5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2" dur="500" fill="hold"/>
                                        <p:tgtEl>
                                          <p:spTgt spid="4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4" dur="500" fill="hold"/>
                                        <p:tgtEl>
                                          <p:spTgt spid="51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6" dur="500" fill="hold"/>
                                        <p:tgtEl>
                                          <p:spTgt spid="43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8" dur="500" fill="hold"/>
                                        <p:tgtEl>
                                          <p:spTgt spid="5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8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2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6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0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4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8" dur="20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2" dur="2000" fill="hold"/>
                                        <p:tgtEl>
                                          <p:spTgt spid="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4" dur="2000" fill="hold"/>
                                        <p:tgtEl>
                                          <p:spTgt spid="5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8" dur="500" fill="hold"/>
                                        <p:tgtEl>
                                          <p:spTgt spid="4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4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0" dur="500" fill="hold"/>
                                        <p:tgtEl>
                                          <p:spTgt spid="4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2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4" dur="500" fill="hold"/>
                                        <p:tgtEl>
                                          <p:spTgt spid="3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6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8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0" dur="500" fill="hold"/>
                                        <p:tgtEl>
                                          <p:spTgt spid="52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2" dur="500" fill="hold"/>
                                        <p:tgtEl>
                                          <p:spTgt spid="53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2" dur="2000" fill="hold"/>
                                        <p:tgtEl>
                                          <p:spTgt spid="6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6" dur="2000" fill="hold"/>
                                        <p:tgtEl>
                                          <p:spTgt spid="7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0" dur="2000" fill="hold"/>
                                        <p:tgtEl>
                                          <p:spTgt spid="6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2" dur="2000" fill="hold"/>
                                        <p:tgtEl>
                                          <p:spTgt spid="7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6" dur="500" fill="hold"/>
                                        <p:tgtEl>
                                          <p:spTgt spid="69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8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8" dur="500" fill="hold"/>
                                        <p:tgtEl>
                                          <p:spTgt spid="7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8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0" dur="500" fill="hold"/>
                                        <p:tgtEl>
                                          <p:spTgt spid="72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9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2" dur="500" fill="hold"/>
                                        <p:tgtEl>
                                          <p:spTgt spid="6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2" dur="2000" fill="hold"/>
                                        <p:tgtEl>
                                          <p:spTgt spid="6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6" dur="2000" fill="hold"/>
                                        <p:tgtEl>
                                          <p:spTgt spid="6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0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4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8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2" dur="20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6" dur="2000" fill="hold"/>
                                        <p:tgtEl>
                                          <p:spTgt spid="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8" dur="2000" fill="hold"/>
                                        <p:tgtEl>
                                          <p:spTgt spid="5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2" dur="500" fill="hold"/>
                                        <p:tgtEl>
                                          <p:spTgt spid="6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4" dur="500" fill="hold"/>
                                        <p:tgtEl>
                                          <p:spTgt spid="6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5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6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7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8" dur="500" fill="hold"/>
                                        <p:tgtEl>
                                          <p:spTgt spid="3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9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0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41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2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43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4" dur="500" fill="hold"/>
                                        <p:tgtEl>
                                          <p:spTgt spid="52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45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6" dur="500" fill="hold"/>
                                        <p:tgtEl>
                                          <p:spTgt spid="53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3" grpId="2" animBg="1"/>
      <p:bldP spid="33" grpId="3" animBg="1"/>
      <p:bldP spid="33" grpId="4" animBg="1"/>
      <p:bldP spid="35" grpId="0" animBg="1"/>
      <p:bldP spid="35" grpId="1" animBg="1"/>
      <p:bldP spid="35" grpId="2" animBg="1"/>
      <p:bldP spid="35" grpId="3" animBg="1"/>
      <p:bldP spid="35" grpId="4" animBg="1"/>
      <p:bldP spid="40" grpId="0" animBg="1"/>
      <p:bldP spid="40" grpId="1" animBg="1"/>
      <p:bldP spid="40" grpId="2" animBg="1"/>
      <p:bldP spid="40" grpId="3" animBg="1"/>
      <p:bldP spid="40" grpId="4" animBg="1"/>
      <p:bldP spid="42" grpId="0" animBg="1"/>
      <p:bldP spid="49" grpId="0" animBg="1"/>
      <p:bldP spid="49" grpId="1" animBg="1"/>
      <p:bldP spid="49" grpId="2" animBg="1"/>
      <p:bldP spid="49" grpId="3" animBg="1"/>
      <p:bldP spid="49" grpId="4" animBg="1"/>
      <p:bldP spid="51" grpId="0" animBg="1"/>
      <p:bldP spid="51" grpId="1" animBg="1"/>
      <p:bldP spid="51" grpId="2" animBg="1"/>
      <p:bldP spid="52" grpId="0" animBg="1"/>
      <p:bldP spid="52" grpId="1" animBg="1"/>
      <p:bldP spid="52" grpId="2" animBg="1"/>
      <p:bldP spid="52" grpId="3" animBg="1"/>
      <p:bldP spid="52" grpId="4" animBg="1"/>
      <p:bldP spid="43" grpId="0" animBg="1"/>
      <p:bldP spid="43" grpId="1" animBg="1"/>
      <p:bldP spid="43" grpId="2" animBg="1"/>
      <p:bldP spid="53" grpId="0" animBg="1"/>
      <p:bldP spid="53" grpId="1" animBg="1"/>
      <p:bldP spid="53" grpId="2" animBg="1"/>
      <p:bldP spid="53" grpId="3" animBg="1"/>
      <p:bldP spid="53" grpId="4" animBg="1"/>
      <p:bldP spid="54" grpId="0" animBg="1"/>
      <p:bldP spid="55" grpId="0" animBg="1"/>
      <p:bldP spid="55" grpId="1" animBg="1"/>
      <p:bldP spid="55" grpId="2" animBg="1"/>
      <p:bldP spid="63" grpId="0"/>
      <p:bldP spid="64" grpId="0"/>
      <p:bldP spid="66" grpId="0" animBg="1"/>
      <p:bldP spid="66" grpId="1" animBg="1"/>
      <p:bldP spid="66" grpId="2" animBg="1"/>
      <p:bldP spid="66" grpId="3" animBg="1"/>
      <p:bldP spid="66" grpId="4" animBg="1"/>
      <p:bldP spid="67" grpId="0" animBg="1"/>
      <p:bldP spid="69" grpId="0" animBg="1"/>
      <p:bldP spid="69" grpId="1" animBg="1"/>
      <p:bldP spid="69" grpId="2" animBg="1"/>
      <p:bldP spid="70" grpId="0" animBg="1"/>
      <p:bldP spid="70" grpId="1" animBg="1"/>
      <p:bldP spid="70" grpId="2" animBg="1"/>
      <p:bldP spid="71" grpId="0" animBg="1"/>
      <p:bldP spid="72" grpId="0" animBg="1"/>
      <p:bldP spid="72" grpId="1" animBg="1"/>
      <p:bldP spid="72" grpId="2" animBg="1"/>
      <p:bldP spid="74" grpId="0"/>
      <p:bldP spid="114" grpId="0"/>
      <p:bldP spid="115" grpId="0"/>
      <p:bldP spid="116" grpId="0"/>
      <p:bldP spid="117" grpId="0"/>
      <p:bldP spid="38" grpId="0"/>
      <p:bldP spid="39" grpId="0"/>
      <p:bldP spid="41" grpId="0"/>
      <p:bldP spid="44" grpId="0"/>
      <p:bldP spid="48" grpId="0" animBg="1"/>
      <p:bldP spid="56" grpId="0" animBg="1"/>
      <p:bldP spid="65" grpId="0" animBg="1"/>
      <p:bldP spid="90" grpId="0" animBg="1"/>
      <p:bldP spid="91" grpId="0" animBg="1"/>
      <p:bldP spid="92" grpId="0" animBg="1"/>
      <p:bldP spid="79" grpId="0" animBg="1"/>
      <p:bldP spid="45" grpId="0" animBg="1"/>
      <p:bldP spid="45" grpId="1" animBg="1"/>
      <p:bldP spid="45" grpId="2" animBg="1"/>
      <p:bldP spid="34" grpId="0" animBg="1"/>
      <p:bldP spid="34" grpId="1" animBg="1"/>
      <p:bldP spid="34" grpId="2" animBg="1"/>
      <p:bldP spid="34" grpId="3" animBg="1"/>
      <p:bldP spid="34" grpId="4" animBg="1"/>
      <p:bldP spid="68" grpId="0" animBg="1"/>
      <p:bldP spid="68" grpId="1" animBg="1"/>
      <p:bldP spid="68" grpId="2" animBg="1"/>
      <p:bldP spid="8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 smtClean="0"/>
              <a:t>객체 초기화 순서</a:t>
            </a:r>
            <a:endParaRPr lang="ko-KR" altLang="en-US" b="0" smtClean="0"/>
          </a:p>
          <a:p>
            <a:pPr lvl="1"/>
            <a:r>
              <a:rPr lang="en-US" altLang="ko-KR" b="0" smtClean="0"/>
              <a:t>1. </a:t>
            </a:r>
            <a:r>
              <a:rPr lang="ko-KR" altLang="en-US" b="0" smtClean="0"/>
              <a:t>생성자 함수의 </a:t>
            </a:r>
            <a:r>
              <a:rPr lang="en-US" altLang="ko-KR" b="0" smtClean="0"/>
              <a:t>prototype </a:t>
            </a:r>
            <a:r>
              <a:rPr lang="ko-KR" altLang="en-US" b="0" smtClean="0"/>
              <a:t>속성의 객체가 새로 만들어진 객체 인스턴스와 바인딩된다</a:t>
            </a:r>
            <a:r>
              <a:rPr lang="en-US" altLang="ko-KR" b="0" smtClean="0"/>
              <a:t>.(</a:t>
            </a:r>
            <a:r>
              <a:rPr lang="ko-KR" altLang="en-US" b="0" smtClean="0"/>
              <a:t>크롬은 </a:t>
            </a:r>
            <a:r>
              <a:rPr lang="en-US" altLang="ko-KR" b="0" smtClean="0"/>
              <a:t>__proto__ </a:t>
            </a:r>
            <a:r>
              <a:rPr lang="ko-KR" altLang="en-US" b="0" smtClean="0"/>
              <a:t>속성</a:t>
            </a:r>
            <a:r>
              <a:rPr lang="en-US" altLang="ko-KR" b="0" smtClean="0"/>
              <a:t>)</a:t>
            </a:r>
          </a:p>
          <a:p>
            <a:pPr lvl="1"/>
            <a:r>
              <a:rPr lang="en-US" altLang="ko-KR" b="0" smtClean="0"/>
              <a:t>2. </a:t>
            </a:r>
            <a:r>
              <a:rPr lang="ko-KR" altLang="en-US" b="0" err="1" smtClean="0"/>
              <a:t>생성자</a:t>
            </a:r>
            <a:r>
              <a:rPr lang="ko-KR" altLang="en-US" b="0" smtClean="0"/>
              <a:t> 함수 내에서 </a:t>
            </a:r>
            <a:r>
              <a:rPr lang="en-US" altLang="ko-KR" b="0" smtClean="0"/>
              <a:t>this</a:t>
            </a:r>
            <a:r>
              <a:rPr lang="ko-KR" altLang="en-US" b="0" smtClean="0"/>
              <a:t>에 정의한 속성들이 객체 </a:t>
            </a:r>
            <a:r>
              <a:rPr lang="ko-KR" altLang="en-US" b="0" err="1" smtClean="0"/>
              <a:t>인스턴스에</a:t>
            </a:r>
            <a:r>
              <a:rPr lang="ko-KR" altLang="en-US" b="0" smtClean="0"/>
              <a:t> 추가된다</a:t>
            </a:r>
            <a:r>
              <a:rPr lang="en-US" altLang="ko-KR" b="0" smtClean="0"/>
              <a:t>.</a:t>
            </a:r>
          </a:p>
          <a:p>
            <a:pPr lvl="1"/>
            <a:endParaRPr lang="en-US" altLang="ko-KR" b="0" smtClean="0"/>
          </a:p>
          <a:p>
            <a:pPr lvl="1">
              <a:buFontTx/>
              <a:buChar char="•"/>
            </a:pPr>
            <a:r>
              <a:rPr lang="en-US" altLang="ko-KR" b="0" smtClean="0"/>
              <a:t> </a:t>
            </a:r>
            <a:r>
              <a:rPr lang="ko-KR" altLang="en-US" b="0" smtClean="0"/>
              <a:t>만약 프로토타입에 정의한 속성과 생성자에서 정의한 속성이 중복될 경우 생성자 내에서 정의한 속성이 프로토타입에 정의된 같은 이름의 속성보다 우선한다</a:t>
            </a:r>
            <a:r>
              <a:rPr lang="en-US" altLang="ko-KR" b="0" smtClean="0"/>
              <a:t>.</a:t>
            </a:r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프로토타입과 생성자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122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객체의 프로퍼티 참조 순서</a:t>
            </a:r>
            <a:r>
              <a:rPr lang="en-US" altLang="ko-KR" sz="2000" dirty="0" smtClean="0"/>
              <a:t>(</a:t>
            </a:r>
            <a:r>
              <a:rPr lang="ko-KR" altLang="en-US" sz="2000" dirty="0" smtClean="0">
                <a:solidFill>
                  <a:srgbClr val="FF0000"/>
                </a:solidFill>
              </a:rPr>
              <a:t>프로토타입 체인</a:t>
            </a:r>
            <a:r>
              <a:rPr lang="en-US" altLang="ko-KR" sz="2000" dirty="0" smtClean="0"/>
              <a:t>)</a:t>
            </a:r>
            <a:endParaRPr lang="ko-KR" altLang="en-US" b="0" dirty="0" smtClean="0"/>
          </a:p>
          <a:p>
            <a:pPr lvl="1"/>
            <a:r>
              <a:rPr lang="en-US" altLang="ko-KR" b="0" dirty="0" smtClean="0"/>
              <a:t>1. </a:t>
            </a:r>
            <a:r>
              <a:rPr lang="ko-KR" altLang="en-US" b="0" dirty="0" smtClean="0"/>
              <a:t>객체에 해당 프로퍼티가 있으면 사용한다</a:t>
            </a:r>
            <a:r>
              <a:rPr lang="en-US" altLang="ko-KR" b="0" dirty="0" smtClean="0"/>
              <a:t>.</a:t>
            </a:r>
          </a:p>
          <a:p>
            <a:pPr lvl="1"/>
            <a:r>
              <a:rPr lang="en-US" altLang="ko-KR" b="0" dirty="0" smtClean="0"/>
              <a:t>2. </a:t>
            </a:r>
            <a:r>
              <a:rPr lang="ko-KR" altLang="en-US" b="0" dirty="0" smtClean="0"/>
              <a:t>객체에 </a:t>
            </a:r>
            <a:r>
              <a:rPr lang="ko-KR" altLang="en-US" dirty="0" smtClean="0">
                <a:solidFill>
                  <a:srgbClr val="FF0000"/>
                </a:solidFill>
              </a:rPr>
              <a:t>연결된 프로토타입</a:t>
            </a:r>
            <a:r>
              <a:rPr lang="ko-KR" altLang="en-US" b="0" dirty="0" smtClean="0"/>
              <a:t>에 해당 프로퍼티가 있으면 사용한다</a:t>
            </a:r>
            <a:r>
              <a:rPr lang="en-US" altLang="ko-KR" b="0" dirty="0" smtClean="0"/>
              <a:t>.</a:t>
            </a:r>
          </a:p>
          <a:p>
            <a:pPr lvl="1"/>
            <a:r>
              <a:rPr lang="en-US" altLang="ko-KR" b="0" dirty="0" smtClean="0"/>
              <a:t>3. </a:t>
            </a:r>
            <a:r>
              <a:rPr lang="ko-KR" altLang="en-US" b="0" dirty="0" smtClean="0"/>
              <a:t>프로토타입에도 해당 프로퍼티가 없으면 </a:t>
            </a:r>
            <a:r>
              <a:rPr lang="ko-KR" altLang="en-US" dirty="0" smtClean="0">
                <a:solidFill>
                  <a:srgbClr val="FF0000"/>
                </a:solidFill>
              </a:rPr>
              <a:t>연결된 프로토타입</a:t>
            </a:r>
            <a:r>
              <a:rPr lang="ko-KR" altLang="en-US" b="0" dirty="0" smtClean="0"/>
              <a:t>에서 찾는다</a:t>
            </a:r>
            <a:r>
              <a:rPr lang="en-US" altLang="ko-KR" b="0" dirty="0" smtClean="0"/>
              <a:t>.(</a:t>
            </a:r>
            <a:r>
              <a:rPr lang="ko-KR" altLang="en-US" b="0" dirty="0" smtClean="0"/>
              <a:t>찾을때까지 </a:t>
            </a:r>
            <a:r>
              <a:rPr lang="en-US" altLang="ko-KR" b="0" dirty="0" smtClean="0"/>
              <a:t>3</a:t>
            </a:r>
            <a:r>
              <a:rPr lang="ko-KR" altLang="en-US" b="0" dirty="0" smtClean="0"/>
              <a:t>번을 반복한다</a:t>
            </a:r>
            <a:r>
              <a:rPr lang="en-US" altLang="ko-KR" b="0" dirty="0" smtClean="0"/>
              <a:t>.)</a:t>
            </a:r>
          </a:p>
          <a:p>
            <a:pPr lvl="1"/>
            <a:r>
              <a:rPr lang="en-US" altLang="ko-KR" b="0" dirty="0" smtClean="0"/>
              <a:t>4. </a:t>
            </a:r>
            <a:r>
              <a:rPr lang="ko-KR" altLang="en-US" b="0" dirty="0" smtClean="0"/>
              <a:t>최상위 </a:t>
            </a:r>
            <a:r>
              <a:rPr lang="ko-KR" altLang="en-US" b="0" dirty="0" err="1" smtClean="0"/>
              <a:t>프로토타입인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Object</a:t>
            </a:r>
            <a:r>
              <a:rPr lang="ko-KR" altLang="en-US" b="0" dirty="0" smtClean="0"/>
              <a:t>까지 찾아봐서 해당 프로퍼티가 없다면 그 값은 </a:t>
            </a:r>
            <a:r>
              <a:rPr lang="en-US" altLang="ko-KR" b="0" dirty="0" smtClean="0"/>
              <a:t>undefined</a:t>
            </a:r>
            <a:r>
              <a:rPr lang="ko-KR" altLang="en-US" b="0" dirty="0" smtClean="0"/>
              <a:t>가 된다</a:t>
            </a:r>
            <a:r>
              <a:rPr lang="en-US" altLang="ko-KR" b="0" dirty="0" smtClean="0"/>
              <a:t>.</a:t>
            </a:r>
          </a:p>
          <a:p>
            <a:pPr lvl="1"/>
            <a:r>
              <a:rPr lang="ko-KR" altLang="en-US" b="0" dirty="0" smtClean="0"/>
              <a:t>즉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프로퍼티 참조는 해당 객체에서 먼저 찾고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실패했을 때 프로토타입을 확인함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constructor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ko-KR" altLang="en-US" b="0" dirty="0" smtClean="0"/>
              <a:t> 모든 객체에 정의되어 있는 속성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해당 객체를 만드는데 사용된 </a:t>
            </a:r>
            <a:r>
              <a:rPr lang="ko-KR" altLang="en-US" b="0" dirty="0" err="1" smtClean="0"/>
              <a:t>생성자를</a:t>
            </a:r>
            <a:r>
              <a:rPr lang="ko-KR" altLang="en-US" b="0" dirty="0" smtClean="0"/>
              <a:t> 참조</a:t>
            </a:r>
            <a:endParaRPr lang="en-US" altLang="ko-KR" b="0" dirty="0" smtClean="0"/>
          </a:p>
        </p:txBody>
      </p:sp>
      <p:sp>
        <p:nvSpPr>
          <p:cNvPr id="4" name="타원 3"/>
          <p:cNvSpPr/>
          <p:nvPr/>
        </p:nvSpPr>
        <p:spPr bwMode="auto">
          <a:xfrm>
            <a:off x="2195736" y="5301208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539552" y="53012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2267744" y="5805264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611560" y="5805264"/>
            <a:ext cx="1121648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smtClean="0"/>
              <a:t>constructor</a:t>
            </a: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3851920" y="53012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화살표 연결선 9"/>
          <p:cNvCxnSpPr>
            <a:stCxn id="7" idx="3"/>
            <a:endCxn id="4" idx="2"/>
          </p:cNvCxnSpPr>
          <p:nvPr/>
        </p:nvCxnSpPr>
        <p:spPr bwMode="auto">
          <a:xfrm>
            <a:off x="1733208" y="5938614"/>
            <a:ext cx="462528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직선 화살표 연결선 15"/>
          <p:cNvCxnSpPr>
            <a:stCxn id="6" idx="3"/>
            <a:endCxn id="8" idx="2"/>
          </p:cNvCxnSpPr>
          <p:nvPr/>
        </p:nvCxnSpPr>
        <p:spPr bwMode="auto">
          <a:xfrm>
            <a:off x="3347864" y="5938614"/>
            <a:ext cx="504056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모서리가 둥근 직사각형 20"/>
          <p:cNvSpPr/>
          <p:nvPr/>
        </p:nvSpPr>
        <p:spPr bwMode="auto">
          <a:xfrm>
            <a:off x="4139952" y="5445224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en-US" altLang="ko-KR" sz="1400" dirty="0"/>
              <a:t>3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4139952" y="6165304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5508104" y="5301208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5580112" y="5805264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직선 화살표 연결선 26"/>
          <p:cNvCxnSpPr>
            <a:stCxn id="24" idx="6"/>
            <a:endCxn id="37" idx="2"/>
          </p:cNvCxnSpPr>
          <p:nvPr/>
        </p:nvCxnSpPr>
        <p:spPr bwMode="auto">
          <a:xfrm>
            <a:off x="6804248" y="5949280"/>
            <a:ext cx="5040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직선 화살표 연결선 29"/>
          <p:cNvCxnSpPr>
            <a:stCxn id="8" idx="6"/>
            <a:endCxn id="24" idx="2"/>
          </p:cNvCxnSpPr>
          <p:nvPr/>
        </p:nvCxnSpPr>
        <p:spPr bwMode="auto">
          <a:xfrm>
            <a:off x="5148064" y="5949280"/>
            <a:ext cx="36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모서리가 둥근 직사각형 33"/>
          <p:cNvSpPr/>
          <p:nvPr/>
        </p:nvSpPr>
        <p:spPr bwMode="auto">
          <a:xfrm>
            <a:off x="3893448" y="5805264"/>
            <a:ext cx="1182608" cy="3093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smtClean="0"/>
              <a:t>constructor</a:t>
            </a: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7308304" y="53012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7596336" y="5445224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7596336" y="6165304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en-US" altLang="ko-KR" sz="1400" dirty="0"/>
              <a:t>6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7349832" y="5805264"/>
            <a:ext cx="1182608" cy="3093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smtClean="0"/>
              <a:t>constructor</a:t>
            </a: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5724128" y="3284984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8" name="직선 화살표 연결선 57"/>
          <p:cNvCxnSpPr/>
          <p:nvPr/>
        </p:nvCxnSpPr>
        <p:spPr bwMode="auto">
          <a:xfrm flipV="1">
            <a:off x="7956376" y="4437112"/>
            <a:ext cx="12956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타원 63"/>
          <p:cNvSpPr/>
          <p:nvPr/>
        </p:nvSpPr>
        <p:spPr bwMode="auto">
          <a:xfrm>
            <a:off x="7668344" y="4581128"/>
            <a:ext cx="576064" cy="57606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...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5" name="직선 화살표 연결선 64"/>
          <p:cNvCxnSpPr>
            <a:stCxn id="37" idx="0"/>
            <a:endCxn id="64" idx="4"/>
          </p:cNvCxnSpPr>
          <p:nvPr/>
        </p:nvCxnSpPr>
        <p:spPr bwMode="auto">
          <a:xfrm flipV="1">
            <a:off x="7956376" y="5157192"/>
            <a:ext cx="0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모서리가 둥근 직사각형 67"/>
          <p:cNvSpPr/>
          <p:nvPr/>
        </p:nvSpPr>
        <p:spPr bwMode="auto">
          <a:xfrm>
            <a:off x="6017433" y="3594348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 bwMode="auto">
          <a:xfrm>
            <a:off x="6012160" y="4077072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kumimoji="1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객체의 프로퍼티 참조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9" name="한쪽 모서리가 잘린 사각형 28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124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35" name="타원 34"/>
          <p:cNvSpPr/>
          <p:nvPr/>
        </p:nvSpPr>
        <p:spPr bwMode="auto">
          <a:xfrm>
            <a:off x="7308304" y="3140968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Object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7380312" y="3789040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직선 화살표 연결선 40"/>
          <p:cNvCxnSpPr>
            <a:stCxn id="36" idx="1"/>
            <a:endCxn id="49" idx="6"/>
          </p:cNvCxnSpPr>
          <p:nvPr/>
        </p:nvCxnSpPr>
        <p:spPr bwMode="auto">
          <a:xfrm flipH="1">
            <a:off x="7020272" y="3922390"/>
            <a:ext cx="360040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모서리가 둥근 직사각형 41"/>
          <p:cNvSpPr/>
          <p:nvPr/>
        </p:nvSpPr>
        <p:spPr bwMode="auto">
          <a:xfrm>
            <a:off x="820893" y="5445224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kumimoji="1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820893" y="6165304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kumimoji="1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프로토타입 체인의 마지막 객체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모든 객체의 </a:t>
            </a:r>
            <a:r>
              <a:rPr lang="en-US" altLang="ko-KR" b="0" dirty="0" smtClean="0"/>
              <a:t>prototype </a:t>
            </a:r>
            <a:r>
              <a:rPr lang="ko-KR" altLang="en-US" b="0" dirty="0" smtClean="0"/>
              <a:t>체인 마지막 객체는 </a:t>
            </a:r>
            <a:r>
              <a:rPr lang="en-US" altLang="ko-KR" b="0" dirty="0" smtClean="0"/>
              <a:t>Object</a:t>
            </a:r>
            <a:r>
              <a:rPr lang="ko-KR" altLang="en-US" b="0" dirty="0" smtClean="0"/>
              <a:t>이다</a:t>
            </a:r>
            <a:r>
              <a:rPr lang="en-US" altLang="ko-KR" b="0" dirty="0" smtClean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즉</a:t>
            </a:r>
            <a:r>
              <a:rPr lang="en-US" altLang="ko-KR" b="0" dirty="0" smtClean="0"/>
              <a:t>, Array, String, Number, RegExp, Date, Function </a:t>
            </a:r>
            <a:r>
              <a:rPr lang="ko-KR" altLang="en-US" b="0" dirty="0" smtClean="0"/>
              <a:t>등의 네이티브 객체와 </a:t>
            </a:r>
            <a:r>
              <a:rPr lang="en-US" altLang="ko-KR" b="0" dirty="0" smtClean="0"/>
              <a:t>Score, Person </a:t>
            </a:r>
            <a:r>
              <a:rPr lang="ko-KR" altLang="en-US" b="0" dirty="0" smtClean="0"/>
              <a:t>등 사용자가 정의한 객체는 모두 프로토타입 체인에 의해서 자동으로 </a:t>
            </a:r>
            <a:r>
              <a:rPr lang="en-US" altLang="ko-KR" b="0" dirty="0" smtClean="0"/>
              <a:t>Object</a:t>
            </a:r>
            <a:r>
              <a:rPr lang="ko-KR" altLang="en-US" b="0" dirty="0" smtClean="0"/>
              <a:t>의 메소드를 사용할 수 있다</a:t>
            </a:r>
            <a:r>
              <a:rPr lang="en-US" altLang="ko-KR" b="0" dirty="0" smtClean="0"/>
              <a:t>.</a:t>
            </a:r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네이티브 객체 생성자의 </a:t>
            </a:r>
            <a:r>
              <a:rPr lang="en-US" altLang="ko-KR" sz="2000" dirty="0" smtClean="0"/>
              <a:t>prototype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네이티브 객체 생성자도 </a:t>
            </a:r>
            <a:r>
              <a:rPr lang="en-US" altLang="ko-KR" b="0" dirty="0" smtClean="0"/>
              <a:t>prototype </a:t>
            </a:r>
            <a:r>
              <a:rPr lang="ko-KR" altLang="en-US" b="0" dirty="0" smtClean="0"/>
              <a:t>속성이 있으므로 이곳에 속성을 추가해서 네이티브 객체의 기능을 확장할 수 있다</a:t>
            </a:r>
            <a:r>
              <a:rPr lang="en-US" altLang="ko-KR" b="0" dirty="0" smtClean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prototype.js </a:t>
            </a:r>
            <a:r>
              <a:rPr lang="ko-KR" altLang="en-US" b="0" dirty="0" smtClean="0"/>
              <a:t>라이브러리가 좋은 예이다</a:t>
            </a:r>
            <a:r>
              <a:rPr lang="en-US" altLang="ko-KR" b="0" dirty="0" smtClean="0"/>
              <a:t>.</a:t>
            </a:r>
          </a:p>
          <a:p>
            <a:pPr lvl="2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b="0" dirty="0" err="1" smtClean="0"/>
              <a:t>Array.prototype.min</a:t>
            </a:r>
            <a:r>
              <a:rPr lang="en-US" altLang="ko-KR" b="0" dirty="0"/>
              <a:t> </a:t>
            </a:r>
            <a:r>
              <a:rPr lang="en-US" altLang="ko-KR" b="0" dirty="0" smtClean="0"/>
              <a:t>= function(){ …… };</a:t>
            </a:r>
          </a:p>
          <a:p>
            <a:pPr lvl="2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b="0" dirty="0" err="1" smtClean="0"/>
              <a:t>HTMLElement.prototype.remove</a:t>
            </a:r>
            <a:r>
              <a:rPr lang="en-US" altLang="ko-KR" b="0" dirty="0" smtClean="0"/>
              <a:t> </a:t>
            </a:r>
            <a:r>
              <a:rPr lang="en-US" altLang="ko-KR" b="0" smtClean="0"/>
              <a:t>= function(){ …… };</a:t>
            </a: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 smtClean="0"/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Object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128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typeof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연산자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객체의 타입을 반환</a:t>
            </a:r>
            <a:endParaRPr lang="en-US" altLang="ko-KR" b="0" dirty="0" smtClean="0"/>
          </a:p>
          <a:p>
            <a:pPr lvl="2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b="0" dirty="0" err="1" smtClean="0"/>
              <a:t>typeof</a:t>
            </a:r>
            <a:r>
              <a:rPr lang="en-US" altLang="ko-KR" b="0" dirty="0" smtClean="0"/>
              <a:t> "hello" 		-&gt; "string"</a:t>
            </a:r>
          </a:p>
          <a:p>
            <a:pPr lvl="2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b="0" dirty="0" err="1" smtClean="0"/>
              <a:t>typeof</a:t>
            </a:r>
            <a:r>
              <a:rPr lang="en-US" altLang="ko-KR" b="0" dirty="0" smtClean="0"/>
              <a:t> 10		-&gt; "number"</a:t>
            </a:r>
          </a:p>
          <a:p>
            <a:pPr lvl="2">
              <a:buFontTx/>
              <a:buChar char="•"/>
            </a:pPr>
            <a:r>
              <a:rPr lang="en-US" altLang="ko-KR" b="0" dirty="0" smtClean="0"/>
              <a:t> typeof true		-&gt; "boolean"</a:t>
            </a:r>
          </a:p>
          <a:p>
            <a:pPr lvl="2">
              <a:buFontTx/>
              <a:buChar char="•"/>
            </a:pPr>
            <a:r>
              <a:rPr lang="en-US" altLang="ko-KR" b="0" dirty="0" smtClean="0"/>
              <a:t> typeof function(){}	-&gt; "function"</a:t>
            </a:r>
          </a:p>
          <a:p>
            <a:pPr lvl="2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b="0" dirty="0" err="1" smtClean="0"/>
              <a:t>typeof</a:t>
            </a:r>
            <a:r>
              <a:rPr lang="en-US" altLang="ko-KR" b="0" dirty="0" smtClean="0"/>
              <a:t> [] 		-&gt; "object"</a:t>
            </a:r>
          </a:p>
          <a:p>
            <a:pPr lvl="2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b="0" dirty="0" err="1" smtClean="0"/>
              <a:t>typeof</a:t>
            </a:r>
            <a:r>
              <a:rPr lang="en-US" altLang="ko-KR" b="0" dirty="0" smtClean="0"/>
              <a:t> {}		-&gt; "object“</a:t>
            </a:r>
          </a:p>
          <a:p>
            <a:pPr lvl="2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b="0" dirty="0" err="1" smtClean="0"/>
              <a:t>typeof</a:t>
            </a:r>
            <a:r>
              <a:rPr lang="en-US" altLang="ko-KR" b="0" dirty="0" smtClean="0"/>
              <a:t> new Score() 	-&gt; "object"</a:t>
            </a:r>
          </a:p>
          <a:p>
            <a:pPr lvl="2">
              <a:buFontTx/>
              <a:buChar char="•"/>
            </a:pP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기본 데이터 타입과 함수를 제외한 모든 인스턴스에 대해 </a:t>
            </a:r>
            <a:r>
              <a:rPr lang="en-US" altLang="ko-KR" b="0" dirty="0" smtClean="0"/>
              <a:t>object </a:t>
            </a:r>
            <a:r>
              <a:rPr lang="ko-KR" altLang="en-US" b="0" dirty="0" smtClean="0"/>
              <a:t>반환</a:t>
            </a:r>
            <a:endParaRPr lang="en-US" altLang="ko-KR" b="0" dirty="0" smtClean="0"/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생성자와 객체 타입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67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instanceof </a:t>
            </a:r>
            <a:r>
              <a:rPr lang="ko-KR" altLang="en-US" sz="2000" dirty="0" smtClean="0"/>
              <a:t>연산자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객체가 지정한 생성자를 통해서 생성되었는지 판단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기본 데이터타입의 리터럴 표현은 객체가 아니므로 생성자 함수가 없다</a:t>
            </a:r>
            <a:r>
              <a:rPr lang="en-US" altLang="ko-KR" b="0" dirty="0" smtClean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JSON </a:t>
            </a:r>
            <a:r>
              <a:rPr lang="ko-KR" altLang="en-US" b="0" dirty="0" smtClean="0"/>
              <a:t>표기법으로 생성한 배열이나 객체는 내부적으로 </a:t>
            </a:r>
            <a:r>
              <a:rPr lang="en-US" altLang="ko-KR" b="0" dirty="0" smtClean="0"/>
              <a:t>Array, Object </a:t>
            </a:r>
            <a:r>
              <a:rPr lang="ko-KR" altLang="en-US" b="0" dirty="0" smtClean="0"/>
              <a:t>생성자 함수를 통해 생성이 된다</a:t>
            </a:r>
            <a:r>
              <a:rPr lang="en-US" altLang="ko-KR" b="0" dirty="0" smtClean="0"/>
              <a:t>.</a:t>
            </a:r>
          </a:p>
          <a:p>
            <a:pPr lvl="2">
              <a:buFontTx/>
              <a:buChar char="•"/>
            </a:pPr>
            <a:endParaRPr lang="en-US" altLang="ko-KR" b="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43380" y="2420888"/>
          <a:ext cx="5857240" cy="4145280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638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0" kern="0" dirty="0" smtClean="0">
                        <a:solidFill>
                          <a:srgbClr val="000000"/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0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10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instanceof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Number		</a:t>
                      </a:r>
                      <a:r>
                        <a:rPr lang="en-US" sz="1600" b="0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-&gt;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false</a:t>
                      </a: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0" kern="0" dirty="0" smtClean="0">
                          <a:solidFill>
                            <a:srgbClr val="2A00FF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600" b="0" kern="0" dirty="0">
                          <a:solidFill>
                            <a:srgbClr val="2A00FF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hello"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instanceof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String		</a:t>
                      </a:r>
                      <a:r>
                        <a:rPr lang="en-US" sz="1600" b="0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-&gt;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false</a:t>
                      </a: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true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instanceof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Boolean		</a:t>
                      </a:r>
                      <a:r>
                        <a:rPr lang="en-US" sz="1600" b="0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-&gt; </a:t>
                      </a:r>
                      <a:r>
                        <a:rPr lang="en-US" sz="1600" b="0" kern="0" dirty="0" smtClean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false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Number(10)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instanceof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Number	-&gt;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true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String(</a:t>
                      </a:r>
                      <a:r>
                        <a:rPr lang="en-US" sz="1600" b="0" kern="0" dirty="0">
                          <a:solidFill>
                            <a:srgbClr val="2A00FF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"hello"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instanceof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String	-&gt;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true</a:t>
                      </a: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Boolean()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instanceof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Boolean	-&gt; </a:t>
                      </a:r>
                      <a:r>
                        <a:rPr lang="en-US" sz="1600" b="0" kern="0" dirty="0" smtClean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true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1600" b="0" ker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b="0" kern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Array()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instanceof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Array		-&gt;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true</a:t>
                      </a: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[]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instanceof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Array			-&gt;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true</a:t>
                      </a: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Object()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instanceof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Object	</a:t>
                      </a:r>
                      <a:r>
                        <a:rPr lang="en-US" sz="1600" b="0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-&gt;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true</a:t>
                      </a: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obj={}; obj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instanceof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Object	</a:t>
                      </a:r>
                      <a:r>
                        <a:rPr lang="en-US" sz="1600" b="0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-&gt; </a:t>
                      </a:r>
                      <a:r>
                        <a:rPr lang="en-US" sz="1600" b="0" kern="0" dirty="0" smtClean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true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Score()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instanceof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Score		-&gt;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true</a:t>
                      </a: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Score()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instanceof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Object	</a:t>
                      </a:r>
                      <a:r>
                        <a:rPr lang="en-US" sz="1600" b="0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-&gt; </a:t>
                      </a:r>
                      <a:r>
                        <a:rPr lang="en-US" sz="1600" b="0" kern="0" dirty="0" smtClean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true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생성자와 객체 타입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function </a:t>
            </a:r>
            <a:r>
              <a:rPr lang="ko-KR" altLang="en-US" sz="2000" dirty="0" smtClean="0"/>
              <a:t>키워드</a:t>
            </a:r>
            <a:endParaRPr lang="en-US" altLang="ko-KR" dirty="0" smtClean="0"/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 이름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유효한 </a:t>
            </a:r>
            <a:r>
              <a:rPr lang="ko-KR" altLang="en-US" b="0" dirty="0" err="1" smtClean="0"/>
              <a:t>식별자이어야</a:t>
            </a:r>
            <a:r>
              <a:rPr lang="ko-KR" altLang="en-US" b="0" dirty="0" smtClean="0"/>
              <a:t> 함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생략 가능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매개변수 목록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쉼표로 구분된 매개변수 목록과 그 매개변수 목록을 둘러싸고 있는 괄호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매개변수는 </a:t>
            </a:r>
            <a:r>
              <a:rPr lang="ko-KR" altLang="en-US" dirty="0">
                <a:solidFill>
                  <a:srgbClr val="0070C0"/>
                </a:solidFill>
              </a:rPr>
              <a:t>생략 </a:t>
            </a:r>
            <a:r>
              <a:rPr lang="ko-KR" altLang="en-US" dirty="0" smtClean="0">
                <a:solidFill>
                  <a:srgbClr val="0070C0"/>
                </a:solidFill>
              </a:rPr>
              <a:t>가능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괄호는 필수</a:t>
            </a: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 본문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중괄호로 둘러싸여 있는 자바스크립트 구문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본문은 </a:t>
            </a:r>
            <a:r>
              <a:rPr lang="ko-KR" altLang="en-US" dirty="0">
                <a:solidFill>
                  <a:srgbClr val="0070C0"/>
                </a:solidFill>
              </a:rPr>
              <a:t>생략 </a:t>
            </a:r>
            <a:r>
              <a:rPr lang="ko-KR" altLang="en-US" dirty="0" smtClean="0">
                <a:solidFill>
                  <a:srgbClr val="0070C0"/>
                </a:solidFill>
              </a:rPr>
              <a:t>가능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중괄호는 필수</a:t>
            </a:r>
            <a:endParaRPr lang="en-US" altLang="ko-KR" b="0" dirty="0" smtClean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306630"/>
              </p:ext>
            </p:extLst>
          </p:nvPr>
        </p:nvGraphicFramePr>
        <p:xfrm>
          <a:off x="4283968" y="1268760"/>
          <a:ext cx="4285357" cy="1310640"/>
        </p:xfrm>
        <a:graphic>
          <a:graphicData uri="http://schemas.openxmlformats.org/drawingml/2006/table">
            <a:tbl>
              <a:tblPr/>
              <a:tblGrid>
                <a:gridCol w="4285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 smtClean="0">
                          <a:solidFill>
                            <a:srgbClr val="7F0055"/>
                          </a:solidFill>
                          <a:latin typeface="+mn-lt"/>
                          <a:ea typeface="+mn-ea"/>
                          <a:cs typeface="Times New Roman"/>
                        </a:rPr>
                        <a:t>function</a:t>
                      </a: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 add(x, y){</a:t>
                      </a:r>
                      <a:endParaRPr lang="ko-KR" altLang="ko-KR" sz="1600" b="1" kern="1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	</a:t>
                      </a:r>
                      <a:r>
                        <a:rPr lang="en-US" altLang="ko-KR" sz="1600" b="1" kern="0" dirty="0" smtClean="0">
                          <a:solidFill>
                            <a:srgbClr val="7F0055"/>
                          </a:solidFill>
                          <a:latin typeface="+mn-lt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 result = x + y;</a:t>
                      </a:r>
                      <a:endParaRPr lang="ko-KR" altLang="ko-KR" sz="1600" b="1" kern="1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	</a:t>
                      </a:r>
                      <a:r>
                        <a:rPr lang="en-US" altLang="ko-KR" sz="1600" b="1" kern="0" dirty="0" smtClean="0">
                          <a:solidFill>
                            <a:srgbClr val="7F0055"/>
                          </a:solidFill>
                          <a:latin typeface="+mn-lt"/>
                          <a:ea typeface="+mn-ea"/>
                          <a:cs typeface="Times New Roman"/>
                        </a:rPr>
                        <a:t>return</a:t>
                      </a: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 result;</a:t>
                      </a:r>
                      <a:endParaRPr lang="ko-KR" altLang="ko-KR" sz="1600" b="1" kern="1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}</a:t>
                      </a:r>
                      <a:endParaRPr lang="ko-KR" altLang="ko-KR" sz="1600" b="1" kern="1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0" dirty="0" smtClean="0">
                          <a:solidFill>
                            <a:srgbClr val="7F0055"/>
                          </a:solidFill>
                          <a:latin typeface="+mn-lt"/>
                          <a:ea typeface="+mn-ea"/>
                          <a:cs typeface="Times New Roman"/>
                        </a:rPr>
                        <a:t>function</a:t>
                      </a: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(){</a:t>
                      </a:r>
                      <a:r>
                        <a:rPr kumimoji="1" lang="en-US" altLang="ko-KR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endParaRPr lang="ko-KR" altLang="ko-KR" sz="1600" b="1" kern="1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6887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함수 정의</a:t>
            </a:r>
            <a:r>
              <a:rPr lang="en-US" altLang="ko-KR" sz="2800" dirty="0" smtClean="0">
                <a:solidFill>
                  <a:schemeClr val="bg1"/>
                </a:solidFill>
              </a:rPr>
              <a:t>1(</a:t>
            </a:r>
            <a:r>
              <a:rPr lang="ko-KR" altLang="en-US" sz="2800" dirty="0" smtClean="0">
                <a:solidFill>
                  <a:schemeClr val="bg1"/>
                </a:solidFill>
              </a:rPr>
              <a:t>선언문 방식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8" name="한쪽 모서리가 잘린 사각형 7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73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8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ex04-01.js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변수에 익명함수로 지정</a:t>
            </a:r>
            <a:endParaRPr lang="en-US" altLang="ko-KR" dirty="0" smtClean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95288" y="3573016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변수에 기명함수로 지정</a:t>
            </a:r>
            <a:endParaRPr lang="en-US" altLang="ko-KR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643380" y="1340768"/>
          <a:ext cx="5857240" cy="1728192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28192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add = </a:t>
                      </a: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(x, y){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result = 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x + y;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return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result;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};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add(10, 20);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643380" y="4149080"/>
          <a:ext cx="5857240" cy="1728192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28192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add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sum(x, y){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	</a:t>
                      </a: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result = 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x + y;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return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result;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};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add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();     ( O</a:t>
                      </a:r>
                      <a:r>
                        <a:rPr lang="en-US" sz="1600" b="1" kern="0" baseline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)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sum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();     ( X )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함수 정의</a:t>
            </a:r>
            <a:r>
              <a:rPr lang="en-US" altLang="ko-KR" sz="2800" dirty="0" smtClean="0">
                <a:solidFill>
                  <a:schemeClr val="bg1"/>
                </a:solidFill>
              </a:rPr>
              <a:t>2(</a:t>
            </a:r>
            <a:r>
              <a:rPr lang="ko-KR" altLang="en-US" sz="2800" dirty="0" smtClean="0">
                <a:solidFill>
                  <a:schemeClr val="bg1"/>
                </a:solidFill>
              </a:rPr>
              <a:t>표현식</a:t>
            </a:r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방식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12" name="한쪽 모서리가 잘린 사각형 11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73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ex04-02, 03, 04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Function </a:t>
            </a:r>
            <a:r>
              <a:rPr lang="ko-KR" altLang="en-US" sz="2000" dirty="0" smtClean="0"/>
              <a:t>생성자 함수 이용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 객체를 생성해서 반환</a:t>
            </a:r>
            <a:endParaRPr lang="en-US" altLang="ko-KR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043608" y="1733560"/>
          <a:ext cx="7056784" cy="975360"/>
        </p:xfrm>
        <a:graphic>
          <a:graphicData uri="http://schemas.openxmlformats.org/drawingml/2006/table">
            <a:tbl>
              <a:tblPr/>
              <a:tblGrid>
                <a:gridCol w="7056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b="1" kern="0" dirty="0" smtClean="0">
                        <a:solidFill>
                          <a:srgbClr val="7F0055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var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add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new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Function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</a:t>
                      </a:r>
                      <a:r>
                        <a:rPr lang="en-US" altLang="ko-KR" sz="1600" b="1" kern="0" dirty="0" smtClean="0">
                          <a:solidFill>
                            <a:srgbClr val="2A00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"</a:t>
                      </a:r>
                      <a:r>
                        <a:rPr lang="en-US" sz="1600" b="1" kern="0" dirty="0" smtClean="0">
                          <a:solidFill>
                            <a:srgbClr val="2A00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x"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 </a:t>
                      </a:r>
                      <a:r>
                        <a:rPr lang="en-US" altLang="ko-KR" sz="1600" b="1" kern="0" dirty="0" smtClean="0">
                          <a:solidFill>
                            <a:srgbClr val="2A00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"</a:t>
                      </a:r>
                      <a:r>
                        <a:rPr lang="en-US" sz="1600" b="1" kern="0" dirty="0" smtClean="0">
                          <a:solidFill>
                            <a:srgbClr val="2A00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y"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		</a:t>
                      </a:r>
                      <a:r>
                        <a:rPr lang="en-US" sz="1600" b="1" kern="0" dirty="0" smtClean="0">
                          <a:solidFill>
                            <a:srgbClr val="2A00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"</a:t>
                      </a:r>
                      <a:r>
                        <a:rPr lang="en-US" sz="1600" b="1" kern="0" dirty="0">
                          <a:solidFill>
                            <a:srgbClr val="2A00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var result = </a:t>
                      </a:r>
                      <a:r>
                        <a:rPr lang="en-US" sz="1600" b="1" kern="0" dirty="0" smtClean="0">
                          <a:solidFill>
                            <a:srgbClr val="2A00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x </a:t>
                      </a:r>
                      <a:r>
                        <a:rPr lang="en-US" sz="1600" b="1" kern="0" dirty="0">
                          <a:solidFill>
                            <a:srgbClr val="2A00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+ </a:t>
                      </a:r>
                      <a:r>
                        <a:rPr lang="en-US" sz="1600" b="1" kern="0" dirty="0" smtClean="0">
                          <a:solidFill>
                            <a:srgbClr val="2A00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y; </a:t>
                      </a:r>
                      <a:r>
                        <a:rPr lang="en-US" sz="1600" b="1" kern="0" dirty="0">
                          <a:solidFill>
                            <a:srgbClr val="2A00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return result</a:t>
                      </a:r>
                      <a:r>
                        <a:rPr lang="en-US" sz="1600" b="1" kern="0" dirty="0" smtClean="0">
                          <a:solidFill>
                            <a:srgbClr val="2A00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;"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함수 정의</a:t>
            </a:r>
            <a:r>
              <a:rPr lang="en-US" altLang="ko-KR" sz="2800" dirty="0" smtClean="0">
                <a:solidFill>
                  <a:schemeClr val="bg1"/>
                </a:solidFill>
              </a:rPr>
              <a:t>3(Function </a:t>
            </a:r>
            <a:r>
              <a:rPr lang="ko-KR" altLang="en-US" sz="2800" dirty="0" smtClean="0">
                <a:solidFill>
                  <a:schemeClr val="bg1"/>
                </a:solidFill>
              </a:rPr>
              <a:t>생성자 함수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6" name="한쪽 모서리가 잘린 사각형 5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78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ex04-05.js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함수 호이스팅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ko-KR" altLang="en-US" b="0" smtClean="0"/>
              <a:t> 선언문 </a:t>
            </a:r>
            <a:r>
              <a:rPr lang="ko-KR" altLang="en-US" b="0" dirty="0" smtClean="0"/>
              <a:t>형태로 정의한 함수의 유효 범위는 코드의 맨 처음부터 시작한다는 특징</a:t>
            </a:r>
            <a:endParaRPr lang="en-US" altLang="ko-KR" b="0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571321"/>
              </p:ext>
            </p:extLst>
          </p:nvPr>
        </p:nvGraphicFramePr>
        <p:xfrm>
          <a:off x="1643380" y="1916832"/>
          <a:ext cx="5857240" cy="1950720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536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 smtClean="0">
                        <a:solidFill>
                          <a:srgbClr val="000000"/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console.log(add(2,3));    ( O )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b="1" kern="100" dirty="0" smtClean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add(x, y) {</a:t>
                      </a:r>
                      <a:endParaRPr lang="ko-KR" sz="1600" b="1" kern="100" dirty="0" smtClean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return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x + y;</a:t>
                      </a:r>
                      <a:endParaRPr lang="ko-KR" sz="1600" b="1" kern="100" dirty="0" smtClean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}</a:t>
                      </a:r>
                      <a:endParaRPr lang="ko-KR" sz="1600" b="1" kern="100" dirty="0" smtClean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console.log(add(3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4));   </a:t>
                      </a: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( O )</a:t>
                      </a:r>
                      <a:endParaRPr lang="en-US" sz="1600" b="1" kern="0" dirty="0" smtClean="0">
                        <a:solidFill>
                          <a:srgbClr val="000000"/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234634"/>
              </p:ext>
            </p:extLst>
          </p:nvPr>
        </p:nvGraphicFramePr>
        <p:xfrm>
          <a:off x="1643380" y="4149080"/>
          <a:ext cx="5857240" cy="1950720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536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 smtClean="0">
                        <a:solidFill>
                          <a:srgbClr val="000000"/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console.log(add(2,3));    ( X )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b="1" kern="100" dirty="0" smtClean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 smtClean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add </a:t>
                      </a: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=</a:t>
                      </a: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function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(x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, y) {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return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x + y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;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}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console.log(add(3, 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4));   </a:t>
                      </a: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( O )</a:t>
                      </a:r>
                      <a:endParaRPr lang="en-US" sz="1600" b="1" kern="0" dirty="0" smtClean="0">
                        <a:solidFill>
                          <a:srgbClr val="000000"/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함수 호이스팅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10" name="한쪽 모서리가 잘린 사각형 9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78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그림 10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ex04-06, 07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매개변수와 인자의 수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함수에 정의한 매개변수와 함수 호출에 사용되는 인자의 수가 달라도 에러가 발생하지는 않음</a:t>
            </a: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매개변수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인자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부족한 인자에 대한 매개변수에는 </a:t>
            </a:r>
            <a:r>
              <a:rPr lang="en-US" altLang="ko-KR" b="0" dirty="0" smtClean="0"/>
              <a:t>undefined</a:t>
            </a:r>
            <a:r>
              <a:rPr lang="ko-KR" altLang="en-US" b="0" dirty="0" smtClean="0"/>
              <a:t>가 지정됨</a:t>
            </a: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매개변수 </a:t>
            </a:r>
            <a:r>
              <a:rPr lang="en-US" altLang="ko-KR" sz="2000" dirty="0" smtClean="0"/>
              <a:t>&lt; </a:t>
            </a:r>
            <a:r>
              <a:rPr lang="ko-KR" altLang="en-US" sz="2000" dirty="0" smtClean="0"/>
              <a:t>인자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남는 인자에 대해서는 처리할 매개변수가 없기 때문에 무시됨</a:t>
            </a:r>
            <a:endParaRPr lang="en-US" altLang="ko-KR" b="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91024" y="2708920"/>
          <a:ext cx="5857240" cy="1135360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5360">
                <a:tc>
                  <a:txBody>
                    <a:bodyPr/>
                    <a:lstStyle/>
                    <a:p>
                      <a:pPr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 smtClean="0">
                          <a:solidFill>
                            <a:srgbClr val="7F0055"/>
                          </a:solidFill>
                          <a:ea typeface="+mn-ea"/>
                          <a:cs typeface="Times New Roman"/>
                        </a:rPr>
                        <a:t>function</a:t>
                      </a:r>
                      <a:r>
                        <a:rPr lang="en-US" altLang="ko-KR" sz="1800" b="1" kern="0" dirty="0" smtClean="0">
                          <a:solidFill>
                            <a:srgbClr val="000000"/>
                          </a:solidFill>
                          <a:ea typeface="+mn-ea"/>
                          <a:cs typeface="Times New Roman"/>
                        </a:rPr>
                        <a:t> add(x, y) {</a:t>
                      </a:r>
                      <a:endParaRPr lang="ko-KR" altLang="ko-KR" sz="1800" b="1" kern="100" dirty="0" smtClean="0">
                        <a:ea typeface="+mn-ea"/>
                        <a:cs typeface="Times New Roman"/>
                      </a:endParaRPr>
                    </a:p>
                    <a:p>
                      <a:pPr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 smtClean="0">
                          <a:solidFill>
                            <a:srgbClr val="000000"/>
                          </a:solidFill>
                          <a:ea typeface="+mn-ea"/>
                          <a:cs typeface="Times New Roman"/>
                        </a:rPr>
                        <a:t>    </a:t>
                      </a:r>
                      <a:r>
                        <a:rPr lang="en-US" altLang="ko-KR" sz="1800" b="1" kern="0" dirty="0" smtClean="0">
                          <a:solidFill>
                            <a:srgbClr val="7F0055"/>
                          </a:solidFill>
                          <a:ea typeface="+mn-ea"/>
                          <a:cs typeface="Times New Roman"/>
                        </a:rPr>
                        <a:t>return</a:t>
                      </a:r>
                      <a:r>
                        <a:rPr lang="en-US" altLang="ko-KR" sz="1800" b="1" kern="0" dirty="0" smtClean="0">
                          <a:solidFill>
                            <a:srgbClr val="000000"/>
                          </a:solidFill>
                          <a:ea typeface="+mn-ea"/>
                          <a:cs typeface="Times New Roman"/>
                        </a:rPr>
                        <a:t> x + y;</a:t>
                      </a:r>
                      <a:endParaRPr lang="ko-KR" altLang="ko-KR" sz="1800" b="1" kern="100" dirty="0" smtClean="0">
                        <a:ea typeface="+mn-ea"/>
                        <a:cs typeface="Times New Roman"/>
                      </a:endParaRPr>
                    </a:p>
                    <a:p>
                      <a:pPr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 smtClean="0">
                          <a:solidFill>
                            <a:srgbClr val="000000"/>
                          </a:solidFill>
                          <a:ea typeface="+mn-ea"/>
                          <a:cs typeface="Times New Roman"/>
                        </a:rPr>
                        <a:t>}</a:t>
                      </a:r>
                      <a:endParaRPr lang="ko-KR" altLang="ko-KR" sz="1800" b="1" kern="100" dirty="0" smtClean="0">
                        <a:ea typeface="+mn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ko-KR" sz="1800" b="1" kern="0" dirty="0" smtClean="0">
                          <a:solidFill>
                            <a:srgbClr val="000000"/>
                          </a:solidFill>
                          <a:ea typeface="+mn-ea"/>
                          <a:cs typeface="Times New Roman"/>
                        </a:rPr>
                        <a:t>add(3);</a:t>
                      </a:r>
                      <a:endParaRPr lang="ko-KR" altLang="ko-KR" sz="1800" b="1" kern="100" dirty="0" smtClean="0"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091024" y="4941168"/>
          <a:ext cx="5857240" cy="1135360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5360">
                <a:tc>
                  <a:txBody>
                    <a:bodyPr/>
                    <a:lstStyle/>
                    <a:p>
                      <a:pPr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 smtClean="0">
                          <a:solidFill>
                            <a:srgbClr val="7F0055"/>
                          </a:solidFill>
                          <a:ea typeface="+mn-ea"/>
                          <a:cs typeface="Times New Roman"/>
                        </a:rPr>
                        <a:t>function</a:t>
                      </a:r>
                      <a:r>
                        <a:rPr lang="en-US" altLang="ko-KR" sz="1800" b="1" kern="0" dirty="0" smtClean="0">
                          <a:solidFill>
                            <a:srgbClr val="000000"/>
                          </a:solidFill>
                          <a:ea typeface="+mn-ea"/>
                          <a:cs typeface="Times New Roman"/>
                        </a:rPr>
                        <a:t> add(x, y) {</a:t>
                      </a:r>
                      <a:endParaRPr lang="ko-KR" altLang="ko-KR" sz="1800" b="1" kern="100" dirty="0" smtClean="0">
                        <a:ea typeface="+mn-ea"/>
                        <a:cs typeface="Times New Roman"/>
                      </a:endParaRPr>
                    </a:p>
                    <a:p>
                      <a:pPr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 smtClean="0">
                          <a:solidFill>
                            <a:srgbClr val="000000"/>
                          </a:solidFill>
                          <a:ea typeface="+mn-ea"/>
                          <a:cs typeface="Times New Roman"/>
                        </a:rPr>
                        <a:t>    </a:t>
                      </a:r>
                      <a:r>
                        <a:rPr lang="en-US" altLang="ko-KR" sz="1800" b="1" kern="0" dirty="0" smtClean="0">
                          <a:solidFill>
                            <a:srgbClr val="7F0055"/>
                          </a:solidFill>
                          <a:ea typeface="+mn-ea"/>
                          <a:cs typeface="Times New Roman"/>
                        </a:rPr>
                        <a:t>return</a:t>
                      </a:r>
                      <a:r>
                        <a:rPr lang="en-US" altLang="ko-KR" sz="1800" b="1" kern="0" dirty="0" smtClean="0">
                          <a:solidFill>
                            <a:srgbClr val="000000"/>
                          </a:solidFill>
                          <a:ea typeface="+mn-ea"/>
                          <a:cs typeface="Times New Roman"/>
                        </a:rPr>
                        <a:t> x + y;</a:t>
                      </a:r>
                      <a:endParaRPr lang="ko-KR" altLang="ko-KR" sz="1800" b="1" kern="100" dirty="0" smtClean="0">
                        <a:ea typeface="+mn-ea"/>
                        <a:cs typeface="Times New Roman"/>
                      </a:endParaRPr>
                    </a:p>
                    <a:p>
                      <a:pPr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 smtClean="0">
                          <a:solidFill>
                            <a:srgbClr val="000000"/>
                          </a:solidFill>
                          <a:ea typeface="+mn-ea"/>
                          <a:cs typeface="Times New Roman"/>
                        </a:rPr>
                        <a:t>}</a:t>
                      </a:r>
                      <a:endParaRPr lang="ko-KR" altLang="ko-KR" sz="1800" b="1" kern="100" dirty="0" smtClean="0">
                        <a:ea typeface="+mn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ko-KR" sz="1800" b="1" kern="0" dirty="0" smtClean="0">
                          <a:solidFill>
                            <a:srgbClr val="000000"/>
                          </a:solidFill>
                          <a:ea typeface="+mn-ea"/>
                          <a:cs typeface="Times New Roman"/>
                        </a:rPr>
                        <a:t>add(3, 4,</a:t>
                      </a:r>
                      <a:r>
                        <a:rPr lang="en-US" altLang="ko-KR" sz="1800" b="1" kern="0" baseline="0" dirty="0" smtClean="0">
                          <a:solidFill>
                            <a:srgbClr val="000000"/>
                          </a:solidFill>
                          <a:ea typeface="+mn-ea"/>
                          <a:cs typeface="Times New Roman"/>
                        </a:rPr>
                        <a:t> 5</a:t>
                      </a:r>
                      <a:r>
                        <a:rPr lang="en-US" altLang="ko-KR" sz="1800" b="1" kern="0" dirty="0" smtClean="0">
                          <a:solidFill>
                            <a:srgbClr val="000000"/>
                          </a:solidFill>
                          <a:ea typeface="+mn-ea"/>
                          <a:cs typeface="Times New Roman"/>
                        </a:rPr>
                        <a:t>);</a:t>
                      </a:r>
                      <a:endParaRPr lang="ko-KR" altLang="ko-KR" sz="1800" b="1" kern="100" dirty="0" smtClean="0"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매개변수와 인자의 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8" name="그림 7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ex04-21.js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 smtClean="0"/>
              <a:t>암묵적 매개변수</a:t>
            </a:r>
            <a:endParaRPr lang="en-US" altLang="ko-KR" sz="2000" smtClean="0"/>
          </a:p>
          <a:p>
            <a:pPr lvl="1">
              <a:buFontTx/>
              <a:buChar char="•"/>
            </a:pPr>
            <a:r>
              <a:rPr lang="ko-KR" altLang="en-US" b="0" smtClean="0"/>
              <a:t> 모든 함수에서 명시적으로 선언하지 않고 암묵적으로 </a:t>
            </a:r>
            <a:r>
              <a:rPr lang="ko-KR" altLang="en-US" b="0"/>
              <a:t>사용할 수 있는 매개변수 </a:t>
            </a:r>
            <a:r>
              <a:rPr lang="en-US" altLang="ko-KR" b="0" smtClean="0"/>
              <a:t> </a:t>
            </a: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arguments, this</a:t>
            </a: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arguments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 내에서 </a:t>
            </a:r>
            <a:r>
              <a:rPr lang="en-US" altLang="ko-KR" b="0" dirty="0" smtClean="0"/>
              <a:t>arguments </a:t>
            </a:r>
            <a:r>
              <a:rPr lang="ko-KR" altLang="en-US" b="0" dirty="0" smtClean="0"/>
              <a:t>변수로 접근 가능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함수에 전달된 모든 인자들을 담고 있는 컬렉션</a:t>
            </a:r>
            <a:r>
              <a:rPr lang="en-US" altLang="ko-KR" b="0" dirty="0" smtClean="0"/>
              <a:t>(Array</a:t>
            </a:r>
            <a:r>
              <a:rPr lang="ko-KR" altLang="en-US" b="0" dirty="0" smtClean="0"/>
              <a:t>는 아님</a:t>
            </a:r>
            <a:r>
              <a:rPr lang="en-US" altLang="ko-KR" b="0" dirty="0" smtClean="0"/>
              <a:t>)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배열과 비슷하게 </a:t>
            </a:r>
            <a:r>
              <a:rPr lang="en-US" altLang="ko-KR" b="0" dirty="0" smtClean="0"/>
              <a:t>length </a:t>
            </a:r>
            <a:r>
              <a:rPr lang="ko-KR" altLang="en-US" b="0" dirty="0" smtClean="0"/>
              <a:t>속성과 </a:t>
            </a:r>
            <a:r>
              <a:rPr lang="en-US" altLang="ko-KR" b="0" dirty="0" smtClean="0"/>
              <a:t>index</a:t>
            </a:r>
            <a:r>
              <a:rPr lang="ko-KR" altLang="en-US" b="0" dirty="0" smtClean="0"/>
              <a:t>로 각 인자에 접근 가능</a:t>
            </a: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this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 내에서 </a:t>
            </a:r>
            <a:r>
              <a:rPr lang="en-US" altLang="ko-KR" b="0" dirty="0" smtClean="0"/>
              <a:t>this </a:t>
            </a:r>
            <a:r>
              <a:rPr lang="ko-KR" altLang="en-US" b="0" dirty="0" smtClean="0"/>
              <a:t>키워드로 접근 가능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‘</a:t>
            </a:r>
            <a:r>
              <a:rPr lang="ko-KR" altLang="en-US" b="0" dirty="0" smtClean="0"/>
              <a:t>함수 </a:t>
            </a:r>
            <a:r>
              <a:rPr lang="ko-KR" altLang="en-US" b="0" dirty="0" err="1" smtClean="0"/>
              <a:t>컨텍스트</a:t>
            </a:r>
            <a:r>
              <a:rPr lang="en-US" altLang="ko-KR" b="0" dirty="0" smtClean="0"/>
              <a:t>’</a:t>
            </a:r>
            <a:r>
              <a:rPr lang="ko-KR" altLang="en-US" b="0" dirty="0" smtClean="0"/>
              <a:t> 객체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ko-KR" altLang="en-US" b="0" dirty="0" smtClean="0"/>
              <a:t> 함수를 호출한 객체에 대한 참조</a:t>
            </a:r>
            <a:endParaRPr lang="en-US" altLang="ko-KR" b="0" dirty="0" smtClean="0"/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암묵적 매개변수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99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96136" y="764704"/>
            <a:ext cx="264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ex04-21.js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함수로 호출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일반적인 함수 호출 방법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err="1" smtClean="0"/>
              <a:t>함수명</a:t>
            </a:r>
            <a:r>
              <a:rPr lang="en-US" altLang="ko-KR" b="0" dirty="0" smtClean="0"/>
              <a:t>()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this</a:t>
            </a:r>
            <a:r>
              <a:rPr lang="ko-KR" altLang="en-US" dirty="0" smtClean="0">
                <a:solidFill>
                  <a:srgbClr val="0070C0"/>
                </a:solidFill>
              </a:rPr>
              <a:t>는 </a:t>
            </a:r>
            <a:r>
              <a:rPr lang="en-US" altLang="ko-KR" dirty="0" smtClean="0">
                <a:solidFill>
                  <a:srgbClr val="0070C0"/>
                </a:solidFill>
              </a:rPr>
              <a:t>window </a:t>
            </a:r>
            <a:r>
              <a:rPr lang="ko-KR" altLang="en-US" dirty="0" smtClean="0">
                <a:solidFill>
                  <a:srgbClr val="0070C0"/>
                </a:solidFill>
              </a:rPr>
              <a:t>객체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>
              <a:buFontTx/>
              <a:buChar char="•"/>
            </a:pPr>
            <a:r>
              <a:rPr lang="en-US" altLang="ko-KR" b="0" dirty="0" smtClean="0"/>
              <a:t> window </a:t>
            </a:r>
            <a:r>
              <a:rPr lang="ko-KR" altLang="en-US" b="0" dirty="0" smtClean="0"/>
              <a:t>객체는 어디서나 참조 가능하므로 </a:t>
            </a:r>
            <a:r>
              <a:rPr lang="en-US" altLang="ko-KR" b="0" dirty="0" smtClean="0"/>
              <a:t>this</a:t>
            </a:r>
            <a:r>
              <a:rPr lang="ko-KR" altLang="en-US" b="0" dirty="0" smtClean="0"/>
              <a:t>를 사용할 필요 없음</a:t>
            </a:r>
            <a:endParaRPr lang="en-US" altLang="ko-KR" b="0" dirty="0" smtClean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804361"/>
              </p:ext>
            </p:extLst>
          </p:nvPr>
        </p:nvGraphicFramePr>
        <p:xfrm>
          <a:off x="971600" y="2780928"/>
          <a:ext cx="3384376" cy="3413760"/>
        </p:xfrm>
        <a:graphic>
          <a:graphicData uri="http://schemas.openxmlformats.org/drawingml/2006/table">
            <a:tbl>
              <a:tblPr/>
              <a:tblGrid>
                <a:gridCol w="338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28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 smtClean="0">
                        <a:solidFill>
                          <a:srgbClr val="7F0055"/>
                        </a:solidFill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n-lt"/>
                          <a:ea typeface="+mj-ea"/>
                          <a:cs typeface="Times New Roman"/>
                        </a:rPr>
                        <a:t>function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Times New Roman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Times New Roman"/>
                        </a:rPr>
                        <a:t>f1(){</a:t>
                      </a:r>
                      <a:endParaRPr lang="ko-KR" sz="1600" b="1" kern="100" dirty="0"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Times New Roman"/>
                        </a:rPr>
                        <a:t>	console.log(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+mj-ea"/>
                          <a:cs typeface="Times New Roman"/>
                        </a:rPr>
                        <a:t>this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Times New Roman"/>
                        </a:rPr>
                        <a:t>);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	</a:t>
                      </a:r>
                      <a:r>
                        <a:rPr lang="en-US" altLang="ko-KR" sz="1600" b="1" kern="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this.alert</a:t>
                      </a: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();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	</a:t>
                      </a:r>
                      <a:r>
                        <a:rPr lang="en-US" altLang="ko-KR" sz="1600" b="1" kern="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window.alert</a:t>
                      </a: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();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	alert();</a:t>
                      </a:r>
                      <a:endParaRPr lang="ko-KR" sz="1600" b="1" kern="100" dirty="0"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Times New Roman"/>
                        </a:rPr>
                        <a:t>};</a:t>
                      </a:r>
                      <a:endParaRPr lang="ko-KR" sz="1600" b="1" kern="100" dirty="0"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Times New Roman"/>
                        </a:rPr>
                        <a:t>f1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Times New Roman"/>
                        </a:rPr>
                        <a:t>();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ea typeface="+mj-ea"/>
                          <a:cs typeface="Times New Roman"/>
                        </a:rPr>
                        <a:t>var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Times New Roman"/>
                        </a:rPr>
                        <a:t> f2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+mj-ea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Times New Roman"/>
                        </a:rPr>
                        <a:t>(){</a:t>
                      </a:r>
                      <a:endParaRPr lang="ko-KR" sz="1600" b="1" kern="100" dirty="0"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Times New Roman"/>
                        </a:rPr>
                        <a:t>	console.log(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+mj-ea"/>
                          <a:cs typeface="Times New Roman"/>
                        </a:rPr>
                        <a:t>this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Times New Roman"/>
                        </a:rPr>
                        <a:t>};</a:t>
                      </a:r>
                      <a:endParaRPr lang="ko-KR" sz="1600" b="1" kern="100" dirty="0"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Times New Roman"/>
                        </a:rPr>
                        <a:t>f2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Times New Roman"/>
                        </a:rPr>
                        <a:t>();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n-lt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645024"/>
            <a:ext cx="359575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함수 호출 방법</a:t>
            </a:r>
            <a:r>
              <a:rPr lang="en-US" altLang="ko-KR" sz="2800" dirty="0" smtClean="0">
                <a:solidFill>
                  <a:schemeClr val="bg1"/>
                </a:solidFill>
              </a:rPr>
              <a:t>(1/4)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7" name="한쪽 모서리가 잘린 사각형 6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103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1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테마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1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47952</TotalTime>
  <Words>1919</Words>
  <Application>Microsoft Office PowerPoint</Application>
  <PresentationFormat>화면 슬라이드 쇼(4:3)</PresentationFormat>
  <Paragraphs>509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Apple SD 산돌고딕 Neo 무거운</vt:lpstr>
      <vt:lpstr>Monaco</vt:lpstr>
      <vt:lpstr>ＭＳ 明朝</vt:lpstr>
      <vt:lpstr>맑은 고딕</vt:lpstr>
      <vt:lpstr>Arial</vt:lpstr>
      <vt:lpstr>Cambria</vt:lpstr>
      <vt:lpstr>Consolas</vt:lpstr>
      <vt:lpstr>Times New Roman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정길용</dc:creator>
  <cp:lastModifiedBy>MOTIZEN</cp:lastModifiedBy>
  <cp:revision>2522</cp:revision>
  <dcterms:created xsi:type="dcterms:W3CDTF">2010-07-01T07:22:07Z</dcterms:created>
  <dcterms:modified xsi:type="dcterms:W3CDTF">2022-07-14T12:23:30Z</dcterms:modified>
</cp:coreProperties>
</file>