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320" r:id="rId2"/>
    <p:sldId id="359" r:id="rId3"/>
    <p:sldId id="360" r:id="rId4"/>
    <p:sldId id="361" r:id="rId5"/>
    <p:sldId id="362" r:id="rId6"/>
    <p:sldId id="363" r:id="rId7"/>
    <p:sldId id="365" r:id="rId8"/>
    <p:sldId id="367" r:id="rId9"/>
    <p:sldId id="366" r:id="rId10"/>
    <p:sldId id="364" r:id="rId11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110" d="100"/>
          <a:sy n="110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42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상속과 클래스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5662989"/>
            <a:ext cx="254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멀티캠퍼스 정길용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uzoolove@gmail.com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356992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4437112"/>
            <a:ext cx="2446073" cy="834468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97152"/>
            <a:ext cx="2160240" cy="527003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1155079" cy="1368152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680" y="3068960"/>
            <a:ext cx="1437096" cy="10081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extends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ECMAScript6(2015)</a:t>
            </a:r>
            <a:r>
              <a:rPr lang="ko-KR" altLang="en-US" b="0" dirty="0" smtClean="0"/>
              <a:t>에 추가된 키워드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상속을 통해 자식 클래스를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class </a:t>
            </a:r>
            <a:r>
              <a:rPr lang="ko-KR" altLang="en-US" b="0" dirty="0" smtClean="0"/>
              <a:t>자식클래스명 </a:t>
            </a:r>
            <a:r>
              <a:rPr lang="en-US" altLang="ko-KR" b="0" dirty="0" smtClean="0"/>
              <a:t>extends </a:t>
            </a:r>
            <a:r>
              <a:rPr lang="ko-KR" altLang="en-US" b="0" dirty="0" smtClean="0"/>
              <a:t>부모클래스명 </a:t>
            </a:r>
            <a:r>
              <a:rPr lang="en-US" altLang="ko-KR" b="0" dirty="0" smtClean="0"/>
              <a:t>{ ...... }</a:t>
            </a:r>
          </a:p>
        </p:txBody>
      </p:sp>
      <p:pic>
        <p:nvPicPr>
          <p:cNvPr id="39" name="그림 3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etc/ecma6/classtest.js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2207136"/>
          <a:ext cx="5857240" cy="2950056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005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extends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super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(kor, eng);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grade(){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College(80, 70);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console.log(s2.grade());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프로토타입 체인을 이용한 상속 기능 구현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하위 클래스의 프로토타입을 상위 클래스의 객체로 지정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상위 클래스의 모든 속성을 물려받아 사용할 수 있음</a:t>
            </a:r>
            <a:endParaRPr lang="en-US" altLang="ko-KR" b="0" dirty="0" smtClean="0"/>
          </a:p>
        </p:txBody>
      </p:sp>
      <p:sp>
        <p:nvSpPr>
          <p:cNvPr id="48" name="타원 47"/>
          <p:cNvSpPr/>
          <p:nvPr/>
        </p:nvSpPr>
        <p:spPr bwMode="auto">
          <a:xfrm>
            <a:off x="4644008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734657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164288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814777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4644008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932040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52" idx="7"/>
            <a:endCxn id="50" idx="3"/>
          </p:cNvCxnSpPr>
          <p:nvPr/>
        </p:nvCxnSpPr>
        <p:spPr bwMode="auto">
          <a:xfrm flipV="1">
            <a:off x="5750336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452320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092280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4932040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99992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HighSchool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11960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err="1" smtClean="0"/>
              <a:t>HighSchool</a:t>
            </a:r>
            <a:r>
              <a:rPr lang="en-US" altLang="ko-KR" smtClean="0"/>
              <a:t>()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7799020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164288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308304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64288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52" idx="6"/>
          </p:cNvCxnSpPr>
          <p:nvPr/>
        </p:nvCxnSpPr>
        <p:spPr bwMode="auto">
          <a:xfrm flipH="1">
            <a:off x="5940152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51520" y="2132856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 bwMode="auto">
          <a:xfrm>
            <a:off x="5292080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0" idx="1"/>
            <a:endCxn id="99" idx="7"/>
          </p:cNvCxnSpPr>
          <p:nvPr/>
        </p:nvCxnSpPr>
        <p:spPr bwMode="auto">
          <a:xfrm flipH="1">
            <a:off x="5906707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53388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520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 smtClean="0">
              <a:latin typeface="+mj-lt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1520" y="2996952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.prototype =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1520" y="3594502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7164288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5232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15" idx="1"/>
            <a:endCxn id="52" idx="5"/>
          </p:cNvCxnSpPr>
          <p:nvPr/>
        </p:nvCxnSpPr>
        <p:spPr bwMode="auto">
          <a:xfrm flipH="1" flipV="1">
            <a:off x="5750336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251520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1520" y="42425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524328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4933176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80112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940152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284984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College.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prototype.grade = </a:t>
            </a: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 smtClean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635896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275856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104" idx="1"/>
            <a:endCxn id="38" idx="7"/>
          </p:cNvCxnSpPr>
          <p:nvPr/>
        </p:nvCxnSpPr>
        <p:spPr bwMode="auto">
          <a:xfrm flipH="1">
            <a:off x="4250523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47806" y="2420888"/>
            <a:ext cx="410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7450048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451184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5137" y="299695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();</a:t>
            </a:r>
          </a:p>
        </p:txBody>
      </p: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8" name="그림 5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ex06-07.js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61" grpId="0" animBg="1"/>
      <p:bldP spid="65" grpId="0"/>
      <p:bldP spid="66" grpId="0"/>
      <p:bldP spid="89" grpId="0" animBg="1"/>
      <p:bldP spid="90" grpId="0" animBg="1"/>
      <p:bldP spid="91" grpId="0"/>
      <p:bldP spid="99" grpId="0" animBg="1"/>
      <p:bldP spid="99" grpId="1" animBg="1"/>
      <p:bldP spid="108" grpId="0"/>
      <p:bldP spid="109" grpId="0"/>
      <p:bldP spid="110" grpId="0" build="allAtOnce"/>
      <p:bldP spid="111" grpId="0"/>
      <p:bldP spid="115" grpId="0" animBg="1"/>
      <p:bldP spid="120" grpId="0"/>
      <p:bldP spid="132" grpId="0"/>
      <p:bldP spid="133" grpId="0"/>
      <p:bldP spid="68" grpId="0" animBg="1"/>
      <p:bldP spid="68" grpId="1" animBg="1"/>
      <p:bldP spid="68" grpId="2" animBg="1"/>
      <p:bldP spid="104" grpId="0" animBg="1"/>
      <p:bldP spid="104" grpId="1" animBg="1"/>
      <p:bldP spid="104" grpId="2" animBg="1"/>
      <p:bldP spid="121" grpId="0"/>
      <p:bldP spid="147" grpId="0"/>
      <p:bldP spid="37" grpId="0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3" grpId="0"/>
      <p:bldP spid="42" grpId="0" animBg="1"/>
      <p:bldP spid="44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/>
          <p:cNvSpPr/>
          <p:nvPr/>
        </p:nvSpPr>
        <p:spPr bwMode="auto">
          <a:xfrm>
            <a:off x="4427984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518633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59633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598753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884368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524328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8231068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596336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740352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9633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94" idx="6"/>
          </p:cNvCxnSpPr>
          <p:nvPr/>
        </p:nvCxnSpPr>
        <p:spPr bwMode="auto">
          <a:xfrm flipH="1">
            <a:off x="5436096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타원 114"/>
          <p:cNvSpPr/>
          <p:nvPr/>
        </p:nvSpPr>
        <p:spPr bwMode="auto">
          <a:xfrm>
            <a:off x="7596336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95637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588224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499992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516216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609906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>
            <a:stCxn id="58" idx="3"/>
            <a:endCxn id="56" idx="2"/>
          </p:cNvCxnSpPr>
          <p:nvPr/>
        </p:nvCxnSpPr>
        <p:spPr bwMode="auto">
          <a:xfrm>
            <a:off x="5690026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>
            <a:stCxn id="58" idx="3"/>
            <a:endCxn id="50" idx="1"/>
          </p:cNvCxnSpPr>
          <p:nvPr/>
        </p:nvCxnSpPr>
        <p:spPr bwMode="auto">
          <a:xfrm>
            <a:off x="5690026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타원 72"/>
          <p:cNvSpPr/>
          <p:nvPr/>
        </p:nvSpPr>
        <p:spPr bwMode="auto">
          <a:xfrm>
            <a:off x="5940152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new F()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>
            <a:stCxn id="73" idx="7"/>
            <a:endCxn id="50" idx="3"/>
          </p:cNvCxnSpPr>
          <p:nvPr/>
        </p:nvCxnSpPr>
        <p:spPr bwMode="auto">
          <a:xfrm flipV="1">
            <a:off x="7046480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115" idx="1"/>
            <a:endCxn id="73" idx="6"/>
          </p:cNvCxnSpPr>
          <p:nvPr/>
        </p:nvCxnSpPr>
        <p:spPr bwMode="auto">
          <a:xfrm flipH="1" flipV="1">
            <a:off x="7236296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>
            <a:stCxn id="90" idx="1"/>
            <a:endCxn id="73" idx="6"/>
          </p:cNvCxnSpPr>
          <p:nvPr/>
        </p:nvCxnSpPr>
        <p:spPr bwMode="auto">
          <a:xfrm flipH="1">
            <a:off x="7236296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444208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4716016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7860705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7861841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229320" y="4742224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457200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211960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7" idx="1"/>
            <a:endCxn id="98" idx="7"/>
          </p:cNvCxnSpPr>
          <p:nvPr/>
        </p:nvCxnSpPr>
        <p:spPr bwMode="auto">
          <a:xfrm flipH="1">
            <a:off x="5186627" y="4880726"/>
            <a:ext cx="1042693" cy="597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51520" y="980728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3388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155679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 smtClean="0">
              <a:latin typeface="+mj-lt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inherite(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,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2442374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309044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2132856"/>
            <a:ext cx="400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.prototype.grade = </a:t>
            </a: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 smtClean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223" y="1268760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1520" y="3789040"/>
          <a:ext cx="4104456" cy="1584176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08607" y="4077072"/>
            <a:ext cx="230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7F0055"/>
                </a:solidFill>
                <a:latin typeface="+mn-lt"/>
                <a:cs typeface="Times New Roman"/>
              </a:rPr>
              <a:t>var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F = </a:t>
            </a: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739" y="4631650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  <a:cs typeface="Times New Roman"/>
              </a:rPr>
              <a:t>Child.prototype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 = </a:t>
            </a: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F();</a:t>
            </a:r>
            <a:endParaRPr lang="ko-KR" altLang="ko-KR" sz="1100" kern="100" dirty="0" smtClean="0">
              <a:latin typeface="+mj-lt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6739" y="4329234"/>
            <a:ext cx="346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+mn-lt"/>
                <a:cs typeface="Times New Roman"/>
              </a:rPr>
              <a:t>F.prototype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lt"/>
                <a:cs typeface="Times New Roman"/>
              </a:rPr>
              <a:t>Parent.prototype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20" y="378904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 smtClean="0">
                <a:solidFill>
                  <a:srgbClr val="7F0055"/>
                </a:solidFill>
                <a:cs typeface="Times New Roman"/>
              </a:rPr>
              <a:t>function </a:t>
            </a:r>
            <a:r>
              <a:rPr lang="en-US" altLang="ko-KR" kern="0" dirty="0" smtClean="0">
                <a:solidFill>
                  <a:srgbClr val="000000"/>
                </a:solidFill>
                <a:cs typeface="Times New Roman"/>
              </a:rPr>
              <a:t>inherite(Parent , Child){</a:t>
            </a:r>
          </a:p>
          <a:p>
            <a:endParaRPr lang="en-US" altLang="ko-KR" kern="0" dirty="0" smtClean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 smtClean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 smtClean="0">
              <a:solidFill>
                <a:srgbClr val="000000"/>
              </a:solidFill>
              <a:cs typeface="Times New Roman"/>
            </a:endParaRPr>
          </a:p>
          <a:p>
            <a:r>
              <a:rPr lang="en-US" altLang="ko-KR" kern="0" dirty="0" smtClean="0">
                <a:solidFill>
                  <a:srgbClr val="000000"/>
                </a:solidFill>
                <a:cs typeface="Times New Roman"/>
              </a:rPr>
              <a:t>} </a:t>
            </a:r>
            <a:endParaRPr lang="ko-KR" altLang="en-US" dirty="0"/>
          </a:p>
        </p:txBody>
      </p:sp>
      <p:pic>
        <p:nvPicPr>
          <p:cNvPr id="5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5976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HighSchool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1619672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2555776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6" name="그림 6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ex06-08.js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4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89" grpId="0" animBg="1"/>
      <p:bldP spid="90" grpId="0" animBg="1"/>
      <p:bldP spid="91" grpId="0"/>
      <p:bldP spid="115" grpId="0" animBg="1"/>
      <p:bldP spid="68" grpId="0" animBg="1"/>
      <p:bldP spid="68" grpId="1" animBg="1"/>
      <p:bldP spid="68" grpId="2" animBg="1"/>
      <p:bldP spid="147" grpId="0"/>
      <p:bldP spid="42" grpId="0" animBg="1"/>
      <p:bldP spid="56" grpId="0" animBg="1"/>
      <p:bldP spid="56" grpId="1" animBg="1"/>
      <p:bldP spid="58" grpId="0" animBg="1"/>
      <p:bldP spid="73" grpId="0" animBg="1"/>
      <p:bldP spid="70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6" grpId="0"/>
      <p:bldP spid="47" grpId="0"/>
      <p:bldP spid="62" grpId="0"/>
      <p:bldP spid="52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화살표 연결선 107"/>
          <p:cNvCxnSpPr>
            <a:stCxn id="106" idx="3"/>
            <a:endCxn id="107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타원 10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2051720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화살표 연결선 110"/>
          <p:cNvCxnSpPr>
            <a:stCxn id="109" idx="7"/>
            <a:endCxn id="107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2" name="타원 11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2051720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HighSchool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HighSchool()</a:t>
            </a:r>
            <a:endParaRPr lang="ko-KR" altLang="en-US" dirty="0"/>
          </a:p>
        </p:txBody>
      </p:sp>
      <p:cxnSp>
        <p:nvCxnSpPr>
          <p:cNvPr id="118" name="직선 화살표 연결선 117"/>
          <p:cNvCxnSpPr>
            <a:stCxn id="126" idx="2"/>
            <a:endCxn id="11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타원 118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20" idx="1"/>
            <a:endCxn id="10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타원 12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125" name="직선 화살표 연결선 124"/>
          <p:cNvCxnSpPr>
            <a:stCxn id="123" idx="1"/>
            <a:endCxn id="10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2051720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직선 화살표 연결선 131"/>
          <p:cNvCxnSpPr>
            <a:stCxn id="127" idx="1"/>
            <a:endCxn id="130" idx="6"/>
          </p:cNvCxnSpPr>
          <p:nvPr/>
        </p:nvCxnSpPr>
        <p:spPr bwMode="auto">
          <a:xfrm flipH="1">
            <a:off x="1475656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 비교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중계 함수 없을 때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>
            <a:stCxn id="63" idx="3"/>
            <a:endCxn id="64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타원 6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화살표 연결선 70"/>
          <p:cNvCxnSpPr>
            <a:stCxn id="69" idx="7"/>
            <a:endCxn id="64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2" name="타원 7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HighSchool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86" idx="2"/>
            <a:endCxn id="7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타원 77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6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타원 8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83" idx="1"/>
            <a:endCxn id="6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화살표 연결선 96"/>
          <p:cNvCxnSpPr>
            <a:endCxn id="95" idx="6"/>
          </p:cNvCxnSpPr>
          <p:nvPr/>
        </p:nvCxnSpPr>
        <p:spPr bwMode="auto">
          <a:xfrm flipH="1">
            <a:off x="1475656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 비교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new F()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051720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ECMAScript6(2015)</a:t>
            </a:r>
            <a:r>
              <a:rPr lang="ko-KR" altLang="en-US" b="0" dirty="0" smtClean="0"/>
              <a:t>에 추가된 키워드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객체지향 언어의 </a:t>
            </a:r>
            <a:r>
              <a:rPr lang="en-US" altLang="ko-KR" b="0" dirty="0" smtClean="0"/>
              <a:t>class</a:t>
            </a:r>
            <a:r>
              <a:rPr lang="ko-KR" altLang="en-US" b="0" dirty="0" smtClean="0"/>
              <a:t>와 비슷한 방식으로 생성자 함수를 기술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객체를 생성하고 </a:t>
            </a:r>
            <a:r>
              <a:rPr lang="en-US" altLang="ko-KR" b="0" dirty="0" smtClean="0"/>
              <a:t>prototype </a:t>
            </a:r>
            <a:r>
              <a:rPr lang="ko-KR" altLang="en-US" b="0" dirty="0" smtClean="0"/>
              <a:t>기반의 상속을 보다 명료하게 표현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class</a:t>
            </a:r>
            <a:r>
              <a:rPr lang="ko-KR" altLang="en-US" b="0" dirty="0" smtClean="0"/>
              <a:t>는 사실 함수이며 </a:t>
            </a:r>
            <a:r>
              <a:rPr lang="en-US" altLang="ko-KR" b="0" dirty="0" smtClean="0"/>
              <a:t>class </a:t>
            </a:r>
            <a:r>
              <a:rPr lang="ko-KR" altLang="en-US" b="0" dirty="0" smtClean="0"/>
              <a:t>선언문과 </a:t>
            </a:r>
            <a:r>
              <a:rPr lang="en-US" altLang="ko-KR" b="0" dirty="0" smtClean="0"/>
              <a:t>class </a:t>
            </a:r>
            <a:r>
              <a:rPr lang="ko-KR" altLang="en-US" b="0" dirty="0" smtClean="0"/>
              <a:t>표현식 방식으로 사용</a:t>
            </a:r>
            <a:endParaRPr lang="en-US" altLang="ko-KR" b="0" dirty="0" smtClean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 </a:t>
            </a:r>
            <a:r>
              <a:rPr lang="ko-KR" altLang="en-US" sz="2000" dirty="0" smtClean="0"/>
              <a:t>선언문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class </a:t>
            </a:r>
            <a:r>
              <a:rPr lang="ko-KR" altLang="en-US" b="0" dirty="0" smtClean="0"/>
              <a:t>클래스명</a:t>
            </a:r>
            <a:r>
              <a:rPr lang="en-US" altLang="ko-KR" b="0" dirty="0" smtClean="0"/>
              <a:t>{ ...... }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95288" y="4154016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 </a:t>
            </a:r>
            <a:r>
              <a:rPr lang="ko-KR" altLang="en-US" sz="2000" dirty="0" smtClean="0"/>
              <a:t>표현식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var SomeClass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= class [</a:t>
            </a:r>
            <a:r>
              <a:rPr lang="ko-KR" altLang="en-US" b="0" dirty="0" smtClean="0"/>
              <a:t>클래스명</a:t>
            </a:r>
            <a:r>
              <a:rPr lang="en-US" altLang="ko-KR" b="0" dirty="0" smtClean="0"/>
              <a:t>]{ ...... }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71600" y="3140968"/>
          <a:ext cx="5857240" cy="864096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HighSchool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971600" y="4941168"/>
          <a:ext cx="5857240" cy="936104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 body</a:t>
            </a:r>
            <a:r>
              <a:rPr lang="ko-KR" altLang="en-US" sz="2000" dirty="0" smtClean="0"/>
              <a:t>와 메소드 정의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클래스의 바디에 클래스 멤버변수와 메소드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멤버변수는 </a:t>
            </a:r>
            <a:r>
              <a:rPr lang="en-US" altLang="ko-KR" b="0" dirty="0" smtClean="0"/>
              <a:t>Constructor </a:t>
            </a:r>
            <a:r>
              <a:rPr lang="ko-KR" altLang="en-US" b="0" dirty="0" smtClean="0"/>
              <a:t>메소드에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b="0" dirty="0" smtClean="0"/>
              <a:t> </a:t>
            </a:r>
            <a:r>
              <a:rPr lang="en-US" altLang="ko-KR" sz="2000" dirty="0" smtClean="0"/>
              <a:t> Constructor </a:t>
            </a:r>
            <a:r>
              <a:rPr lang="ko-KR" altLang="en-US" sz="2000" dirty="0" smtClean="0"/>
              <a:t>메소드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생성자</a:t>
            </a:r>
            <a:r>
              <a:rPr lang="en-US" altLang="ko-KR" sz="2000" dirty="0" smtClean="0"/>
              <a:t>)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객체를 생성하고 초기화 하는 메소드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주로 클래스 멤버변수를 초기화하는 작업 기술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constructor</a:t>
            </a:r>
            <a:r>
              <a:rPr lang="ko-KR" altLang="en-US" b="0" dirty="0" smtClean="0"/>
              <a:t>라는 이름으로 작성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하나만 작성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super()</a:t>
            </a:r>
            <a:r>
              <a:rPr lang="ko-KR" altLang="en-US" b="0" dirty="0" smtClean="0"/>
              <a:t>로 부모의 생성자 호출 가능</a:t>
            </a:r>
            <a:endParaRPr lang="en-US" altLang="ko-KR" b="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3861048"/>
          <a:ext cx="5857240" cy="180020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Prototype </a:t>
            </a:r>
            <a:r>
              <a:rPr lang="ko-KR" altLang="en-US" sz="2000" dirty="0" smtClean="0"/>
              <a:t>메소드 정의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smtClean="0"/>
              <a:t>prototype</a:t>
            </a:r>
            <a:r>
              <a:rPr lang="ko-KR" altLang="en-US" b="0" dirty="0" smtClean="0"/>
              <a:t>에 지정할 메소드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클래스의 객체를 생성한 후 호출가능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메소드명</a:t>
            </a:r>
            <a:r>
              <a:rPr lang="en-US" altLang="ko-KR" b="0" dirty="0" smtClean="0"/>
              <a:t>(){ ...... 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71591"/>
              </p:ext>
            </p:extLst>
          </p:nvPr>
        </p:nvGraphicFramePr>
        <p:xfrm>
          <a:off x="971600" y="2204864"/>
          <a:ext cx="5857240" cy="3672408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sum(){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+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.sum() / 2;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HighSchool(100, 90);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console.log(s1.sum());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Static </a:t>
            </a:r>
            <a:r>
              <a:rPr lang="ko-KR" altLang="en-US" sz="2000" dirty="0" smtClean="0"/>
              <a:t>메소드 정의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클래스에 직접 지정할 메소드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객체를 생성할 필요 없이 클래스명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메소드명</a:t>
            </a:r>
            <a:r>
              <a:rPr lang="en-US" altLang="ko-KR" b="0" dirty="0" smtClean="0"/>
              <a:t>()</a:t>
            </a:r>
            <a:r>
              <a:rPr lang="ko-KR" altLang="en-US" b="0" dirty="0" smtClean="0"/>
              <a:t>으로 호출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static </a:t>
            </a:r>
            <a:r>
              <a:rPr lang="ko-KR" altLang="en-US" b="0" dirty="0" smtClean="0"/>
              <a:t>메소드명</a:t>
            </a:r>
            <a:r>
              <a:rPr lang="en-US" altLang="ko-KR" b="0" dirty="0" smtClean="0"/>
              <a:t>(){ ...... }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71600" y="2204864"/>
          <a:ext cx="5857240" cy="1656184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Math{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static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max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u="sng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console.log(Math.max(10, 20));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43692</TotalTime>
  <Words>463</Words>
  <Application>Microsoft Office PowerPoint</Application>
  <PresentationFormat>화면 슬라이드 쇼(4:3)</PresentationFormat>
  <Paragraphs>192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Arabic Typesetting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MOTIZEN</cp:lastModifiedBy>
  <cp:revision>2514</cp:revision>
  <dcterms:created xsi:type="dcterms:W3CDTF">2010-07-01T07:22:07Z</dcterms:created>
  <dcterms:modified xsi:type="dcterms:W3CDTF">2022-07-14T12:30:56Z</dcterms:modified>
</cp:coreProperties>
</file>