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1"/>
  </p:notesMasterIdLst>
  <p:handoutMasterIdLst>
    <p:handoutMasterId r:id="rId22"/>
  </p:handoutMasterIdLst>
  <p:sldIdLst>
    <p:sldId id="320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75" r:id="rId10"/>
    <p:sldId id="365" r:id="rId11"/>
    <p:sldId id="366" r:id="rId12"/>
    <p:sldId id="367" r:id="rId13"/>
    <p:sldId id="368" r:id="rId14"/>
    <p:sldId id="369" r:id="rId15"/>
    <p:sldId id="370" r:id="rId16"/>
    <p:sldId id="374" r:id="rId17"/>
    <p:sldId id="372" r:id="rId18"/>
    <p:sldId id="371" r:id="rId19"/>
    <p:sldId id="373" r:id="rId20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95" autoAdjust="0"/>
    <p:restoredTop sz="95324" autoAdjust="0"/>
  </p:normalViewPr>
  <p:slideViewPr>
    <p:cSldViewPr>
      <p:cViewPr varScale="1">
        <p:scale>
          <a:sx n="110" d="100"/>
          <a:sy n="110" d="100"/>
        </p:scale>
        <p:origin x="16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D5DC-F34E-49BF-9D4C-A5ED0BAD1206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A4CA-BF4D-44F0-A711-610F3D3CA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2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53E49D-A5BA-4358-8D9B-0F428F2DB547}" type="datetimeFigureOut">
              <a:rPr lang="ko-KR" altLang="en-US"/>
              <a:pPr>
                <a:defRPr/>
              </a:pPr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B03373-EA4A-49A4-B70A-3F2E3DAD25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66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3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6758-1582-4E93-8569-7828F5A32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8CE1-FED1-4654-837E-35965F6847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DCFC-AE8D-4E21-867A-A9A9DA255C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9A862-1FD8-43A1-B678-19EAC3CEC0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D814-A891-4ABD-BFC5-EB45B7098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E596-D733-4498-986E-ED4459A4A0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0D8E-7C71-4872-8466-BB91F0C4D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6A16-72C1-4854-9063-C378A7A04F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F4DBF-F1B5-4E26-A8F1-C85016F350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BC45-E6FB-47C4-AEAA-D3EE4A2D37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6FE2-3846-4E68-9B1A-806084BEBA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221E-2B22-4275-9EC9-4FD1C248C3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544-3835-412B-8CAF-4EB71D233E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 smtClean="0"/>
              <a:t>자바스크립트 클로저</a:t>
            </a:r>
            <a:endParaRPr kumimoji="0" lang="ko-KR" altLang="en-US" sz="2800" dirty="0"/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 smtClean="0">
                <a:solidFill>
                  <a:schemeClr val="bg1"/>
                </a:solidFill>
              </a:rPr>
              <a:t> 객체지향 </a:t>
            </a:r>
            <a:r>
              <a:rPr kumimoji="0" lang="en-US" altLang="ko-KR" sz="3600" dirty="0" smtClean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 smtClean="0">
                <a:solidFill>
                  <a:schemeClr val="bg1"/>
                </a:solidFill>
              </a:rPr>
              <a:t>기본</a:t>
            </a:r>
            <a:endParaRPr kumimoji="0"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6176" y="5662989"/>
            <a:ext cx="2543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멀티캠퍼스 정길용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uzoolove@gmail.com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9" name="그림 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3356992"/>
            <a:ext cx="1584176" cy="1584176"/>
          </a:xfrm>
          <a:prstGeom prst="rect">
            <a:avLst/>
          </a:prstGeom>
        </p:spPr>
      </p:pic>
      <p:pic>
        <p:nvPicPr>
          <p:cNvPr id="14" name="그림 13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2120" y="4437112"/>
            <a:ext cx="2446073" cy="834468"/>
          </a:xfrm>
          <a:prstGeom prst="rect">
            <a:avLst/>
          </a:prstGeom>
        </p:spPr>
      </p:pic>
      <p:pic>
        <p:nvPicPr>
          <p:cNvPr id="15" name="그림 14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4797152"/>
            <a:ext cx="2160240" cy="527003"/>
          </a:xfrm>
          <a:prstGeom prst="rect">
            <a:avLst/>
          </a:prstGeom>
        </p:spPr>
      </p:pic>
      <p:pic>
        <p:nvPicPr>
          <p:cNvPr id="16" name="그림 15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8144" y="2636912"/>
            <a:ext cx="1155079" cy="1368152"/>
          </a:xfrm>
          <a:prstGeom prst="rect">
            <a:avLst/>
          </a:prstGeom>
        </p:spPr>
      </p:pic>
      <p:pic>
        <p:nvPicPr>
          <p:cNvPr id="18" name="그림 17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1680" y="3068960"/>
            <a:ext cx="1437096" cy="10081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함수 동작 </a:t>
            </a:r>
            <a:r>
              <a:rPr lang="ko-KR" altLang="en-US" sz="2000" dirty="0" err="1" smtClean="0"/>
              <a:t>오버라이딩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함수를 호출하는 사람이 눈치 채지 못하게 함수의 내부 동작을 변경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존재하는 함수의 동작을 수정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존재하는 정적 함수를 바탕으로 새로운 함수를 생성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오버라이딩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래퍼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221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존재하는 함수의 동작을 수정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</a:t>
            </a:r>
            <a:r>
              <a:rPr lang="ko-KR" altLang="en-US" b="0" dirty="0" err="1" smtClean="0"/>
              <a:t>클로저가</a:t>
            </a:r>
            <a:r>
              <a:rPr lang="ko-KR" altLang="en-US" b="0" dirty="0" smtClean="0"/>
              <a:t> 필요 없음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메모이제이션</a:t>
            </a:r>
            <a:r>
              <a:rPr lang="ko-KR" altLang="en-US" b="0" dirty="0" smtClean="0"/>
              <a:t> 예제</a:t>
            </a:r>
            <a:endParaRPr lang="en-US" altLang="ko-KR" b="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93935"/>
              </p:ext>
            </p:extLst>
          </p:nvPr>
        </p:nvGraphicFramePr>
        <p:xfrm>
          <a:off x="1043608" y="1965960"/>
          <a:ext cx="7056784" cy="2194560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Function.prototype.cache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(key) 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 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|| {};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[key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] !== undefined ?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[key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] : 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[key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] =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.apply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, arguments);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 dirty="0" smtClean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err="1" smtClean="0">
                          <a:latin typeface="+mn-lt"/>
                          <a:cs typeface="Times New Roman"/>
                        </a:rPr>
                        <a:t>someFunction.cache</a:t>
                      </a:r>
                      <a:r>
                        <a:rPr lang="en-US" altLang="ko-KR" sz="1600" kern="100" dirty="0" smtClean="0">
                          <a:latin typeface="+mn-lt"/>
                          <a:cs typeface="Times New Roman"/>
                        </a:rPr>
                        <a:t>(arg1);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err="1" smtClean="0">
                          <a:latin typeface="+mn-lt"/>
                          <a:cs typeface="Times New Roman"/>
                        </a:rPr>
                        <a:t>someFunction.cache</a:t>
                      </a:r>
                      <a:r>
                        <a:rPr lang="en-US" altLang="ko-KR" sz="1600" kern="100" dirty="0" smtClean="0">
                          <a:latin typeface="+mn-lt"/>
                          <a:cs typeface="Times New Roman"/>
                        </a:rPr>
                        <a:t>(arg1);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오버라이딩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래퍼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8" name="한쪽 모서리가 잘린 사각형 7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221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/overridetest.js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 smtClean="0"/>
              <a:t> 정적 함수를 바탕으로 새로운 함수를 생성</a:t>
            </a:r>
          </a:p>
          <a:p>
            <a:pPr lvl="1">
              <a:buFontTx/>
              <a:buChar char="•"/>
            </a:pPr>
            <a:r>
              <a:rPr lang="ko-KR" altLang="en-US" b="0" dirty="0" smtClean="0"/>
              <a:t> </a:t>
            </a:r>
            <a:r>
              <a:rPr lang="ko-KR" altLang="en-US" b="0" dirty="0" err="1" smtClean="0"/>
              <a:t>클로저</a:t>
            </a:r>
            <a:r>
              <a:rPr lang="ko-KR" altLang="en-US" b="0" dirty="0" smtClean="0"/>
              <a:t> 이용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메모이제이션</a:t>
            </a:r>
            <a:r>
              <a:rPr lang="ko-KR" altLang="en-US" b="0" dirty="0" smtClean="0"/>
              <a:t> 예제</a:t>
            </a:r>
            <a:endParaRPr lang="en-US" altLang="ko-KR" b="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18400"/>
              </p:ext>
            </p:extLst>
          </p:nvPr>
        </p:nvGraphicFramePr>
        <p:xfrm>
          <a:off x="1403648" y="2132856"/>
          <a:ext cx="6336704" cy="2682240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Function.prototype.memoize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fn.cache.apply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, arguments);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100" dirty="0" err="1" smtClean="0">
                          <a:latin typeface="+mn-lt"/>
                          <a:cs typeface="Times New Roman"/>
                        </a:rPr>
                        <a:t>someFunction</a:t>
                      </a:r>
                      <a:r>
                        <a:rPr lang="en-US" sz="1600" kern="100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latin typeface="+mn-lt"/>
                          <a:cs typeface="Times New Roman"/>
                        </a:rPr>
                        <a:t>= </a:t>
                      </a:r>
                      <a:r>
                        <a:rPr lang="en-US" sz="1600" kern="100" dirty="0" smtClean="0"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 ... })</a:t>
                      </a:r>
                      <a:r>
                        <a:rPr lang="en-US" sz="1600" kern="100" dirty="0" smtClean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lang="en-US" sz="1600" kern="100" dirty="0" err="1">
                          <a:latin typeface="+mn-lt"/>
                          <a:cs typeface="Times New Roman"/>
                        </a:rPr>
                        <a:t>memoize</a:t>
                      </a:r>
                      <a:r>
                        <a:rPr lang="en-US" sz="1600" kern="100" dirty="0" smtClean="0">
                          <a:latin typeface="+mn-lt"/>
                          <a:cs typeface="Times New Roman"/>
                        </a:rPr>
                        <a:t>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err="1" smtClean="0">
                          <a:latin typeface="+mn-lt"/>
                          <a:cs typeface="Times New Roman"/>
                        </a:rPr>
                        <a:t>someFunction</a:t>
                      </a:r>
                      <a:r>
                        <a:rPr lang="en-US" altLang="ko-KR" sz="1600" kern="100" dirty="0" smtClean="0">
                          <a:latin typeface="+mn-lt"/>
                          <a:cs typeface="Times New Roman"/>
                        </a:rPr>
                        <a:t>(arg1);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err="1" smtClean="0">
                          <a:latin typeface="+mn-lt"/>
                          <a:cs typeface="Times New Roman"/>
                        </a:rPr>
                        <a:t>someFunction</a:t>
                      </a:r>
                      <a:r>
                        <a:rPr lang="en-US" altLang="ko-KR" sz="1600" kern="100" dirty="0" smtClean="0">
                          <a:latin typeface="+mn-lt"/>
                          <a:cs typeface="Times New Roman"/>
                        </a:rPr>
                        <a:t>(arg1); </a:t>
                      </a:r>
                      <a:endParaRPr lang="en-US" sz="1600" kern="100" dirty="0" smtClean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오버라이딩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래퍼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9" name="한쪽 모서리가 잘린 사각형 8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221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/overridetest2.js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즉시실행함수</a:t>
            </a:r>
            <a:r>
              <a:rPr lang="en-US" altLang="ko-KR" sz="2000" dirty="0" smtClean="0"/>
              <a:t>(Immediately-Invoked Function Expression)</a:t>
            </a:r>
            <a:endParaRPr lang="ko-KR" altLang="en-US" sz="200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함수 선언 후 곧바로 스스로를 호출하여 실행되는 함수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코드 실행 순서</a:t>
            </a:r>
          </a:p>
          <a:p>
            <a:pPr lvl="1">
              <a:buFontTx/>
              <a:buChar char="•"/>
            </a:pPr>
            <a:r>
              <a:rPr lang="ko-KR" altLang="en-US" b="0" dirty="0" smtClean="0"/>
              <a:t> 함수 </a:t>
            </a:r>
            <a:r>
              <a:rPr lang="ko-KR" altLang="en-US" b="0" dirty="0" err="1" smtClean="0"/>
              <a:t>인스턴스를</a:t>
            </a:r>
            <a:r>
              <a:rPr lang="ko-KR" altLang="en-US" b="0" dirty="0" smtClean="0"/>
              <a:t> 생성한다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함수를 실행한다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함수를 폐기한다</a:t>
            </a:r>
            <a:r>
              <a:rPr lang="en-US" altLang="ko-KR" b="0" dirty="0" smtClean="0"/>
              <a:t>.(</a:t>
            </a:r>
            <a:r>
              <a:rPr lang="ko-KR" altLang="en-US" b="0" dirty="0" smtClean="0"/>
              <a:t>실행을 마치고 나면 더 이상 이 함수를 참조할 수 없음</a:t>
            </a:r>
            <a:r>
              <a:rPr lang="en-US" altLang="ko-KR" b="0" dirty="0" smtClean="0"/>
              <a:t>)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 smtClean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 smtClean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 smtClean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즉시실행함수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9" name="한쪽 모서리가 잘린 사각형 8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47443"/>
              </p:ext>
            </p:extLst>
          </p:nvPr>
        </p:nvGraphicFramePr>
        <p:xfrm>
          <a:off x="827584" y="3068960"/>
          <a:ext cx="3456384" cy="1706880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b="1" kern="0" dirty="0" smtClean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 = 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</a:t>
                      </a:r>
                      <a:r>
                        <a:rPr lang="en-US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 smtClean="0">
                          <a:latin typeface="+mn-lt"/>
                          <a:cs typeface="Times New Roman"/>
                        </a:rPr>
                        <a:t>f();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46630"/>
              </p:ext>
            </p:extLst>
          </p:nvPr>
        </p:nvGraphicFramePr>
        <p:xfrm>
          <a:off x="827584" y="4869160"/>
          <a:ext cx="3456384" cy="1368152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 = </a:t>
                      </a:r>
                      <a:r>
                        <a:rPr lang="en-US" altLang="ko-KR" sz="1600" b="1" kern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(msg){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console.log(msg);</a:t>
                      </a:r>
                      <a:endParaRPr lang="ko-KR" altLang="ko-KR" sz="1600" b="1" kern="100" smtClean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smtClean="0">
                          <a:latin typeface="+mn-lt"/>
                          <a:cs typeface="Times New Roman"/>
                        </a:rPr>
                        <a:t>f(</a:t>
                      </a:r>
                      <a:r>
                        <a:rPr lang="en-US" altLang="ko-KR" sz="1600" b="1" kern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100" smtClean="0">
                          <a:latin typeface="+mn-lt"/>
                          <a:cs typeface="Times New Roman"/>
                        </a:rPr>
                        <a:t>);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59978"/>
              </p:ext>
            </p:extLst>
          </p:nvPr>
        </p:nvGraphicFramePr>
        <p:xfrm>
          <a:off x="4988643" y="4869160"/>
          <a:ext cx="3456384" cy="1368152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</a:t>
                      </a: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79374"/>
              </p:ext>
            </p:extLst>
          </p:nvPr>
        </p:nvGraphicFramePr>
        <p:xfrm>
          <a:off x="827583" y="1770370"/>
          <a:ext cx="7617443" cy="975360"/>
        </p:xfrm>
        <a:graphic>
          <a:graphicData uri="http://schemas.openxmlformats.org/drawingml/2006/table">
            <a:tbl>
              <a:tblPr/>
              <a:tblGrid>
                <a:gridCol w="7617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b="1" kern="0" dirty="0" smtClean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baseline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“;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</a:t>
                      </a:r>
                      <a:r>
                        <a:rPr lang="en-US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즉시실행함수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2" name="한쪽 모서리가 잘린 사각형 11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/iifepattern.js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67064"/>
              </p:ext>
            </p:extLst>
          </p:nvPr>
        </p:nvGraphicFramePr>
        <p:xfrm>
          <a:off x="4988643" y="3068960"/>
          <a:ext cx="3456384" cy="1706880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8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 smtClean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29479"/>
              </p:ext>
            </p:extLst>
          </p:nvPr>
        </p:nvGraphicFramePr>
        <p:xfrm>
          <a:off x="1809115" y="270892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100;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23850"/>
              </p:ext>
            </p:extLst>
          </p:nvPr>
        </p:nvGraphicFramePr>
        <p:xfrm>
          <a:off x="1809115" y="270892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61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100;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임시 유효 범위와 </a:t>
            </a:r>
            <a:r>
              <a:rPr lang="en-US" altLang="ko-KR" sz="2000" dirty="0" smtClean="0"/>
              <a:t>private </a:t>
            </a:r>
            <a:r>
              <a:rPr lang="ko-KR" altLang="en-US" sz="2000" dirty="0" smtClean="0"/>
              <a:t>변수</a:t>
            </a:r>
            <a:r>
              <a:rPr lang="en-US" altLang="ko-KR" sz="2000" dirty="0" smtClean="0"/>
              <a:t> </a:t>
            </a:r>
            <a:endParaRPr lang="ko-KR" altLang="en-US" sz="200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코드를 함수로 감싸고 호출하면 해당 코드의 유효 범위가 함수로 제한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내에서 사용하는 변수는 외부에 노출되지 않으므로 외부 변수와 충돌이 발생하지 않는다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즉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외부에서 접근할 수 없는 독립적인 공간을 확보할 수 있음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특정 코드 </a:t>
            </a:r>
            <a:r>
              <a:rPr lang="ko-KR" altLang="en-US" b="0" dirty="0" err="1" smtClean="0"/>
              <a:t>블럭을</a:t>
            </a:r>
            <a:r>
              <a:rPr lang="ko-KR" altLang="en-US" b="0" dirty="0" smtClean="0"/>
              <a:t> 독립적인 모듈로 사용할 수 있음</a:t>
            </a:r>
            <a:endParaRPr lang="en-US" altLang="ko-KR" b="0" dirty="0" smtClean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즉시실행함수 용법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/jquery-1.12.4.js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/prototype.js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라이브러리 </a:t>
            </a:r>
            <a:r>
              <a:rPr lang="ko-KR" altLang="en-US" sz="2000" dirty="0" err="1" smtClean="0"/>
              <a:t>래핑</a:t>
            </a:r>
            <a:endParaRPr lang="ko-KR" altLang="en-US" sz="200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자바스크립트 라이브러리 개발 시 임시 변수들을 즉시실행함수 내부에 묶어놓음으로써 전역 네임스페이스를 더럽히지 않는다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여러 라이브러리를 로딩하면서 발생하는 이름 충돌을 막을 수 있다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jQuery</a:t>
            </a:r>
            <a:r>
              <a:rPr lang="ko-KR" altLang="en-US" b="0" dirty="0" smtClean="0"/>
              <a:t>의 사용 예</a:t>
            </a:r>
            <a:endParaRPr lang="en-US" altLang="ko-KR" b="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21642"/>
              </p:ext>
            </p:extLst>
          </p:nvPr>
        </p:nvGraphicFramePr>
        <p:xfrm>
          <a:off x="971600" y="2708920"/>
          <a:ext cx="7200800" cy="3596640"/>
        </p:xfrm>
        <a:graphic>
          <a:graphicData uri="http://schemas.openxmlformats.org/drawingml/2006/table">
            <a:tbl>
              <a:tblPr/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(window){</a:t>
                      </a:r>
                      <a:endParaRPr lang="ko-KR" sz="1600" kern="100" smtClean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jQuery = </a:t>
                      </a:r>
                      <a:r>
                        <a:rPr lang="en-US" sz="1600" b="1" kern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smtClean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......</a:t>
                      </a:r>
                      <a:endParaRPr lang="ko-KR" sz="1600" kern="100" smtClean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</a:p>
                    <a:p>
                      <a:r>
                        <a:rPr lang="en-US" altLang="ko-KR" sz="1800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rootjQuery,</a:t>
                      </a:r>
                    </a:p>
                    <a:p>
                      <a:r>
                        <a:rPr lang="en-US" altLang="ko-KR" sz="1800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quickExpr = /^(?:[^#&lt;]*(&lt;[\w\W]+&gt;)[^&gt;]*$|#([\w\-]*)$)/,</a:t>
                      </a:r>
                    </a:p>
                    <a:p>
                      <a:r>
                        <a:rPr lang="en-US" altLang="ko-KR" sz="1800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rnotwhite = /\S/,</a:t>
                      </a:r>
                    </a:p>
                    <a:p>
                      <a:r>
                        <a:rPr lang="en-US" altLang="ko-KR" sz="1800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trimLeft = /^\s+/,</a:t>
                      </a:r>
                    </a:p>
                    <a:p>
                      <a:r>
                        <a:rPr lang="en-US" altLang="ko-KR" sz="1800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trimRight = /\s+$/,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......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window.jQuery = window.$ = jQuery;</a:t>
                      </a:r>
                      <a:endParaRPr lang="ko-KR" sz="1600" kern="100" smtClean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})(window);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즉시실행함수 용법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/jquery-1.7.0.js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변수명</a:t>
            </a:r>
            <a:r>
              <a:rPr lang="ko-KR" altLang="en-US" sz="2000" dirty="0" smtClean="0"/>
              <a:t> 대체</a:t>
            </a:r>
          </a:p>
          <a:p>
            <a:pPr lvl="1">
              <a:buFontTx/>
              <a:buChar char="•"/>
            </a:pPr>
            <a:r>
              <a:rPr lang="ko-KR" altLang="en-US" b="0" dirty="0" smtClean="0"/>
              <a:t> </a:t>
            </a:r>
            <a:r>
              <a:rPr lang="en-US" altLang="ko-KR" b="0" dirty="0" err="1" smtClean="0"/>
              <a:t>Some.long.reference.to.something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같은 복잡한 참조 관계를 짧은 변수로 대체</a:t>
            </a:r>
            <a:endParaRPr lang="en-US" altLang="ko-KR" b="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809115" y="1988840"/>
          <a:ext cx="5525770" cy="243840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(v) 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Object.extend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(v, 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href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: v._getAttr2,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src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: v._getAttr2,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......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onchange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: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v._getEv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Element._attributeTranslations.read.values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68144" y="1844824"/>
            <a:ext cx="20483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Prototype.js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즉시실행함수 용법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매개변수 활용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09115" y="1340768"/>
          <a:ext cx="5525770" cy="195072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jQuery.ajax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url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: 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cs typeface="Times New Roman"/>
                        </a:rPr>
                        <a:t>"time.jsp"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success: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(result){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console.log(result);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09115" y="3334112"/>
          <a:ext cx="5525770" cy="243840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($){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$.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ajax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url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: 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cs typeface="Times New Roman"/>
                        </a:rPr>
                        <a:t>"time.jsp"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success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: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(result){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console.log(result);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jQuery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즉시실행함수 용법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index.html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39481"/>
              </p:ext>
            </p:extLst>
          </p:nvPr>
        </p:nvGraphicFramePr>
        <p:xfrm>
          <a:off x="1809115" y="1924040"/>
          <a:ext cx="5525770" cy="366520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808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smtClean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smtClean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2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alert(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57548"/>
              </p:ext>
            </p:extLst>
          </p:nvPr>
        </p:nvGraphicFramePr>
        <p:xfrm>
          <a:off x="1809115" y="1916832"/>
          <a:ext cx="5525770" cy="3672408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0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808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smtClean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smtClean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2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(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(i){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	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alert(i);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루프에서 사용</a:t>
            </a:r>
          </a:p>
          <a:p>
            <a:pPr lvl="1">
              <a:buFontTx/>
              <a:buChar char="•"/>
            </a:pPr>
            <a:r>
              <a:rPr lang="ko-KR" altLang="en-US" b="0" dirty="0" smtClean="0"/>
              <a:t> 루프 내부에서 하나의 변수를 사용할 경우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함수의 유효 </a:t>
            </a:r>
            <a:r>
              <a:rPr lang="ko-KR" altLang="en-US" b="0" dirty="0" err="1" smtClean="0"/>
              <a:t>범위안에서</a:t>
            </a:r>
            <a:r>
              <a:rPr lang="ko-KR" altLang="en-US" b="0" dirty="0" smtClean="0"/>
              <a:t> 각각의 </a:t>
            </a:r>
            <a:r>
              <a:rPr lang="ko-KR" altLang="en-US" b="0" dirty="0" err="1" smtClean="0"/>
              <a:t>클로저로</a:t>
            </a:r>
            <a:r>
              <a:rPr lang="ko-KR" altLang="en-US" b="0" dirty="0" smtClean="0"/>
              <a:t> 독립적인 변수 접근 가능</a:t>
            </a:r>
            <a:endParaRPr lang="en-US" altLang="ko-KR" b="0" dirty="0" smtClean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즉시실행함수 용법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/forlooptest.html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 smtClean="0"/>
              <a:t>클로저란</a:t>
            </a:r>
            <a:r>
              <a:rPr lang="en-US" altLang="ko-KR" sz="2000" dirty="0" smtClean="0"/>
              <a:t>?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생명 주기가 끝난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실행이 완료된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외부 함수의 변수를 참조하는 함수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함수가 생성되는 시점을 기준으로 접근할 수 있는 변수는 해당 변수의 </a:t>
            </a:r>
            <a:r>
              <a:rPr lang="en-US" altLang="ko-KR" b="0" dirty="0" smtClean="0"/>
              <a:t>scope</a:t>
            </a:r>
            <a:r>
              <a:rPr lang="ko-KR" altLang="en-US" b="0" smtClean="0"/>
              <a:t>가 사라진 후에도 접근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클로저로</a:t>
            </a:r>
            <a:r>
              <a:rPr lang="ko-KR" altLang="en-US" b="0" dirty="0" smtClean="0"/>
              <a:t> 인해 유효 범위가 사라진  변수와 함수를 사용할 수 있고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변수의 경우 그 값을 변경할 수도 있다</a:t>
            </a:r>
            <a:r>
              <a:rPr lang="en-US" altLang="ko-KR" b="0" dirty="0" smtClean="0"/>
              <a:t>.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97664"/>
              </p:ext>
            </p:extLst>
          </p:nvPr>
        </p:nvGraphicFramePr>
        <p:xfrm>
          <a:off x="1809115" y="2780928"/>
          <a:ext cx="4923125" cy="2682240"/>
        </p:xfrm>
        <a:graphic>
          <a:graphicData uri="http://schemas.openxmlformats.org/drawingml/2006/table">
            <a:tbl>
              <a:tblPr/>
              <a:tblGrid>
                <a:gridCol w="49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7F0055"/>
                        </a:solidFill>
                        <a:latin typeface="+mj-lt"/>
                        <a:cs typeface="Consolas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outer(){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innerVal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= 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cs typeface="Consolas"/>
                        </a:rPr>
                        <a:t>"outer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의 지역변수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innerFn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(){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console.log(innerVal);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innerFn;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Consolas"/>
                        </a:rPr>
                        <a:t>var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onsolas"/>
                        </a:rPr>
                        <a:t> </a:t>
                      </a:r>
                      <a:r>
                        <a:rPr lang="en-US" altLang="ko-KR" sz="1600" kern="0" baseline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Consolas"/>
                        </a:rPr>
                        <a:t>inner</a:t>
                      </a:r>
                      <a:r>
                        <a:rPr lang="en-US" sz="1600" kern="0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=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outer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();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baseline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onsolas"/>
                        </a:rPr>
                        <a:t>inner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();</a:t>
                      </a:r>
                      <a:endParaRPr lang="en-US" sz="1600" kern="0" dirty="0" smtClean="0">
                        <a:solidFill>
                          <a:srgbClr val="000000"/>
                        </a:solidFill>
                        <a:latin typeface="+mj-lt"/>
                        <a:cs typeface="Consola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396264" y="3494152"/>
          <a:ext cx="1800200" cy="73152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kern="100" dirty="0" smtClean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latin typeface="+mj-lt"/>
                          <a:cs typeface="Times New Roman"/>
                        </a:rPr>
                        <a:t>outer</a:t>
                      </a:r>
                      <a:r>
                        <a:rPr lang="ko-KR" altLang="en-US" sz="1600" kern="100" dirty="0" smtClean="0">
                          <a:latin typeface="+mj-lt"/>
                          <a:cs typeface="Times New Roman"/>
                        </a:rPr>
                        <a:t>의 지역변수</a:t>
                      </a:r>
                      <a:endParaRPr lang="en-US" altLang="ko-KR" sz="1600" kern="100" dirty="0" smtClean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 bwMode="auto">
          <a:xfrm>
            <a:off x="5791584" y="3895344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0" name="한쪽 모서리가 잘린 사각형 9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157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ex05-07.js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캡슐화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객체 내부에서만 접근 가능한 속성을 만들어 사용하고 외부에서는 해당 속성을 직접 접근하지 못하도록 만드는 객체지향 언어의 특징</a:t>
            </a:r>
            <a:r>
              <a:rPr lang="en-US" altLang="ko-KR" b="0" dirty="0" smtClean="0"/>
              <a:t>(C++, Java</a:t>
            </a:r>
            <a:r>
              <a:rPr lang="ko-KR" altLang="en-US" b="0" dirty="0" smtClean="0"/>
              <a:t>에서는 </a:t>
            </a:r>
            <a:r>
              <a:rPr lang="en-US" altLang="ko-KR" b="0" dirty="0" smtClean="0"/>
              <a:t>private </a:t>
            </a:r>
            <a:r>
              <a:rPr lang="ko-KR" altLang="en-US" b="0" dirty="0" smtClean="0"/>
              <a:t>키워드로 지정가능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</a:pPr>
            <a:r>
              <a:rPr lang="ko-KR" altLang="en-US" b="0" dirty="0" smtClean="0"/>
              <a:t> 함수 내부에서 선언한 지역변수는 외부에서 접근하지 못하는 반면 내부 </a:t>
            </a:r>
            <a:r>
              <a:rPr lang="ko-KR" altLang="en-US" b="0" dirty="0" err="1" smtClean="0"/>
              <a:t>메소드에서는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클로저를</a:t>
            </a:r>
            <a:r>
              <a:rPr lang="ko-KR" altLang="en-US" b="0" dirty="0" smtClean="0"/>
              <a:t> 통해 접근 가능하다는 특징을 이용해서 구현</a:t>
            </a:r>
            <a:endParaRPr lang="en-US" altLang="ko-KR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06945"/>
              </p:ext>
            </p:extLst>
          </p:nvPr>
        </p:nvGraphicFramePr>
        <p:xfrm>
          <a:off x="2195736" y="2708920"/>
          <a:ext cx="4896544" cy="3685416"/>
        </p:xfrm>
        <a:graphic>
          <a:graphicData uri="http://schemas.openxmlformats.org/drawingml/2006/table">
            <a:tbl>
              <a:tblPr/>
              <a:tblGrid>
                <a:gridCol w="489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541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Counter(){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this.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.ride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this.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.getCount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this.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Counter();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c.count</a:t>
                      </a:r>
                      <a:r>
                        <a:rPr lang="en-US" altLang="ko-KR" sz="1600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+= 100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kern="100" dirty="0" smtClean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console.log(c.getCount());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캡슐화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5" name="한쪽 모서리가 잘린 사각형 1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187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ex06-09.js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70605"/>
              </p:ext>
            </p:extLst>
          </p:nvPr>
        </p:nvGraphicFramePr>
        <p:xfrm>
          <a:off x="2195736" y="2708920"/>
          <a:ext cx="4896544" cy="3685416"/>
        </p:xfrm>
        <a:graphic>
          <a:graphicData uri="http://schemas.openxmlformats.org/drawingml/2006/table">
            <a:tbl>
              <a:tblPr/>
              <a:tblGrid>
                <a:gridCol w="489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541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Counter(){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.ride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count++;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.getCount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Counter();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c.count</a:t>
                      </a:r>
                      <a:r>
                        <a:rPr lang="en-US" sz="1600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+= 100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c.getCount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41805"/>
              </p:ext>
            </p:extLst>
          </p:nvPr>
        </p:nvGraphicFramePr>
        <p:xfrm>
          <a:off x="5796136" y="5777448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 smtClean="0">
                          <a:latin typeface="+mj-lt"/>
                          <a:cs typeface="Times New Roman"/>
                        </a:rPr>
                        <a:t>102</a:t>
                      </a:r>
                      <a:endParaRPr lang="ko-KR" sz="1600" b="1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 bwMode="auto">
          <a:xfrm>
            <a:off x="5076056" y="6008280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22267"/>
              </p:ext>
            </p:extLst>
          </p:nvPr>
        </p:nvGraphicFramePr>
        <p:xfrm>
          <a:off x="5796136" y="5777448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latin typeface="+mj-lt"/>
                          <a:cs typeface="Times New Roman"/>
                        </a:rPr>
                        <a:t>2</a:t>
                      </a:r>
                      <a:endParaRPr lang="ko-KR" sz="1600" b="1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 smtClean="0"/>
              <a:t>콜백과</a:t>
            </a:r>
            <a:r>
              <a:rPr lang="ko-KR" altLang="en-US" sz="2000" dirty="0" smtClean="0"/>
              <a:t> 타이머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지정된 함수들이 임의의 시간 뒤에 비동기적으로 호출이 될 때 함수 외부의 데이터에 접근하는 경우</a:t>
            </a:r>
            <a:endParaRPr lang="en-US" altLang="ko-KR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809115" y="1916832"/>
          <a:ext cx="5525770" cy="243840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setTimer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inner = 100;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setTimeout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</a:t>
                      </a:r>
                      <a:endParaRPr lang="ko-KR" sz="1600" kern="100" dirty="0" smtClean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console.log(inner);</a:t>
                      </a:r>
                      <a:endParaRPr lang="ko-KR" sz="1600" kern="100" dirty="0" smtClean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}, 1000);</a:t>
                      </a:r>
                      <a:endParaRPr lang="ko-KR" sz="1600" kern="100" dirty="0" smtClean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setTimer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콜백과 타이머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부분 적용 함수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함수가 실행되기 전에 인자를 미리 설정하는 기술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미리 정의된 인자를 가진 새로운 함수를 반환하고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커링</a:t>
            </a:r>
            <a:r>
              <a:rPr lang="en-US" altLang="ko-KR" b="0" dirty="0" smtClean="0"/>
              <a:t>, currying)</a:t>
            </a:r>
            <a:r>
              <a:rPr lang="ko-KR" altLang="en-US" b="0" dirty="0" smtClean="0"/>
              <a:t> 실제 호출할 때에는 이렇게 반환된 </a:t>
            </a:r>
            <a:r>
              <a:rPr lang="ko-KR" altLang="en-US" b="0" dirty="0" err="1" smtClean="0"/>
              <a:t>프록시</a:t>
            </a:r>
            <a:r>
              <a:rPr lang="ko-KR" altLang="en-US" b="0" dirty="0" smtClean="0"/>
              <a:t> 함수가 사용됨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prototype.js</a:t>
            </a:r>
            <a:r>
              <a:rPr lang="ko-KR" altLang="en-US" b="0" dirty="0" smtClean="0"/>
              <a:t>의 </a:t>
            </a:r>
            <a:r>
              <a:rPr lang="en-US" altLang="ko-KR" b="0" dirty="0" err="1" smtClean="0"/>
              <a:t>Function.prototype.curry</a:t>
            </a:r>
            <a:r>
              <a:rPr lang="en-US" altLang="ko-KR" b="0" dirty="0" smtClean="0"/>
              <a:t>() </a:t>
            </a:r>
            <a:r>
              <a:rPr lang="ko-KR" altLang="en-US" b="0" dirty="0" err="1" smtClean="0"/>
              <a:t>메서드</a:t>
            </a:r>
            <a:endParaRPr lang="en-US" altLang="ko-KR" b="0" dirty="0" smtClean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부분 적용 함수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커링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214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etc/currytest.js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Prototype.js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curry() </a:t>
            </a:r>
            <a:r>
              <a:rPr lang="ko-KR" altLang="en-US" sz="2000" dirty="0" err="1" smtClean="0"/>
              <a:t>메서드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</a:t>
            </a:r>
            <a:r>
              <a:rPr lang="ko-KR" altLang="en-US" b="0" dirty="0" err="1" smtClean="0"/>
              <a:t>커링</a:t>
            </a:r>
            <a:r>
              <a:rPr lang="ko-KR" altLang="en-US" b="0" dirty="0" smtClean="0"/>
              <a:t> 기능을 구현한 </a:t>
            </a:r>
            <a:r>
              <a:rPr lang="ko-KR" altLang="en-US" b="0" dirty="0" err="1" smtClean="0"/>
              <a:t>메서드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인자를 미리 순서대로 보내놓고 실제 사용시에는 나머지 </a:t>
            </a:r>
            <a:r>
              <a:rPr lang="ko-KR" altLang="en-US" b="0" dirty="0" err="1" smtClean="0"/>
              <a:t>인자값만</a:t>
            </a:r>
            <a:r>
              <a:rPr lang="ko-KR" altLang="en-US" b="0" dirty="0" smtClean="0"/>
              <a:t> 전달</a:t>
            </a:r>
            <a:endParaRPr lang="en-US" altLang="ko-KR" b="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88205"/>
              </p:ext>
            </p:extLst>
          </p:nvPr>
        </p:nvGraphicFramePr>
        <p:xfrm>
          <a:off x="395536" y="1916832"/>
          <a:ext cx="8352928" cy="3413760"/>
        </p:xfrm>
        <a:graphic>
          <a:graphicData uri="http://schemas.openxmlformats.org/drawingml/2006/table">
            <a:tbl>
              <a:tblPr/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Function.prototype.curry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preArgs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 Array.prototype.slice.call(arguments);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callArgs = Array.prototype.slice.call(arguments);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args = preArgs.concat(callArgs); 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fn.apply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args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Math.maxAbove10 = </a:t>
                      </a:r>
                      <a:r>
                        <a:rPr lang="en-US" altLang="ko-KR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Math.max.curry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(10);</a:t>
                      </a:r>
                      <a:endParaRPr lang="ko-KR" altLang="ko-KR" sz="1600" kern="100" dirty="0" smtClean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console.log(Math.maxAbove10(1, 2, 3));</a:t>
                      </a:r>
                      <a:endParaRPr lang="ko-KR" altLang="ko-KR" sz="1600" kern="100" dirty="0" smtClean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console.log(Math.maxAbove10(10, 2000, 30));</a:t>
                      </a:r>
                      <a:endParaRPr lang="ko-KR" altLang="ko-KR" sz="1600" kern="100" dirty="0" smtClean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0931"/>
              </p:ext>
            </p:extLst>
          </p:nvPr>
        </p:nvGraphicFramePr>
        <p:xfrm>
          <a:off x="6660232" y="4597504"/>
          <a:ext cx="1224136" cy="48768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+mn-lt"/>
                          <a:cs typeface="Times New Roman"/>
                        </a:rPr>
                        <a:t>10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cs typeface="Times New Roman"/>
                        </a:rPr>
                        <a:t>2000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 bwMode="auto">
          <a:xfrm>
            <a:off x="4788024" y="4813528"/>
            <a:ext cx="180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1" name="한쪽 모서리가 잘린 사각형 10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216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etc/currytest.js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788530" y="940066"/>
            <a:ext cx="3567446" cy="14088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function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 sum(n1, n2){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	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 n1 + n2;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}</a:t>
            </a:r>
          </a:p>
          <a:p>
            <a:pPr algn="just"/>
            <a:r>
              <a:rPr lang="en-US" altLang="ko-KR" dirty="0" smtClean="0">
                <a:solidFill>
                  <a:srgbClr val="7F0055"/>
                </a:solidFill>
                <a:cs typeface="굴림" pitchFamily="50" charset="-127"/>
              </a:rPr>
              <a:t>var</a:t>
            </a:r>
            <a:r>
              <a:rPr lang="en-US" altLang="ko-KR" b="0" dirty="0" smtClean="0">
                <a:solidFill>
                  <a:srgbClr val="000000"/>
                </a:solidFill>
                <a:cs typeface="굴림" pitchFamily="50" charset="-127"/>
              </a:rPr>
              <a:t> sum100 = sum.curry(100);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395536" y="2780928"/>
            <a:ext cx="8280920" cy="28083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Function.prototype.curry =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function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(){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var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fn =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this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var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</a:t>
            </a:r>
            <a:r>
              <a:rPr lang="en-US" altLang="ko-KR" sz="1600" b="0" dirty="0" err="1" smtClean="0">
                <a:solidFill>
                  <a:srgbClr val="000000"/>
                </a:solidFill>
                <a:cs typeface="굴림" pitchFamily="50" charset="-127"/>
              </a:rPr>
              <a:t>preArgs</a:t>
            </a:r>
            <a:r>
              <a:rPr lang="en-US" altLang="ko-KR" sz="1600" b="0" dirty="0" smtClean="0">
                <a:solidFill>
                  <a:srgbClr val="000000"/>
                </a:solidFill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= Array.prototype.slice.call(arguments);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return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function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(){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		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var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callArgs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Array.prototype.slice.call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(arguments));</a:t>
            </a:r>
          </a:p>
          <a:p>
            <a:pPr lvl="0"/>
            <a:r>
              <a:rPr lang="en-US" altLang="ko-KR" sz="1600" b="0" dirty="0" smtClean="0">
                <a:solidFill>
                  <a:srgbClr val="000000"/>
                </a:solidFill>
                <a:cs typeface="굴림" pitchFamily="50" charset="-127"/>
              </a:rPr>
              <a:t>			</a:t>
            </a:r>
            <a:r>
              <a:rPr lang="en-US" altLang="ko-KR" sz="1600" dirty="0" err="1" smtClean="0">
                <a:solidFill>
                  <a:srgbClr val="7F0055"/>
                </a:solidFill>
                <a:cs typeface="굴림" pitchFamily="50" charset="-127"/>
              </a:rPr>
              <a:t>var</a:t>
            </a:r>
            <a:r>
              <a:rPr lang="en-US" altLang="ko-KR" sz="1600" b="0" dirty="0" smtClean="0">
                <a:solidFill>
                  <a:srgbClr val="000000"/>
                </a:solidFill>
                <a:cs typeface="굴림" pitchFamily="50" charset="-127"/>
              </a:rPr>
              <a:t> </a:t>
            </a:r>
            <a:r>
              <a:rPr lang="en-US" altLang="ko-KR" sz="1600" b="0" dirty="0" err="1" smtClean="0">
                <a:solidFill>
                  <a:srgbClr val="000000"/>
                </a:solidFill>
                <a:cs typeface="굴림" pitchFamily="50" charset="-127"/>
              </a:rPr>
              <a:t>args</a:t>
            </a:r>
            <a:r>
              <a:rPr lang="en-US" altLang="ko-KR" sz="1600" b="0" dirty="0" smtClean="0">
                <a:solidFill>
                  <a:srgbClr val="000000"/>
                </a:solidFill>
                <a:cs typeface="굴림" pitchFamily="50" charset="-127"/>
              </a:rPr>
              <a:t> = </a:t>
            </a:r>
            <a:r>
              <a:rPr lang="en-US" altLang="ko-KR" sz="1600" b="0" dirty="0" err="1" smtClean="0">
                <a:solidFill>
                  <a:srgbClr val="000000"/>
                </a:solidFill>
                <a:cs typeface="굴림" pitchFamily="50" charset="-127"/>
              </a:rPr>
              <a:t>preArgs.concat</a:t>
            </a:r>
            <a:r>
              <a:rPr lang="en-US" altLang="ko-KR" sz="1600" b="0" dirty="0" smtClean="0">
                <a:solidFill>
                  <a:srgbClr val="000000"/>
                </a:solidFill>
                <a:cs typeface="굴림" pitchFamily="50" charset="-127"/>
              </a:rPr>
              <a:t>(</a:t>
            </a:r>
            <a:r>
              <a:rPr lang="en-US" altLang="ko-KR" sz="1600" b="0" dirty="0" err="1" smtClean="0">
                <a:solidFill>
                  <a:srgbClr val="000000"/>
                </a:solidFill>
                <a:cs typeface="굴림" pitchFamily="50" charset="-127"/>
              </a:rPr>
              <a:t>callArgs</a:t>
            </a:r>
            <a:r>
              <a:rPr lang="en-US" altLang="ko-KR" sz="1600" b="0" dirty="0" smtClean="0">
                <a:solidFill>
                  <a:srgbClr val="000000"/>
                </a:solidFill>
                <a:cs typeface="굴림" pitchFamily="50" charset="-127"/>
              </a:rPr>
              <a:t>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	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fn.apply(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this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args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           };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};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4749998" y="951251"/>
            <a:ext cx="3494410" cy="10801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sum100(50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); -&gt; sum(100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, 50);</a:t>
            </a:r>
          </a:p>
        </p:txBody>
      </p:sp>
      <p:sp>
        <p:nvSpPr>
          <p:cNvPr id="15" name="AutoShape 2"/>
          <p:cNvSpPr>
            <a:spLocks noChangeArrowheads="1"/>
          </p:cNvSpPr>
          <p:nvPr/>
        </p:nvSpPr>
        <p:spPr bwMode="auto">
          <a:xfrm>
            <a:off x="2195736" y="3933056"/>
            <a:ext cx="6048672" cy="1368152"/>
          </a:xfrm>
          <a:prstGeom prst="roundRect">
            <a:avLst>
              <a:gd name="adj" fmla="val 16667"/>
            </a:avLst>
          </a:prstGeom>
          <a:solidFill>
            <a:schemeClr val="accent1">
              <a:alpha val="27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2627784" y="2204864"/>
            <a:ext cx="144016" cy="1080120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 bwMode="auto">
          <a:xfrm flipH="1" flipV="1">
            <a:off x="1835696" y="2204864"/>
            <a:ext cx="936104" cy="1800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dk1">
                <a:shade val="95000"/>
                <a:satMod val="105000"/>
                <a:alpha val="5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>
            <a:off x="3779912" y="2204864"/>
            <a:ext cx="1728192" cy="1296144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 bwMode="auto">
          <a:xfrm>
            <a:off x="5436096" y="1628800"/>
            <a:ext cx="1152128" cy="2304256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 bwMode="auto">
          <a:xfrm>
            <a:off x="5940152" y="1628800"/>
            <a:ext cx="1440160" cy="2664296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모서리가 둥근 사각형 설명선 38"/>
          <p:cNvSpPr/>
          <p:nvPr/>
        </p:nvSpPr>
        <p:spPr bwMode="auto">
          <a:xfrm>
            <a:off x="5940152" y="5013176"/>
            <a:ext cx="1080120" cy="360040"/>
          </a:xfrm>
          <a:prstGeom prst="wedgeRoundRectCallout">
            <a:avLst>
              <a:gd name="adj1" fmla="val -95566"/>
              <a:gd name="adj2" fmla="val -1574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[100, 50]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사각형 설명선 39"/>
          <p:cNvSpPr/>
          <p:nvPr/>
        </p:nvSpPr>
        <p:spPr bwMode="auto">
          <a:xfrm>
            <a:off x="4572000" y="5013176"/>
            <a:ext cx="864096" cy="360040"/>
          </a:xfrm>
          <a:prstGeom prst="wedgeRoundRectCallout">
            <a:avLst>
              <a:gd name="adj1" fmla="val -50776"/>
              <a:gd name="adj2" fmla="val -8239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/>
              <a:t>sum()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화살표 연결선 40"/>
          <p:cNvCxnSpPr>
            <a:stCxn id="39" idx="1"/>
          </p:cNvCxnSpPr>
          <p:nvPr/>
        </p:nvCxnSpPr>
        <p:spPr bwMode="auto">
          <a:xfrm flipH="1" flipV="1">
            <a:off x="5580112" y="4941168"/>
            <a:ext cx="360040" cy="252028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 bwMode="auto">
          <a:xfrm>
            <a:off x="6732240" y="4824224"/>
            <a:ext cx="100811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모서리가 둥근 직사각형 45"/>
          <p:cNvSpPr/>
          <p:nvPr/>
        </p:nvSpPr>
        <p:spPr bwMode="auto">
          <a:xfrm>
            <a:off x="7812360" y="4680208"/>
            <a:ext cx="648072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150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>
            <a:off x="683568" y="3861048"/>
            <a:ext cx="720080" cy="360040"/>
          </a:xfrm>
          <a:prstGeom prst="wedgeRoundRectCallout">
            <a:avLst>
              <a:gd name="adj1" fmla="val 126011"/>
              <a:gd name="adj2" fmla="val -9528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[100]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>
            <a:off x="3635896" y="3717032"/>
            <a:ext cx="576064" cy="360040"/>
          </a:xfrm>
          <a:prstGeom prst="wedgeRoundRectCallout">
            <a:avLst>
              <a:gd name="adj1" fmla="val -7579"/>
              <a:gd name="adj2" fmla="val 948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[50]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3" name="한쪽 모서리가 잘린 사각형 22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216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5" grpId="0" animBg="1"/>
      <p:bldP spid="39" grpId="0" animBg="1"/>
      <p:bldP spid="40" grpId="0" animBg="1"/>
      <p:bldP spid="46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partial() </a:t>
            </a:r>
            <a:r>
              <a:rPr lang="ko-KR" altLang="en-US" sz="2000" dirty="0" err="1" smtClean="0"/>
              <a:t>메서드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</a:t>
            </a:r>
            <a:r>
              <a:rPr lang="ko-KR" altLang="en-US" b="0" dirty="0" err="1" smtClean="0"/>
              <a:t>커링</a:t>
            </a:r>
            <a:r>
              <a:rPr lang="ko-KR" altLang="en-US" b="0" dirty="0" smtClean="0"/>
              <a:t> 기능을 구현한 </a:t>
            </a:r>
            <a:r>
              <a:rPr lang="ko-KR" altLang="en-US" b="0" dirty="0" err="1" smtClean="0"/>
              <a:t>메서드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인자를 미리 보내놓고 실제 사용시에는 비워둔 자리의 </a:t>
            </a:r>
            <a:r>
              <a:rPr lang="ko-KR" altLang="en-US" b="0" dirty="0" err="1" smtClean="0"/>
              <a:t>인자값만</a:t>
            </a:r>
            <a:r>
              <a:rPr lang="ko-KR" altLang="en-US" b="0" dirty="0" smtClean="0"/>
              <a:t> 전달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인자를 보낼 때 비워둘 자리에는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를 전달</a:t>
            </a:r>
            <a:endParaRPr lang="en-US" altLang="ko-KR" b="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9552" y="2132856"/>
          <a:ext cx="8064896" cy="4320480"/>
        </p:xfrm>
        <a:graphic>
          <a:graphicData uri="http://schemas.openxmlformats.org/drawingml/2006/table">
            <a:tbl>
              <a:tblPr/>
              <a:tblGrid>
                <a:gridCol w="806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Function.prototype.partial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Array.prototype.slice.call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(arguments);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return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args.slice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600" kern="100" dirty="0" smtClean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0;</a:t>
                      </a:r>
                      <a:endParaRPr lang="ko-KR" sz="1600" kern="100" dirty="0" smtClean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for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&lt;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args.length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&amp;&amp;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&lt;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arguments.length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++)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if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] ===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undefined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] = arguments[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++];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}</a:t>
                      </a:r>
                      <a:endParaRPr lang="en-US" sz="1600" kern="100" dirty="0" smtClean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return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fn.apply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};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delay 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setTimeout.partial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undefined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1000); 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delay(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(){ 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console.log(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"1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초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후에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출력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); 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});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9" name="한쪽 모서리가 잘린 사각형 8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216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ajax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/gettime.html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Function.prototype.bind() </a:t>
            </a:r>
            <a:r>
              <a:rPr lang="ko-KR" altLang="en-US" sz="2000" dirty="0" err="1" smtClean="0"/>
              <a:t>메서드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</a:t>
            </a:r>
            <a:r>
              <a:rPr lang="ko-KR" altLang="en-US" b="0" dirty="0" err="1" smtClean="0"/>
              <a:t>커링</a:t>
            </a:r>
            <a:r>
              <a:rPr lang="ko-KR" altLang="en-US" b="0" dirty="0" smtClean="0"/>
              <a:t> 기능을 구현한 </a:t>
            </a:r>
            <a:r>
              <a:rPr lang="ko-KR" altLang="en-US" b="0" dirty="0" err="1" smtClean="0"/>
              <a:t>메서드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/>
              <a:t>Prototype.js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curry() </a:t>
            </a:r>
            <a:r>
              <a:rPr lang="ko-KR" altLang="en-US" b="0" dirty="0" smtClean="0"/>
              <a:t>메서드와 비슷하나 미리 전달하는 인자에 </a:t>
            </a:r>
            <a:r>
              <a:rPr lang="en-US" altLang="ko-KR" b="0" dirty="0" smtClean="0"/>
              <a:t>this</a:t>
            </a:r>
            <a:r>
              <a:rPr lang="ko-KR" altLang="en-US" b="0" dirty="0" smtClean="0"/>
              <a:t>를 지정하는 기능이 추가</a:t>
            </a:r>
            <a:endParaRPr lang="en-US" altLang="ko-KR" b="0" dirty="0" smtClean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9" name="한쪽 모서리가 잘린 사각형 8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217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15616" y="2492896"/>
          <a:ext cx="6912768" cy="2736304"/>
        </p:xfrm>
        <a:graphic>
          <a:graphicData uri="http://schemas.openxmlformats.org/drawingml/2006/table">
            <a:tbl>
              <a:tblPr/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30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ea typeface="맑은 고딕"/>
                        <a:cs typeface="Consolas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Function.prototype.bind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(thisArg){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preArgs = Array.prototype.slice.call(arguments, </a:t>
                      </a:r>
                      <a:r>
                        <a:rPr lang="en-US" sz="1600" b="1" kern="0" dirty="0">
                          <a:solidFill>
                            <a:srgbClr val="FF0000"/>
                          </a:solidFill>
                          <a:latin typeface="+mn-lt"/>
                          <a:ea typeface="맑은 고딕"/>
                          <a:cs typeface="Consolas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callArgs = Array.prototype.slice.call(arguments);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args = preArgs.concat(callArgs); 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fn.apply(</a:t>
                      </a:r>
                      <a:r>
                        <a:rPr lang="en-US" altLang="ko-KR" sz="1600" b="1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/>
                        </a:rPr>
                        <a:t>thisArg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,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args);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ex04-26-03.js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45793</TotalTime>
  <Words>849</Words>
  <Application>Microsoft Office PowerPoint</Application>
  <PresentationFormat>화면 슬라이드 쇼(4:3)</PresentationFormat>
  <Paragraphs>367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Arial</vt:lpstr>
      <vt:lpstr>Consolas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정길용</dc:creator>
  <cp:lastModifiedBy>MOTIZEN</cp:lastModifiedBy>
  <cp:revision>2513</cp:revision>
  <dcterms:created xsi:type="dcterms:W3CDTF">2010-07-01T07:22:07Z</dcterms:created>
  <dcterms:modified xsi:type="dcterms:W3CDTF">2022-07-14T13:00:31Z</dcterms:modified>
</cp:coreProperties>
</file>