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6" autoAdjust="0"/>
    <p:restoredTop sz="95732" autoAdjust="0"/>
  </p:normalViewPr>
  <p:slideViewPr>
    <p:cSldViewPr>
      <p:cViewPr varScale="1">
        <p:scale>
          <a:sx n="111" d="100"/>
          <a:sy n="111" d="100"/>
        </p:scale>
        <p:origin x="-21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713FD3-A251-43C3-9141-36935B416C36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5C3F80-CDAE-452B-97A3-85A544BDFC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09DC-8F30-4333-BE1E-29F54B0DE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6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CF7F-C53B-437B-8E99-60D0DE169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EA55-F083-4A60-8B64-DDD97A9930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01CB-1BDA-40B4-8297-F0E59C458D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38F7F-41E2-47D8-ADE8-E02FFF393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744C-44AB-466D-8C72-33831A24FC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1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6D5A-35FC-4F6C-A408-D0F40457AC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36C0-8923-42BD-AD07-9A79A9294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3839-CBB9-4301-83C4-951147FD9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2C22D-470A-4E90-807A-5F2C3CAD39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C72CE-006E-4356-AFCE-E71F4E68FE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2323-42E7-4E6B-A0EF-5383DBAD07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20580F8-1F2E-455A-B187-CCFBCC5E34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about/rele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Node.js </a:t>
            </a:r>
            <a:r>
              <a:rPr kumimoji="0" lang="ko-KR" altLang="en-US" sz="3600"/>
              <a:t>소개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4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2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3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50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8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9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BCC8B8-F549-4172-A58A-308DACA5B9B9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IDE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Visual Studio Code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https://code.visualstudio.com/</a:t>
            </a:r>
          </a:p>
        </p:txBody>
      </p:sp>
      <p:sp>
        <p:nvSpPr>
          <p:cNvPr id="2355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2E1A5E-2702-4B2C-B793-4C7FCC2A1B4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5900"/>
            <a:ext cx="61912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68503C-115D-4E3F-A346-4AB248C6DF0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IDE – Visual Studio Code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https://code.visualstudio.com/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684962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4DDED8-04B8-49CB-BF4C-9F0918632B2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콘솔에 </a:t>
            </a:r>
            <a:r>
              <a:rPr lang="en-US" altLang="ko-KR" sz="2000"/>
              <a:t>"Hello Node" </a:t>
            </a:r>
            <a:r>
              <a:rPr lang="ko-KR" altLang="en-US" sz="2000"/>
              <a:t>출력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hellonode.js</a:t>
            </a:r>
          </a:p>
        </p:txBody>
      </p:sp>
      <p:sp>
        <p:nvSpPr>
          <p:cNvPr id="2662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9C366B-3EC2-4096-9B11-DB144926135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663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616575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이벤트 기반의 </a:t>
            </a:r>
            <a:r>
              <a:rPr lang="en-US" altLang="ko-KR" sz="2000"/>
              <a:t>non-blocking I/O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이벤트 루프를 이용하여 네트워크 통신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DB </a:t>
            </a:r>
            <a:r>
              <a:rPr lang="ko-KR" altLang="en-US" sz="1800" b="0"/>
              <a:t>쿼리 등의 </a:t>
            </a:r>
            <a:r>
              <a:rPr lang="en-US" altLang="ko-KR" sz="1800" b="0"/>
              <a:t>I/O </a:t>
            </a:r>
            <a:r>
              <a:rPr lang="ko-KR" altLang="en-US" sz="1800" b="0"/>
              <a:t>작업이 비동기로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작업 결과는 콜백함수를 등록하여 처리</a:t>
            </a:r>
            <a:endParaRPr lang="en-US" altLang="ko-KR" sz="1800" b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5578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BEEFF-78CE-425E-B892-6A1DE848379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싱글스레드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노드의 이벤트 루프는 비동기 </a:t>
            </a:r>
            <a:r>
              <a:rPr lang="en-US" altLang="ko-KR" sz="1800" b="0"/>
              <a:t>I/O</a:t>
            </a:r>
            <a:r>
              <a:rPr lang="ko-KR" altLang="en-US" sz="1800" b="0"/>
              <a:t>를 사용하므로 스레드가 블럭킹되지 않고 싱글스레드로 다수의 요청 처리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멀티스레드보다 자원을 효율적으로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멀티스레드의 레이스 상태나 교착 상태</a:t>
            </a:r>
            <a:r>
              <a:rPr lang="en-US" altLang="ko-KR" sz="1800" b="0"/>
              <a:t>, </a:t>
            </a:r>
            <a:r>
              <a:rPr lang="ko-KR" altLang="en-US" sz="1800" b="0"/>
              <a:t>동기화 문제가 발생하지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하나의 작업 처리에 </a:t>
            </a:r>
            <a:r>
              <a:rPr lang="en-US" altLang="ko-KR" sz="1800" b="0"/>
              <a:t>CPU </a:t>
            </a:r>
            <a:r>
              <a:rPr lang="ko-KR" altLang="en-US" sz="1800" b="0"/>
              <a:t>사용량이 많을 경우 지연현상 발생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어플리케이션 코드는 싱글스레드로 처리하지만 노드의 비동기 함수 내부적으로 필요에 따라 멀티스레드로 처리</a:t>
            </a:r>
            <a:endParaRPr lang="en-US" altLang="ko-KR" sz="1800" b="0"/>
          </a:p>
        </p:txBody>
      </p:sp>
      <p:sp>
        <p:nvSpPr>
          <p:cNvPr id="2867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99C3A5-012A-4C13-8B68-0E25E0C162C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(3/4)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노드는 </a:t>
            </a:r>
            <a:r>
              <a:rPr lang="en-US" altLang="ko-KR" sz="1800" b="0"/>
              <a:t>C/C++</a:t>
            </a:r>
            <a:r>
              <a:rPr lang="ko-KR" altLang="en-US" sz="1800" b="0"/>
              <a:t>로 개발되어 있지만 응용프로그램은 자바스크립트로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자바스크립트를 선택한 이유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쉽다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가장 널리 알려진 언어이다</a:t>
            </a:r>
            <a:r>
              <a:rPr lang="en-US" altLang="ko-KR" sz="1800" b="0"/>
              <a:t>.(</a:t>
            </a:r>
            <a:r>
              <a:rPr lang="ko-KR" altLang="en-US" sz="1800" b="0"/>
              <a:t>웹 개발자들은 대부분 자바스크립트를 사용해 봤다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자바스크립트는 이벤트 기반의 프로그래밍 모델에 적합하고 개발자들은 이미 </a:t>
            </a:r>
            <a:r>
              <a:rPr lang="en-US" altLang="ko-KR" sz="1800" b="0"/>
              <a:t>ajax </a:t>
            </a:r>
            <a:r>
              <a:rPr lang="ko-KR" altLang="en-US" sz="1800" b="0"/>
              <a:t>등을 통해 이벤트 기반의 비동기 코드에 익숙하다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웹개발에 활용할 경우 </a:t>
            </a:r>
            <a:r>
              <a:rPr lang="en-US" altLang="ko-KR" sz="1800" b="0"/>
              <a:t>front-end</a:t>
            </a:r>
            <a:r>
              <a:rPr lang="ko-KR" altLang="en-US" sz="1800" b="0"/>
              <a:t>와 </a:t>
            </a:r>
            <a:r>
              <a:rPr lang="en-US" altLang="ko-KR" sz="1800" b="0"/>
              <a:t>back-end</a:t>
            </a:r>
            <a:r>
              <a:rPr lang="ko-KR" altLang="en-US" sz="1800" b="0"/>
              <a:t>를 모두 자바스크립트로 통일할 수 있다</a:t>
            </a:r>
            <a:r>
              <a:rPr lang="en-US" altLang="ko-KR" sz="1800" b="0"/>
              <a:t>.</a:t>
            </a:r>
          </a:p>
        </p:txBody>
      </p:sp>
      <p:sp>
        <p:nvSpPr>
          <p:cNvPr id="29701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E0B85D-3086-44C9-B66A-BC5EA8F16E63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(4/4)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다양한 확장 모듈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기본 모듈은 최소한의 </a:t>
            </a:r>
            <a:r>
              <a:rPr lang="en-US" altLang="ko-KR" sz="1800" b="0"/>
              <a:t>low-level API </a:t>
            </a:r>
            <a:r>
              <a:rPr lang="ko-KR" altLang="en-US" sz="1800" b="0"/>
              <a:t>만 제공하고 </a:t>
            </a:r>
            <a:r>
              <a:rPr lang="en-US" altLang="ko-KR" sz="1800" b="0"/>
              <a:t>high-level API</a:t>
            </a:r>
            <a:r>
              <a:rPr lang="ko-KR" altLang="en-US" sz="1800" b="0"/>
              <a:t>는 확장 모듈을 통해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npm(node package manager)</a:t>
            </a:r>
            <a:r>
              <a:rPr lang="ko-KR" altLang="en-US" sz="1800" b="0"/>
              <a:t>을 통한 간단한 확장 모듈 관리</a:t>
            </a:r>
            <a:endParaRPr lang="en-US" altLang="ko-KR" sz="1800" b="0"/>
          </a:p>
        </p:txBody>
      </p:sp>
      <p:sp>
        <p:nvSpPr>
          <p:cNvPr id="3072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D52695-5B06-4740-8EBE-A31935C4E84B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03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아키텍처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V8 - </a:t>
            </a:r>
            <a:r>
              <a:rPr lang="ko-KR" altLang="en-US" sz="1800" b="0"/>
              <a:t>크롬에서 사용하는 자바스크립트 엔진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thread pool(libeio) - C </a:t>
            </a:r>
            <a:r>
              <a:rPr lang="ko-KR" altLang="en-US" sz="1800" b="0"/>
              <a:t>언어용 비동기 </a:t>
            </a:r>
            <a:r>
              <a:rPr lang="en-US" altLang="ko-KR" sz="1800" b="0"/>
              <a:t>I/O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event loop(libuv) - C</a:t>
            </a:r>
            <a:r>
              <a:rPr lang="ko-KR" altLang="en-US" sz="1800" b="0"/>
              <a:t>로 구현된 고성능 이벤트 루프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DNS(c-ares) - </a:t>
            </a:r>
            <a:r>
              <a:rPr lang="ko-KR" altLang="en-US" sz="1800" b="0"/>
              <a:t>비동기 </a:t>
            </a:r>
            <a:r>
              <a:rPr lang="en-US" altLang="ko-KR" sz="1800" b="0"/>
              <a:t>DNS </a:t>
            </a:r>
            <a:r>
              <a:rPr lang="ko-KR" altLang="en-US" sz="1800" b="0"/>
              <a:t>요청에 대한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crypto(OpenSSL) - </a:t>
            </a:r>
            <a:r>
              <a:rPr lang="ko-KR" altLang="en-US" sz="1800" b="0"/>
              <a:t>다양한 암호화 알고리즘 지원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바인딩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표준 라이브러리와의 인터페이스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socket, http </a:t>
            </a:r>
            <a:r>
              <a:rPr lang="ko-KR" altLang="en-US" sz="1800" b="0"/>
              <a:t>등의 통신 기능 제공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표준 라이브러리</a:t>
            </a:r>
            <a:r>
              <a:rPr lang="en-US" altLang="ko-KR" sz="2000"/>
              <a:t>(JavaScript)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 함수로 되어있는 노드의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ko-KR" altLang="en-US" sz="1800" b="0"/>
              <a:t> 기본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프로세스 관리</a:t>
            </a:r>
            <a:r>
              <a:rPr lang="en-US" altLang="ko-KR" sz="1800" b="0"/>
              <a:t>, </a:t>
            </a:r>
            <a:r>
              <a:rPr lang="ko-KR" altLang="en-US" sz="1800" b="0"/>
              <a:t>이벤트 처리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암호화</a:t>
            </a:r>
            <a:r>
              <a:rPr lang="en-US" altLang="ko-KR" sz="1800" b="0"/>
              <a:t>, TCP/UDP </a:t>
            </a:r>
            <a:r>
              <a:rPr lang="ko-KR" altLang="en-US" sz="1800" b="0"/>
              <a:t>통신</a:t>
            </a:r>
            <a:r>
              <a:rPr lang="en-US" altLang="ko-KR" sz="1800" b="0"/>
              <a:t>, HTTP </a:t>
            </a:r>
            <a:r>
              <a:rPr lang="ko-KR" altLang="en-US" sz="1800" b="0"/>
              <a:t>통신</a:t>
            </a:r>
            <a:r>
              <a:rPr lang="en-US" altLang="ko-KR" sz="1800" b="0"/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클러스터링 등의 기능을 자바스크립트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함수로 제공</a:t>
            </a:r>
            <a:endParaRPr lang="en-US" altLang="ko-KR" sz="1800" b="0"/>
          </a:p>
        </p:txBody>
      </p:sp>
      <p:grpSp>
        <p:nvGrpSpPr>
          <p:cNvPr id="31749" name="그룹 9"/>
          <p:cNvGrpSpPr>
            <a:grpSpLocks/>
          </p:cNvGrpSpPr>
          <p:nvPr/>
        </p:nvGrpSpPr>
        <p:grpSpPr bwMode="auto">
          <a:xfrm>
            <a:off x="5580063" y="2709863"/>
            <a:ext cx="3457575" cy="2843212"/>
            <a:chOff x="5580063" y="2709863"/>
            <a:chExt cx="3457575" cy="2843212"/>
          </a:xfrm>
        </p:grpSpPr>
        <p:pic>
          <p:nvPicPr>
            <p:cNvPr id="31751" name="그림 4" descr="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63" y="2709863"/>
              <a:ext cx="3457575" cy="284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655" y="5164361"/>
              <a:ext cx="92473" cy="121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14660" y="5144072"/>
              <a:ext cx="94553" cy="16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D3B47D-8559-443F-9C59-936C15EE76EA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그림 110" descr="circle-loading-anim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89138"/>
            <a:ext cx="1157287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file_loaded()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5307013" y="3357563"/>
            <a:ext cx="1785937" cy="6477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http_response(1)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socket_readable(2)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5307013" y="3421063"/>
            <a:ext cx="1785937" cy="574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http_parse(2)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 bwMode="auto">
          <a:xfrm>
            <a:off x="5307013" y="2771775"/>
            <a:ext cx="1785937" cy="6492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http_response(2)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 bwMode="auto">
          <a:xfrm>
            <a:off x="5307013" y="3995738"/>
            <a:ext cx="1785937" cy="649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socket_readable(1)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5307013" y="3421063"/>
            <a:ext cx="1785937" cy="574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http_parse(1)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5307013" y="2771775"/>
            <a:ext cx="1785937" cy="6492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load("index.html")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5307013" y="4645025"/>
            <a:ext cx="1785937" cy="5429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dirty="0"/>
              <a:t>ev_loop()</a:t>
            </a:r>
            <a:endParaRPr lang="ko-KR" altLang="en-US" dirty="0"/>
          </a:p>
        </p:txBody>
      </p:sp>
      <p:sp>
        <p:nvSpPr>
          <p:cNvPr id="3278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노드 실행 스택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8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실행 스택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웹서버 구현 예제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client1</a:t>
            </a:r>
            <a:r>
              <a:rPr lang="ko-KR" altLang="en-US" sz="1800" b="0"/>
              <a:t>은 캐시되지 않은 </a:t>
            </a:r>
            <a:r>
              <a:rPr lang="en-US" altLang="ko-KR" sz="1800" b="0"/>
              <a:t>index.html </a:t>
            </a:r>
            <a:r>
              <a:rPr lang="ko-KR" altLang="en-US" sz="1800" b="0"/>
              <a:t>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client2</a:t>
            </a:r>
            <a:r>
              <a:rPr lang="ko-KR" altLang="en-US" sz="1800" b="0"/>
              <a:t>는 캐시된 </a:t>
            </a:r>
            <a:r>
              <a:rPr lang="en-US" altLang="ko-KR" sz="1800" b="0"/>
              <a:t>cached.html </a:t>
            </a:r>
            <a:r>
              <a:rPr lang="ko-KR" altLang="en-US" sz="1800" b="0"/>
              <a:t>요청</a:t>
            </a:r>
            <a:endParaRPr lang="en-US" altLang="ko-KR" sz="1800" b="0"/>
          </a:p>
        </p:txBody>
      </p:sp>
      <p:grpSp>
        <p:nvGrpSpPr>
          <p:cNvPr id="32783" name="그룹 42"/>
          <p:cNvGrpSpPr>
            <a:grpSpLocks/>
          </p:cNvGrpSpPr>
          <p:nvPr/>
        </p:nvGrpSpPr>
        <p:grpSpPr bwMode="auto">
          <a:xfrm>
            <a:off x="5292725" y="2484438"/>
            <a:ext cx="1800225" cy="2736850"/>
            <a:chOff x="899592" y="3501008"/>
            <a:chExt cx="1800200" cy="2160240"/>
          </a:xfrm>
        </p:grpSpPr>
        <p:cxnSp>
          <p:nvCxnSpPr>
            <p:cNvPr id="32806" name="직선 연결선 9"/>
            <p:cNvCxnSpPr>
              <a:cxnSpLocks noChangeShapeType="1"/>
            </p:cNvCxnSpPr>
            <p:nvPr/>
          </p:nvCxnSpPr>
          <p:spPr bwMode="auto">
            <a:xfrm>
              <a:off x="899592" y="3501008"/>
              <a:ext cx="0" cy="216024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직선 연결선 10"/>
            <p:cNvCxnSpPr>
              <a:cxnSpLocks noChangeShapeType="1"/>
            </p:cNvCxnSpPr>
            <p:nvPr/>
          </p:nvCxnSpPr>
          <p:spPr bwMode="auto">
            <a:xfrm>
              <a:off x="2699792" y="3501008"/>
              <a:ext cx="0" cy="216024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직선 연결선 11"/>
            <p:cNvCxnSpPr>
              <a:cxnSpLocks noChangeShapeType="1"/>
            </p:cNvCxnSpPr>
            <p:nvPr/>
          </p:nvCxnSpPr>
          <p:spPr bwMode="auto">
            <a:xfrm>
              <a:off x="899592" y="5643786"/>
              <a:ext cx="180020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784" name="직선 연결선 46"/>
          <p:cNvCxnSpPr>
            <a:cxnSpLocks noChangeShapeType="1"/>
          </p:cNvCxnSpPr>
          <p:nvPr/>
        </p:nvCxnSpPr>
        <p:spPr bwMode="auto">
          <a:xfrm>
            <a:off x="2700338" y="3702050"/>
            <a:ext cx="22320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직선 연결선 59"/>
          <p:cNvCxnSpPr>
            <a:cxnSpLocks noChangeShapeType="1"/>
          </p:cNvCxnSpPr>
          <p:nvPr/>
        </p:nvCxnSpPr>
        <p:spPr bwMode="auto">
          <a:xfrm>
            <a:off x="2700338" y="4562475"/>
            <a:ext cx="22320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TextBox 65"/>
          <p:cNvSpPr txBox="1">
            <a:spLocks noChangeArrowheads="1"/>
          </p:cNvSpPr>
          <p:nvPr/>
        </p:nvSpPr>
        <p:spPr bwMode="auto">
          <a:xfrm>
            <a:off x="677863" y="226853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client1</a:t>
            </a:r>
            <a:endParaRPr lang="ko-KR" altLang="en-US" sz="1800"/>
          </a:p>
        </p:txBody>
      </p: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700088" y="514826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client2</a:t>
            </a:r>
            <a:endParaRPr lang="ko-KR" altLang="en-US" sz="1800"/>
          </a:p>
        </p:txBody>
      </p:sp>
      <p:pic>
        <p:nvPicPr>
          <p:cNvPr id="32788" name="그림 67" descr="Blank Browser.svg.m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636838"/>
            <a:ext cx="1228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그림 68" descr="Blank Browser.svg.m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149725"/>
            <a:ext cx="12287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정육면체 71"/>
          <p:cNvSpPr>
            <a:spLocks noChangeArrowheads="1"/>
          </p:cNvSpPr>
          <p:nvPr/>
        </p:nvSpPr>
        <p:spPr bwMode="auto">
          <a:xfrm>
            <a:off x="7451725" y="4140200"/>
            <a:ext cx="1512888" cy="7921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memory</a:t>
            </a:r>
            <a:endParaRPr lang="ko-KR" altLang="en-US" sz="1800"/>
          </a:p>
        </p:txBody>
      </p:sp>
      <p:sp>
        <p:nvSpPr>
          <p:cNvPr id="32791" name="TextBox 72"/>
          <p:cNvSpPr txBox="1">
            <a:spLocks noChangeArrowheads="1"/>
          </p:cNvSpPr>
          <p:nvPr/>
        </p:nvSpPr>
        <p:spPr bwMode="auto">
          <a:xfrm>
            <a:off x="5359400" y="5292725"/>
            <a:ext cx="1733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노드 실행 스택</a:t>
            </a:r>
          </a:p>
        </p:txBody>
      </p:sp>
      <p:grpSp>
        <p:nvGrpSpPr>
          <p:cNvPr id="3" name="그룹 73"/>
          <p:cNvGrpSpPr>
            <a:grpSpLocks/>
          </p:cNvGrpSpPr>
          <p:nvPr/>
        </p:nvGrpSpPr>
        <p:grpSpPr bwMode="auto">
          <a:xfrm>
            <a:off x="611188" y="2781300"/>
            <a:ext cx="1090612" cy="720725"/>
            <a:chOff x="3913685" y="3851756"/>
            <a:chExt cx="1090363" cy="720080"/>
          </a:xfrm>
        </p:grpSpPr>
        <p:sp>
          <p:nvSpPr>
            <p:cNvPr id="32804" name="타원 50"/>
            <p:cNvSpPr>
              <a:spLocks noChangeArrowheads="1"/>
            </p:cNvSpPr>
            <p:nvPr/>
          </p:nvSpPr>
          <p:spPr bwMode="auto">
            <a:xfrm>
              <a:off x="4096147" y="385175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5" name="TextBox 51"/>
            <p:cNvSpPr txBox="1">
              <a:spLocks noChangeArrowheads="1"/>
            </p:cNvSpPr>
            <p:nvPr/>
          </p:nvSpPr>
          <p:spPr bwMode="auto">
            <a:xfrm>
              <a:off x="3913685" y="4067780"/>
              <a:ext cx="10903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index.html</a:t>
              </a:r>
              <a:endParaRPr lang="ko-KR" altLang="en-US" sz="1400"/>
            </a:p>
          </p:txBody>
        </p:sp>
      </p:grpSp>
      <p:grpSp>
        <p:nvGrpSpPr>
          <p:cNvPr id="4" name="그룹 74"/>
          <p:cNvGrpSpPr>
            <a:grpSpLocks/>
          </p:cNvGrpSpPr>
          <p:nvPr/>
        </p:nvGrpSpPr>
        <p:grpSpPr bwMode="auto">
          <a:xfrm>
            <a:off x="539750" y="4365625"/>
            <a:ext cx="1217613" cy="720725"/>
            <a:chOff x="2655987" y="3851752"/>
            <a:chExt cx="1218603" cy="720079"/>
          </a:xfrm>
        </p:grpSpPr>
        <p:sp>
          <p:nvSpPr>
            <p:cNvPr id="32802" name="타원 52"/>
            <p:cNvSpPr>
              <a:spLocks noChangeArrowheads="1"/>
            </p:cNvSpPr>
            <p:nvPr/>
          </p:nvSpPr>
          <p:spPr bwMode="auto">
            <a:xfrm>
              <a:off x="2917179" y="3851752"/>
              <a:ext cx="720080" cy="720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3" name="TextBox 53"/>
            <p:cNvSpPr txBox="1">
              <a:spLocks noChangeArrowheads="1"/>
            </p:cNvSpPr>
            <p:nvPr/>
          </p:nvSpPr>
          <p:spPr bwMode="auto">
            <a:xfrm>
              <a:off x="2655987" y="4067780"/>
              <a:ext cx="12186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cached.html</a:t>
              </a:r>
              <a:endParaRPr lang="ko-KR" altLang="en-US" sz="1400"/>
            </a:p>
          </p:txBody>
        </p:sp>
      </p:grpSp>
      <p:sp>
        <p:nvSpPr>
          <p:cNvPr id="32794" name="순서도: 자기 디스크 69"/>
          <p:cNvSpPr>
            <a:spLocks noChangeArrowheads="1"/>
          </p:cNvSpPr>
          <p:nvPr/>
        </p:nvSpPr>
        <p:spPr bwMode="auto">
          <a:xfrm>
            <a:off x="7740650" y="2997200"/>
            <a:ext cx="935038" cy="865188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disk</a:t>
            </a:r>
            <a:endParaRPr lang="ko-KR" altLang="en-US" sz="1800"/>
          </a:p>
        </p:txBody>
      </p:sp>
      <p:sp>
        <p:nvSpPr>
          <p:cNvPr id="107" name="실행 단추: 문서 10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56550" y="4294188"/>
            <a:ext cx="503238" cy="647700"/>
          </a:xfrm>
          <a:prstGeom prst="actionButtonDocumen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6" name="실행 단추: 문서 10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74013" y="3176588"/>
            <a:ext cx="504825" cy="647700"/>
          </a:xfrm>
          <a:prstGeom prst="actionButtonDocumen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8" name="폭발 1 107"/>
          <p:cNvSpPr>
            <a:spLocks noChangeArrowheads="1"/>
          </p:cNvSpPr>
          <p:nvPr/>
        </p:nvSpPr>
        <p:spPr bwMode="auto">
          <a:xfrm>
            <a:off x="7596188" y="3502025"/>
            <a:ext cx="1296987" cy="863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event</a:t>
            </a:r>
            <a:endParaRPr lang="ko-KR" altLang="en-US" sz="1400"/>
          </a:p>
        </p:txBody>
      </p:sp>
      <p:grpSp>
        <p:nvGrpSpPr>
          <p:cNvPr id="5" name="그룹 44"/>
          <p:cNvGrpSpPr>
            <a:grpSpLocks/>
          </p:cNvGrpSpPr>
          <p:nvPr/>
        </p:nvGrpSpPr>
        <p:grpSpPr bwMode="auto">
          <a:xfrm>
            <a:off x="7812088" y="1628775"/>
            <a:ext cx="777875" cy="720725"/>
            <a:chOff x="7262636" y="1196752"/>
            <a:chExt cx="776879" cy="720725"/>
          </a:xfrm>
        </p:grpSpPr>
        <p:sp>
          <p:nvSpPr>
            <p:cNvPr id="32800" name="타원 52"/>
            <p:cNvSpPr>
              <a:spLocks noChangeArrowheads="1"/>
            </p:cNvSpPr>
            <p:nvPr/>
          </p:nvSpPr>
          <p:spPr bwMode="auto">
            <a:xfrm>
              <a:off x="7281252" y="1196752"/>
              <a:ext cx="719495" cy="720725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/>
            </a:p>
          </p:txBody>
        </p:sp>
        <p:sp>
          <p:nvSpPr>
            <p:cNvPr id="32801" name="TextBox 66"/>
            <p:cNvSpPr txBox="1">
              <a:spLocks noChangeArrowheads="1"/>
            </p:cNvSpPr>
            <p:nvPr/>
          </p:nvSpPr>
          <p:spPr bwMode="auto">
            <a:xfrm>
              <a:off x="7262636" y="1412566"/>
              <a:ext cx="776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Thread</a:t>
              </a:r>
              <a:endParaRPr lang="ko-KR" altLang="en-US" sz="1400"/>
            </a:p>
          </p:txBody>
        </p:sp>
      </p:grpSp>
      <p:sp>
        <p:nvSpPr>
          <p:cNvPr id="3279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B7B3E0-C6D2-484F-8DD4-6BA5F9DAFB8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34618 0.1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24115 -0.0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8 0.1463 L 0.49618 0.14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5 -0.0838 L 0.34306 -0.084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77222 0.0236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11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05 -0.08472 L 0.48681 -0.0847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5.55556E-7 0.1520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5209 L -0.77014 -0.0425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7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5" grpId="0" animBg="1"/>
      <p:bldP spid="105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107" grpId="0" animBg="1"/>
      <p:bldP spid="107" grpId="1" animBg="1"/>
      <p:bldP spid="106" grpId="0" animBg="1"/>
      <p:bldP spid="106" grpId="1" animBg="1"/>
      <p:bldP spid="106" grpId="2" animBg="1"/>
      <p:bldP spid="108" grpId="0" animBg="1"/>
      <p:bldP spid="10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89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문서내에 코드를 직접 작성하고 마크업과의 상호 작용을 통해 웹 페이지의 동작을 향상시키기 위해 만들어진 프로그래밍 언어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네스케이프 네비게이터</a:t>
            </a:r>
            <a:r>
              <a:rPr lang="en-US" altLang="ko-KR" sz="1800" b="0"/>
              <a:t>2.0</a:t>
            </a:r>
            <a:r>
              <a:rPr lang="ko-KR" altLang="en-US" sz="1800" b="0"/>
              <a:t>에 최초 탑재</a:t>
            </a:r>
          </a:p>
        </p:txBody>
      </p:sp>
      <p:graphicFrame>
        <p:nvGraphicFramePr>
          <p:cNvPr id="17" name="Group 171"/>
          <p:cNvGraphicFramePr>
            <a:graphicFrameLocks noGrp="1"/>
          </p:cNvGraphicFramePr>
          <p:nvPr/>
        </p:nvGraphicFramePr>
        <p:xfrm>
          <a:off x="612775" y="2509838"/>
          <a:ext cx="7920038" cy="3705226"/>
        </p:xfrm>
        <a:graphic>
          <a:graphicData uri="http://schemas.openxmlformats.org/drawingml/2006/table">
            <a:tbl>
              <a:tblPr/>
              <a:tblGrid>
                <a:gridCol w="2276898">
                  <a:extLst>
                    <a:ext uri="{9D8B030D-6E8A-4147-A177-3AD203B41FA5}"/>
                  </a:extLst>
                </a:gridCol>
                <a:gridCol w="5643140">
                  <a:extLst>
                    <a:ext uri="{9D8B030D-6E8A-4147-A177-3AD203B41FA5}"/>
                  </a:extLst>
                </a:gridCol>
              </a:tblGrid>
              <a:tr h="365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6953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190523" marT="47603" marB="476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51" marR="190523" marT="47603" marB="476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익스플로러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40987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51" marR="91451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400" name="Text Box 3"/>
          <p:cNvSpPr txBox="1">
            <a:spLocks noChangeArrowheads="1"/>
          </p:cNvSpPr>
          <p:nvPr/>
        </p:nvSpPr>
        <p:spPr bwMode="auto">
          <a:xfrm>
            <a:off x="395288" y="1989138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History</a:t>
            </a:r>
          </a:p>
        </p:txBody>
      </p:sp>
      <p:sp>
        <p:nvSpPr>
          <p:cNvPr id="15401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9CD546-AD05-4A2C-9E9A-DF6B7C0BAAD1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Groupon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Rails</a:t>
            </a:r>
            <a:r>
              <a:rPr lang="ko-KR" altLang="ko-KR" sz="1800" b="0"/>
              <a:t>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더 적은 수의 서버로 읽기 속도는 </a:t>
            </a:r>
            <a:r>
              <a:rPr lang="en-US" altLang="ko-KR" sz="1800" b="0"/>
              <a:t>50% </a:t>
            </a:r>
            <a:r>
              <a:rPr lang="ko-KR" altLang="en-US" sz="1800" b="0"/>
              <a:t>빨라짐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Walmart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블랙 프라이데이 기간동안 노드 서버로 온라인 트래픽의</a:t>
            </a:r>
            <a:r>
              <a:rPr lang="en-US" altLang="ko-KR" sz="1800" b="0"/>
              <a:t> 55%</a:t>
            </a:r>
            <a:r>
              <a:rPr lang="ko-KR" altLang="ko-KR" sz="1800" b="0"/>
              <a:t>를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서버의</a:t>
            </a:r>
            <a:r>
              <a:rPr lang="en-US" altLang="ko-KR" sz="1800" b="0"/>
              <a:t> CPU </a:t>
            </a:r>
            <a:r>
              <a:rPr lang="ko-KR" altLang="ko-KR" sz="1800" b="0"/>
              <a:t>이용률은</a:t>
            </a:r>
            <a:r>
              <a:rPr lang="en-US" altLang="ko-KR" sz="1800" b="0"/>
              <a:t> 1% </a:t>
            </a:r>
            <a:r>
              <a:rPr lang="ko-KR" altLang="ko-KR" sz="1800" b="0"/>
              <a:t>전후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단 한대의 서버도 다운되지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PayPal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자바로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초당 처리건수 두배 증가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응답시간</a:t>
            </a:r>
            <a:r>
              <a:rPr lang="en-US" altLang="ko-KR" sz="1800" b="0"/>
              <a:t> 35% </a:t>
            </a:r>
            <a:r>
              <a:rPr lang="ko-KR" altLang="ko-KR" sz="1800" b="0"/>
              <a:t>단축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코드양</a:t>
            </a:r>
            <a:r>
              <a:rPr lang="en-US" altLang="ko-KR" sz="1800" b="0"/>
              <a:t> 33% </a:t>
            </a:r>
            <a:r>
              <a:rPr lang="ko-KR" altLang="en-US" sz="1800" b="0"/>
              <a:t>감소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2014</a:t>
            </a:r>
            <a:r>
              <a:rPr lang="ko-KR" altLang="ko-KR" sz="1800" b="0"/>
              <a:t>년 노드 개발을 위해 자바스크립트 개발자</a:t>
            </a:r>
            <a:r>
              <a:rPr lang="en-US" altLang="ko-KR" sz="1800" b="0"/>
              <a:t> 400</a:t>
            </a:r>
            <a:r>
              <a:rPr lang="ko-KR" altLang="ko-KR" sz="1800" b="0"/>
              <a:t>명 채용</a:t>
            </a:r>
            <a:endParaRPr lang="en-US" altLang="ko-KR" sz="1800" b="0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765175"/>
            <a:ext cx="216058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216058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1590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97A20-AFCF-477D-B968-BF947CF6570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Yahoo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분당</a:t>
            </a:r>
            <a:r>
              <a:rPr lang="en-US" altLang="ko-KR" sz="1800" b="0"/>
              <a:t> 168</a:t>
            </a:r>
            <a:r>
              <a:rPr lang="ko-KR" altLang="ko-KR" sz="1800" b="0"/>
              <a:t>만</a:t>
            </a:r>
            <a:r>
              <a:rPr lang="en-US" altLang="ko-KR" sz="1800" b="0"/>
              <a:t> ~ 200</a:t>
            </a:r>
            <a:r>
              <a:rPr lang="ko-KR" altLang="ko-KR" sz="1800" b="0"/>
              <a:t>만건의 요청 처리에 노드 서버</a:t>
            </a:r>
            <a:r>
              <a:rPr lang="en-US" altLang="ko-KR" sz="1800" b="0"/>
              <a:t> </a:t>
            </a:r>
            <a:r>
              <a:rPr lang="ko-KR" altLang="en-US" sz="1800" b="0"/>
              <a:t>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200</a:t>
            </a:r>
            <a:r>
              <a:rPr lang="ko-KR" altLang="ko-KR" sz="1800" b="0"/>
              <a:t>여명의 개발자가 노드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500</a:t>
            </a:r>
            <a:r>
              <a:rPr lang="ko-KR" altLang="ko-KR" sz="1800" b="0"/>
              <a:t>개의 내부 모듈과</a:t>
            </a:r>
            <a:r>
              <a:rPr lang="en-US" altLang="ko-KR" sz="1800" b="0"/>
              <a:t> 800</a:t>
            </a:r>
            <a:r>
              <a:rPr lang="ko-KR" altLang="ko-KR" sz="1800" b="0"/>
              <a:t>개의 외부 모듈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LinkedIn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Ruby on Rails</a:t>
            </a:r>
            <a:r>
              <a:rPr lang="ko-KR" altLang="ko-KR" sz="1800" b="0"/>
              <a:t>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성능이 </a:t>
            </a:r>
            <a:r>
              <a:rPr lang="en-US" altLang="ko-KR" sz="1800" b="0"/>
              <a:t>2~10</a:t>
            </a:r>
            <a:r>
              <a:rPr lang="ko-KR" altLang="en-US" sz="1800" b="0"/>
              <a:t>배 빠르며 가벼워짐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eBay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프론트엔드는 노드로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백엔드 서비스는</a:t>
            </a:r>
            <a:r>
              <a:rPr lang="en-US" altLang="ko-KR" sz="1800" b="0"/>
              <a:t> Scala, Java</a:t>
            </a:r>
            <a:r>
              <a:rPr lang="ko-KR" altLang="ko-KR" sz="1800" b="0"/>
              <a:t>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그밖에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NASA, Uber, Netflix </a:t>
            </a:r>
            <a:r>
              <a:rPr lang="ko-KR" altLang="en-US" sz="1800" b="0"/>
              <a:t>등</a:t>
            </a:r>
            <a:endParaRPr lang="en-US" altLang="ko-KR" sz="1800" b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836613"/>
            <a:ext cx="18716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252913"/>
            <a:ext cx="16557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565400"/>
            <a:ext cx="18716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482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7E2B31-F67D-4C4F-A1C3-7423252970C8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REPL(Read Eval Print Loop)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커맨드 라인 입력 인터페이스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코드와 노드 함수를 입력하여 실행할 수 있는 툴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실행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명령 프롬프트나 터미널 실행 후 </a:t>
            </a:r>
            <a:r>
              <a:rPr lang="en-US" altLang="ko-KR" sz="1800" b="0"/>
              <a:t>node </a:t>
            </a:r>
            <a:r>
              <a:rPr lang="ko-KR" altLang="en-US" sz="1800" b="0"/>
              <a:t>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종료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Ctrl + C </a:t>
            </a:r>
            <a:r>
              <a:rPr lang="ko-KR" altLang="en-US" sz="1800" b="0"/>
              <a:t>두번 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Ctrl + D </a:t>
            </a:r>
            <a:r>
              <a:rPr lang="ko-KR" altLang="en-US" sz="1800" b="0"/>
              <a:t>입력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.exit </a:t>
            </a:r>
            <a:r>
              <a:rPr lang="ko-KR" altLang="en-US" sz="1800" b="0"/>
              <a:t>입력</a:t>
            </a:r>
            <a:endParaRPr lang="en-US" altLang="ko-KR" sz="1800" b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81288"/>
            <a:ext cx="5329238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42FCB9-5126-4A94-BCF8-2A07CD564CEE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입력한 수식의 결과 확인</a:t>
            </a:r>
            <a:endParaRPr lang="en-US" altLang="ko-KR" sz="200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00213"/>
            <a:ext cx="56165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93A0DB-8456-4A46-A109-E78F14D32AE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마지막 수식의 결과값은 </a:t>
            </a:r>
            <a:r>
              <a:rPr lang="en-US" altLang="ko-KR" sz="2000"/>
              <a:t>_</a:t>
            </a:r>
            <a:r>
              <a:rPr lang="ko-KR" altLang="en-US" sz="2000"/>
              <a:t>로 접근</a:t>
            </a:r>
            <a:endParaRPr lang="en-US" altLang="ko-KR" sz="1800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81150"/>
            <a:ext cx="518477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DB62EC-E77A-4123-9DD4-8CCE5C32DF0D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  <a:endParaRPr lang="en-US" altLang="ko-KR" sz="1800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63663"/>
            <a:ext cx="5905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98F6F7-F563-4576-A82E-54627147792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자바스크립트 구문 사용</a:t>
            </a:r>
            <a:endParaRPr lang="en-US" altLang="ko-KR" sz="180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85900"/>
            <a:ext cx="37925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5900"/>
            <a:ext cx="3527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65E536-0F2D-4006-A5AB-48777F29EE38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함수 선언 및 사용</a:t>
            </a:r>
            <a:endParaRPr lang="en-US" altLang="ko-KR" sz="1800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701800"/>
            <a:ext cx="6375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87BE0F-6C0F-4AA0-AED2-DC96507A59BE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자바스크립트 코어 함수 사용</a:t>
            </a:r>
            <a:endParaRPr lang="en-US" altLang="ko-KR" sz="180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12875"/>
            <a:ext cx="53244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0DD3D-6D85-4AE9-A6EC-58B955110FA7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</a:t>
            </a:r>
            <a:r>
              <a:rPr lang="ko-KR" altLang="en-US" sz="2800">
                <a:solidFill>
                  <a:schemeClr val="bg1"/>
                </a:solidFill>
              </a:rPr>
              <a:t>을 통한 대화형 </a:t>
            </a:r>
            <a:r>
              <a:rPr lang="en-US" altLang="ko-KR" sz="280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코어 라이브러리 사용</a:t>
            </a:r>
            <a:endParaRPr lang="en-US" altLang="ko-KR" sz="1800"/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412875"/>
            <a:ext cx="5511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3B6E9-9FD7-4761-BF64-9240753F3951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  <a:r>
              <a:rPr lang="ko-KR" altLang="en-US" sz="2800">
                <a:solidFill>
                  <a:schemeClr val="bg1"/>
                </a:solidFill>
              </a:rPr>
              <a:t>로 할 수 있는 일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사용자의 폼 입력 데이터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필수 입력사항 체크</a:t>
            </a:r>
            <a:r>
              <a:rPr lang="en-US" altLang="ko-KR" sz="1800" b="0"/>
              <a:t>, </a:t>
            </a:r>
            <a:r>
              <a:rPr lang="ko-KR" altLang="en-US" sz="1800" b="0"/>
              <a:t>데이터 형식</a:t>
            </a:r>
            <a:r>
              <a:rPr lang="en-US" altLang="ko-KR" sz="1800" b="0"/>
              <a:t>(</a:t>
            </a:r>
            <a:r>
              <a:rPr lang="ko-KR" altLang="en-US" sz="1800" b="0"/>
              <a:t>문자</a:t>
            </a:r>
            <a:r>
              <a:rPr lang="en-US" altLang="ko-KR" sz="1800" b="0"/>
              <a:t>, </a:t>
            </a:r>
            <a:r>
              <a:rPr lang="ko-KR" altLang="en-US" sz="1800" b="0"/>
              <a:t>숫자</a:t>
            </a:r>
            <a:r>
              <a:rPr lang="en-US" altLang="ko-KR" sz="1800" b="0"/>
              <a:t>, </a:t>
            </a:r>
            <a:r>
              <a:rPr lang="ko-KR" altLang="en-US" sz="1800" b="0"/>
              <a:t>이메일 등</a:t>
            </a:r>
            <a:r>
              <a:rPr lang="en-US" altLang="ko-KR" sz="1800" b="0"/>
              <a:t>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브라우저 내에서 발생시키는 이벤트에 대한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클릭</a:t>
            </a:r>
            <a:r>
              <a:rPr lang="en-US" altLang="ko-KR" sz="1800" b="0"/>
              <a:t>, </a:t>
            </a:r>
            <a:r>
              <a:rPr lang="ko-KR" altLang="en-US" sz="1800" b="0"/>
              <a:t>마우스 이동</a:t>
            </a:r>
            <a:r>
              <a:rPr lang="en-US" altLang="ko-KR" sz="1800" b="0"/>
              <a:t>, </a:t>
            </a:r>
            <a:r>
              <a:rPr lang="ko-KR" altLang="en-US" sz="1800" b="0"/>
              <a:t>키보드 입력 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문서에 요소를 생성</a:t>
            </a:r>
            <a:r>
              <a:rPr lang="en-US" altLang="ko-KR" sz="1800" b="0"/>
              <a:t>, </a:t>
            </a:r>
            <a:r>
              <a:rPr lang="ko-KR" altLang="en-US" sz="1800" b="0"/>
              <a:t>삽입</a:t>
            </a:r>
            <a:r>
              <a:rPr lang="en-US" altLang="ko-KR" sz="1800" b="0"/>
              <a:t>, </a:t>
            </a:r>
            <a:r>
              <a:rPr lang="ko-KR" altLang="en-US" sz="1800" b="0"/>
              <a:t>이동</a:t>
            </a:r>
            <a:r>
              <a:rPr lang="en-US" altLang="ko-KR" sz="1800" b="0"/>
              <a:t>, </a:t>
            </a:r>
            <a:r>
              <a:rPr lang="ko-KR" altLang="en-US" sz="1800" b="0"/>
              <a:t>삭제 등 변경 작업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Ajax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데이터관리</a:t>
            </a:r>
            <a:r>
              <a:rPr lang="en-US" altLang="ko-KR" sz="1800" b="0"/>
              <a:t>, </a:t>
            </a:r>
            <a:r>
              <a:rPr lang="ko-KR" altLang="en-US" sz="1800" b="0"/>
              <a:t>실시간 통신</a:t>
            </a:r>
            <a:r>
              <a:rPr lang="en-US" altLang="ko-KR" sz="1800" b="0"/>
              <a:t>, </a:t>
            </a:r>
            <a:r>
              <a:rPr lang="ko-KR" altLang="en-US" sz="1800" b="0"/>
              <a:t>위치추적</a:t>
            </a:r>
            <a:r>
              <a:rPr lang="en-US" altLang="ko-KR" sz="1800" b="0"/>
              <a:t>, </a:t>
            </a:r>
            <a:r>
              <a:rPr lang="ko-KR" altLang="en-US" sz="1800" b="0"/>
              <a:t>멀티스레드</a:t>
            </a:r>
            <a:r>
              <a:rPr lang="en-US" altLang="ko-KR" sz="1800" b="0"/>
              <a:t>, </a:t>
            </a:r>
            <a:r>
              <a:rPr lang="ko-KR" altLang="en-US" sz="1800" b="0"/>
              <a:t>디바이스 제어</a:t>
            </a:r>
            <a:endParaRPr lang="en-US" altLang="ko-KR" sz="180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5257800"/>
            <a:ext cx="38163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Node.js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163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FB3FEC-8908-4EEF-8B5A-036CBE2A2593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3E-7 L 0.27951 -0.512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.break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여러 줄로 된 항목 입력 도중 입력 중인 항목을 취소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.clear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전체 내용을 삭제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.exit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 </a:t>
            </a:r>
            <a:r>
              <a:rPr lang="ko-KR" altLang="en-US" sz="1800" b="0"/>
              <a:t>종료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.help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 가능한 명령어를 모두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.save </a:t>
            </a:r>
            <a:r>
              <a:rPr lang="ko-KR" altLang="en-US" sz="2000"/>
              <a:t>파일명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</a:t>
            </a:r>
            <a:r>
              <a:rPr lang="en-US" altLang="ko-KR" sz="1800" b="0"/>
              <a:t>REPL </a:t>
            </a:r>
            <a:r>
              <a:rPr lang="ko-KR" altLang="en-US" sz="1800" b="0"/>
              <a:t>세션을 파일로 저장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.load </a:t>
            </a:r>
            <a:r>
              <a:rPr lang="ko-KR" altLang="en-US" sz="2000"/>
              <a:t>파일명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파일을 현재 세션으로 로드</a:t>
            </a:r>
            <a:endParaRPr lang="en-US" altLang="ko-KR" sz="1800" b="0"/>
          </a:p>
        </p:txBody>
      </p:sp>
      <p:sp>
        <p:nvSpPr>
          <p:cNvPr id="440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91B4DE-0681-4F99-A281-F8A19C7C50A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작업내역 저장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.save </a:t>
            </a:r>
            <a:r>
              <a:rPr lang="ko-KR" altLang="en-US" sz="1800" b="0"/>
              <a:t>파일명</a:t>
            </a:r>
            <a:endParaRPr lang="en-US" altLang="ko-KR" sz="1800" b="0"/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4506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28763"/>
            <a:ext cx="6481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46E7A4-ACEE-4229-BD37-D0A82BA078FA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파일에서 읽기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.load </a:t>
            </a:r>
            <a:r>
              <a:rPr lang="ko-KR" altLang="en-US" sz="1800" b="0"/>
              <a:t>파일명</a:t>
            </a:r>
            <a:endParaRPr lang="en-US" altLang="ko-KR" sz="1800" b="0"/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22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REPL </a:t>
            </a:r>
            <a:r>
              <a:rPr lang="ko-KR" altLang="en-US" sz="2800">
                <a:solidFill>
                  <a:schemeClr val="bg1"/>
                </a:solidFill>
              </a:rPr>
              <a:t>명령어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28763"/>
            <a:ext cx="6481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9B98A9-8C00-4518-89AA-061FF404D65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 Side Javascript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Client Side Javascript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클라이언트 자원으로 실행되는 </a:t>
            </a:r>
            <a:r>
              <a:rPr lang="en-US" altLang="ko-KR" sz="1800" b="0"/>
              <a:t>Javascript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클라이언트의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브라우저에서 실행되는 전통적인 </a:t>
            </a:r>
            <a:r>
              <a:rPr lang="en-US" altLang="ko-KR" sz="1800" b="0"/>
              <a:t>Javascript</a:t>
            </a:r>
            <a:r>
              <a:rPr lang="ko-KR" altLang="en-US" sz="1800" b="0"/>
              <a:t>의 영역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 내장된 자바스크립트 엔진에 의해 실행됨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웹 브라우저의 자바스크립트 엔진</a:t>
            </a:r>
            <a:endParaRPr lang="en-US" altLang="ko-KR" sz="1800" b="0"/>
          </a:p>
        </p:txBody>
      </p:sp>
      <p:graphicFrame>
        <p:nvGraphicFramePr>
          <p:cNvPr id="20" name="Group 171"/>
          <p:cNvGraphicFramePr>
            <a:graphicFrameLocks noGrp="1"/>
          </p:cNvGraphicFramePr>
          <p:nvPr/>
        </p:nvGraphicFramePr>
        <p:xfrm>
          <a:off x="1979613" y="2925763"/>
          <a:ext cx="5184775" cy="2563848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/>
                  </a:extLst>
                </a:gridCol>
                <a:gridCol w="2833540">
                  <a:extLst>
                    <a:ext uri="{9D8B030D-6E8A-4147-A177-3AD203B41FA5}"/>
                  </a:extLst>
                </a:gridCol>
              </a:tblGrid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</a:t>
                      </a:r>
                    </a:p>
                  </a:txBody>
                  <a:tcPr marL="91444" marR="91444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 엔진</a:t>
                      </a:r>
                    </a:p>
                  </a:txBody>
                  <a:tcPr marL="91444" marR="91444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695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04" marB="476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04" marB="476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Internet Explorer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Chakra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Edge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Spider Monkey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Safari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Nitro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</a:p>
                  </a:txBody>
                  <a:tcPr marL="91444" marR="91444" marT="45700" marB="457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1" name="Group 171"/>
          <p:cNvGraphicFramePr>
            <a:graphicFrameLocks noGrp="1"/>
          </p:cNvGraphicFramePr>
          <p:nvPr/>
        </p:nvGraphicFramePr>
        <p:xfrm>
          <a:off x="1979613" y="3284538"/>
          <a:ext cx="5184775" cy="369887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/>
                  </a:extLst>
                </a:gridCol>
                <a:gridCol w="2833540">
                  <a:extLst>
                    <a:ext uri="{9D8B030D-6E8A-4147-A177-3AD203B41FA5}"/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744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7C3B48-EA11-4B98-9437-C6ED396A9280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91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Server Side Javascript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Server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Live Wire, Rhino, Node.js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설치한 자바스크립트 엔진에 의해 실행됨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0A37B2-9133-48E2-8802-1FA560AB7D87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19461" name="그림 5" descr="webap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8312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436122-52B5-4E81-BC83-E557E6764B02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0485" name="그림 4" descr="nodew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87725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8B0311-6583-42E3-8111-02A41E5625C4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역사</a:t>
            </a:r>
            <a:endParaRPr lang="en-US" altLang="ko-KR" sz="2800">
              <a:solidFill>
                <a:schemeClr val="bg1"/>
              </a:solidFill>
            </a:endParaRPr>
          </a:p>
        </p:txBody>
      </p:sp>
      <p:graphicFrame>
        <p:nvGraphicFramePr>
          <p:cNvPr id="7" name="Group 171"/>
          <p:cNvGraphicFramePr>
            <a:graphicFrameLocks noGrp="1"/>
          </p:cNvGraphicFramePr>
          <p:nvPr/>
        </p:nvGraphicFramePr>
        <p:xfrm>
          <a:off x="755650" y="1982788"/>
          <a:ext cx="7632700" cy="4759327"/>
        </p:xfrm>
        <a:graphic>
          <a:graphicData uri="http://schemas.openxmlformats.org/drawingml/2006/table">
            <a:tbl>
              <a:tblPr/>
              <a:tblGrid>
                <a:gridCol w="1984502">
                  <a:extLst>
                    <a:ext uri="{9D8B030D-6E8A-4147-A177-3AD203B41FA5}"/>
                  </a:extLst>
                </a:gridCol>
                <a:gridCol w="5648198">
                  <a:extLst>
                    <a:ext uri="{9D8B030D-6E8A-4147-A177-3AD203B41FA5}"/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8" marR="91438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696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190496" marT="47631" marB="476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 프로젝트 발표</a:t>
                      </a:r>
                    </a:p>
                  </a:txBody>
                  <a:tcPr marL="91438" marR="190496" marT="47631" marB="476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JSConf 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 소개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(v0.1.16)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Joyent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공식 스폰 및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저장소를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joyent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출시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(v0.6)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v0.10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io.js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버전의 노드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v0.12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Node.js Foundation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(Linux Foundation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관리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v4.0.0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(io.js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통합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v10.0.0(LTS)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55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Node.js </a:t>
            </a:r>
            <a:r>
              <a:rPr lang="ko-KR" altLang="en-US" sz="2000"/>
              <a:t>프로젝트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2009</a:t>
            </a:r>
            <a:r>
              <a:rPr lang="ko-KR" altLang="en-US" sz="1800" b="0"/>
              <a:t>년 </a:t>
            </a:r>
            <a:r>
              <a:rPr lang="en-US" altLang="ko-KR" sz="1800" b="0"/>
              <a:t>2</a:t>
            </a:r>
            <a:r>
              <a:rPr lang="ko-KR" altLang="en-US" sz="1800" b="0"/>
              <a:t>월 </a:t>
            </a:r>
            <a:r>
              <a:rPr lang="en-US" altLang="ko-KR" sz="1800" b="0"/>
              <a:t>Ryan Dahl</a:t>
            </a:r>
            <a:r>
              <a:rPr lang="ko-KR" altLang="en-US" sz="1800" b="0"/>
              <a:t>이 라이브저널에 </a:t>
            </a:r>
            <a:r>
              <a:rPr lang="en-US" altLang="ko-KR" sz="1800" b="0"/>
              <a:t>V8 </a:t>
            </a:r>
            <a:r>
              <a:rPr lang="ko-KR" altLang="en-US" sz="1800" b="0"/>
              <a:t>자바스크립트 엔진을 이용하여 이벤트 기반의 </a:t>
            </a:r>
            <a:r>
              <a:rPr lang="en-US" altLang="ko-KR" sz="1800" b="0"/>
              <a:t>TCP </a:t>
            </a:r>
            <a:r>
              <a:rPr lang="ko-KR" altLang="en-US" sz="1800" b="0"/>
              <a:t>라이브러리와 </a:t>
            </a:r>
            <a:r>
              <a:rPr lang="en-US" altLang="ko-KR" sz="1800" b="0"/>
              <a:t>HTTP </a:t>
            </a:r>
            <a:r>
              <a:rPr lang="ko-KR" altLang="en-US" sz="1800" b="0"/>
              <a:t>서버를 만드는 프로젝트를 계획하는 글을 올리면서 개인 프로젝트로 시작</a:t>
            </a:r>
            <a:endParaRPr lang="en-US" altLang="ko-KR" sz="1800" b="0"/>
          </a:p>
        </p:txBody>
      </p:sp>
      <p:sp>
        <p:nvSpPr>
          <p:cNvPr id="21553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EDB5CF-AF4E-4012-A2B2-C5367E29A07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19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 릴리즈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22532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57563"/>
            <a:ext cx="3457575" cy="287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홀수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라이브러리 개발자를 대상으로 </a:t>
            </a:r>
            <a:r>
              <a:rPr lang="ko-KR" altLang="en-US" sz="1800" b="0"/>
              <a:t>홀수 버전이 먼저 발표</a:t>
            </a:r>
            <a:r>
              <a:rPr lang="en-US" altLang="ko-KR" sz="1800" b="0"/>
              <a:t>(</a:t>
            </a:r>
            <a:r>
              <a:rPr lang="ko-KR" altLang="en-US" sz="1800" b="0"/>
              <a:t>매년 </a:t>
            </a:r>
            <a:r>
              <a:rPr lang="en-US" altLang="ko-KR" sz="1800" b="0"/>
              <a:t>10</a:t>
            </a:r>
            <a:r>
              <a:rPr lang="ko-KR" altLang="en-US" sz="1800" b="0"/>
              <a:t>월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최신의 기능을 사용하고 싶을 때</a:t>
            </a:r>
            <a:r>
              <a:rPr lang="en-US" altLang="ko-KR" sz="1800" b="0"/>
              <a:t>(</a:t>
            </a:r>
            <a:r>
              <a:rPr lang="ko-KR" altLang="en-US" sz="1800" b="0"/>
              <a:t>프로덕션에는 권장하지 않음</a:t>
            </a:r>
            <a:r>
              <a:rPr lang="en-US" altLang="ko-KR" sz="1800" b="0"/>
              <a:t>)</a:t>
            </a:r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짝수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lang="ko-KR" altLang="en-US" sz="1800" b="0"/>
              <a:t>홀수 버전 발표 후 </a:t>
            </a:r>
            <a:r>
              <a:rPr kumimoji="0" lang="en-US" altLang="ko-KR" sz="1800" b="0">
                <a:solidFill>
                  <a:srgbClr val="000000"/>
                </a:solidFill>
              </a:rPr>
              <a:t>6</a:t>
            </a:r>
            <a:r>
              <a:rPr kumimoji="0" lang="ko-KR" altLang="en-US" sz="1800" b="0">
                <a:solidFill>
                  <a:srgbClr val="000000"/>
                </a:solidFill>
              </a:rPr>
              <a:t>개월 뒤 짝수 버전으로 변경</a:t>
            </a:r>
            <a:r>
              <a:rPr kumimoji="0" lang="en-US" altLang="ko-KR" sz="1800" b="0">
                <a:solidFill>
                  <a:srgbClr val="000000"/>
                </a:solidFill>
              </a:rPr>
              <a:t>(</a:t>
            </a:r>
            <a:r>
              <a:rPr kumimoji="0" lang="ko-KR" altLang="en-US" sz="1800" b="0">
                <a:solidFill>
                  <a:srgbClr val="000000"/>
                </a:solidFill>
              </a:rPr>
              <a:t>매년 </a:t>
            </a:r>
            <a:r>
              <a:rPr kumimoji="0" lang="en-US" altLang="ko-KR" sz="1800" b="0">
                <a:solidFill>
                  <a:srgbClr val="000000"/>
                </a:solidFill>
              </a:rPr>
              <a:t>4</a:t>
            </a:r>
            <a:r>
              <a:rPr kumimoji="0" lang="ko-KR" altLang="en-US" sz="1800" b="0">
                <a:solidFill>
                  <a:srgbClr val="000000"/>
                </a:solidFill>
              </a:rPr>
              <a:t>월</a:t>
            </a:r>
            <a:r>
              <a:rPr kumimoji="0" lang="en-US" altLang="ko-KR" sz="1800" b="0">
                <a:solidFill>
                  <a:srgbClr val="000000"/>
                </a:solidFill>
              </a:rPr>
              <a:t>)</a:t>
            </a:r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</a:t>
            </a:r>
            <a:r>
              <a:rPr kumimoji="0" lang="en-US" altLang="ko-KR" sz="1800">
                <a:solidFill>
                  <a:srgbClr val="000000"/>
                </a:solidFill>
              </a:rPr>
              <a:t>LTS(long-term support) </a:t>
            </a:r>
            <a:r>
              <a:rPr kumimoji="0" lang="ko-KR" altLang="en-US" sz="1800">
                <a:solidFill>
                  <a:srgbClr val="000000"/>
                </a:solidFill>
              </a:rPr>
              <a:t>상태</a:t>
            </a:r>
            <a:endParaRPr kumimoji="0" lang="en-US" altLang="ko-KR" sz="1800">
              <a:solidFill>
                <a:srgbClr val="000000"/>
              </a:solidFill>
            </a:endParaRP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짝수 버전 발표 후 </a:t>
            </a:r>
            <a:r>
              <a:rPr kumimoji="0" lang="en-US" altLang="ko-KR" sz="1800" b="0">
                <a:solidFill>
                  <a:srgbClr val="000000"/>
                </a:solidFill>
              </a:rPr>
              <a:t>6</a:t>
            </a:r>
            <a:r>
              <a:rPr kumimoji="0" lang="ko-KR" altLang="en-US" sz="1800" b="0">
                <a:solidFill>
                  <a:srgbClr val="000000"/>
                </a:solidFill>
              </a:rPr>
              <a:t>개월 뒤 </a:t>
            </a:r>
            <a:r>
              <a:rPr kumimoji="0" lang="en-US" altLang="ko-KR" sz="1800" b="0">
                <a:solidFill>
                  <a:srgbClr val="000000"/>
                </a:solidFill>
              </a:rPr>
              <a:t>LTS </a:t>
            </a:r>
            <a:r>
              <a:rPr kumimoji="0" lang="ko-KR" altLang="en-US" sz="1800" b="0">
                <a:solidFill>
                  <a:srgbClr val="000000"/>
                </a:solidFill>
              </a:rPr>
              <a:t>상태로 이동</a:t>
            </a:r>
            <a:endParaRPr kumimoji="0" lang="en-US" altLang="ko-KR" sz="1800" b="0">
              <a:solidFill>
                <a:srgbClr val="000000"/>
              </a:solidFill>
            </a:endParaRP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</a:t>
            </a:r>
            <a:r>
              <a:rPr kumimoji="0" lang="ko-KR" altLang="en-US" sz="1800" b="0">
                <a:solidFill>
                  <a:srgbClr val="000000"/>
                </a:solidFill>
              </a:rPr>
              <a:t>일반 사용자용</a:t>
            </a:r>
            <a:r>
              <a:rPr kumimoji="0" lang="en-US" altLang="ko-KR" sz="1800" b="0">
                <a:solidFill>
                  <a:srgbClr val="000000"/>
                </a:solidFill>
              </a:rPr>
              <a:t>(</a:t>
            </a:r>
            <a:r>
              <a:rPr kumimoji="0" lang="ko-KR" altLang="en-US" sz="1800" b="0">
                <a:solidFill>
                  <a:srgbClr val="000000"/>
                </a:solidFill>
              </a:rPr>
              <a:t>프로덕션</a:t>
            </a:r>
            <a:r>
              <a:rPr kumimoji="0" lang="en-US" altLang="ko-KR" sz="1800" b="0">
                <a:solidFill>
                  <a:srgbClr val="000000"/>
                </a:solidFill>
              </a:rPr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kumimoji="0" lang="en-US" altLang="ko-KR" sz="1800" b="0">
                <a:solidFill>
                  <a:srgbClr val="000000"/>
                </a:solidFill>
              </a:rPr>
              <a:t> LTS </a:t>
            </a:r>
            <a:r>
              <a:rPr kumimoji="0" lang="ko-KR" altLang="en-US" sz="1800" b="0">
                <a:solidFill>
                  <a:srgbClr val="000000"/>
                </a:solidFill>
              </a:rPr>
              <a:t>상태에서 </a:t>
            </a:r>
            <a:r>
              <a:rPr kumimoji="0" lang="en-US" altLang="ko-KR" sz="1800" b="0">
                <a:solidFill>
                  <a:srgbClr val="000000"/>
                </a:solidFill>
              </a:rPr>
              <a:t>30</a:t>
            </a:r>
            <a:r>
              <a:rPr kumimoji="0" lang="ko-KR" altLang="en-US" sz="1800" b="0">
                <a:solidFill>
                  <a:srgbClr val="000000"/>
                </a:solidFill>
              </a:rPr>
              <a:t>개월간 버그 수정 등의 주요 업데이트 지원</a:t>
            </a:r>
            <a:endParaRPr lang="en-US" altLang="ko-KR" sz="1800" b="0"/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2522538" y="6381750"/>
            <a:ext cx="4100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hlinkClick r:id="rId4"/>
              </a:rPr>
              <a:t>https://nodejs.org/en/about/releases/</a:t>
            </a:r>
            <a:endParaRPr lang="ko-KR" altLang="en-US" sz="1800" b="0"/>
          </a:p>
        </p:txBody>
      </p:sp>
      <p:sp>
        <p:nvSpPr>
          <p:cNvPr id="2253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DC8CDB-33C0-44E5-9D95-7E0A62A38A85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40172</TotalTime>
  <Words>1412</Words>
  <Application>Microsoft Office PowerPoint</Application>
  <PresentationFormat>화면 슬라이드 쇼(4:3)</PresentationFormat>
  <Paragraphs>323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2070</cp:revision>
  <dcterms:created xsi:type="dcterms:W3CDTF">2010-07-01T07:22:07Z</dcterms:created>
  <dcterms:modified xsi:type="dcterms:W3CDTF">2019-11-11T23:24:08Z</dcterms:modified>
</cp:coreProperties>
</file>