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9"/>
  </p:notes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9" r:id="rId9"/>
    <p:sldId id="330" r:id="rId10"/>
    <p:sldId id="331" r:id="rId11"/>
    <p:sldId id="332" r:id="rId12"/>
    <p:sldId id="333" r:id="rId13"/>
    <p:sldId id="327" r:id="rId14"/>
    <p:sldId id="328" r:id="rId15"/>
    <p:sldId id="334" r:id="rId16"/>
    <p:sldId id="335" r:id="rId17"/>
    <p:sldId id="336" r:id="rId18"/>
    <p:sldId id="337" r:id="rId19"/>
    <p:sldId id="343" r:id="rId20"/>
    <p:sldId id="344" r:id="rId21"/>
    <p:sldId id="345" r:id="rId22"/>
    <p:sldId id="346" r:id="rId23"/>
    <p:sldId id="338" r:id="rId24"/>
    <p:sldId id="339" r:id="rId25"/>
    <p:sldId id="340" r:id="rId26"/>
    <p:sldId id="341" r:id="rId27"/>
    <p:sldId id="342" r:id="rId28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6" autoAdjust="0"/>
    <p:restoredTop sz="97169" autoAdjust="0"/>
  </p:normalViewPr>
  <p:slideViewPr>
    <p:cSldViewPr>
      <p:cViewPr>
        <p:scale>
          <a:sx n="100" d="100"/>
          <a:sy n="100" d="100"/>
        </p:scale>
        <p:origin x="249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87DD37-900C-460C-A08D-2E847BAED4D8}" type="datetimeFigureOut">
              <a:rPr lang="ko-KR" altLang="en-US"/>
              <a:pPr>
                <a:defRPr/>
              </a:pPr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356B9-C5A4-485C-84DE-4087BCB90C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17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C52CE64-4488-436A-A46A-0DE051AD44C5}" type="slidenum">
              <a:rPr lang="ko-KR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294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FA7D098-6081-407E-B657-48ED08C1A6C2}" type="slidenum">
              <a:rPr lang="ko-KR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8649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013E022-80D0-44F2-BDC4-55819FA47DA7}" type="slidenum">
              <a:rPr lang="ko-KR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6985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92E78-6750-47CC-B500-18B8DFA828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4A8E-8C8B-4CDB-ADA8-B7EC81FBC0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56B1-E944-4449-9892-BEC98FD8E9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7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AFF74-EFF6-4202-AC71-D7BDB3A235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F3BD-C3E2-4887-8668-FEBF4465FD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8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9301-3C87-47A9-BB75-C5EBBE0990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BFD3-82BC-42D6-A55D-D46EBAA5E3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9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21ACE-7B6E-49EF-88CC-0FE7B1042E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F9487-C40E-4122-8D7A-54B7D38A2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5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04F4-F4F4-4B7B-9FE4-D177E05FF1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9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B599D-6A44-4162-8A49-50B0C77A03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629F-1D5E-4C3C-9531-8E488FEE2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3662FA-3D3E-4AD3-B6CD-E265C8331A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3600"/>
              <a:t>모듈과 전역개체</a:t>
            </a:r>
          </a:p>
        </p:txBody>
      </p:sp>
      <p:pic>
        <p:nvPicPr>
          <p:cNvPr id="14339" name="그림 20" descr="expr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6950"/>
            <a:ext cx="2071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그룹 34"/>
          <p:cNvGrpSpPr>
            <a:grpSpLocks/>
          </p:cNvGrpSpPr>
          <p:nvPr/>
        </p:nvGrpSpPr>
        <p:grpSpPr bwMode="auto">
          <a:xfrm>
            <a:off x="684213" y="3943350"/>
            <a:ext cx="2592387" cy="854075"/>
            <a:chOff x="5652120" y="5013176"/>
            <a:chExt cx="2811029" cy="854495"/>
          </a:xfrm>
        </p:grpSpPr>
        <p:pic>
          <p:nvPicPr>
            <p:cNvPr id="14353" name="그림 23" descr="socketi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013176"/>
              <a:ext cx="1506867" cy="43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 bwMode="auto">
            <a:xfrm>
              <a:off x="5652120" y="5445188"/>
              <a:ext cx="2811029" cy="422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ko-KR" sz="1100" b="0" dirty="0">
                  <a:solidFill>
                    <a:schemeClr val="bg1">
                      <a:lumMod val="65000"/>
                    </a:schemeClr>
                  </a:solidFill>
                </a:rPr>
                <a:t>FEATURING THE FASTEST AND MOST RELIABLE REAL-TIME ENGINE</a:t>
              </a:r>
            </a:p>
          </p:txBody>
        </p:sp>
      </p:grpSp>
      <p:grpSp>
        <p:nvGrpSpPr>
          <p:cNvPr id="14341" name="그룹 26"/>
          <p:cNvGrpSpPr>
            <a:grpSpLocks/>
          </p:cNvGrpSpPr>
          <p:nvPr/>
        </p:nvGrpSpPr>
        <p:grpSpPr bwMode="auto">
          <a:xfrm>
            <a:off x="4716463" y="3870325"/>
            <a:ext cx="1511300" cy="668338"/>
            <a:chOff x="2483768" y="2420888"/>
            <a:chExt cx="2160240" cy="884445"/>
          </a:xfrm>
        </p:grpSpPr>
        <p:pic>
          <p:nvPicPr>
            <p:cNvPr id="14351" name="그림 25" descr="mongodb_ba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20888"/>
              <a:ext cx="2160240" cy="88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2" name="그림 21" descr="mongod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2016224" cy="72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2" name="그림 31" descr="nodenu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99113"/>
            <a:ext cx="1150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그룹 33"/>
          <p:cNvGrpSpPr>
            <a:grpSpLocks/>
          </p:cNvGrpSpPr>
          <p:nvPr/>
        </p:nvGrpSpPr>
        <p:grpSpPr bwMode="auto">
          <a:xfrm>
            <a:off x="1331913" y="5310188"/>
            <a:ext cx="1871662" cy="865187"/>
            <a:chOff x="5796136" y="3429000"/>
            <a:chExt cx="2536701" cy="1245105"/>
          </a:xfrm>
        </p:grpSpPr>
        <p:pic>
          <p:nvPicPr>
            <p:cNvPr id="14349" name="그림 32" descr="nodemon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887349" cy="100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0" name="Picture 2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437112"/>
              <a:ext cx="2536701" cy="2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4" name="그림 35" descr="passpor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454650"/>
            <a:ext cx="23383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5" name="그룹 30"/>
          <p:cNvGrpSpPr>
            <a:grpSpLocks/>
          </p:cNvGrpSpPr>
          <p:nvPr/>
        </p:nvGrpSpPr>
        <p:grpSpPr bwMode="auto">
          <a:xfrm>
            <a:off x="6588125" y="4375150"/>
            <a:ext cx="1766888" cy="601663"/>
            <a:chOff x="3508652" y="4024360"/>
            <a:chExt cx="1766656" cy="601961"/>
          </a:xfrm>
        </p:grpSpPr>
        <p:sp>
          <p:nvSpPr>
            <p:cNvPr id="14347" name="직사각형 29"/>
            <p:cNvSpPr>
              <a:spLocks noChangeArrowheads="1"/>
            </p:cNvSpPr>
            <p:nvPr/>
          </p:nvSpPr>
          <p:spPr bwMode="auto">
            <a:xfrm>
              <a:off x="3508652" y="4024360"/>
              <a:ext cx="1766656" cy="6019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4348" name="그림 28" descr="redis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40" y="4077072"/>
              <a:ext cx="1602432" cy="5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6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 marL="457200">
              <a:defRPr sz="28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2pPr>
            <a:lvl3pPr marL="914400">
              <a:defRPr sz="24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9pPr>
          </a:lstStyle>
          <a:p>
            <a:pPr>
              <a:buFont typeface="맑은 고딕" charset="0"/>
              <a:buChar char="▶"/>
              <a:defRPr/>
            </a:pPr>
            <a:r>
              <a:rPr lang="en-US" altLang="ko-KR" sz="2000">
                <a:latin typeface="+mj-ea"/>
                <a:ea typeface="+mj-ea"/>
              </a:rPr>
              <a:t> -</a:t>
            </a:r>
          </a:p>
          <a:p>
            <a:pPr lvl="1">
              <a:buFontTx/>
              <a:buChar char="•"/>
              <a:defRPr/>
            </a:pPr>
            <a:r>
              <a:rPr lang="ko-KR" altLang="en-US" sz="1800" b="0">
                <a:latin typeface="+mj-ea"/>
                <a:ea typeface="+mj-ea"/>
              </a:rPr>
              <a:t> </a:t>
            </a:r>
            <a:r>
              <a:rPr lang="en-US" altLang="ko-KR" sz="1800" b="0">
                <a:latin typeface="+mj-ea"/>
                <a:ea typeface="+mj-ea"/>
              </a:rPr>
              <a:t>1.2.3 - 2.3.4</a:t>
            </a:r>
          </a:p>
          <a:p>
            <a:pPr lvl="2">
              <a:defRPr/>
            </a:pPr>
            <a:r>
              <a:rPr lang="en-US" altLang="ko-KR" sz="1800" b="0">
                <a:latin typeface="+mj-ea"/>
                <a:ea typeface="+mj-ea"/>
              </a:rPr>
              <a:t>☞ &gt;=1.2.3 &lt;=2.3.4</a:t>
            </a:r>
            <a:endParaRPr lang="en-US" altLang="ko-KR" sz="2000">
              <a:latin typeface="+mj-ea"/>
              <a:ea typeface="+mj-ea"/>
            </a:endParaRPr>
          </a:p>
          <a:p>
            <a:pPr lvl="1">
              <a:buFontTx/>
              <a:buChar char="•"/>
              <a:defRPr/>
            </a:pPr>
            <a:r>
              <a:rPr lang="ko-KR" altLang="en-US" sz="1800" b="0">
                <a:latin typeface="+mj-ea"/>
                <a:ea typeface="+mj-ea"/>
              </a:rPr>
              <a:t> </a:t>
            </a:r>
            <a:r>
              <a:rPr lang="en-US" altLang="ko-KR" sz="1800" b="0">
                <a:latin typeface="+mj-ea"/>
                <a:ea typeface="+mj-ea"/>
              </a:rPr>
              <a:t>1.2 - 2.3.4</a:t>
            </a:r>
          </a:p>
          <a:p>
            <a:pPr lvl="2">
              <a:defRPr/>
            </a:pPr>
            <a:r>
              <a:rPr lang="en-US" altLang="ko-KR" sz="1800" b="0">
                <a:latin typeface="+mj-ea"/>
                <a:ea typeface="+mj-ea"/>
              </a:rPr>
              <a:t>☞ &gt;=1.2.0 &lt;=2.3.4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ea"/>
                <a:ea typeface="+mj-ea"/>
              </a:rPr>
              <a:t> 1.2.3 - 2.3</a:t>
            </a:r>
          </a:p>
          <a:p>
            <a:pPr lvl="2">
              <a:defRPr/>
            </a:pPr>
            <a:r>
              <a:rPr lang="en-US" altLang="ko-KR" sz="1800" b="0">
                <a:latin typeface="+mj-ea"/>
                <a:ea typeface="+mj-ea"/>
              </a:rPr>
              <a:t>☞ &gt;=1.2.3 &lt;2.4.0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ea"/>
                <a:ea typeface="+mj-ea"/>
              </a:rPr>
              <a:t> 1.2.3 - 2</a:t>
            </a:r>
          </a:p>
          <a:p>
            <a:pPr lvl="2">
              <a:defRPr/>
            </a:pPr>
            <a:r>
              <a:rPr lang="en-US" altLang="ko-KR" sz="1800" b="0">
                <a:latin typeface="+mj-ea"/>
                <a:ea typeface="+mj-ea"/>
              </a:rPr>
              <a:t>☞ &gt;=1.2.3 &lt;3.0.0</a:t>
            </a:r>
          </a:p>
          <a:p>
            <a:pPr lvl="2">
              <a:defRPr/>
            </a:pPr>
            <a:endParaRPr lang="en-US" altLang="ko-KR" sz="1800" b="0">
              <a:latin typeface="+mj-ea"/>
              <a:ea typeface="+mj-ea"/>
            </a:endParaRPr>
          </a:p>
          <a:p>
            <a:pPr>
              <a:buFont typeface="맑은 고딕" charset="0"/>
              <a:buChar char="▶"/>
              <a:defRPr/>
            </a:pPr>
            <a:r>
              <a:rPr lang="en-US" altLang="ko-KR" sz="2000">
                <a:latin typeface="+mj-ea"/>
                <a:ea typeface="+mj-ea"/>
              </a:rPr>
              <a:t> x</a:t>
            </a:r>
          </a:p>
          <a:p>
            <a:pPr lvl="1">
              <a:buFontTx/>
              <a:buChar char="•"/>
              <a:defRPr/>
            </a:pPr>
            <a:r>
              <a:rPr lang="ko-KR" altLang="en-US" sz="1800" b="0">
                <a:latin typeface="+mj-ea"/>
                <a:ea typeface="+mj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ko-KR" sz="1800" b="0">
                <a:latin typeface="+mj-ea"/>
                <a:ea typeface="+mj-ea"/>
              </a:rPr>
              <a:t>.x</a:t>
            </a:r>
          </a:p>
          <a:p>
            <a:pPr lvl="1">
              <a:defRPr/>
            </a:pPr>
            <a:r>
              <a:rPr lang="en-US" altLang="ko-KR" sz="1800" b="0">
                <a:latin typeface="+mj-ea"/>
                <a:ea typeface="+mj-ea"/>
              </a:rPr>
              <a:t>	☞ &gt;=</a:t>
            </a:r>
            <a:r>
              <a:rPr lang="en-US" altLang="ko-KR" sz="180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ko-KR" sz="1800" b="0">
                <a:latin typeface="+mj-ea"/>
                <a:ea typeface="+mj-ea"/>
              </a:rPr>
              <a:t>.0.0 &lt;2.0.0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ea"/>
                <a:ea typeface="+mj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+mj-ea"/>
                <a:ea typeface="+mj-ea"/>
              </a:rPr>
              <a:t>1.2</a:t>
            </a:r>
            <a:r>
              <a:rPr lang="en-US" altLang="ko-KR" sz="1800" b="0">
                <a:latin typeface="+mj-ea"/>
                <a:ea typeface="+mj-ea"/>
              </a:rPr>
              <a:t>.x</a:t>
            </a:r>
          </a:p>
          <a:p>
            <a:pPr lvl="2">
              <a:defRPr/>
            </a:pPr>
            <a:r>
              <a:rPr lang="en-US" altLang="ko-KR" sz="1800" b="0">
                <a:latin typeface="+mj-ea"/>
                <a:ea typeface="+mj-ea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ea"/>
                <a:ea typeface="+mj-ea"/>
              </a:rPr>
              <a:t>1.2</a:t>
            </a:r>
            <a:r>
              <a:rPr lang="en-US" altLang="ko-KR" sz="1800" b="0">
                <a:latin typeface="+mj-ea"/>
                <a:ea typeface="+mj-ea"/>
              </a:rPr>
              <a:t>.0 &lt;1.3.0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ea"/>
                <a:ea typeface="+mj-ea"/>
              </a:rPr>
              <a:t> *</a:t>
            </a:r>
          </a:p>
          <a:p>
            <a:pPr lvl="2">
              <a:defRPr/>
            </a:pPr>
            <a:r>
              <a:rPr lang="en-US" altLang="ko-KR" sz="1800" b="0">
                <a:latin typeface="+mj-ea"/>
                <a:ea typeface="+mj-ea"/>
              </a:rPr>
              <a:t>☞ &gt;=0.0.0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ea"/>
                <a:ea typeface="+mj-ea"/>
              </a:rPr>
              <a:t> ""	  ☞ *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ea"/>
                <a:ea typeface="+mj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ko-KR" sz="1800" b="0">
                <a:latin typeface="+mj-ea"/>
                <a:ea typeface="+mj-ea"/>
              </a:rPr>
              <a:t>	  ☞ </a:t>
            </a:r>
            <a:r>
              <a:rPr lang="en-US" altLang="ko-KR" sz="180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ko-KR" sz="1800" b="0">
                <a:latin typeface="+mj-ea"/>
                <a:ea typeface="+mj-ea"/>
              </a:rPr>
              <a:t>.x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ea"/>
                <a:ea typeface="+mj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+mj-ea"/>
                <a:ea typeface="+mj-ea"/>
              </a:rPr>
              <a:t>1.2</a:t>
            </a:r>
            <a:r>
              <a:rPr lang="en-US" altLang="ko-KR" sz="1800" b="0">
                <a:latin typeface="+mj-ea"/>
                <a:ea typeface="+mj-ea"/>
              </a:rPr>
              <a:t>  ☞ </a:t>
            </a:r>
            <a:r>
              <a:rPr lang="en-US" altLang="ko-KR" sz="1800">
                <a:solidFill>
                  <a:srgbClr val="FF0000"/>
                </a:solidFill>
                <a:latin typeface="+mj-ea"/>
                <a:ea typeface="+mj-ea"/>
              </a:rPr>
              <a:t>1.2</a:t>
            </a:r>
            <a:r>
              <a:rPr lang="en-US" altLang="ko-KR" sz="1800" b="0">
                <a:latin typeface="+mj-ea"/>
                <a:ea typeface="+mj-ea"/>
              </a:rPr>
              <a:t>.x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67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sz="28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2pPr>
            <a:lvl3pPr>
              <a:defRPr sz="24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9pPr>
          </a:lstStyle>
          <a:p>
            <a:pPr>
              <a:defRPr/>
            </a:pPr>
            <a:r>
              <a:rPr lang="en-US" altLang="ko-KR" sz="2800">
                <a:solidFill>
                  <a:schemeClr val="bg1"/>
                </a:solidFill>
                <a:latin typeface="+mj-ea"/>
                <a:ea typeface="+mj-ea"/>
              </a:rPr>
              <a:t>Semantic Versioning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 marL="457200">
              <a:defRPr sz="28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2pPr>
            <a:lvl3pPr marL="914400">
              <a:defRPr sz="24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9pPr>
          </a:lstStyle>
          <a:p>
            <a:pPr>
              <a:buFont typeface="맑은 고딕" charset="0"/>
              <a:buChar char="▶"/>
              <a:defRPr/>
            </a:pPr>
            <a:r>
              <a:rPr lang="en-US" altLang="ko-KR" sz="2000">
                <a:latin typeface="+mj-lt"/>
              </a:rPr>
              <a:t> ~(</a:t>
            </a:r>
            <a:r>
              <a:rPr lang="ko-KR" altLang="en-US" sz="2000">
                <a:latin typeface="+mj-lt"/>
              </a:rPr>
              <a:t>틸트</a:t>
            </a:r>
            <a:r>
              <a:rPr lang="en-US" altLang="ko-KR" sz="2000">
                <a:latin typeface="+mj-lt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sz="1800" b="0">
                <a:latin typeface="+mj-lt"/>
                <a:ea typeface="ＭＳ Ｐゴシック" charset="0"/>
              </a:rPr>
              <a:t> </a:t>
            </a:r>
            <a:r>
              <a:rPr lang="en-US" altLang="ko-KR" sz="1800" b="0">
                <a:latin typeface="+mj-lt"/>
                <a:ea typeface="ＭＳ Ｐゴシック" charset="0"/>
              </a:rPr>
              <a:t>~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1.2</a:t>
            </a:r>
            <a:r>
              <a:rPr lang="en-US" altLang="ko-KR" sz="1800" b="0">
                <a:latin typeface="+mj-lt"/>
                <a:ea typeface="ＭＳ Ｐゴシック" charset="0"/>
              </a:rPr>
              <a:t>.3</a:t>
            </a:r>
          </a:p>
          <a:p>
            <a:pPr lvl="1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	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1.2</a:t>
            </a:r>
            <a:r>
              <a:rPr lang="en-US" altLang="ko-KR" sz="1800" b="0">
                <a:latin typeface="+mj-lt"/>
                <a:ea typeface="ＭＳ Ｐゴシック" charset="0"/>
              </a:rPr>
              <a:t>.3 &lt;1.3.0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~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1.2</a:t>
            </a:r>
          </a:p>
          <a:p>
            <a:pPr lvl="1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	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1.2</a:t>
            </a:r>
            <a:r>
              <a:rPr lang="en-US" altLang="ko-KR" sz="1800" b="0">
                <a:latin typeface="+mj-lt"/>
                <a:ea typeface="ＭＳ Ｐゴシック" charset="0"/>
              </a:rPr>
              <a:t>.0 &lt;1.3.0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~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</a:t>
            </a:r>
            <a:r>
              <a:rPr lang="en-US" altLang="ko-KR" sz="1800" b="0">
                <a:latin typeface="+mj-lt"/>
                <a:ea typeface="ＭＳ Ｐゴシック" charset="0"/>
              </a:rPr>
              <a:t>.0.0 &lt;2.0.0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~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0.2</a:t>
            </a:r>
            <a:r>
              <a:rPr lang="en-US" altLang="ko-KR" sz="1800" b="0">
                <a:latin typeface="+mj-lt"/>
                <a:ea typeface="ＭＳ Ｐゴシック" charset="0"/>
              </a:rPr>
              <a:t>.3</a:t>
            </a:r>
          </a:p>
          <a:p>
            <a:pPr lvl="1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	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0.2</a:t>
            </a:r>
            <a:r>
              <a:rPr lang="en-US" altLang="ko-KR" sz="1800" b="0">
                <a:latin typeface="+mj-lt"/>
                <a:ea typeface="ＭＳ Ｐゴシック" charset="0"/>
              </a:rPr>
              <a:t>.3 &lt;0.3.0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~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0.2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0.2</a:t>
            </a:r>
            <a:r>
              <a:rPr lang="en-US" altLang="ko-KR" sz="1800" b="0">
                <a:latin typeface="+mj-lt"/>
                <a:ea typeface="ＭＳ Ｐゴシック" charset="0"/>
              </a:rPr>
              <a:t>.0 &lt; 0.3.0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~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</a:t>
            </a:r>
            <a:r>
              <a:rPr lang="en-US" altLang="ko-KR" sz="1800" b="0">
                <a:latin typeface="+mj-lt"/>
                <a:ea typeface="ＭＳ Ｐゴシック" charset="0"/>
              </a:rPr>
              <a:t>.0.0 &lt; 1.0.0</a:t>
            </a: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67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sz="28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2pPr>
            <a:lvl3pPr>
              <a:defRPr sz="24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9pPr>
          </a:lstStyle>
          <a:p>
            <a:pPr>
              <a:defRPr/>
            </a:pPr>
            <a:r>
              <a:rPr lang="en-US" altLang="ko-KR" sz="2800">
                <a:solidFill>
                  <a:schemeClr val="bg1"/>
                </a:solidFill>
                <a:latin typeface="+mj-lt"/>
              </a:rPr>
              <a:t>Semantic Versioning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 marL="457200">
              <a:defRPr sz="28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2pPr>
            <a:lvl3pPr marL="914400">
              <a:defRPr sz="24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9pPr>
          </a:lstStyle>
          <a:p>
            <a:pPr>
              <a:buFont typeface="맑은 고딕" charset="0"/>
              <a:buChar char="▶"/>
              <a:defRPr/>
            </a:pPr>
            <a:r>
              <a:rPr lang="en-US" altLang="ko-KR" sz="2000">
                <a:latin typeface="+mj-lt"/>
              </a:rPr>
              <a:t> ^(</a:t>
            </a:r>
            <a:r>
              <a:rPr lang="ko-KR" altLang="en-US" sz="2000">
                <a:latin typeface="+mj-lt"/>
              </a:rPr>
              <a:t>캐럿</a:t>
            </a:r>
            <a:r>
              <a:rPr lang="en-US" altLang="ko-KR" sz="2000">
                <a:latin typeface="+mj-lt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sz="1800" b="0">
                <a:latin typeface="+mj-lt"/>
                <a:ea typeface="ＭＳ Ｐゴシック" charset="0"/>
              </a:rPr>
              <a:t> </a:t>
            </a:r>
            <a:r>
              <a:rPr lang="en-US" altLang="ko-KR" sz="1800" b="0">
                <a:latin typeface="+mj-lt"/>
                <a:ea typeface="ＭＳ Ｐゴシック" charset="0"/>
              </a:rPr>
              <a:t>^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</a:t>
            </a:r>
            <a:r>
              <a:rPr lang="en-US" altLang="ko-KR" sz="1800" b="0">
                <a:latin typeface="+mj-lt"/>
                <a:ea typeface="ＭＳ Ｐゴシック" charset="0"/>
              </a:rPr>
              <a:t>.2.3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</a:t>
            </a:r>
            <a:r>
              <a:rPr lang="en-US" altLang="ko-KR" sz="1800" b="0">
                <a:latin typeface="+mj-lt"/>
                <a:ea typeface="ＭＳ Ｐゴシック" charset="0"/>
              </a:rPr>
              <a:t>.2.3 &lt;2.0.0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^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0.2</a:t>
            </a:r>
            <a:r>
              <a:rPr lang="en-US" altLang="ko-KR" sz="1800" b="0">
                <a:latin typeface="+mj-lt"/>
                <a:ea typeface="ＭＳ Ｐゴシック" charset="0"/>
              </a:rPr>
              <a:t>.3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0.2</a:t>
            </a:r>
            <a:r>
              <a:rPr lang="en-US" altLang="ko-KR" sz="1800" b="0">
                <a:latin typeface="+mj-lt"/>
                <a:ea typeface="ＭＳ Ｐゴシック" charset="0"/>
              </a:rPr>
              <a:t>.3 &lt;0.3.0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^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0.0.3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0.0.3</a:t>
            </a:r>
            <a:r>
              <a:rPr lang="en-US" altLang="ko-KR" sz="1800" b="0">
                <a:latin typeface="+mj-lt"/>
                <a:ea typeface="ＭＳ Ｐゴシック" charset="0"/>
              </a:rPr>
              <a:t> &lt;0.0.4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^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</a:t>
            </a:r>
            <a:r>
              <a:rPr lang="en-US" altLang="ko-KR" sz="1800" b="0">
                <a:latin typeface="+mj-lt"/>
                <a:ea typeface="ＭＳ Ｐゴシック" charset="0"/>
              </a:rPr>
              <a:t>.2.x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</a:t>
            </a:r>
            <a:r>
              <a:rPr lang="en-US" altLang="ko-KR" sz="1800" b="0">
                <a:latin typeface="+mj-lt"/>
                <a:ea typeface="ＭＳ Ｐゴシック" charset="0"/>
              </a:rPr>
              <a:t>.2.0 &lt;2.0.0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^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0.0</a:t>
            </a:r>
            <a:r>
              <a:rPr lang="en-US" altLang="ko-KR" sz="1800" b="0">
                <a:latin typeface="+mj-lt"/>
                <a:ea typeface="ＭＳ Ｐゴシック" charset="0"/>
              </a:rPr>
              <a:t>.x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0.0</a:t>
            </a:r>
            <a:r>
              <a:rPr lang="en-US" altLang="ko-KR" sz="1800" b="0">
                <a:latin typeface="+mj-lt"/>
                <a:ea typeface="ＭＳ Ｐゴシック" charset="0"/>
              </a:rPr>
              <a:t>.0 &lt;0.1.0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^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0.0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0.0</a:t>
            </a:r>
            <a:r>
              <a:rPr lang="en-US" altLang="ko-KR" sz="1800" b="0">
                <a:latin typeface="+mj-lt"/>
                <a:ea typeface="ＭＳ Ｐゴシック" charset="0"/>
              </a:rPr>
              <a:t>.0 &lt;0.1.0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^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</a:t>
            </a:r>
            <a:r>
              <a:rPr lang="en-US" altLang="ko-KR" sz="1800" b="0">
                <a:latin typeface="+mj-lt"/>
                <a:ea typeface="ＭＳ Ｐゴシック" charset="0"/>
              </a:rPr>
              <a:t>.x</a:t>
            </a:r>
          </a:p>
          <a:p>
            <a:pPr lvl="1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	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1</a:t>
            </a:r>
            <a:r>
              <a:rPr lang="en-US" altLang="ko-KR" sz="1800" b="0">
                <a:latin typeface="+mj-lt"/>
                <a:ea typeface="ＭＳ Ｐゴシック" charset="0"/>
              </a:rPr>
              <a:t>.0.0 &lt;2.0.0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 ^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</a:t>
            </a:r>
            <a:r>
              <a:rPr lang="en-US" altLang="ko-KR" sz="1800" b="0">
                <a:latin typeface="+mj-lt"/>
                <a:ea typeface="ＭＳ Ｐゴシック" charset="0"/>
              </a:rPr>
              <a:t>.x</a:t>
            </a:r>
          </a:p>
          <a:p>
            <a:pPr lvl="2">
              <a:defRPr/>
            </a:pPr>
            <a:r>
              <a:rPr lang="en-US" altLang="ko-KR" sz="1800" b="0">
                <a:latin typeface="+mj-lt"/>
                <a:ea typeface="ＭＳ Ｐゴシック" charset="0"/>
              </a:rPr>
              <a:t>☞ &gt;=</a:t>
            </a:r>
            <a:r>
              <a:rPr lang="en-US" altLang="ko-KR" sz="1800">
                <a:solidFill>
                  <a:srgbClr val="FF0000"/>
                </a:solidFill>
                <a:latin typeface="+mj-lt"/>
                <a:ea typeface="ＭＳ Ｐゴシック" charset="0"/>
              </a:rPr>
              <a:t>0</a:t>
            </a:r>
            <a:r>
              <a:rPr lang="en-US" altLang="ko-KR" sz="1800" b="0">
                <a:latin typeface="+mj-lt"/>
                <a:ea typeface="ＭＳ Ｐゴシック" charset="0"/>
              </a:rPr>
              <a:t>.0.0 &lt;1.0.0</a:t>
            </a: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67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sz="28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2pPr>
            <a:lvl3pPr>
              <a:defRPr sz="24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9pPr>
          </a:lstStyle>
          <a:p>
            <a:pPr>
              <a:defRPr/>
            </a:pPr>
            <a:r>
              <a:rPr lang="en-US" altLang="ko-KR" sz="2800">
                <a:solidFill>
                  <a:schemeClr val="bg1"/>
                </a:solidFill>
                <a:latin typeface="+mj-lt"/>
              </a:rPr>
              <a:t>Semantic Versioning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79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로딩과 기본 경로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웹브라우저에서 실행되는 자바스크립트는 </a:t>
            </a:r>
            <a:r>
              <a:rPr lang="en-US" altLang="ko-KR" sz="1800" b="0"/>
              <a:t>&lt;script&gt; </a:t>
            </a:r>
            <a:r>
              <a:rPr lang="ko-KR" altLang="en-US" sz="1800" b="0"/>
              <a:t>태그를 이용해서 외부 라이브러리를 로딩하지만 노드는 </a:t>
            </a:r>
            <a:r>
              <a:rPr lang="en-US" altLang="ko-KR" sz="1800" b="0"/>
              <a:t>require() </a:t>
            </a:r>
            <a:r>
              <a:rPr lang="ko-KR" altLang="en-US" sz="1800" b="0"/>
              <a:t>함수를 이용해서 외부 모듈을 로딩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</a:t>
            </a:r>
            <a:r>
              <a:rPr lang="ko-KR" altLang="en-US" sz="1800" b="0"/>
              <a:t>모듈명</a:t>
            </a:r>
            <a:r>
              <a:rPr lang="en-US" altLang="ko-KR" sz="1800" b="0"/>
              <a:t>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 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require('http');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require('fs');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확장 모듈 로딩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require('underscore');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require('express');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node_modules </a:t>
            </a:r>
            <a:r>
              <a:rPr lang="ko-KR" altLang="en-US" sz="1800" b="0"/>
              <a:t>폴더</a:t>
            </a:r>
            <a:r>
              <a:rPr lang="en-US" altLang="ko-KR" sz="1800" b="0"/>
              <a:t> </a:t>
            </a:r>
            <a:r>
              <a:rPr lang="ko-KR" altLang="en-US" sz="1800" b="0"/>
              <a:t>밑에서 찾는다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사용자 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</a:t>
            </a:r>
            <a:r>
              <a:rPr lang="ko-KR" altLang="en-US" sz="1800" b="0"/>
              <a:t>절대경로나 상대경로로 시작하는 모듈명</a:t>
            </a:r>
            <a:r>
              <a:rPr lang="en-US" altLang="ko-KR" sz="1800" b="0"/>
              <a:t>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require('../../m1');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require('../d1/m1');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require('/d1/d2/m1');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309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로딩 우선순위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코어 모듈 </a:t>
            </a:r>
            <a:r>
              <a:rPr lang="en-US" altLang="ko-KR" sz="2000" dirty="0"/>
              <a:t>&gt; </a:t>
            </a:r>
            <a:r>
              <a:rPr lang="ko-KR" altLang="en-US" sz="2000" dirty="0"/>
              <a:t>확장 모듈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 코어 모듈과 동일한 이름의 확장 모듈이 있을 경우 코어 모듈이 우선한다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확장 모듈 로딩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dirty="0"/>
              <a:t>require()</a:t>
            </a:r>
            <a:r>
              <a:rPr lang="ko-KR" altLang="en-US" sz="1800" b="0" dirty="0"/>
              <a:t>를 호출한 모듈의 하위 폴더 </a:t>
            </a:r>
            <a:r>
              <a:rPr lang="en-US" altLang="ko-KR" sz="1800" b="0" dirty="0" err="1"/>
              <a:t>node_modules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에서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못찾으면</a:t>
            </a:r>
            <a:r>
              <a:rPr lang="ko-KR" altLang="en-US" sz="1800" b="0" dirty="0"/>
              <a:t> 상위 폴더의 </a:t>
            </a:r>
            <a:r>
              <a:rPr lang="en-US" altLang="ko-KR" sz="1800" b="0" dirty="0" err="1"/>
              <a:t>node_modules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폴더에서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루트까지 계속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루트에도 없을 경우 로딩 실패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 smtClean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 smtClean="0"/>
              <a:t>사용자 모듈을 </a:t>
            </a:r>
            <a:r>
              <a:rPr lang="ko-KR" altLang="en-US" sz="2000" dirty="0" err="1" smtClean="0"/>
              <a:t>확장자</a:t>
            </a:r>
            <a:r>
              <a:rPr lang="ko-KR" altLang="en-US" sz="2000" dirty="0" smtClean="0"/>
              <a:t> 없이 기술할 경우</a:t>
            </a:r>
            <a:endParaRPr lang="en-US" altLang="ko-KR" sz="2000" dirty="0" smtClean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require('./some');</a:t>
            </a:r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ko-KR" sz="1800" b="0" dirty="0" smtClean="0"/>
              <a:t>some &gt; </a:t>
            </a:r>
            <a:r>
              <a:rPr lang="en-US" altLang="ko-KR" sz="1800" b="0" dirty="0" err="1" smtClean="0"/>
              <a:t>some.js</a:t>
            </a:r>
            <a:r>
              <a:rPr lang="en-US" altLang="ko-KR" sz="1800" b="0" dirty="0" smtClean="0"/>
              <a:t> &gt; </a:t>
            </a:r>
            <a:r>
              <a:rPr lang="en-US" altLang="ko-KR" sz="1800" b="0" dirty="0" err="1" smtClean="0"/>
              <a:t>some.json</a:t>
            </a:r>
            <a:r>
              <a:rPr lang="en-US" altLang="ko-KR" sz="1800" b="0" dirty="0" smtClean="0"/>
              <a:t> &gt; </a:t>
            </a:r>
            <a:r>
              <a:rPr lang="en-US" altLang="ko-KR" sz="1800" b="0" dirty="0" err="1" smtClean="0"/>
              <a:t>some.node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순서로 로딩</a:t>
            </a:r>
            <a:endParaRPr lang="en-US" altLang="ko-KR" sz="1800" b="0" dirty="0" smtClean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ko-KR" sz="1800" b="0" dirty="0" smtClean="0"/>
              <a:t>some </a:t>
            </a:r>
            <a:r>
              <a:rPr lang="ko-KR" altLang="en-US" sz="1800" b="0" dirty="0" smtClean="0"/>
              <a:t>폴더 내에 </a:t>
            </a:r>
            <a:r>
              <a:rPr lang="en-US" altLang="ko-KR" sz="1800" b="0" dirty="0" err="1" smtClean="0"/>
              <a:t>package.json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파일이 있고 </a:t>
            </a:r>
            <a:r>
              <a:rPr lang="en-US" altLang="ko-KR" sz="1800" b="0" dirty="0" err="1" smtClean="0"/>
              <a:t>package.json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파일의 </a:t>
            </a:r>
            <a:r>
              <a:rPr lang="en-US" altLang="ko-KR" sz="1800" b="0" dirty="0" smtClean="0"/>
              <a:t>main </a:t>
            </a:r>
            <a:r>
              <a:rPr lang="ko-KR" altLang="en-US" sz="1800" b="0" dirty="0" smtClean="0"/>
              <a:t>속성에 지정한 파일이 존재할 경우 해당 파일을 로딩</a:t>
            </a:r>
            <a:endParaRPr lang="en-US" altLang="ko-KR" sz="1800" b="0" dirty="0" smtClean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ko-KR" sz="1800" b="0" dirty="0" smtClean="0"/>
              <a:t>some </a:t>
            </a:r>
            <a:r>
              <a:rPr lang="ko-KR" altLang="en-US" sz="1800" b="0" dirty="0" smtClean="0"/>
              <a:t>폴더 내에</a:t>
            </a:r>
            <a:r>
              <a:rPr lang="ko-KR" altLang="en-US" sz="1800" b="0" dirty="0"/>
              <a:t>서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index &gt; </a:t>
            </a:r>
            <a:r>
              <a:rPr lang="en-US" altLang="ko-KR" sz="1800" b="0" dirty="0" err="1" smtClean="0"/>
              <a:t>index.js</a:t>
            </a:r>
            <a:r>
              <a:rPr lang="en-US" altLang="ko-KR" sz="1800" b="0" dirty="0" smtClean="0"/>
              <a:t> &gt; </a:t>
            </a:r>
            <a:r>
              <a:rPr lang="en-US" altLang="ko-KR" sz="1800" b="0" dirty="0" err="1" smtClean="0"/>
              <a:t>index.json</a:t>
            </a:r>
            <a:r>
              <a:rPr lang="en-US" altLang="ko-KR" sz="1800" b="0" dirty="0" smtClean="0"/>
              <a:t> &gt; </a:t>
            </a:r>
            <a:r>
              <a:rPr lang="en-US" altLang="ko-KR" sz="1800" b="0" dirty="0" err="1" smtClean="0"/>
              <a:t>index.node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순서로 로딩</a:t>
            </a:r>
            <a:endParaRPr lang="en-US" altLang="ko-KR" sz="1800" b="0" dirty="0" smtClean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endParaRPr lang="en-US" altLang="ko-KR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전역 개체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모든 모듈에서 접근할 수 있는 개체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global </a:t>
            </a:r>
            <a:r>
              <a:rPr lang="ko-KR" altLang="en-US" sz="1800" b="0" dirty="0"/>
              <a:t>변수로 접근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생략 가능</a:t>
            </a:r>
            <a:r>
              <a:rPr lang="en-US" altLang="ko-KR" sz="1800" b="0" dirty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global scope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 b="0" smtClean="0"/>
              <a:t>global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console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process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Buffer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setTimeout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clearTimeout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setInterval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clearInterval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setImmediate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clearImmediate</a:t>
            </a:r>
            <a:r>
              <a:rPr lang="en-US" altLang="ko-KR" sz="1800" b="0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모듈 개체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 내부에서만 접근할 수 있는 개체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module scope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__dirname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__filename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전역 변수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 브라우저에서 실행되는 자바스크립트의 최상위 변수는 전역 변수가 되지만 노드에서의 최상위 변수는 해당 모듈 내에서만 접근할 수 있는 모듈 변수가 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var sum = 0;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전역 변수를 정의할때는 명시적으로 </a:t>
            </a:r>
            <a:r>
              <a:rPr lang="en-US" altLang="ko-KR" sz="1800" b="0"/>
              <a:t>global </a:t>
            </a:r>
            <a:r>
              <a:rPr lang="ko-KR" altLang="en-US" sz="1800" b="0"/>
              <a:t>객체의 속성으로 지정하거나 </a:t>
            </a:r>
            <a:r>
              <a:rPr lang="en-US" altLang="ko-KR" sz="1800" b="0"/>
              <a:t>global</a:t>
            </a:r>
            <a:r>
              <a:rPr lang="ko-KR" altLang="en-US" sz="1800" b="0"/>
              <a:t>을 생략하고 지정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global.sum = 0;	(</a:t>
            </a:r>
            <a:r>
              <a:rPr lang="ko-KR" altLang="en-US" sz="1800" b="0"/>
              <a:t>전역 변수</a:t>
            </a:r>
            <a:r>
              <a:rPr lang="en-US" altLang="ko-KR" sz="1800" b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sum = 0;	(</a:t>
            </a:r>
            <a:r>
              <a:rPr lang="ko-KR" altLang="en-US" sz="1800" b="0"/>
              <a:t>전역 변수</a:t>
            </a:r>
            <a:r>
              <a:rPr lang="en-US" altLang="ko-KR" sz="1800" b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var sum = 0;	(</a:t>
            </a:r>
            <a:r>
              <a:rPr lang="ko-KR" altLang="en-US" sz="1800" b="0"/>
              <a:t>모듈 변수</a:t>
            </a:r>
            <a:r>
              <a:rPr lang="en-US" altLang="ko-KR" sz="1800" b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62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Client-side javascript vs. Node</a:t>
            </a:r>
          </a:p>
        </p:txBody>
      </p:sp>
      <p:sp>
        <p:nvSpPr>
          <p:cNvPr id="31748" name="모서리가 둥근 직사각형 26"/>
          <p:cNvSpPr>
            <a:spLocks noChangeArrowheads="1"/>
          </p:cNvSpPr>
          <p:nvPr/>
        </p:nvSpPr>
        <p:spPr bwMode="auto">
          <a:xfrm>
            <a:off x="323850" y="1484313"/>
            <a:ext cx="3743325" cy="47529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8" name="모서리가 둥근 직사각형 27"/>
          <p:cNvSpPr>
            <a:spLocks noChangeArrowheads="1"/>
          </p:cNvSpPr>
          <p:nvPr/>
        </p:nvSpPr>
        <p:spPr bwMode="auto">
          <a:xfrm>
            <a:off x="4716463" y="1484313"/>
            <a:ext cx="3743325" cy="47529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>
            <a:off x="1654175" y="1619250"/>
            <a:ext cx="104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window</a:t>
            </a:r>
            <a:endParaRPr lang="ko-KR" alt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53150" y="1557338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global</a:t>
            </a:r>
            <a:endParaRPr lang="ko-KR" altLang="en-US" sz="1800"/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331913" y="1989138"/>
            <a:ext cx="1727200" cy="21605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400" b="0" dirty="0"/>
              <a:t>document</a:t>
            </a:r>
          </a:p>
          <a:p>
            <a:pPr algn="ctr">
              <a:defRPr/>
            </a:pPr>
            <a:r>
              <a:rPr lang="en-US" altLang="ko-KR" sz="1400" b="0" dirty="0"/>
              <a:t>location</a:t>
            </a:r>
          </a:p>
          <a:p>
            <a:pPr algn="ctr">
              <a:defRPr/>
            </a:pPr>
            <a:r>
              <a:rPr lang="en-US" altLang="ko-KR" sz="1400" b="0" dirty="0"/>
              <a:t>navigator</a:t>
            </a:r>
          </a:p>
          <a:p>
            <a:pPr algn="ctr">
              <a:defRPr/>
            </a:pPr>
            <a:r>
              <a:rPr lang="en-US" altLang="ko-KR" sz="1400" b="0" dirty="0"/>
              <a:t>alert</a:t>
            </a:r>
          </a:p>
          <a:p>
            <a:pPr algn="ctr">
              <a:defRPr/>
            </a:pPr>
            <a:r>
              <a:rPr lang="en-US" altLang="ko-KR" sz="1400" b="0" dirty="0"/>
              <a:t>console</a:t>
            </a:r>
          </a:p>
          <a:p>
            <a:pPr algn="ctr">
              <a:defRPr/>
            </a:pPr>
            <a:r>
              <a:rPr lang="en-US" altLang="ko-KR" sz="1400" b="0" dirty="0"/>
              <a:t>setTimeout()</a:t>
            </a:r>
          </a:p>
          <a:p>
            <a:pPr algn="ctr">
              <a:defRPr/>
            </a:pPr>
            <a:r>
              <a:rPr lang="en-US" altLang="ko-KR" sz="1400" b="0" dirty="0"/>
              <a:t>......</a:t>
            </a:r>
          </a:p>
          <a:p>
            <a:pPr algn="ctr">
              <a:defRPr/>
            </a:pP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724525" y="1916113"/>
            <a:ext cx="1655763" cy="16573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400" b="0" dirty="0"/>
              <a:t>process</a:t>
            </a:r>
          </a:p>
          <a:p>
            <a:pPr algn="ctr">
              <a:defRPr/>
            </a:pPr>
            <a:r>
              <a:rPr lang="en-US" altLang="ko-KR" sz="1400" b="0" dirty="0"/>
              <a:t>Buffer</a:t>
            </a:r>
          </a:p>
          <a:p>
            <a:pPr algn="ctr">
              <a:defRPr/>
            </a:pPr>
            <a:r>
              <a:rPr lang="en-US" altLang="ko-KR" sz="1400" b="0" dirty="0"/>
              <a:t>console</a:t>
            </a:r>
          </a:p>
          <a:p>
            <a:pPr algn="ctr">
              <a:defRPr/>
            </a:pPr>
            <a:r>
              <a:rPr lang="en-US" altLang="ko-KR" sz="1400" b="0" dirty="0"/>
              <a:t>setTimeout()</a:t>
            </a:r>
          </a:p>
          <a:p>
            <a:pPr algn="ctr">
              <a:defRPr/>
            </a:pPr>
            <a:r>
              <a:rPr lang="en-US" altLang="ko-KR" sz="1400" b="0" dirty="0"/>
              <a:t>......</a:t>
            </a:r>
          </a:p>
        </p:txBody>
      </p:sp>
      <p:sp>
        <p:nvSpPr>
          <p:cNvPr id="36" name="타원 35"/>
          <p:cNvSpPr/>
          <p:nvPr/>
        </p:nvSpPr>
        <p:spPr bwMode="auto">
          <a:xfrm>
            <a:off x="966788" y="5013325"/>
            <a:ext cx="1084262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x;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268538" y="5013325"/>
            <a:ext cx="1150937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x;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756" name="TextBox 39"/>
          <p:cNvSpPr txBox="1">
            <a:spLocks noChangeArrowheads="1"/>
          </p:cNvSpPr>
          <p:nvPr/>
        </p:nvSpPr>
        <p:spPr bwMode="auto">
          <a:xfrm>
            <a:off x="1287463" y="5373688"/>
            <a:ext cx="476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a.js</a:t>
            </a:r>
            <a:endParaRPr lang="ko-KR" altLang="en-US" sz="1600" b="0" dirty="0"/>
          </a:p>
        </p:txBody>
      </p:sp>
      <p:sp>
        <p:nvSpPr>
          <p:cNvPr id="31757" name="TextBox 40"/>
          <p:cNvSpPr txBox="1">
            <a:spLocks noChangeArrowheads="1"/>
          </p:cNvSpPr>
          <p:nvPr/>
        </p:nvSpPr>
        <p:spPr bwMode="auto">
          <a:xfrm>
            <a:off x="2627313" y="5373688"/>
            <a:ext cx="492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b.js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219228" y="4077842"/>
            <a:ext cx="1296988" cy="13673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200" b="0" dirty="0"/>
              <a:t>__dirname</a:t>
            </a:r>
          </a:p>
          <a:p>
            <a:pPr algn="ctr">
              <a:defRPr/>
            </a:pPr>
            <a:r>
              <a:rPr lang="en-US" altLang="ko-KR" sz="1200" b="0" dirty="0"/>
              <a:t>__filename</a:t>
            </a:r>
          </a:p>
          <a:p>
            <a:pPr algn="ctr">
              <a:defRPr/>
            </a:pPr>
            <a:r>
              <a:rPr lang="en-US" altLang="ko-KR" sz="1200" b="0" dirty="0"/>
              <a:t>module</a:t>
            </a:r>
          </a:p>
          <a:p>
            <a:pPr algn="ctr">
              <a:defRPr/>
            </a:pPr>
            <a:r>
              <a:rPr lang="en-US" altLang="ko-KR" sz="1200" b="0" dirty="0"/>
              <a:t>exports</a:t>
            </a:r>
          </a:p>
          <a:p>
            <a:pPr algn="ctr">
              <a:defRPr/>
            </a:pP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588224" y="4077841"/>
            <a:ext cx="1296988" cy="13673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200" b="0" dirty="0"/>
              <a:t>__dirname</a:t>
            </a:r>
          </a:p>
          <a:p>
            <a:pPr algn="ctr">
              <a:defRPr/>
            </a:pPr>
            <a:r>
              <a:rPr lang="en-US" altLang="ko-KR" sz="1200" b="0" dirty="0"/>
              <a:t>__filename</a:t>
            </a:r>
          </a:p>
          <a:p>
            <a:pPr algn="ctr">
              <a:defRPr/>
            </a:pPr>
            <a:r>
              <a:rPr lang="en-US" altLang="ko-KR" sz="1200" b="0" dirty="0"/>
              <a:t>module</a:t>
            </a:r>
          </a:p>
          <a:p>
            <a:pPr algn="ctr">
              <a:defRPr/>
            </a:pPr>
            <a:r>
              <a:rPr lang="en-US" altLang="ko-KR" sz="1200" b="0" dirty="0"/>
              <a:t>exports</a:t>
            </a:r>
          </a:p>
          <a:p>
            <a:pPr algn="ctr">
              <a:defRPr/>
            </a:pP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762" name="직선 화살표 연결선 54"/>
          <p:cNvCxnSpPr>
            <a:cxnSpLocks noChangeShapeType="1"/>
            <a:stCxn id="37" idx="0"/>
          </p:cNvCxnSpPr>
          <p:nvPr/>
        </p:nvCxnSpPr>
        <p:spPr bwMode="auto">
          <a:xfrm flipH="1" flipV="1">
            <a:off x="2235200" y="3854450"/>
            <a:ext cx="609600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직선 화살표 연결선 55"/>
          <p:cNvCxnSpPr>
            <a:cxnSpLocks noChangeShapeType="1"/>
            <a:stCxn id="36" idx="0"/>
          </p:cNvCxnSpPr>
          <p:nvPr/>
        </p:nvCxnSpPr>
        <p:spPr bwMode="auto">
          <a:xfrm flipV="1">
            <a:off x="1509713" y="3860800"/>
            <a:ext cx="666750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652120" y="5393531"/>
            <a:ext cx="476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a.js</a:t>
            </a:r>
            <a:endParaRPr lang="ko-KR" altLang="en-US" sz="1600" b="0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020272" y="5393531"/>
            <a:ext cx="49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b.js</a:t>
            </a:r>
            <a:endParaRPr lang="en-US" altLang="ko-KR" sz="1600" b="0" dirty="0"/>
          </a:p>
        </p:txBody>
      </p:sp>
      <p:sp>
        <p:nvSpPr>
          <p:cNvPr id="69" name="모서리가 둥근 사각형 설명선 68"/>
          <p:cNvSpPr>
            <a:spLocks noChangeArrowheads="1"/>
          </p:cNvSpPr>
          <p:nvPr/>
        </p:nvSpPr>
        <p:spPr bwMode="auto">
          <a:xfrm>
            <a:off x="3235325" y="2200275"/>
            <a:ext cx="936625" cy="647700"/>
          </a:xfrm>
          <a:prstGeom prst="wedgeRoundRectCallout">
            <a:avLst>
              <a:gd name="adj1" fmla="val -68481"/>
              <a:gd name="adj2" fmla="val 3496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global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70" name="모서리가 둥근 사각형 설명선 69"/>
          <p:cNvSpPr>
            <a:spLocks noChangeArrowheads="1"/>
          </p:cNvSpPr>
          <p:nvPr/>
        </p:nvSpPr>
        <p:spPr bwMode="auto">
          <a:xfrm>
            <a:off x="7575550" y="1971675"/>
            <a:ext cx="935038" cy="649288"/>
          </a:xfrm>
          <a:prstGeom prst="wedgeRoundRectCallout">
            <a:avLst>
              <a:gd name="adj1" fmla="val -70069"/>
              <a:gd name="adj2" fmla="val 384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global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71" name="모서리가 둥근 사각형 설명선 70"/>
          <p:cNvSpPr>
            <a:spLocks noChangeArrowheads="1"/>
          </p:cNvSpPr>
          <p:nvPr/>
        </p:nvSpPr>
        <p:spPr bwMode="auto">
          <a:xfrm>
            <a:off x="7740352" y="3285356"/>
            <a:ext cx="1008062" cy="647700"/>
          </a:xfrm>
          <a:prstGeom prst="wedgeRoundRectCallout">
            <a:avLst>
              <a:gd name="adj1" fmla="val -37963"/>
              <a:gd name="adj2" fmla="val 739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module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31771" name="TextBox 75"/>
          <p:cNvSpPr txBox="1">
            <a:spLocks noChangeArrowheads="1"/>
          </p:cNvSpPr>
          <p:nvPr/>
        </p:nvSpPr>
        <p:spPr bwMode="auto">
          <a:xfrm>
            <a:off x="595313" y="836613"/>
            <a:ext cx="3184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/>
              <a:t>client-side javascript</a:t>
            </a:r>
            <a:endParaRPr lang="ko-KR" altLang="en-US" sz="2400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888" y="836613"/>
            <a:ext cx="923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/>
              <a:t>node</a:t>
            </a:r>
            <a:endParaRPr lang="ko-KR" altLang="en-US" sz="2400"/>
          </a:p>
        </p:txBody>
      </p:sp>
      <p:cxnSp>
        <p:nvCxnSpPr>
          <p:cNvPr id="47" name="직선 화살표 연결선 46"/>
          <p:cNvCxnSpPr>
            <a:cxnSpLocks noChangeShapeType="1"/>
            <a:stCxn id="45" idx="0"/>
            <a:endCxn id="33" idx="2"/>
          </p:cNvCxnSpPr>
          <p:nvPr/>
        </p:nvCxnSpPr>
        <p:spPr bwMode="auto">
          <a:xfrm flipV="1">
            <a:off x="5867722" y="3573463"/>
            <a:ext cx="684685" cy="504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화살표 연결선 49"/>
          <p:cNvCxnSpPr>
            <a:cxnSpLocks noChangeShapeType="1"/>
            <a:stCxn id="51" idx="0"/>
            <a:endCxn id="33" idx="2"/>
          </p:cNvCxnSpPr>
          <p:nvPr/>
        </p:nvCxnSpPr>
        <p:spPr bwMode="auto">
          <a:xfrm flipH="1" flipV="1">
            <a:off x="6552407" y="3573463"/>
            <a:ext cx="684311" cy="50437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폭발 1 8"/>
          <p:cNvSpPr>
            <a:spLocks noChangeArrowheads="1"/>
          </p:cNvSpPr>
          <p:nvPr/>
        </p:nvSpPr>
        <p:spPr bwMode="auto">
          <a:xfrm>
            <a:off x="2244725" y="3754438"/>
            <a:ext cx="863600" cy="646112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0"/>
              <a:t>충돌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3" grpId="0" animBg="1"/>
      <p:bldP spid="36" grpId="0" animBg="1"/>
      <p:bldP spid="37" grpId="0" animBg="1"/>
      <p:bldP spid="31756" grpId="0"/>
      <p:bldP spid="31757" grpId="0"/>
      <p:bldP spid="45" grpId="0" uiExpand="1" build="allAtOnce" animBg="1"/>
      <p:bldP spid="51" grpId="0" uiExpand="1" build="allAtOnce" animBg="1"/>
      <p:bldP spid="57" grpId="0"/>
      <p:bldP spid="58" grpId="0"/>
      <p:bldP spid="69" grpId="0" animBg="1"/>
      <p:bldP spid="70" grpId="0" animBg="1"/>
      <p:bldP spid="71" grpId="0" animBg="1"/>
      <p:bldP spid="7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__dirname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실행중인 스크립트의 경로</a:t>
            </a:r>
            <a:r>
              <a:rPr lang="en-US" altLang="ko-KR" sz="1800" b="0"/>
              <a:t>(</a:t>
            </a:r>
            <a:r>
              <a:rPr lang="ko-KR" altLang="en-US" sz="1800" b="0"/>
              <a:t>절대경로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__filename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실행중인 스크립트의 파일명</a:t>
            </a:r>
            <a:r>
              <a:rPr lang="en-US" altLang="ko-KR" sz="1800" b="0"/>
              <a:t>(</a:t>
            </a:r>
            <a:r>
              <a:rPr lang="ko-KR" altLang="en-US" sz="1800" b="0"/>
              <a:t>절대경로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require(id)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로딩한다</a:t>
            </a:r>
            <a:r>
              <a:rPr lang="en-US" altLang="ko-KR" sz="1800" b="0"/>
              <a:t>.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resolve(id)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모듈의 </a:t>
            </a:r>
            <a:r>
              <a:rPr lang="en-US" altLang="ko-KR" sz="1800" b="0"/>
              <a:t>__filename </a:t>
            </a:r>
            <a:r>
              <a:rPr lang="ko-KR" altLang="en-US" sz="1800" b="0"/>
              <a:t>반환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main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node.exe </a:t>
            </a:r>
            <a:r>
              <a:rPr lang="ko-KR" altLang="en-US" sz="1800" b="0"/>
              <a:t>명령어로 실행한 모듈에 대한 참조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어떤 모듈이 </a:t>
            </a:r>
            <a:r>
              <a:rPr lang="en-US" altLang="ko-KR" sz="1800" b="0"/>
              <a:t>node.exe </a:t>
            </a:r>
            <a:r>
              <a:rPr lang="ko-KR" altLang="en-US" sz="1800" b="0"/>
              <a:t>명령어로 실행되었는지 여부를 확인하기 위해서는 </a:t>
            </a:r>
            <a:r>
              <a:rPr lang="en-US" altLang="ko-KR" sz="1800" b="0"/>
              <a:t>require.main == module </a:t>
            </a:r>
            <a:r>
              <a:rPr lang="ko-KR" altLang="en-US" sz="1800" b="0"/>
              <a:t>결과를 확인하면 된다</a:t>
            </a:r>
            <a:r>
              <a:rPr lang="en-US" altLang="ko-KR" sz="1800" b="0"/>
              <a:t>.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cache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한번 로딩한 모듈은 </a:t>
            </a:r>
            <a:r>
              <a:rPr lang="en-US" altLang="ko-KR" sz="1800" b="0"/>
              <a:t>require.cache </a:t>
            </a:r>
            <a:r>
              <a:rPr lang="ko-KR" altLang="en-US" sz="1800" b="0"/>
              <a:t>속성에 저장되고 동일 모듈을 여러번 로딩하면 해당 모듈의 캐시가 반환됨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로딩한 모듈에 대한 캐시정보가 저장된 </a:t>
            </a:r>
            <a:r>
              <a:rPr lang="en-US" altLang="ko-KR" sz="1800" b="0"/>
              <a:t>Object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속성명으로 모듈의 </a:t>
            </a:r>
            <a:r>
              <a:rPr lang="en-US" altLang="ko-KR" sz="1800" b="0"/>
              <a:t>__filename, </a:t>
            </a:r>
            <a:r>
              <a:rPr lang="ko-KR" altLang="en-US" sz="1800" b="0"/>
              <a:t>값으로 로딩한 모듈객체가 지정됨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속성을 삭제하면 해당 모듈에 대한 캐시가 삭제됨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38695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모듈이란</a:t>
            </a:r>
            <a:r>
              <a:rPr lang="en-US" altLang="ko-KR" sz="2000"/>
              <a:t>?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 애플리케이션의 기본 단위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파일 하나가 하나의 모듈을 이룸</a:t>
            </a:r>
            <a:r>
              <a:rPr lang="en-US" altLang="ko-KR" sz="1800" b="0"/>
              <a:t> 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데이터</a:t>
            </a:r>
            <a:r>
              <a:rPr lang="en-US" altLang="ko-KR" sz="1800" b="0"/>
              <a:t>, </a:t>
            </a:r>
            <a:r>
              <a:rPr lang="ko-KR" altLang="en-US" sz="1800" b="0"/>
              <a:t>템플릿</a:t>
            </a:r>
            <a:r>
              <a:rPr lang="en-US" altLang="ko-KR" sz="1800" b="0"/>
              <a:t> </a:t>
            </a:r>
            <a:r>
              <a:rPr lang="ko-KR" altLang="en-US" sz="1800" b="0"/>
              <a:t>등의 파일이나 다른 모듈이 포함된 폴더 단위의 모듈도 가능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어플리케이션은 하나 이상의 모듈로 구성되며 </a:t>
            </a:r>
            <a:r>
              <a:rPr lang="en-US" altLang="ko-KR" sz="1800" b="0"/>
              <a:t>require() </a:t>
            </a:r>
            <a:r>
              <a:rPr lang="ko-KR" altLang="en-US" sz="1800" b="0"/>
              <a:t>함수를 이용해서 외부 모듈 사용 가능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module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모듈에 대한 참조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id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모듈의 고유 식별자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node.exe</a:t>
            </a:r>
            <a:r>
              <a:rPr lang="ko-KR" altLang="en-US" sz="1800" b="0"/>
              <a:t>로 직접 실행한 모듈의 경우 </a:t>
            </a:r>
            <a:r>
              <a:rPr lang="en-US" altLang="ko-KR" sz="1800" b="0"/>
              <a:t>'.' </a:t>
            </a:r>
            <a:r>
              <a:rPr lang="ko-KR" altLang="en-US" sz="1800" b="0"/>
              <a:t>이며 다른 모듈에 의해 로딩된 모듈의 경우 </a:t>
            </a:r>
            <a:r>
              <a:rPr lang="en-US" altLang="ko-KR" sz="1800" b="0"/>
              <a:t>__filename</a:t>
            </a:r>
            <a:r>
              <a:rPr lang="ko-KR" altLang="en-US" sz="1800" b="0"/>
              <a:t>이 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parent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모듈을 </a:t>
            </a:r>
            <a:r>
              <a:rPr lang="en-US" altLang="ko-KR" sz="1800" b="0"/>
              <a:t>require()</a:t>
            </a:r>
            <a:r>
              <a:rPr lang="ko-KR" altLang="en-US" sz="1800" b="0"/>
              <a:t>한 부모 모듈에 대한 참조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filename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__filename</a:t>
            </a:r>
            <a:r>
              <a:rPr lang="ko-KR" altLang="en-US" sz="1800" b="0"/>
              <a:t>과 같음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loaded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 로딩이 완료되었는지 여부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children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모듈이 </a:t>
            </a:r>
            <a:r>
              <a:rPr lang="en-US" altLang="ko-KR" sz="1800" b="0"/>
              <a:t>require()</a:t>
            </a:r>
            <a:r>
              <a:rPr lang="ko-KR" altLang="en-US" sz="1800" b="0"/>
              <a:t> 한 자식 모듈 객체의 배열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모듈이 </a:t>
            </a:r>
            <a:r>
              <a:rPr lang="en-US" altLang="ko-KR" sz="1800" b="0"/>
              <a:t>require() </a:t>
            </a:r>
            <a:r>
              <a:rPr lang="ko-KR" altLang="en-US" sz="1800" b="0"/>
              <a:t>될 때 반환할 객체</a:t>
            </a:r>
            <a:r>
              <a:rPr lang="en-US" altLang="ko-KR" sz="1800" b="0"/>
              <a:t>.</a:t>
            </a:r>
            <a:r>
              <a:rPr lang="ko-KR" altLang="en-US" sz="1800" b="0"/>
              <a:t> 초기값은 빈 </a:t>
            </a:r>
            <a:r>
              <a:rPr lang="en-US" altLang="ko-KR" sz="1800" b="0"/>
              <a:t>Object</a:t>
            </a:r>
            <a:r>
              <a:rPr lang="ko-KR" altLang="en-US" sz="1800" b="0"/>
              <a:t>이다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 module.exports</a:t>
            </a:r>
            <a:r>
              <a:rPr lang="ko-KR" altLang="en-US" sz="1800" b="0"/>
              <a:t>의 속성으로 지정한 값만 외부에서 사용 가능함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exports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</a:t>
            </a:r>
            <a:r>
              <a:rPr lang="ko-KR" altLang="en-US" sz="1800" b="0"/>
              <a:t>에 대한 참조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1983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15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사용자 정의 모듈 만들기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내보내기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외부 모듈이 사용할 기능을 명시적으로 내보내기</a:t>
            </a:r>
            <a:r>
              <a:rPr lang="en-US" altLang="ko-KR" sz="1800" b="0"/>
              <a:t>(export)</a:t>
            </a:r>
            <a:r>
              <a:rPr lang="ko-KR" altLang="en-US" sz="1800" b="0"/>
              <a:t> 해야함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 객체인 </a:t>
            </a:r>
            <a:r>
              <a:rPr lang="en-US" altLang="ko-KR" sz="1800" b="0"/>
              <a:t>exports</a:t>
            </a:r>
            <a:r>
              <a:rPr lang="ko-KR" altLang="en-US" sz="1800" b="0"/>
              <a:t>나 </a:t>
            </a:r>
            <a:r>
              <a:rPr lang="en-US" altLang="ko-KR" sz="1800" b="0"/>
              <a:t>module.exports</a:t>
            </a:r>
            <a:r>
              <a:rPr lang="ko-KR" altLang="en-US" sz="1800" b="0"/>
              <a:t>를 사용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exports.func1 = function(){ ... 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exports.attr1 = 100;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module.exports = {func1: function(){ ... }, attr1: 100};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내보내기한 기능은 해당 모듈을 로딩할때 </a:t>
            </a:r>
            <a:r>
              <a:rPr lang="en-US" altLang="ko-KR" sz="1800" b="0"/>
              <a:t>require()</a:t>
            </a:r>
            <a:r>
              <a:rPr lang="ko-KR" altLang="en-US" sz="1800" b="0"/>
              <a:t>의 반환값으로 지정됨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m1 = require('m1');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m1.func1();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console.log(m1.attr1);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모듈은 한번 로딩되면 캐시되기 때문에 매번 해당 모듈을 실행하도록 지정하고 싶으면 함수를 </a:t>
            </a:r>
            <a:r>
              <a:rPr lang="en-US" altLang="ko-KR" sz="1800" b="0"/>
              <a:t>exports </a:t>
            </a:r>
            <a:r>
              <a:rPr lang="ko-KR" altLang="en-US" sz="1800" b="0"/>
              <a:t>하도록 지정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 = function(){ ... 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m1 = require('./m1')();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m2 = require('./m1')();</a:t>
            </a:r>
          </a:p>
        </p:txBody>
      </p:sp>
    </p:spTree>
    <p:extLst>
      <p:ext uri="{BB962C8B-B14F-4D97-AF65-F5344CB8AC3E}">
        <p14:creationId xmlns:p14="http://schemas.microsoft.com/office/powerpoint/2010/main" val="5453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86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module.exports vs. exports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module.exports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해당 모듈을 </a:t>
            </a:r>
            <a:r>
              <a:rPr lang="en-US" altLang="ko-KR" sz="1800" b="0"/>
              <a:t>require()</a:t>
            </a:r>
            <a:r>
              <a:rPr lang="ko-KR" altLang="en-US" sz="1800" b="0"/>
              <a:t>로 로딩할 경우 </a:t>
            </a:r>
            <a:r>
              <a:rPr lang="en-US" altLang="ko-KR" sz="1800" b="0"/>
              <a:t>module.exports</a:t>
            </a:r>
            <a:r>
              <a:rPr lang="ko-KR" altLang="en-US" sz="1800" b="0"/>
              <a:t>가 반환됨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module.exports</a:t>
            </a:r>
            <a:r>
              <a:rPr lang="ko-KR" altLang="en-US" sz="1800" b="0"/>
              <a:t>에 대한 참조이므로 값을 바꿀 경우 기존 참조를 잃게 되어 내보내기 효과가 없다</a:t>
            </a:r>
            <a:r>
              <a:rPr lang="en-US" altLang="ko-KR" sz="1800" b="0"/>
              <a:t>.</a:t>
            </a:r>
            <a:r>
              <a:rPr lang="ko-KR" altLang="en-US" sz="1800" b="0"/>
              <a:t> 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기능을 하나씩 내보내기 할 경우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module.exports</a:t>
            </a:r>
            <a:r>
              <a:rPr lang="ko-KR" altLang="en-US" sz="1800" b="0"/>
              <a:t>나 </a:t>
            </a:r>
            <a:r>
              <a:rPr lang="en-US" altLang="ko-KR" sz="1800" b="0"/>
              <a:t>exports</a:t>
            </a:r>
            <a:r>
              <a:rPr lang="ko-KR" altLang="en-US" sz="1800" b="0"/>
              <a:t>에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module.exports.func1 = function(){};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module.exports.attr1 = 100;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또는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exports.func1 = function(){};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exports.attr1 = 100;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기능을 한번에 내보내기 할 경우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반드시 </a:t>
            </a:r>
            <a:r>
              <a:rPr lang="en-US" altLang="ko-KR" sz="1800" b="0"/>
              <a:t>module.exports</a:t>
            </a:r>
            <a:r>
              <a:rPr lang="ko-KR" altLang="en-US" sz="1800" b="0"/>
              <a:t>에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 = {func1: function(){ ... }, attr1: 100};</a:t>
            </a:r>
          </a:p>
        </p:txBody>
      </p:sp>
    </p:spTree>
    <p:extLst>
      <p:ext uri="{BB962C8B-B14F-4D97-AF65-F5344CB8AC3E}">
        <p14:creationId xmlns:p14="http://schemas.microsoft.com/office/powerpoint/2010/main" val="15158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27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</a:t>
            </a:r>
            <a:r>
              <a:rPr lang="ko-KR" altLang="en-US" sz="2800">
                <a:solidFill>
                  <a:schemeClr val="bg1"/>
                </a:solidFill>
              </a:rPr>
              <a:t>타이머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setTimeout(cb, delay[,arg][,...])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</a:t>
            </a:r>
            <a:r>
              <a:rPr lang="en-US" altLang="ko-KR" sz="1800" b="0"/>
              <a:t>delay </a:t>
            </a:r>
            <a:r>
              <a:rPr lang="ko-KR" altLang="en-US" sz="1800" b="0"/>
              <a:t>밀리초 후에 </a:t>
            </a:r>
            <a:r>
              <a:rPr lang="en-US" altLang="ko-KR" sz="1800" b="0"/>
              <a:t>cb</a:t>
            </a:r>
            <a:r>
              <a:rPr lang="ko-KR" altLang="en-US" sz="1800" b="0"/>
              <a:t>를 실행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cb</a:t>
            </a:r>
            <a:r>
              <a:rPr lang="ko-KR" altLang="en-US" sz="1800" b="0"/>
              <a:t>에 전달할 매개변수를 추가로 지정가능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실제 지연시간은 </a:t>
            </a:r>
            <a:r>
              <a:rPr lang="en-US" altLang="ko-KR" sz="1800" b="0"/>
              <a:t>OS </a:t>
            </a:r>
            <a:r>
              <a:rPr lang="ko-KR" altLang="en-US" sz="1800" b="0"/>
              <a:t>타이머의 크기와 시스템 부하 같은 외부 요소에 따름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타이머를 나타내는 값을 반환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clearTimeout(timeout)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setTimeout()</a:t>
            </a:r>
            <a:r>
              <a:rPr lang="ko-KR" altLang="en-US" sz="1800" b="0"/>
              <a:t>이 반환한 값을 인자로 지정하며 해당 타이머 동작을 취소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setInterval(cb, delay[,arg][,...])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setTimeout()</a:t>
            </a:r>
            <a:r>
              <a:rPr lang="ko-KR" altLang="en-US" sz="1800" b="0"/>
              <a:t>과 같으나 지정한 시간마다 </a:t>
            </a:r>
            <a:r>
              <a:rPr lang="en-US" altLang="ko-KR" sz="1800" b="0"/>
              <a:t>cb</a:t>
            </a:r>
            <a:r>
              <a:rPr lang="ko-KR" altLang="en-US" sz="1800" b="0"/>
              <a:t>를 반복적으로 호출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clearInterval(interval)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setInterval() </a:t>
            </a:r>
            <a:r>
              <a:rPr lang="ko-KR" altLang="en-US" sz="1800" b="0"/>
              <a:t>타이머를 취소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setImmediate(cb[,arg][,...])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</a:t>
            </a:r>
            <a:r>
              <a:rPr lang="en-US" altLang="ko-KR" sz="1800" b="0"/>
              <a:t>cb</a:t>
            </a:r>
            <a:r>
              <a:rPr lang="ko-KR" altLang="en-US" sz="1800" b="0"/>
              <a:t>를 이벤트 큐에 추가</a:t>
            </a:r>
            <a:r>
              <a:rPr lang="en-US" altLang="ko-KR" sz="1800" b="0"/>
              <a:t>, </a:t>
            </a:r>
            <a:r>
              <a:rPr lang="ko-KR" altLang="en-US" sz="1800" b="0"/>
              <a:t>대기중인 작업이 완료되면 </a:t>
            </a:r>
            <a:r>
              <a:rPr lang="en-US" altLang="ko-KR" sz="1800" b="0"/>
              <a:t>cb</a:t>
            </a:r>
            <a:r>
              <a:rPr lang="ko-KR" altLang="en-US" sz="1800" b="0"/>
              <a:t>를 실행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clearImmediate(immediate)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setImmediate() </a:t>
            </a:r>
            <a:r>
              <a:rPr lang="ko-KR" altLang="en-US" sz="1800" b="0"/>
              <a:t>작업을 취소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691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Buffer, console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Buffer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효율적인 데이터 입출력을 위한 바이너리 데이터 저장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직접 생성하거나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Buffer.from</a:t>
            </a:r>
            <a:r>
              <a:rPr lang="en-US" altLang="ko-KR" sz="1800" b="0" smtClean="0"/>
              <a:t>()) </a:t>
            </a:r>
            <a:r>
              <a:rPr lang="ko-KR" altLang="en-US" sz="1800" b="0" dirty="0"/>
              <a:t>각종 </a:t>
            </a:r>
            <a:r>
              <a:rPr lang="en-US" altLang="ko-KR" sz="1800" b="0" dirty="0"/>
              <a:t>I/O(</a:t>
            </a:r>
            <a:r>
              <a:rPr lang="en-US" altLang="ko-KR" sz="1800" b="0" dirty="0" err="1"/>
              <a:t>tcp</a:t>
            </a:r>
            <a:r>
              <a:rPr lang="en-US" altLang="ko-KR" sz="1800" b="0" dirty="0"/>
              <a:t>, http, fs </a:t>
            </a:r>
            <a:r>
              <a:rPr lang="ko-KR" altLang="en-US" sz="1800" b="0" dirty="0"/>
              <a:t>등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 데이터를 다룰 때 </a:t>
            </a:r>
            <a:r>
              <a:rPr lang="ko-KR" altLang="en-US" sz="1800" b="0" dirty="0" smtClean="0"/>
              <a:t>사용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console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웹 브라우저의 </a:t>
            </a:r>
            <a:r>
              <a:rPr lang="en-US" altLang="ko-KR" sz="1800" b="0" dirty="0"/>
              <a:t>console</a:t>
            </a:r>
            <a:r>
              <a:rPr lang="ko-KR" altLang="en-US" sz="1800" b="0" dirty="0"/>
              <a:t>과 비슷하게 로그나 </a:t>
            </a:r>
            <a:r>
              <a:rPr lang="ko-KR" altLang="en-US" sz="1800" b="0" dirty="0" err="1"/>
              <a:t>에러메세지</a:t>
            </a:r>
            <a:r>
              <a:rPr lang="ko-KR" altLang="en-US" sz="1800" b="0" dirty="0"/>
              <a:t> 들을 표준 출력장치에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log([data][, ...]), info([data][, ...]), debug([data][, ...])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ko-KR" altLang="en-US" sz="1800" b="0" dirty="0"/>
              <a:t>지정한 </a:t>
            </a:r>
            <a:r>
              <a:rPr lang="en-US" altLang="ko-KR" sz="1800" b="0" dirty="0"/>
              <a:t>data</a:t>
            </a:r>
            <a:r>
              <a:rPr lang="ko-KR" altLang="en-US" sz="1800" b="0" dirty="0"/>
              <a:t>를 </a:t>
            </a:r>
            <a:r>
              <a:rPr lang="en-US" altLang="ko-KR" sz="1800" b="0" dirty="0" err="1"/>
              <a:t>stdout</a:t>
            </a:r>
            <a:r>
              <a:rPr lang="ko-KR" altLang="en-US" sz="1800" b="0" dirty="0"/>
              <a:t>에 </a:t>
            </a:r>
            <a:r>
              <a:rPr lang="ko-KR" altLang="en-US" sz="1800" b="0" dirty="0" err="1"/>
              <a:t>한줄</a:t>
            </a:r>
            <a:r>
              <a:rPr lang="ko-KR" altLang="en-US" sz="1800" b="0" dirty="0"/>
              <a:t>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error([data][, ...]), warn([data][, ...])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ko-KR" altLang="en-US" sz="1800" b="0" dirty="0"/>
              <a:t>지정한 </a:t>
            </a:r>
            <a:r>
              <a:rPr lang="en-US" altLang="ko-KR" sz="1800" b="0" dirty="0"/>
              <a:t>data</a:t>
            </a:r>
            <a:r>
              <a:rPr lang="ko-KR" altLang="en-US" sz="1800" b="0" dirty="0"/>
              <a:t>를 </a:t>
            </a:r>
            <a:r>
              <a:rPr lang="en-US" altLang="ko-KR" sz="1800" b="0" dirty="0" err="1"/>
              <a:t>stderr</a:t>
            </a:r>
            <a:r>
              <a:rPr lang="ko-KR" altLang="en-US" sz="1800" b="0" dirty="0"/>
              <a:t>에 </a:t>
            </a:r>
            <a:r>
              <a:rPr lang="ko-KR" altLang="en-US" sz="1800" b="0" dirty="0" err="1"/>
              <a:t>한줄</a:t>
            </a:r>
            <a:r>
              <a:rPr lang="ko-KR" altLang="en-US" sz="1800" b="0" dirty="0"/>
              <a:t>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dir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obj</a:t>
            </a:r>
            <a:r>
              <a:rPr lang="en-US" altLang="ko-KR" sz="1800" b="0" dirty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en-US" altLang="ko-KR" sz="1800" b="0" dirty="0" err="1"/>
              <a:t>util.inspect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obj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를 사용한 결과 문자열을 </a:t>
            </a:r>
            <a:r>
              <a:rPr lang="en-US" altLang="ko-KR" sz="1800" b="0" dirty="0" err="1"/>
              <a:t>stdout</a:t>
            </a:r>
            <a:r>
              <a:rPr lang="ko-KR" altLang="en-US" sz="1800" b="0" dirty="0"/>
              <a:t>에 출력한다</a:t>
            </a:r>
            <a:r>
              <a:rPr lang="en-US" altLang="ko-KR" sz="1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process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실행중인 애플리케이션 및 환경에 대한 식별과 정보 제공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속성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version - </a:t>
            </a:r>
            <a:r>
              <a:rPr lang="ko-KR" altLang="en-US" sz="1800" b="0"/>
              <a:t>노드의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versions - </a:t>
            </a:r>
            <a:r>
              <a:rPr lang="ko-KR" altLang="en-US" sz="1800" b="0"/>
              <a:t>노드의 버전과 라이브러리들의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pid - </a:t>
            </a:r>
            <a:r>
              <a:rPr lang="ko-KR" altLang="en-US" sz="1800" b="0"/>
              <a:t>노드 실행 프로세스 아이디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arch - </a:t>
            </a:r>
            <a:r>
              <a:rPr lang="ko-KR" altLang="en-US" sz="1800" b="0"/>
              <a:t>프로세스의 실행 아키텍쳐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platform - </a:t>
            </a:r>
            <a:r>
              <a:rPr lang="ko-KR" altLang="en-US" sz="1800" b="0"/>
              <a:t>프로세스의 실행 플랫폼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env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시스템의 환경변수 값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수정할 경우 현재 </a:t>
            </a:r>
            <a:r>
              <a:rPr lang="en-US" altLang="ko-KR" sz="1800" b="0"/>
              <a:t>process </a:t>
            </a:r>
            <a:r>
              <a:rPr lang="ko-KR" altLang="en-US" sz="1800" b="0"/>
              <a:t>내에서는 반영되지만 시스템의 환경변수 값에는 반영되지 않음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argv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command line arguments(</a:t>
            </a:r>
            <a:r>
              <a:rPr lang="ko-KR" altLang="en-US" sz="1800" b="0"/>
              <a:t>명령행 매개변수</a:t>
            </a:r>
            <a:r>
              <a:rPr lang="en-US" altLang="ko-KR" sz="1800" b="0"/>
              <a:t>)</a:t>
            </a:r>
            <a:r>
              <a:rPr lang="ko-KR" altLang="en-US" sz="1800" b="0"/>
              <a:t>값이 저장된 배열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"node hello.js hello world"</a:t>
            </a:r>
            <a:r>
              <a:rPr lang="ko-KR" altLang="en-US" sz="1800" b="0"/>
              <a:t> </a:t>
            </a:r>
            <a:r>
              <a:rPr lang="en-US" altLang="ko-KR" sz="1800" b="0"/>
              <a:t>-&gt; ['node', '</a:t>
            </a:r>
            <a:r>
              <a:rPr lang="ko-KR" altLang="en-US" sz="1800" b="0"/>
              <a:t>경로</a:t>
            </a:r>
            <a:r>
              <a:rPr lang="en-US" altLang="ko-KR" sz="1800" b="0"/>
              <a:t>/hello.js', 'hello', 'world']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execArgv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노드 실행 명령어의 옵션이 저장된 배열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부모와 같은 실행환경으로 자식 프로세스를 만들때 유용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"node --harmony script.js --version" -&gt; ['--harmony']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메소드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cwd() - current working directory(</a:t>
            </a:r>
            <a:r>
              <a:rPr lang="ko-KR" altLang="ko-KR" sz="1800" b="0"/>
              <a:t>현재 작업 경로</a:t>
            </a:r>
            <a:r>
              <a:rPr lang="en-US" altLang="ko-KR" sz="1800" b="0"/>
              <a:t>, </a:t>
            </a:r>
            <a:r>
              <a:rPr lang="ko-KR" altLang="ko-KR" sz="1800" b="0"/>
              <a:t>프로세스가 실행된 경로</a:t>
            </a:r>
            <a:r>
              <a:rPr lang="en-US" altLang="ko-KR" sz="1800" b="0"/>
              <a:t>)</a:t>
            </a:r>
            <a:r>
              <a:rPr lang="ko-KR" altLang="ko-KR" sz="1800" b="0"/>
              <a:t>를 반환한다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chdir(directory) - cwd</a:t>
            </a:r>
            <a:r>
              <a:rPr lang="ko-KR" altLang="en-US" sz="1800" b="0"/>
              <a:t>를 </a:t>
            </a:r>
            <a:r>
              <a:rPr lang="ko-KR" altLang="ko-KR" sz="1800" b="0"/>
              <a:t>변경한다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exit(code)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종료코드로 프로세스를 종료한다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코드를 생략할 경우 성공을 나타내는 </a:t>
            </a:r>
            <a:r>
              <a:rPr lang="en-US" altLang="ko-KR" sz="1800" b="0"/>
              <a:t>0</a:t>
            </a:r>
            <a:r>
              <a:rPr lang="ko-KR" altLang="en-US" sz="1800" b="0"/>
              <a:t>이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memoryUsage()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프로세스의 메모리 사용량 정보 반환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nextTick(callback)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실행중인 이벤트 루프의 다음 이벤트로 지정한 </a:t>
            </a:r>
            <a:r>
              <a:rPr lang="en-US" altLang="ko-KR" sz="1800" b="0"/>
              <a:t>callback</a:t>
            </a:r>
            <a:r>
              <a:rPr lang="ko-KR" altLang="en-US" sz="1800" b="0"/>
              <a:t> 함수를 등록한다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함수를 비동기로 실행시키고 싶을 때 유용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setTimeout(callback, 0) </a:t>
            </a:r>
            <a:r>
              <a:rPr lang="ko-KR" altLang="en-US" sz="1800" b="0"/>
              <a:t>보다 효율적이고 빠르게 동작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다른 </a:t>
            </a:r>
            <a:r>
              <a:rPr lang="en-US" altLang="ko-KR" sz="1800" b="0"/>
              <a:t>I/O</a:t>
            </a:r>
            <a:r>
              <a:rPr lang="ko-KR" altLang="en-US" sz="1800" b="0"/>
              <a:t>의 콜백보다 우선순위가 높음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hrtime(time)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[</a:t>
            </a:r>
            <a:r>
              <a:rPr lang="ko-KR" altLang="en-US" sz="1800" b="0"/>
              <a:t>초</a:t>
            </a:r>
            <a:r>
              <a:rPr lang="en-US" altLang="ko-KR" sz="1800" b="0"/>
              <a:t>, </a:t>
            </a:r>
            <a:r>
              <a:rPr lang="ko-KR" altLang="en-US" sz="1800" b="0"/>
              <a:t>나노초</a:t>
            </a:r>
            <a:r>
              <a:rPr lang="en-US" altLang="ko-KR" sz="1800" b="0"/>
              <a:t>] </a:t>
            </a:r>
            <a:r>
              <a:rPr lang="ko-KR" altLang="en-US" sz="1800" b="0"/>
              <a:t>형태의 시간 배열 반환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반환받은 배열을 인자로 </a:t>
            </a:r>
            <a:r>
              <a:rPr lang="en-US" altLang="ko-KR" sz="1800" b="0"/>
              <a:t>hrtime()</a:t>
            </a:r>
            <a:r>
              <a:rPr lang="ko-KR" altLang="en-US" sz="1800" b="0"/>
              <a:t>을 다시 호출하면 두시간의 간격 반환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입출력 스트림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stdin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표준입력장치의 입력 스트림</a:t>
            </a:r>
            <a:r>
              <a:rPr lang="en-US" altLang="ko-KR" sz="1800" b="0"/>
              <a:t>(Readable Stream)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기본은 중지 상태이므로 데이터를 읽기 위해서는 </a:t>
            </a:r>
            <a:r>
              <a:rPr lang="en-US" altLang="ko-KR" sz="1800" b="0"/>
              <a:t>resume() </a:t>
            </a:r>
            <a:r>
              <a:rPr lang="ko-KR" altLang="en-US" sz="1800" b="0"/>
              <a:t>메소드 호출후 사용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stdout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표준출력장치의 출력 스트림</a:t>
            </a:r>
            <a:r>
              <a:rPr lang="en-US" altLang="ko-KR" sz="1800" b="0"/>
              <a:t>(Writable Stream)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노드의 다른 출력스트림과는 달리 닫히지 않는다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stderr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stdout</a:t>
            </a:r>
            <a:r>
              <a:rPr lang="ko-KR" altLang="en-US" sz="1800" b="0"/>
              <a:t>과 같으며 에러 메세지 출력 용도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이벤트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'exit'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프로세스가 종료될 때 발생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리스너가 종료된 후 프로세스가 종료되므로 </a:t>
            </a:r>
            <a:r>
              <a:rPr lang="en-US" altLang="ko-KR" sz="1800" b="0"/>
              <a:t>exit </a:t>
            </a:r>
            <a:r>
              <a:rPr lang="ko-KR" altLang="en-US" sz="1800" b="0"/>
              <a:t>리스너는 동기작업만 하도록 작성해야 함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자바스크립트에서는 제공하지 않는 파일 입출력</a:t>
            </a:r>
            <a:r>
              <a:rPr lang="en-US" altLang="ko-KR" sz="1800" b="0"/>
              <a:t>, </a:t>
            </a:r>
            <a:r>
              <a:rPr lang="ko-KR" altLang="en-US" sz="1800" b="0"/>
              <a:t>네트워크 통신 등 노드에서 기본으로 제공하는 모듈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OS, Process, File System, Net, HTTP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주로</a:t>
            </a:r>
            <a:r>
              <a:rPr lang="en-US" altLang="ko-KR" sz="1800" b="0"/>
              <a:t> low-level API </a:t>
            </a:r>
            <a:r>
              <a:rPr lang="ko-KR" altLang="en-US" sz="1800" b="0"/>
              <a:t>이므로 코어 모듈만 가지고 개발하기에는 처리할 작업이 많음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확장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개인이나 서드파티에서 개발해서 배포하는 모듈</a:t>
            </a:r>
            <a:r>
              <a:rPr lang="en-US" altLang="ko-KR" sz="1800" b="0"/>
              <a:t>(</a:t>
            </a:r>
            <a:r>
              <a:rPr lang="ko-KR" altLang="en-US" sz="1800" b="0"/>
              <a:t>라이브러리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코어 모듈의 부족한 부분을 보완하여 확장한 모듈</a:t>
            </a:r>
            <a:r>
              <a:rPr lang="en-US" altLang="ko-KR" sz="1800" b="0"/>
              <a:t>(high-level API)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</a:t>
            </a:r>
            <a:r>
              <a:rPr lang="ko-KR" altLang="en-US" sz="1800" b="0"/>
              <a:t>으로 관리</a:t>
            </a:r>
            <a:r>
              <a:rPr lang="en-US" altLang="ko-KR" sz="1800" b="0"/>
              <a:t>(</a:t>
            </a:r>
            <a:r>
              <a:rPr lang="ko-KR" altLang="en-US" sz="1800" b="0"/>
              <a:t>설치</a:t>
            </a:r>
            <a:r>
              <a:rPr lang="en-US" altLang="ko-KR" sz="1800" b="0"/>
              <a:t>, </a:t>
            </a:r>
            <a:r>
              <a:rPr lang="ko-KR" altLang="en-US" sz="1800" b="0"/>
              <a:t>삭제</a:t>
            </a:r>
            <a:r>
              <a:rPr lang="en-US" altLang="ko-KR" sz="1800" b="0"/>
              <a:t>, </a:t>
            </a:r>
            <a:r>
              <a:rPr lang="ko-KR" altLang="en-US" sz="1800" b="0"/>
              <a:t>업그레이드 등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</a:t>
            </a:r>
            <a:r>
              <a:rPr lang="ko-KR" altLang="en-US" sz="1800" b="0"/>
              <a:t>으로 설치시 </a:t>
            </a:r>
            <a:r>
              <a:rPr lang="en-US" altLang="ko-KR" sz="1800" b="0"/>
              <a:t>node_modules </a:t>
            </a:r>
            <a:r>
              <a:rPr lang="ko-KR" altLang="en-US" sz="1800" b="0"/>
              <a:t>폴더 하위에 폴더단위로 저장됨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사용자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프로젝트를 구성하는 내부 모듈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node_modules </a:t>
            </a:r>
            <a:r>
              <a:rPr lang="ko-KR" altLang="en-US" sz="1800" b="0"/>
              <a:t>폴더 이외의 위치에 저장된 모듈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163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 시스템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 </a:t>
            </a:r>
            <a:r>
              <a:rPr lang="ko-KR" altLang="en-US" sz="2000"/>
              <a:t>모듈 시스템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코어모듈은 최대한 간결함을 유지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 </a:t>
            </a:r>
            <a:r>
              <a:rPr lang="ko-KR" altLang="en-US" sz="1800" b="0"/>
              <a:t>모듈 시스템을 준수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CommonJS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표준</a:t>
            </a:r>
            <a:r>
              <a:rPr lang="en-US" altLang="ko-KR" sz="1800" b="0"/>
              <a:t>(ECMAScript)</a:t>
            </a:r>
            <a:r>
              <a:rPr lang="ko-KR" altLang="en-US" sz="1800" b="0"/>
              <a:t>은 웹브라우저에서 동작하는 </a:t>
            </a:r>
            <a:r>
              <a:rPr lang="en-US" altLang="ko-KR" sz="1800" b="0"/>
              <a:t>API </a:t>
            </a:r>
            <a:r>
              <a:rPr lang="ko-KR" altLang="en-US" sz="1800" b="0"/>
              <a:t>위주로 정의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</a:t>
            </a:r>
            <a:r>
              <a:rPr lang="ko-KR" altLang="en-US" sz="1800" b="0"/>
              <a:t>는 브라우저 밖에서 동작하기 위한 </a:t>
            </a:r>
            <a:r>
              <a:rPr lang="en-US" altLang="ko-KR" sz="1800" b="0"/>
              <a:t>API </a:t>
            </a:r>
            <a:r>
              <a:rPr lang="ko-KR" altLang="en-US" sz="1800" b="0"/>
              <a:t>정의</a:t>
            </a:r>
            <a:r>
              <a:rPr lang="en-US" altLang="ko-KR" sz="1800" b="0"/>
              <a:t>(</a:t>
            </a:r>
            <a:r>
              <a:rPr lang="ko-KR" altLang="en-US" sz="1800" b="0"/>
              <a:t>서버사이드</a:t>
            </a:r>
            <a:r>
              <a:rPr lang="en-US" altLang="ko-KR" sz="1800" b="0"/>
              <a:t>, </a:t>
            </a:r>
            <a:r>
              <a:rPr lang="ko-KR" altLang="en-US" sz="1800" b="0"/>
              <a:t>데스크탑 </a:t>
            </a:r>
            <a:r>
              <a:rPr lang="en-US" altLang="ko-KR" sz="1800" b="0"/>
              <a:t>GUI </a:t>
            </a:r>
            <a:r>
              <a:rPr lang="ko-KR" altLang="en-US" sz="1800" b="0"/>
              <a:t>프로그램 등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binary, encodings, io, fs, sockets </a:t>
            </a:r>
            <a:r>
              <a:rPr lang="ko-KR" altLang="en-US" sz="1800" b="0"/>
              <a:t>등의 스펙을 정의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CommonJS </a:t>
            </a:r>
            <a:r>
              <a:rPr lang="ko-KR" altLang="en-US" sz="2000"/>
              <a:t>모듈 시스템 요구사항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 식별자를 받아서 노출된 </a:t>
            </a:r>
            <a:r>
              <a:rPr lang="en-US" altLang="ko-KR" sz="1800" b="0"/>
              <a:t>API</a:t>
            </a:r>
            <a:r>
              <a:rPr lang="ko-KR" altLang="en-US" sz="1800" b="0"/>
              <a:t>를 반환하는 </a:t>
            </a:r>
            <a:r>
              <a:rPr lang="en-US" altLang="ko-KR" sz="1800" b="0"/>
              <a:t>require </a:t>
            </a:r>
            <a:r>
              <a:rPr lang="ko-KR" altLang="en-US" sz="1800" b="0"/>
              <a:t>함수에 대한 지원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모듈명은 캐릭터 문자열이며</a:t>
            </a:r>
            <a:r>
              <a:rPr lang="en-US" altLang="ko-KR" sz="1800" b="0"/>
              <a:t>, </a:t>
            </a:r>
            <a:r>
              <a:rPr lang="ko-KR" altLang="en-US" sz="1800" b="0"/>
              <a:t>경로 식별을 위해 </a:t>
            </a:r>
            <a:r>
              <a:rPr lang="en-US" altLang="ko-KR" sz="1800" b="0"/>
              <a:t>/</a:t>
            </a:r>
            <a:r>
              <a:rPr lang="ko-KR" altLang="en-US" sz="1800" b="0"/>
              <a:t>를 포함할 수 있음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모듈은 모듈 외부로 노출될 항목을 명시적으로 내보내기 해야함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변수는 모듈에 대해 </a:t>
            </a:r>
            <a:r>
              <a:rPr lang="en-US" altLang="ko-KR" sz="1800" b="0"/>
              <a:t>private</a:t>
            </a:r>
            <a:r>
              <a:rPr lang="ko-KR" altLang="en-US" sz="1800" b="0"/>
              <a:t>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ko-KR" altLang="en-US" sz="1800" b="0" dirty="0" err="1"/>
              <a:t>노드</a:t>
            </a:r>
            <a:r>
              <a:rPr lang="ko-KR" altLang="en-US" sz="1800" b="0" dirty="0"/>
              <a:t> 모듈 관리 시스템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노드</a:t>
            </a:r>
            <a:r>
              <a:rPr lang="ko-KR" altLang="en-US" sz="1800" b="0" dirty="0"/>
              <a:t> </a:t>
            </a:r>
            <a:r>
              <a:rPr lang="ko-KR" altLang="en-US" sz="1800" b="0" dirty="0" err="1"/>
              <a:t>설치시</a:t>
            </a:r>
            <a:r>
              <a:rPr lang="ko-KR" altLang="en-US" sz="1800" b="0" dirty="0"/>
              <a:t> 기본으로 설치됨</a:t>
            </a:r>
            <a:r>
              <a:rPr lang="en-US" altLang="ko-KR" sz="1800" b="0" dirty="0"/>
              <a:t>(0.6.3 </a:t>
            </a:r>
            <a:r>
              <a:rPr lang="ko-KR" altLang="en-US" sz="1800" b="0" dirty="0"/>
              <a:t>이후</a:t>
            </a:r>
            <a:r>
              <a:rPr lang="en-US" altLang="ko-KR" sz="1800" b="0" dirty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확장 모듈 검색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설치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업데이트</a:t>
            </a:r>
            <a:r>
              <a:rPr lang="en-US" altLang="ko-KR" sz="1800" b="0" dirty="0"/>
              <a:t>,</a:t>
            </a:r>
            <a:r>
              <a:rPr lang="ko-KR" altLang="en-US" sz="1800" b="0" dirty="0"/>
              <a:t> 삭제 등의 기능 제공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http://</a:t>
            </a:r>
            <a:r>
              <a:rPr lang="en-US" altLang="ko-KR" sz="1800" b="0" dirty="0" err="1"/>
              <a:t>npmjs.com</a:t>
            </a:r>
            <a:r>
              <a:rPr lang="en-US" altLang="ko-KR" sz="1800" b="0" dirty="0"/>
              <a:t>/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</a:t>
            </a:r>
            <a:r>
              <a:rPr lang="ko-KR" altLang="en-US" sz="2000" dirty="0"/>
              <a:t>주요 명령어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install [</a:t>
            </a:r>
            <a:r>
              <a:rPr lang="ko-KR" altLang="en-US" sz="1800" b="0" dirty="0" err="1"/>
              <a:t>모듈명</a:t>
            </a:r>
            <a:r>
              <a:rPr lang="en-US" altLang="ko-KR" sz="1800" b="0" dirty="0"/>
              <a:t>[@</a:t>
            </a:r>
            <a:r>
              <a:rPr lang="ko-KR" altLang="en-US" sz="1800" b="0" dirty="0"/>
              <a:t>버전</a:t>
            </a:r>
            <a:r>
              <a:rPr lang="en-US" altLang="ko-KR" sz="1800" b="0" dirty="0"/>
              <a:t>]]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uninstall </a:t>
            </a:r>
            <a:r>
              <a:rPr lang="ko-KR" altLang="en-US" sz="1800" b="0" dirty="0" err="1"/>
              <a:t>모듈명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update [</a:t>
            </a:r>
            <a:r>
              <a:rPr lang="ko-KR" altLang="en-US" sz="1800" b="0" dirty="0" err="1"/>
              <a:t>모듈명</a:t>
            </a:r>
            <a:r>
              <a:rPr lang="en-US" altLang="ko-KR" sz="1800" b="0" dirty="0"/>
              <a:t>[@</a:t>
            </a:r>
            <a:r>
              <a:rPr lang="ko-KR" altLang="en-US" sz="1800" b="0" dirty="0"/>
              <a:t>버전</a:t>
            </a:r>
            <a:r>
              <a:rPr lang="en-US" altLang="ko-KR" sz="1800" b="0" dirty="0"/>
              <a:t>]]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</a:t>
            </a:r>
            <a:r>
              <a:rPr lang="en-US" altLang="ko-KR" sz="1800" b="0" dirty="0" smtClean="0"/>
              <a:t>ls [</a:t>
            </a:r>
            <a:r>
              <a:rPr lang="ko-KR" altLang="en-US" sz="1800" b="0" dirty="0" err="1" smtClean="0"/>
              <a:t>모듈명</a:t>
            </a:r>
            <a:r>
              <a:rPr lang="en-US" altLang="ko-KR" sz="1800" b="0" dirty="0" smtClean="0"/>
              <a:t>]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view </a:t>
            </a:r>
            <a:r>
              <a:rPr lang="ko-KR" altLang="en-US" sz="1800" b="0" dirty="0" err="1"/>
              <a:t>모듈명</a:t>
            </a:r>
            <a:r>
              <a:rPr lang="en-US" altLang="ko-KR" sz="1800" b="0" dirty="0"/>
              <a:t>[@</a:t>
            </a:r>
            <a:r>
              <a:rPr lang="ko-KR" altLang="en-US" sz="1800" b="0" dirty="0"/>
              <a:t>버전</a:t>
            </a:r>
            <a:r>
              <a:rPr lang="en-US" altLang="ko-KR" sz="1800" b="0" dirty="0"/>
              <a:t>] [</a:t>
            </a:r>
            <a:r>
              <a:rPr lang="ko-KR" altLang="en-US" sz="1800" b="0" dirty="0"/>
              <a:t>필드</a:t>
            </a:r>
            <a:r>
              <a:rPr lang="en-US" altLang="ko-KR" sz="1800" b="0" dirty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</a:t>
            </a:r>
            <a:r>
              <a:rPr lang="en-US" altLang="ko-KR" sz="1800" b="0" dirty="0" err="1" smtClean="0"/>
              <a:t>init</a:t>
            </a:r>
            <a:endParaRPr lang="en-US" altLang="ko-KR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설치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install [</a:t>
            </a:r>
            <a:r>
              <a:rPr lang="ko-KR" altLang="en-US" sz="1800" b="0"/>
              <a:t>모듈명</a:t>
            </a:r>
            <a:r>
              <a:rPr lang="en-US" altLang="ko-KR" sz="1800" b="0"/>
              <a:t>[@</a:t>
            </a:r>
            <a:r>
              <a:rPr lang="ko-KR" altLang="en-US" sz="1800" b="0"/>
              <a:t>버전</a:t>
            </a:r>
            <a:r>
              <a:rPr lang="en-US" altLang="ko-KR" sz="1800" b="0"/>
              <a:t>]]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버전의 확장모듈을 설치한다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버전 생략 시 최신버전 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 생략 시 </a:t>
            </a:r>
            <a:r>
              <a:rPr lang="en-US" altLang="ko-KR" sz="1800" b="0"/>
              <a:t>package.json</a:t>
            </a:r>
            <a:r>
              <a:rPr lang="ko-KR" altLang="en-US" sz="1800" b="0"/>
              <a:t>의 </a:t>
            </a:r>
            <a:r>
              <a:rPr lang="en-US" altLang="ko-KR" sz="1800" b="0"/>
              <a:t>dependencies </a:t>
            </a:r>
            <a:r>
              <a:rPr lang="ko-KR" altLang="en-US" sz="1800" b="0"/>
              <a:t>항목의 확장 모듈 전체 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이미 설치된 모듈일 경우 삭제하고 지정한 버전으로 재설치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install connect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삭제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uninstall </a:t>
            </a:r>
            <a:r>
              <a:rPr lang="ko-KR" altLang="en-US" sz="1800" b="0"/>
              <a:t>모듈명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삭제한다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uninstall connect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업데이트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update [</a:t>
            </a:r>
            <a:r>
              <a:rPr lang="ko-KR" altLang="en-US" sz="1800" b="0"/>
              <a:t>모듈명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업데이트 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package.json</a:t>
            </a:r>
            <a:r>
              <a:rPr lang="ko-KR" altLang="en-US" sz="1800" b="0"/>
              <a:t>의 </a:t>
            </a:r>
            <a:r>
              <a:rPr lang="en-US" altLang="ko-KR" sz="1800" b="0"/>
              <a:t>dependencies</a:t>
            </a:r>
            <a:r>
              <a:rPr lang="ko-KR" altLang="en-US" sz="1800" b="0"/>
              <a:t>에 정의된 모듈 버전 정보에 따라 업데이트 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update connect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설치된 모듈 확인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ls [</a:t>
            </a:r>
            <a:r>
              <a:rPr lang="ko-KR" altLang="en-US" sz="1800" b="0"/>
              <a:t>모듈명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설치된 확장 모듈 중 지정한 확장모듈의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 생략 시 설치된 모든 확장 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상세 정보는 </a:t>
            </a:r>
            <a:r>
              <a:rPr lang="en-US" altLang="ko-KR" sz="1800" b="0"/>
              <a:t>npm ll</a:t>
            </a:r>
            <a:r>
              <a:rPr lang="ko-KR" altLang="en-US" sz="1800" b="0"/>
              <a:t>로 확인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ls connect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레퍼지토리에서 모듈 확인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view </a:t>
            </a:r>
            <a:r>
              <a:rPr lang="ko-KR" altLang="en-US" sz="1800" b="0"/>
              <a:t>모듈명</a:t>
            </a:r>
            <a:r>
              <a:rPr lang="en-US" altLang="ko-KR" sz="1800" b="0"/>
              <a:t>[@</a:t>
            </a:r>
            <a:r>
              <a:rPr lang="ko-KR" altLang="en-US" sz="1800" b="0"/>
              <a:t>버전</a:t>
            </a:r>
            <a:r>
              <a:rPr lang="en-US" altLang="ko-KR" sz="1800" b="0"/>
              <a:t>] [</a:t>
            </a:r>
            <a:r>
              <a:rPr lang="ko-KR" altLang="en-US" sz="1800" b="0"/>
              <a:t>필드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</a:t>
            </a:r>
            <a:r>
              <a:rPr lang="ko-KR" altLang="en-US" sz="1800" b="0"/>
              <a:t>레퍼지토리에 등록된 모듈 중 지정한 확장모듈의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view connect versions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패키징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init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package.json </a:t>
            </a:r>
            <a:r>
              <a:rPr lang="ko-KR" altLang="en-US" sz="1800" b="0"/>
              <a:t>파일을 생성한다</a:t>
            </a:r>
            <a:r>
              <a:rPr lang="en-US" altLang="ko-KR" sz="1800" b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392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package.json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모듈을 배포할때 필요한 정보를 기술한 설정파일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어플리케이션의 확장모듈 의존성 관리에 필요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텍스트 파일로 직접 작성하거나 </a:t>
            </a:r>
            <a:r>
              <a:rPr lang="en-US" altLang="ko-KR" sz="1800" b="0"/>
              <a:t>npm init </a:t>
            </a:r>
            <a:r>
              <a:rPr lang="ko-KR" altLang="en-US" sz="1800" b="0"/>
              <a:t>명령어로 작성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 </a:t>
            </a:r>
            <a:r>
              <a:rPr lang="ko-KR" altLang="en-US" sz="1800" b="0"/>
              <a:t>스펙 기반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주요 필드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/>
              <a:t>name</a:t>
            </a:r>
            <a:r>
              <a:rPr lang="en-US" altLang="ko-KR" sz="1800" b="0"/>
              <a:t>(</a:t>
            </a:r>
            <a:r>
              <a:rPr lang="ko-KR" altLang="en-US" sz="1800" b="0"/>
              <a:t>필수</a:t>
            </a:r>
            <a:r>
              <a:rPr lang="en-US" altLang="ko-KR" sz="1800" b="0"/>
              <a:t>) - </a:t>
            </a:r>
            <a:r>
              <a:rPr lang="ko-KR" altLang="en-US" sz="1800" b="0"/>
              <a:t>패키지 이름</a:t>
            </a:r>
            <a:r>
              <a:rPr lang="en-US" altLang="ko-KR" sz="1800" b="0"/>
              <a:t>, </a:t>
            </a:r>
            <a:r>
              <a:rPr lang="ko-KR" altLang="en-US" sz="1800" b="0"/>
              <a:t>중앙저장소</a:t>
            </a:r>
            <a:r>
              <a:rPr lang="en-US" altLang="ko-KR" sz="1800" b="0"/>
              <a:t>(http://www.npmjs.com/)</a:t>
            </a:r>
            <a:r>
              <a:rPr lang="ko-KR" altLang="en-US" sz="1800" b="0"/>
              <a:t>에 </a:t>
            </a:r>
            <a:r>
              <a:rPr lang="en-US" altLang="ko-KR" sz="1800" b="0"/>
              <a:t>url</a:t>
            </a:r>
            <a:r>
              <a:rPr lang="ko-KR" altLang="en-US" sz="1800" b="0"/>
              <a:t>로 사용되고 설치할 디렉토리명이 되므로 </a:t>
            </a:r>
            <a:r>
              <a:rPr lang="en-US" altLang="ko-KR" sz="1800" b="0"/>
              <a:t>url</a:t>
            </a:r>
            <a:r>
              <a:rPr lang="ko-KR" altLang="en-US" sz="1800" b="0"/>
              <a:t>이나 디렉토리명으로 사용할 수 있는 이름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/>
              <a:t>version</a:t>
            </a:r>
            <a:r>
              <a:rPr lang="en-US" altLang="ko-KR" sz="1800" b="0"/>
              <a:t>(</a:t>
            </a:r>
            <a:r>
              <a:rPr lang="ko-KR" altLang="en-US" sz="1800" b="0"/>
              <a:t>필수</a:t>
            </a:r>
            <a:r>
              <a:rPr lang="en-US" altLang="ko-KR" sz="1800" b="0"/>
              <a:t>) - </a:t>
            </a:r>
            <a:r>
              <a:rPr lang="ko-KR" altLang="en-US" sz="1800" b="0"/>
              <a:t>패키지 버전</a:t>
            </a:r>
            <a:r>
              <a:rPr lang="en-US" altLang="ko-KR" sz="1800" b="0"/>
              <a:t>, 1.0.3 </a:t>
            </a:r>
            <a:r>
              <a:rPr lang="ko-KR" altLang="en-US" sz="1800" b="0"/>
              <a:t>같은 </a:t>
            </a:r>
            <a:r>
              <a:rPr lang="en-US" altLang="ko-KR" sz="1800" b="0"/>
              <a:t>3</a:t>
            </a:r>
            <a:r>
              <a:rPr lang="ko-KR" altLang="en-US" sz="1800" b="0"/>
              <a:t>단계 버전명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/>
              <a:t>dependencies</a:t>
            </a:r>
            <a:r>
              <a:rPr lang="en-US" altLang="ko-KR" sz="1800" b="0"/>
              <a:t> - </a:t>
            </a:r>
            <a:r>
              <a:rPr lang="ko-KR" altLang="en-US" sz="1800" b="0"/>
              <a:t>패키지가 의존하는 모듈 목록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description - </a:t>
            </a:r>
            <a:r>
              <a:rPr lang="ko-KR" altLang="en-US" sz="1800" b="0"/>
              <a:t>패키지 설명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main - require()</a:t>
            </a:r>
            <a:r>
              <a:rPr lang="ko-KR" altLang="en-US" sz="1800" b="0"/>
              <a:t>에서 로딩할 파일 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repository - </a:t>
            </a:r>
            <a:r>
              <a:rPr lang="ko-KR" altLang="en-US" sz="1800" b="0"/>
              <a:t>소스코드 저장소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keywords - </a:t>
            </a:r>
            <a:r>
              <a:rPr lang="ko-KR" altLang="en-US" sz="1800" b="0"/>
              <a:t>검색어 배열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author - </a:t>
            </a:r>
            <a:r>
              <a:rPr lang="ko-KR" altLang="en-US" sz="1800" b="0"/>
              <a:t>개발자정보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licenses - </a:t>
            </a:r>
            <a:r>
              <a:rPr lang="ko-KR" altLang="en-US" sz="1800" b="0"/>
              <a:t>라이선스 배열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67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>
                <a:solidFill>
                  <a:schemeClr val="bg1"/>
                </a:solidFill>
              </a:rPr>
              <a:t>Semantic Versioning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 marL="457200">
              <a:defRPr sz="28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2pPr>
            <a:lvl3pPr marL="914400">
              <a:defRPr sz="24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맑은 고딕" charset="0"/>
                <a:ea typeface="맑은 고딕" charset="0"/>
                <a:cs typeface="맑은 고딕" charset="0"/>
              </a:defRPr>
            </a:lvl9pPr>
          </a:lstStyle>
          <a:p>
            <a:pPr>
              <a:buFont typeface="맑은 고딕" charset="0"/>
              <a:buChar char="▶"/>
              <a:defRPr/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모듈 버전 표기법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•"/>
              <a:defRPr/>
            </a:pPr>
            <a:r>
              <a:rPr lang="ko-KR" altLang="en-US" sz="1800" b="0" dirty="0">
                <a:latin typeface="+mj-ea"/>
                <a:ea typeface="+mj-ea"/>
              </a:rPr>
              <a:t> 모듈 설치나 업데이트 시 모듈의 특정 버전을 명시할 수 있음</a:t>
            </a:r>
            <a:endParaRPr lang="en-US" altLang="ko-KR" sz="1800" b="0" dirty="0">
              <a:latin typeface="+mj-ea"/>
              <a:ea typeface="+mj-ea"/>
            </a:endParaRPr>
          </a:p>
          <a:p>
            <a:pPr lvl="1">
              <a:buFontTx/>
              <a:buChar char="•"/>
              <a:defRPr/>
            </a:pPr>
            <a:r>
              <a:rPr lang="en-US" altLang="ko-KR" sz="1800" b="0" dirty="0">
                <a:latin typeface="+mj-ea"/>
                <a:ea typeface="+mj-ea"/>
              </a:rPr>
              <a:t> Semantic Versioning 2.0.0 </a:t>
            </a:r>
            <a:r>
              <a:rPr lang="ko-KR" altLang="en-US" sz="1800" b="0" dirty="0">
                <a:latin typeface="+mj-ea"/>
                <a:ea typeface="+mj-ea"/>
              </a:rPr>
              <a:t>명세를 따름</a:t>
            </a:r>
            <a:endParaRPr lang="en-US" altLang="ko-KR" sz="1800" b="0" dirty="0">
              <a:latin typeface="+mj-ea"/>
              <a:ea typeface="+mj-ea"/>
            </a:endParaRPr>
          </a:p>
          <a:p>
            <a:pPr lvl="1">
              <a:buFontTx/>
              <a:buChar char="•"/>
              <a:defRPr/>
            </a:pPr>
            <a:r>
              <a:rPr lang="en-US" altLang="ko-KR" sz="1800" b="0" dirty="0">
                <a:latin typeface="+mj-ea"/>
                <a:ea typeface="+mj-ea"/>
              </a:rPr>
              <a:t> http://semver.org/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 dirty="0">
                <a:latin typeface="+mj-ea"/>
                <a:ea typeface="+mj-ea"/>
              </a:rPr>
              <a:t> </a:t>
            </a:r>
            <a:r>
              <a:rPr lang="ko-KR" altLang="en-US" sz="1800" b="0" dirty="0">
                <a:latin typeface="+mj-ea"/>
                <a:ea typeface="+mj-ea"/>
              </a:rPr>
              <a:t>기술한 조건을 만족하는 버전이 이미 설치되어 있으면 사용하고 없으면 조건을 만족하는 최신 버전을 설치</a:t>
            </a:r>
            <a:endParaRPr lang="en-US" altLang="ko-KR" sz="1800" b="0" dirty="0">
              <a:latin typeface="+mj-ea"/>
              <a:ea typeface="+mj-ea"/>
            </a:endParaRPr>
          </a:p>
          <a:p>
            <a:pPr lvl="1">
              <a:buFontTx/>
              <a:buChar char="•"/>
              <a:defRPr/>
            </a:pPr>
            <a:r>
              <a:rPr lang="en-US" altLang="ko-KR" sz="1800" b="0" dirty="0">
                <a:latin typeface="+mj-ea"/>
                <a:ea typeface="+mj-ea"/>
              </a:rPr>
              <a:t> </a:t>
            </a:r>
            <a:r>
              <a:rPr lang="en-US" altLang="ko-KR" sz="1800" b="0" dirty="0" err="1">
                <a:latin typeface="+mj-ea"/>
                <a:ea typeface="+mj-ea"/>
              </a:rPr>
              <a:t>npm</a:t>
            </a:r>
            <a:r>
              <a:rPr lang="en-US" altLang="ko-KR" sz="1800" b="0" dirty="0">
                <a:latin typeface="+mj-ea"/>
                <a:ea typeface="+mj-ea"/>
              </a:rPr>
              <a:t> </a:t>
            </a:r>
            <a:r>
              <a:rPr lang="ko-KR" altLang="en-US" sz="1800" b="0" dirty="0">
                <a:latin typeface="+mj-ea"/>
                <a:ea typeface="+mj-ea"/>
              </a:rPr>
              <a:t>설치 시 버전을 생략할 경우 </a:t>
            </a:r>
            <a:r>
              <a:rPr lang="en-US" altLang="ko-KR" sz="1800" b="0" dirty="0" err="1">
                <a:latin typeface="+mj-ea"/>
                <a:ea typeface="+mj-ea"/>
              </a:rPr>
              <a:t>package.json</a:t>
            </a:r>
            <a:r>
              <a:rPr lang="ko-KR" altLang="en-US" sz="1800" b="0" dirty="0">
                <a:latin typeface="+mj-ea"/>
                <a:ea typeface="+mj-ea"/>
              </a:rPr>
              <a:t>의 </a:t>
            </a:r>
            <a:r>
              <a:rPr lang="en-US" altLang="ko-KR" sz="1800" b="0" dirty="0">
                <a:latin typeface="+mj-ea"/>
                <a:ea typeface="+mj-ea"/>
              </a:rPr>
              <a:t>dependencies</a:t>
            </a:r>
            <a:r>
              <a:rPr lang="ko-KR" altLang="en-US" sz="1800" b="0" dirty="0">
                <a:latin typeface="+mj-ea"/>
                <a:ea typeface="+mj-ea"/>
              </a:rPr>
              <a:t>의 버전을 따르고 </a:t>
            </a:r>
            <a:r>
              <a:rPr lang="en-US" altLang="ko-KR" sz="1800" b="0" dirty="0">
                <a:latin typeface="+mj-ea"/>
                <a:ea typeface="+mj-ea"/>
              </a:rPr>
              <a:t>dependencies</a:t>
            </a:r>
            <a:r>
              <a:rPr lang="ko-KR" altLang="en-US" sz="1800" b="0" dirty="0">
                <a:latin typeface="+mj-ea"/>
                <a:ea typeface="+mj-ea"/>
              </a:rPr>
              <a:t>가 없으면 최신 버전을 설치</a:t>
            </a:r>
            <a:endParaRPr lang="en-US" altLang="ko-KR" sz="1800" b="0" dirty="0">
              <a:latin typeface="+mj-ea"/>
              <a:ea typeface="+mj-ea"/>
            </a:endParaRPr>
          </a:p>
          <a:p>
            <a:pPr lvl="1">
              <a:buFontTx/>
              <a:buChar char="•"/>
              <a:defRPr/>
            </a:pPr>
            <a:endParaRPr lang="en-US" altLang="ko-KR" sz="1800" b="0" dirty="0">
              <a:latin typeface="+mj-ea"/>
              <a:ea typeface="+mj-ea"/>
            </a:endParaRPr>
          </a:p>
          <a:p>
            <a:pPr>
              <a:buFont typeface="맑은 고딕" charset="0"/>
              <a:buChar char="▶"/>
              <a:defRPr/>
            </a:pPr>
            <a:r>
              <a:rPr lang="en-US" altLang="ko-KR" sz="2000" dirty="0">
                <a:latin typeface="+mj-ea"/>
                <a:ea typeface="+mj-ea"/>
              </a:rPr>
              <a:t> &lt;, &lt;=, &gt;, &gt;=</a:t>
            </a:r>
          </a:p>
          <a:p>
            <a:pPr lvl="1">
              <a:buFontTx/>
              <a:buChar char="•"/>
              <a:defRPr/>
            </a:pPr>
            <a:r>
              <a:rPr lang="ko-KR" altLang="en-US" sz="1800" b="0" dirty="0">
                <a:latin typeface="+mj-ea"/>
                <a:ea typeface="+mj-ea"/>
              </a:rPr>
              <a:t> </a:t>
            </a:r>
            <a:r>
              <a:rPr lang="en-US" altLang="ko-KR" sz="1800" b="0" dirty="0">
                <a:latin typeface="+mj-ea"/>
                <a:ea typeface="+mj-ea"/>
              </a:rPr>
              <a:t>&gt;=1.2.7 </a:t>
            </a:r>
          </a:p>
          <a:p>
            <a:pPr lvl="2">
              <a:defRPr/>
            </a:pPr>
            <a:r>
              <a:rPr lang="en-US" altLang="ko-KR" sz="1800" b="0" dirty="0">
                <a:latin typeface="+mj-ea"/>
                <a:ea typeface="+mj-ea"/>
              </a:rPr>
              <a:t>☞ 1.2.7, 1.2.8, 2.5.3, 1.3.9 (O)</a:t>
            </a:r>
          </a:p>
          <a:p>
            <a:pPr lvl="2">
              <a:defRPr/>
            </a:pPr>
            <a:r>
              <a:rPr lang="en-US" altLang="ko-KR" sz="1800" b="0" dirty="0">
                <a:latin typeface="+mj-ea"/>
                <a:ea typeface="+mj-ea"/>
              </a:rPr>
              <a:t>☞ 1.2.6, 1.1.0 (X)</a:t>
            </a:r>
          </a:p>
          <a:p>
            <a:pPr lvl="1">
              <a:buFontTx/>
              <a:buChar char="•"/>
              <a:defRPr/>
            </a:pPr>
            <a:r>
              <a:rPr lang="en-US" altLang="ko-KR" sz="1800" b="0" dirty="0">
                <a:latin typeface="+mj-ea"/>
                <a:ea typeface="+mj-ea"/>
              </a:rPr>
              <a:t> &gt;=1.2.7 &lt;1.3.0</a:t>
            </a:r>
          </a:p>
          <a:p>
            <a:pPr lvl="2">
              <a:defRPr/>
            </a:pPr>
            <a:r>
              <a:rPr lang="en-US" altLang="ko-KR" sz="1800" b="0" dirty="0">
                <a:latin typeface="+mj-ea"/>
                <a:ea typeface="+mj-ea"/>
              </a:rPr>
              <a:t>☞ 1.2.7, 1.2.8, 1.2.99 (O)</a:t>
            </a:r>
          </a:p>
          <a:p>
            <a:pPr lvl="2">
              <a:defRPr/>
            </a:pPr>
            <a:r>
              <a:rPr lang="en-US" altLang="ko-KR" sz="1800" b="0" dirty="0">
                <a:latin typeface="+mj-ea"/>
                <a:ea typeface="+mj-ea"/>
              </a:rPr>
              <a:t>☞ 1.2.6, 1.3.0, 1.1.0 (X)</a:t>
            </a:r>
          </a:p>
          <a:p>
            <a:pPr lvl="1">
              <a:buFontTx/>
              <a:buChar char="•"/>
              <a:defRPr/>
            </a:pPr>
            <a:endParaRPr lang="en-US" altLang="ko-KR" sz="1800" b="0" dirty="0">
              <a:latin typeface="+mj-ea"/>
              <a:ea typeface="+mj-ea"/>
            </a:endParaRPr>
          </a:p>
          <a:p>
            <a:pPr>
              <a:buFont typeface="맑은 고딕" charset="0"/>
              <a:buChar char="▶"/>
              <a:defRPr/>
            </a:pPr>
            <a:r>
              <a:rPr lang="en-US" altLang="ko-KR" sz="2000" dirty="0">
                <a:latin typeface="+mj-ea"/>
                <a:ea typeface="+mj-ea"/>
              </a:rPr>
              <a:t> ||</a:t>
            </a:r>
          </a:p>
          <a:p>
            <a:pPr lvl="1">
              <a:buFontTx/>
              <a:buChar char="•"/>
              <a:defRPr/>
            </a:pPr>
            <a:r>
              <a:rPr lang="ko-KR" altLang="en-US" sz="1800" b="0" dirty="0">
                <a:latin typeface="+mj-ea"/>
                <a:ea typeface="+mj-ea"/>
              </a:rPr>
              <a:t> </a:t>
            </a:r>
            <a:r>
              <a:rPr lang="en-US" altLang="ko-KR" sz="1800" b="0" dirty="0">
                <a:latin typeface="+mj-ea"/>
                <a:ea typeface="+mj-ea"/>
              </a:rPr>
              <a:t>1.2.7 || &gt;=1.2.9 &lt;2.0.0</a:t>
            </a:r>
          </a:p>
          <a:p>
            <a:pPr lvl="2">
              <a:defRPr/>
            </a:pPr>
            <a:r>
              <a:rPr lang="en-US" altLang="ko-KR" sz="1800" b="0" dirty="0">
                <a:latin typeface="+mj-ea"/>
                <a:ea typeface="+mj-ea"/>
              </a:rPr>
              <a:t>☞ 1.2.7, 1.2.9, 1.4.6 (O)</a:t>
            </a:r>
          </a:p>
          <a:p>
            <a:pPr lvl="2">
              <a:defRPr/>
            </a:pPr>
            <a:r>
              <a:rPr lang="en-US" altLang="ko-KR" sz="1800" b="0" dirty="0">
                <a:latin typeface="+mj-ea"/>
                <a:ea typeface="+mj-ea"/>
              </a:rPr>
              <a:t>☞ 1.2.8, 2.0.0 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59057</TotalTime>
  <Words>2248</Words>
  <Application>Microsoft Office PowerPoint</Application>
  <PresentationFormat>화면 슬라이드 쇼(4:3)</PresentationFormat>
  <Paragraphs>446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ＭＳ Ｐゴシック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student</cp:lastModifiedBy>
  <cp:revision>3510</cp:revision>
  <dcterms:created xsi:type="dcterms:W3CDTF">2010-07-01T07:22:07Z</dcterms:created>
  <dcterms:modified xsi:type="dcterms:W3CDTF">2020-02-10T08:08:20Z</dcterms:modified>
</cp:coreProperties>
</file>