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1" r:id="rId2"/>
    <p:sldId id="256" r:id="rId3"/>
    <p:sldId id="257" r:id="rId4"/>
    <p:sldId id="282" r:id="rId5"/>
    <p:sldId id="291" r:id="rId6"/>
    <p:sldId id="30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7" r:id="rId18"/>
    <p:sldId id="269" r:id="rId19"/>
  </p:sldIdLst>
  <p:sldSz cx="9144000" cy="6858000" type="screen4x3"/>
  <p:notesSz cx="6858000" cy="9144000"/>
  <p:custDataLst>
    <p:tags r:id="rId2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6" autoAdjust="0"/>
    <p:restoredTop sz="94660"/>
  </p:normalViewPr>
  <p:slideViewPr>
    <p:cSldViewPr>
      <p:cViewPr varScale="1">
        <p:scale>
          <a:sx n="66" d="100"/>
          <a:sy n="66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47EFD-509F-4B7C-8EC5-09C951D0D44D}" type="datetimeFigureOut">
              <a:rPr lang="ru-RU" smtClean="0"/>
              <a:pPr/>
              <a:t>06.09.2020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2FDBB-4833-427F-A874-81BA41C49D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9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5B0A-0CC4-414A-86AF-F3248B16D30B}" type="datetimeFigureOut">
              <a:rPr lang="ru-RU" smtClean="0"/>
              <a:pPr/>
              <a:t>06.09.2020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E57-E561-4BF4-B7D6-71A95890F3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5B0A-0CC4-414A-86AF-F3248B16D30B}" type="datetimeFigureOut">
              <a:rPr lang="ru-RU" smtClean="0"/>
              <a:pPr/>
              <a:t>06.09.2020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E57-E561-4BF4-B7D6-71A95890F3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5B0A-0CC4-414A-86AF-F3248B16D30B}" type="datetimeFigureOut">
              <a:rPr lang="ru-RU" smtClean="0"/>
              <a:pPr/>
              <a:t>06.09.2020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E57-E561-4BF4-B7D6-71A95890F3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5B0A-0CC4-414A-86AF-F3248B16D30B}" type="datetimeFigureOut">
              <a:rPr lang="ru-RU" smtClean="0"/>
              <a:pPr/>
              <a:t>06.09.2020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E57-E561-4BF4-B7D6-71A95890F3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5B0A-0CC4-414A-86AF-F3248B16D30B}" type="datetimeFigureOut">
              <a:rPr lang="ru-RU" smtClean="0"/>
              <a:pPr/>
              <a:t>06.09.2020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E57-E561-4BF4-B7D6-71A95890F3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5B0A-0CC4-414A-86AF-F3248B16D30B}" type="datetimeFigureOut">
              <a:rPr lang="ru-RU" smtClean="0"/>
              <a:pPr/>
              <a:t>06.09.2020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E57-E561-4BF4-B7D6-71A95890F3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5B0A-0CC4-414A-86AF-F3248B16D30B}" type="datetimeFigureOut">
              <a:rPr lang="ru-RU" smtClean="0"/>
              <a:pPr/>
              <a:t>06.09.2020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E57-E561-4BF4-B7D6-71A95890F3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5B0A-0CC4-414A-86AF-F3248B16D30B}" type="datetimeFigureOut">
              <a:rPr lang="ru-RU" smtClean="0"/>
              <a:pPr/>
              <a:t>06.09.2020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E57-E561-4BF4-B7D6-71A95890F3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5B0A-0CC4-414A-86AF-F3248B16D30B}" type="datetimeFigureOut">
              <a:rPr lang="ru-RU" smtClean="0"/>
              <a:pPr/>
              <a:t>06.09.2020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E57-E561-4BF4-B7D6-71A95890F3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5B0A-0CC4-414A-86AF-F3248B16D30B}" type="datetimeFigureOut">
              <a:rPr lang="ru-RU" smtClean="0"/>
              <a:pPr/>
              <a:t>06.09.2020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E57-E561-4BF4-B7D6-71A95890F3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5B0A-0CC4-414A-86AF-F3248B16D30B}" type="datetimeFigureOut">
              <a:rPr lang="ru-RU" smtClean="0"/>
              <a:pPr/>
              <a:t>06.09.2020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E57-E561-4BF4-B7D6-71A95890F3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5B0A-0CC4-414A-86AF-F3248B16D30B}" type="datetimeFigureOut">
              <a:rPr lang="ru-RU" smtClean="0"/>
              <a:pPr/>
              <a:t>06.09.2020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7EE57-E561-4BF4-B7D6-71A95890F31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3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uz-Cyrl-UZ" sz="3600" b="1" dirty="0"/>
              <a:t>Ўлчаш – </a:t>
            </a:r>
            <a:r>
              <a:rPr lang="uz-Cyrl-UZ" sz="3600" dirty="0"/>
              <a:t>махсус техник воситалар ёрдамида физик катталиклар қийматларини тажриба йўли билан топиш.</a:t>
            </a:r>
          </a:p>
          <a:p>
            <a:pPr>
              <a:spcBef>
                <a:spcPct val="50000"/>
              </a:spcBef>
            </a:pPr>
            <a:r>
              <a:rPr lang="uz-Cyrl-UZ" sz="3600" b="1" dirty="0"/>
              <a:t>Ўлчаш воситаси</a:t>
            </a:r>
            <a:r>
              <a:rPr lang="uz-Cyrl-UZ" sz="3600" dirty="0"/>
              <a:t> нормалаштирилган метрологик тавсифга эга бўлган ўлчаш асбобидир. Ўлчаш воситаси, ўз </a:t>
            </a:r>
            <a:r>
              <a:rPr lang="uz-Cyrl-UZ" sz="3600" dirty="0" smtClean="0"/>
              <a:t>навба</a:t>
            </a:r>
            <a:r>
              <a:rPr lang="en-US" sz="3600" dirty="0" smtClean="0"/>
              <a:t>-       </a:t>
            </a:r>
            <a:r>
              <a:rPr lang="uz-Cyrl-UZ" sz="3600" dirty="0" smtClean="0"/>
              <a:t>тида</a:t>
            </a:r>
            <a:r>
              <a:rPr lang="uz-Cyrl-UZ" sz="3600" dirty="0"/>
              <a:t>, ўлчов, ўлчаш ўзгартиргичлари, </a:t>
            </a:r>
            <a:r>
              <a:rPr lang="en-US" sz="3600" dirty="0" smtClean="0"/>
              <a:t>        </a:t>
            </a:r>
            <a:r>
              <a:rPr lang="uz-Cyrl-UZ" sz="3600" dirty="0" smtClean="0"/>
              <a:t>ўлчов </a:t>
            </a:r>
            <a:r>
              <a:rPr lang="uz-Cyrl-UZ" sz="3600" dirty="0"/>
              <a:t>асбоблари, ўлчаш ахборот тизими </a:t>
            </a:r>
            <a:r>
              <a:rPr lang="en-US" sz="3600" dirty="0" smtClean="0"/>
              <a:t>       </a:t>
            </a:r>
            <a:r>
              <a:rPr lang="uz-Cyrl-UZ" sz="3600" dirty="0" smtClean="0"/>
              <a:t>ва </a:t>
            </a:r>
            <a:r>
              <a:rPr lang="uz-Cyrl-UZ" sz="3600" dirty="0"/>
              <a:t>ўлчаш қурилмалари каби туркумларга бўлинади.</a:t>
            </a:r>
          </a:p>
        </p:txBody>
      </p:sp>
      <p:pic>
        <p:nvPicPr>
          <p:cNvPr id="6146" name="Picture 2" descr="D:\Азизка\4 курсик\МЕТРОЛОГИЯ\картинки\img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29" y="2780928"/>
            <a:ext cx="1619672" cy="2664296"/>
          </a:xfrm>
          <a:prstGeom prst="rect">
            <a:avLst/>
          </a:prstGeom>
          <a:noFill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0"/>
            <a:ext cx="1736725" cy="114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64305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uz-Cyrl-UZ" sz="3600" b="1" dirty="0"/>
              <a:t>Ўлчов</a:t>
            </a:r>
            <a:r>
              <a:rPr lang="uz-Cyrl-UZ" sz="3600" dirty="0"/>
              <a:t> деб, берилган ўлчамли физик катталикларни қайта тиклаш учун </a:t>
            </a:r>
            <a:r>
              <a:rPr lang="uz-Cyrl-UZ" sz="3600" dirty="0" smtClean="0"/>
              <a:t>мўлжал</a:t>
            </a:r>
            <a:r>
              <a:rPr lang="en-US" sz="3600" dirty="0" smtClean="0"/>
              <a:t>-</a:t>
            </a:r>
            <a:r>
              <a:rPr lang="uz-Cyrl-UZ" sz="3600" dirty="0" smtClean="0"/>
              <a:t>ланган </a:t>
            </a:r>
            <a:r>
              <a:rPr lang="uz-Cyrl-UZ" sz="3600" dirty="0"/>
              <a:t>ўлчаш воситасига айтилади</a:t>
            </a:r>
            <a:r>
              <a:rPr lang="uz-Cyrl-UZ" sz="3600" dirty="0" smtClean="0"/>
              <a:t>.</a:t>
            </a:r>
            <a:endParaRPr lang="en-US" sz="3600" dirty="0" smtClean="0"/>
          </a:p>
          <a:p>
            <a:pPr lvl="0">
              <a:spcBef>
                <a:spcPct val="50000"/>
              </a:spcBef>
              <a:buClr>
                <a:srgbClr val="FE8637"/>
              </a:buClr>
            </a:pPr>
            <a:r>
              <a:rPr lang="uz-Cyrl-UZ" sz="3600" dirty="0" smtClean="0"/>
              <a:t> </a:t>
            </a:r>
            <a:r>
              <a:rPr lang="uz-Cyrl-UZ" sz="3600" b="1" dirty="0" smtClean="0"/>
              <a:t>Ўлчов </a:t>
            </a:r>
            <a:r>
              <a:rPr lang="uz-Cyrl-UZ" sz="3600" b="1" dirty="0"/>
              <a:t>бирлиги</a:t>
            </a:r>
            <a:r>
              <a:rPr lang="uz-Cyrl-UZ" sz="3600" dirty="0"/>
              <a:t> ўлчаш натижаси </a:t>
            </a:r>
            <a:r>
              <a:rPr lang="en-US" sz="3600" dirty="0" smtClean="0"/>
              <a:t>     </a:t>
            </a:r>
            <a:r>
              <a:rPr lang="uz-Cyrl-UZ" sz="3600" dirty="0" smtClean="0"/>
              <a:t>кўрсатилган </a:t>
            </a:r>
            <a:r>
              <a:rPr lang="uz-Cyrl-UZ" sz="3600" dirty="0"/>
              <a:t>бирликда </a:t>
            </a:r>
            <a:r>
              <a:rPr lang="uz-Cyrl-UZ" sz="3600" dirty="0" smtClean="0"/>
              <a:t>ифодалан</a:t>
            </a:r>
            <a:r>
              <a:rPr lang="en-US" sz="3600" dirty="0" smtClean="0"/>
              <a:t>-                   </a:t>
            </a:r>
            <a:r>
              <a:rPr lang="uz-Cyrl-UZ" sz="3600" dirty="0" smtClean="0"/>
              <a:t>ган </a:t>
            </a:r>
            <a:r>
              <a:rPr lang="uz-Cyrl-UZ" sz="3600" dirty="0"/>
              <a:t>ва ўлчаш хатолиги берилган эҳтимолликда маълум </a:t>
            </a:r>
            <a:r>
              <a:rPr lang="uz-Cyrl-UZ" sz="3600" dirty="0" smtClean="0"/>
              <a:t>бўлган</a:t>
            </a:r>
            <a:r>
              <a:rPr lang="en-US" sz="3600" dirty="0" smtClean="0"/>
              <a:t>                    </a:t>
            </a:r>
            <a:r>
              <a:rPr lang="uz-Cyrl-UZ" sz="3600" dirty="0" smtClean="0"/>
              <a:t> </a:t>
            </a:r>
            <a:r>
              <a:rPr lang="uz-Cyrl-UZ" sz="3600" dirty="0"/>
              <a:t>ўлчаш ҳолатидир.</a:t>
            </a:r>
          </a:p>
          <a:p>
            <a:pPr>
              <a:spcBef>
                <a:spcPct val="50000"/>
              </a:spcBef>
            </a:pPr>
            <a:endParaRPr lang="ru-RU" sz="3600" dirty="0"/>
          </a:p>
        </p:txBody>
      </p:sp>
      <p:pic>
        <p:nvPicPr>
          <p:cNvPr id="7170" name="Picture 2" descr="D:\Азизка\4 курсик\МЕТРОЛОГИЯ\картинки\metrologiy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224" y="3717033"/>
            <a:ext cx="2555776" cy="2880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0"/>
            <a:ext cx="1736725" cy="112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9144000" cy="678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spcBef>
                <a:spcPct val="40000"/>
              </a:spcBef>
            </a:pPr>
            <a:r>
              <a:rPr lang="uz-Cyrl-UZ" sz="3200" b="1" dirty="0"/>
              <a:t>Ўлчаш аниқлиги</a:t>
            </a:r>
            <a:r>
              <a:rPr lang="uz-Cyrl-UZ" sz="3200" dirty="0"/>
              <a:t> - бу ўлчаш натижаларини ва ўлчанаётган катталик ҳақиқий қийматининг мос келиш даражасидир.</a:t>
            </a:r>
          </a:p>
          <a:p>
            <a:pPr marL="180975" indent="-180975">
              <a:spcBef>
                <a:spcPct val="40000"/>
              </a:spcBef>
            </a:pPr>
            <a:r>
              <a:rPr lang="uz-Cyrl-UZ" sz="3200" b="1" dirty="0"/>
              <a:t>Ўлчаш хатолиги</a:t>
            </a:r>
            <a:r>
              <a:rPr lang="uz-Cyrl-UZ" sz="3200" dirty="0"/>
              <a:t> ўлчаш натижасининг ўлчанаётган катталикнинг асл қийматидан фарқланишидир</a:t>
            </a:r>
            <a:r>
              <a:rPr lang="uz-Cyrl-UZ" sz="3200" dirty="0" smtClean="0"/>
              <a:t>.</a:t>
            </a:r>
            <a:r>
              <a:rPr lang="uz-Cyrl-UZ" sz="3200" b="1" dirty="0"/>
              <a:t> Физикавий катталикнинг асл қиймати</a:t>
            </a:r>
            <a:r>
              <a:rPr lang="uz-Cyrl-UZ" sz="3200" dirty="0"/>
              <a:t> хатоликлардан </a:t>
            </a:r>
            <a:r>
              <a:rPr lang="ru-RU" sz="3200" dirty="0"/>
              <a:t>х</a:t>
            </a:r>
            <a:r>
              <a:rPr lang="uz-Cyrl-UZ" sz="3200" dirty="0"/>
              <a:t>оли бўлган қийматдир</a:t>
            </a:r>
            <a:r>
              <a:rPr lang="uz-Cyrl-UZ" sz="3200" dirty="0" smtClean="0"/>
              <a:t>.</a:t>
            </a:r>
            <a:r>
              <a:rPr lang="uz-Cyrl-UZ" sz="3200" b="1" dirty="0"/>
              <a:t> Ўлчанаётган катталикнинг ҳақиқий </a:t>
            </a:r>
            <a:r>
              <a:rPr lang="en-US" sz="3200" b="1" dirty="0"/>
              <a:t> </a:t>
            </a:r>
            <a:r>
              <a:rPr lang="en-US" sz="3200" b="1" dirty="0" smtClean="0"/>
              <a:t>          </a:t>
            </a:r>
            <a:r>
              <a:rPr lang="uz-Cyrl-UZ" sz="3200" b="1" dirty="0" smtClean="0"/>
              <a:t>қиймати</a:t>
            </a:r>
            <a:r>
              <a:rPr lang="uz-Cyrl-UZ" sz="3200" dirty="0" smtClean="0"/>
              <a:t> </a:t>
            </a:r>
            <a:r>
              <a:rPr lang="uz-Cyrl-UZ" sz="3200" dirty="0"/>
              <a:t>йўл қўйилган </a:t>
            </a:r>
            <a:r>
              <a:rPr lang="uz-Cyrl-UZ" sz="3200" dirty="0" smtClean="0"/>
              <a:t>хатоликлар</a:t>
            </a:r>
            <a:r>
              <a:rPr lang="en-US" sz="3200" dirty="0" smtClean="0"/>
              <a:t>           </a:t>
            </a:r>
            <a:r>
              <a:rPr lang="uz-Cyrl-UZ" sz="3200" dirty="0" smtClean="0"/>
              <a:t> </a:t>
            </a:r>
            <a:r>
              <a:rPr lang="uz-Cyrl-UZ" sz="3200" dirty="0"/>
              <a:t>таъсирида олинган натижалар қийматидир.</a:t>
            </a:r>
          </a:p>
          <a:p>
            <a:pPr marL="180975" indent="-180975">
              <a:spcBef>
                <a:spcPct val="40000"/>
              </a:spcBef>
            </a:pPr>
            <a:endParaRPr lang="uz-Cyrl-UZ" sz="3200" dirty="0"/>
          </a:p>
          <a:p>
            <a:pPr marL="180975" indent="-180975">
              <a:spcBef>
                <a:spcPct val="40000"/>
              </a:spcBef>
            </a:pPr>
            <a:endParaRPr lang="uz-Cyrl-UZ" sz="3200" dirty="0"/>
          </a:p>
        </p:txBody>
      </p:sp>
      <p:pic>
        <p:nvPicPr>
          <p:cNvPr id="8194" name="Picture 2" descr="D:\Азизка\4 курсик\МЕТРОЛОГИЯ\картинки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2280" y="3861049"/>
            <a:ext cx="2051720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0"/>
            <a:ext cx="1736725" cy="114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57298"/>
            <a:ext cx="9144000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spcBef>
                <a:spcPct val="40000"/>
              </a:spcBef>
            </a:pPr>
            <a:r>
              <a:rPr lang="uz-Cyrl-UZ" sz="3600" b="1" dirty="0" smtClean="0"/>
              <a:t>Ўлчаш объекти</a:t>
            </a:r>
            <a:r>
              <a:rPr lang="uz-Cyrl-UZ" sz="3600" dirty="0" smtClean="0"/>
              <a:t> қиймати ўлчанаётган катталикдир.</a:t>
            </a:r>
            <a:r>
              <a:rPr lang="uz-Cyrl-UZ" sz="3600" b="1" dirty="0"/>
              <a:t> </a:t>
            </a:r>
            <a:r>
              <a:rPr lang="en-US" sz="3600" b="1" dirty="0" smtClean="0"/>
              <a:t>                                              </a:t>
            </a:r>
            <a:r>
              <a:rPr lang="uz-Cyrl-UZ" sz="3600" b="1" dirty="0" smtClean="0"/>
              <a:t>Базавий </a:t>
            </a:r>
            <a:r>
              <a:rPr lang="uz-Cyrl-UZ" sz="3600" b="1" dirty="0"/>
              <a:t>(асос) метрология хизмати</a:t>
            </a:r>
            <a:r>
              <a:rPr lang="uz-Cyrl-UZ" sz="3600" dirty="0"/>
              <a:t> - бу алоқа ва ахборотлаштириш соҳасидаги хизмат бўлиб, </a:t>
            </a:r>
            <a:r>
              <a:rPr lang="uz-Cyrl-UZ" sz="3600" dirty="0" smtClean="0"/>
              <a:t>бириктирилган</a:t>
            </a:r>
            <a:r>
              <a:rPr lang="en-US" sz="3600" dirty="0" smtClean="0"/>
              <a:t>             </a:t>
            </a:r>
            <a:r>
              <a:rPr lang="uz-Cyrl-UZ" sz="3600" dirty="0" smtClean="0"/>
              <a:t> </a:t>
            </a:r>
            <a:r>
              <a:rPr lang="uz-Cyrl-UZ" sz="3600" dirty="0"/>
              <a:t>хўжалик юритувчи </a:t>
            </a:r>
            <a:r>
              <a:rPr lang="uz-Cyrl-UZ" sz="3600" dirty="0" smtClean="0"/>
              <a:t>субъектлар</a:t>
            </a:r>
            <a:r>
              <a:rPr lang="en-US" sz="3600" dirty="0" smtClean="0"/>
              <a:t>-                  </a:t>
            </a:r>
            <a:r>
              <a:rPr lang="uz-Cyrl-UZ" sz="3600" dirty="0" smtClean="0"/>
              <a:t>нинг </a:t>
            </a:r>
            <a:r>
              <a:rPr lang="uz-Cyrl-UZ" sz="3600" dirty="0"/>
              <a:t>метрологик таъминот </a:t>
            </a:r>
            <a:r>
              <a:rPr lang="uz-Cyrl-UZ" sz="3600" dirty="0" smtClean="0"/>
              <a:t>маса</a:t>
            </a:r>
            <a:r>
              <a:rPr lang="en-US" sz="3600" dirty="0" smtClean="0"/>
              <a:t>-           </a:t>
            </a:r>
            <a:r>
              <a:rPr lang="uz-Cyrl-UZ" sz="3600" dirty="0" smtClean="0"/>
              <a:t>лалари </a:t>
            </a:r>
            <a:r>
              <a:rPr lang="uz-Cyrl-UZ" sz="3600" dirty="0"/>
              <a:t>бўйича иш фаолиятини мувофиқлаштирувчи хизмат.</a:t>
            </a:r>
          </a:p>
          <a:p>
            <a:pPr marL="180975" indent="-180975">
              <a:spcBef>
                <a:spcPct val="40000"/>
              </a:spcBef>
            </a:pPr>
            <a:endParaRPr lang="ru-RU" sz="3600" dirty="0"/>
          </a:p>
        </p:txBody>
      </p:sp>
      <p:pic>
        <p:nvPicPr>
          <p:cNvPr id="9218" name="Picture 2" descr="D:\Азизка\4 курсик\МЕТРОЛОГИЯ\картинки\met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240" y="3714752"/>
            <a:ext cx="2411760" cy="2732503"/>
          </a:xfrm>
          <a:prstGeom prst="rect">
            <a:avLst/>
          </a:prstGeom>
          <a:noFill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69" y="0"/>
            <a:ext cx="1736725" cy="112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Азизка\4 курсик\МЕТРОЛОГИЯ\картинки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240" y="3857628"/>
            <a:ext cx="2304256" cy="2774792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107504" y="1824715"/>
            <a:ext cx="892899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lang="uz-Cyrl-UZ" sz="3200" b="1" dirty="0"/>
              <a:t>Давлат метрология назорати</a:t>
            </a:r>
            <a:r>
              <a:rPr lang="uz-Cyrl-UZ" sz="3200" dirty="0"/>
              <a:t> - бу ўлчаш </a:t>
            </a:r>
            <a:r>
              <a:rPr lang="uz-Cyrl-UZ" sz="3200" dirty="0" smtClean="0"/>
              <a:t>восита</a:t>
            </a:r>
            <a:r>
              <a:rPr lang="en-US" sz="3200" dirty="0" smtClean="0"/>
              <a:t>-</a:t>
            </a:r>
            <a:r>
              <a:rPr lang="uz-Cyrl-UZ" sz="3200" dirty="0" smtClean="0"/>
              <a:t>ларининг </a:t>
            </a:r>
            <a:r>
              <a:rPr lang="uz-Cyrl-UZ" sz="3200" dirty="0"/>
              <a:t>тури ва қиёсланиши, сотилиши ва </a:t>
            </a:r>
            <a:r>
              <a:rPr lang="uz-Cyrl-UZ" sz="3200" dirty="0" smtClean="0"/>
              <a:t>улар</a:t>
            </a:r>
            <a:r>
              <a:rPr lang="en-US" sz="3200" dirty="0" smtClean="0"/>
              <a:t>-</a:t>
            </a:r>
            <a:r>
              <a:rPr lang="uz-Cyrl-UZ" sz="3200" dirty="0" smtClean="0"/>
              <a:t>нинг </a:t>
            </a:r>
            <a:r>
              <a:rPr lang="uz-Cyrl-UZ" sz="3200" dirty="0"/>
              <a:t>прокатини лицензиялаш бўйича давлат метрология хизмати органи томонидан амалга ошириладиган фаолиятдир.</a:t>
            </a:r>
          </a:p>
          <a:p>
            <a:pPr>
              <a:spcBef>
                <a:spcPct val="25000"/>
              </a:spcBef>
            </a:pPr>
            <a:r>
              <a:rPr lang="uz-Cyrl-UZ" sz="3200" b="1" dirty="0"/>
              <a:t>Давлат метрология текшируви</a:t>
            </a:r>
            <a:r>
              <a:rPr lang="uz-Cyrl-UZ" sz="3200" dirty="0"/>
              <a:t> - бу давлат метрология хизмати органи томонидан амалга ошириладиган метрология қоидаларига риоя қилиниши текшириш мақсадидаги фаолиятдир.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27500"/>
            <a:ext cx="1736725" cy="109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42985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5000"/>
              </a:spcBef>
            </a:pPr>
            <a:r>
              <a:rPr lang="uz-Cyrl-UZ" sz="3200" b="1" dirty="0"/>
              <a:t>Ўлчаш воситасини калибрлаш</a:t>
            </a:r>
            <a:r>
              <a:rPr lang="uz-Cyrl-UZ" sz="3200" dirty="0"/>
              <a:t> - бу калибрлаш лабораторияси томонидан ўлчаш воситасининг метрологик характеристикаси ҳақиқий </a:t>
            </a:r>
            <a:r>
              <a:rPr lang="uz-Cyrl-UZ" sz="3200" dirty="0" smtClean="0"/>
              <a:t>қийматла</a:t>
            </a:r>
            <a:r>
              <a:rPr lang="en-US" sz="3200" dirty="0" smtClean="0"/>
              <a:t>-</a:t>
            </a:r>
            <a:r>
              <a:rPr lang="uz-Cyrl-UZ" sz="3200" dirty="0" smtClean="0"/>
              <a:t>рини </a:t>
            </a:r>
            <a:r>
              <a:rPr lang="uz-Cyrl-UZ" sz="3200" dirty="0"/>
              <a:t>ва қўлланилишга яроқлилигини аниқлаш ва тасдиқлаш мақсадидаги муолажалар мажмуидир.</a:t>
            </a:r>
          </a:p>
          <a:p>
            <a:pPr>
              <a:spcBef>
                <a:spcPct val="25000"/>
              </a:spcBef>
            </a:pPr>
            <a:r>
              <a:rPr lang="uz-Cyrl-UZ" sz="3200" b="1" dirty="0"/>
              <a:t>Ўлчаш воситаларини қиёслаш</a:t>
            </a:r>
            <a:r>
              <a:rPr lang="uz-Cyrl-UZ" sz="3200" dirty="0"/>
              <a:t> – Ўлчаш </a:t>
            </a:r>
            <a:r>
              <a:rPr lang="uz-Cyrl-UZ" sz="3200" dirty="0" smtClean="0"/>
              <a:t>воситала</a:t>
            </a:r>
            <a:r>
              <a:rPr lang="en-US" sz="3200" dirty="0" smtClean="0"/>
              <a:t>-</a:t>
            </a:r>
            <a:r>
              <a:rPr lang="uz-Cyrl-UZ" sz="3200" dirty="0" smtClean="0"/>
              <a:t>рининг </a:t>
            </a:r>
            <a:r>
              <a:rPr lang="uz-Cyrl-UZ" sz="3200" dirty="0"/>
              <a:t>ўрнатилган техник талабларга мувофиқлигини аниқлаш ва </a:t>
            </a:r>
            <a:r>
              <a:rPr lang="uz-Cyrl-UZ" sz="3200" dirty="0" smtClean="0"/>
              <a:t>тасдиқлаш</a:t>
            </a:r>
            <a:r>
              <a:rPr lang="en-US" sz="3200" dirty="0" smtClean="0"/>
              <a:t>   </a:t>
            </a:r>
            <a:r>
              <a:rPr lang="uz-Cyrl-UZ" sz="3200" dirty="0" smtClean="0"/>
              <a:t> </a:t>
            </a:r>
            <a:r>
              <a:rPr lang="uz-Cyrl-UZ" sz="3200" dirty="0"/>
              <a:t>мақсадида давлат метрологик хизмат </a:t>
            </a:r>
            <a:r>
              <a:rPr lang="en-US" sz="3200" dirty="0" smtClean="0"/>
              <a:t>      </a:t>
            </a:r>
            <a:r>
              <a:rPr lang="uz-Cyrl-UZ" sz="3200" dirty="0" smtClean="0"/>
              <a:t>идоралари </a:t>
            </a:r>
            <a:r>
              <a:rPr lang="uz-Cyrl-UZ" sz="3200" dirty="0"/>
              <a:t>(бошқа ваколатланган идоралар, ташкилотлар) бажарадиган амаллар мажмуи.</a:t>
            </a:r>
            <a:endParaRPr lang="ru-RU" sz="3200" dirty="0"/>
          </a:p>
        </p:txBody>
      </p:sp>
      <p:pic>
        <p:nvPicPr>
          <p:cNvPr id="11266" name="Picture 2" descr="D:\Азизка\4 курсик\МЕТРОЛОГИЯ\картинки\17641-23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6296" y="4000504"/>
            <a:ext cx="1907704" cy="29119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-1"/>
            <a:ext cx="1736725" cy="114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71547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uz-Cyrl-UZ" sz="3600" b="1" dirty="0"/>
              <a:t>Ўлчаш воситаларини метрологик аттестатлаш</a:t>
            </a:r>
            <a:r>
              <a:rPr lang="uz-Cyrl-UZ" sz="3600" dirty="0"/>
              <a:t> – доналаб ишлаб чиқарилган (ёки Ўзбекистон ҳудудига доналаб келтирилган) ўлчаш воситаларининг, уларнинг хоссаларини синчиклаб тадқиқ этиш асосида, қўлланишга ҳуқуқли эканлигини метрологик </a:t>
            </a:r>
            <a:r>
              <a:rPr lang="uz-Cyrl-UZ" sz="3600" dirty="0" smtClean="0"/>
              <a:t>хизмат</a:t>
            </a:r>
            <a:r>
              <a:rPr lang="en-US" sz="3600" dirty="0" smtClean="0"/>
              <a:t>       </a:t>
            </a:r>
            <a:r>
              <a:rPr lang="uz-Cyrl-UZ" sz="3600" dirty="0" smtClean="0"/>
              <a:t> </a:t>
            </a:r>
            <a:r>
              <a:rPr lang="uz-Cyrl-UZ" sz="3600" dirty="0"/>
              <a:t>томонидан тан олиш.</a:t>
            </a:r>
          </a:p>
        </p:txBody>
      </p:sp>
      <p:pic>
        <p:nvPicPr>
          <p:cNvPr id="12290" name="Picture 2" descr="D:\Азизка\4 курсик\МЕТРОЛОГИЯ\картинки\giryk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1610" y="4265610"/>
            <a:ext cx="2592390" cy="2592390"/>
          </a:xfrm>
          <a:prstGeom prst="rect">
            <a:avLst/>
          </a:prstGeom>
          <a:noFill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029" y="34161"/>
            <a:ext cx="1736725" cy="103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60841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uz-Cyrl-UZ" sz="3200" b="1" dirty="0"/>
              <a:t>Метрологик хизматлар, марказлар, лабораторияларни аккредитлаш</a:t>
            </a:r>
            <a:r>
              <a:rPr lang="uz-Cyrl-UZ" sz="3200" dirty="0"/>
              <a:t> – метрологик хизматлар, марказлар, лабораторияларнинг </a:t>
            </a:r>
            <a:r>
              <a:rPr lang="uz-Cyrl-UZ" sz="3200" dirty="0" smtClean="0"/>
              <a:t>ўрнатил</a:t>
            </a:r>
            <a:r>
              <a:rPr lang="en-US" sz="3200" dirty="0" smtClean="0"/>
              <a:t>-   </a:t>
            </a:r>
            <a:r>
              <a:rPr lang="uz-Cyrl-UZ" sz="3200" dirty="0" smtClean="0"/>
              <a:t>ган </a:t>
            </a:r>
            <a:r>
              <a:rPr lang="uz-Cyrl-UZ" sz="3200" dirty="0"/>
              <a:t>аккредитлаш доирасида ўлчашлар бирлилигини таъминлаш бўйича ишларни ўтказишга ҳуқуқлигини расмий тан олиш.</a:t>
            </a:r>
          </a:p>
        </p:txBody>
      </p:sp>
      <p:pic>
        <p:nvPicPr>
          <p:cNvPr id="13314" name="Picture 2" descr="D:\Азизка\4 курсик\МЕТРОЛОГИЯ\картинки\image0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104" y="1214422"/>
            <a:ext cx="3635896" cy="5000660"/>
          </a:xfrm>
          <a:prstGeom prst="rect">
            <a:avLst/>
          </a:prstGeom>
          <a:noFill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0"/>
            <a:ext cx="1736725" cy="114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Азизка\4 курсик\МЕТРОЛОГИЯ\картинки\image0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0504" y="1366822"/>
            <a:ext cx="3635896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73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600" b="1" dirty="0"/>
              <a:t>Юридик шахсларнинг метрологик хизматларини ўлчаш воситаларини калибрлаш ҳуқуқига аккредитлаш</a:t>
            </a:r>
            <a:r>
              <a:rPr lang="uz-Cyrl-UZ" sz="3600" dirty="0"/>
              <a:t> – юридик шахслар метрологик хизматларининг </a:t>
            </a:r>
            <a:r>
              <a:rPr lang="uz-Cyrl-UZ" sz="3600" dirty="0" smtClean="0"/>
              <a:t>ўрна</a:t>
            </a:r>
            <a:r>
              <a:rPr lang="en-US" sz="3600" dirty="0" smtClean="0"/>
              <a:t>-</a:t>
            </a:r>
            <a:r>
              <a:rPr lang="uz-Cyrl-UZ" sz="3600" dirty="0" smtClean="0"/>
              <a:t>тилган </a:t>
            </a:r>
            <a:r>
              <a:rPr lang="uz-Cyrl-UZ" sz="3600" dirty="0"/>
              <a:t>доирада ўлчаш воситаларини калибрлашни ўтказиш </a:t>
            </a:r>
            <a:r>
              <a:rPr lang="uz-Cyrl-UZ" sz="3600" dirty="0" smtClean="0"/>
              <a:t>ҳуқуқини</a:t>
            </a:r>
            <a:r>
              <a:rPr lang="en-US" sz="3600" dirty="0" smtClean="0"/>
              <a:t>             </a:t>
            </a:r>
            <a:r>
              <a:rPr lang="uz-Cyrl-UZ" sz="3600" dirty="0" smtClean="0"/>
              <a:t> </a:t>
            </a:r>
            <a:r>
              <a:rPr lang="uz-Cyrl-UZ" sz="3600" dirty="0"/>
              <a:t>расмий тан олиш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 descr="D:\Азизка\4 курсик\МЕТРОЛОГИЯ\картинки\01b0998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56" y="4204399"/>
            <a:ext cx="2714644" cy="2389309"/>
          </a:xfrm>
          <a:prstGeom prst="rect">
            <a:avLst/>
          </a:prstGeom>
          <a:noFill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0"/>
            <a:ext cx="1736725" cy="112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1142984"/>
            <a:ext cx="5006360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1-маъруза</a:t>
            </a:r>
          </a:p>
          <a:p>
            <a:pPr algn="ctr"/>
            <a:r>
              <a:rPr lang="ru-RU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МС ВА С </a:t>
            </a:r>
            <a:r>
              <a:rPr lang="ru-RU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ФанИнинг</a:t>
            </a:r>
            <a:r>
              <a:rPr lang="ru-RU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мақсадИ ва</a:t>
            </a:r>
            <a:r>
              <a:rPr lang="ru-RU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метрология б</a:t>
            </a:r>
            <a:r>
              <a:rPr lang="uz-Cyrl-UZ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ўйича </a:t>
            </a:r>
            <a:r>
              <a:rPr lang="ru-RU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Асосий</a:t>
            </a:r>
            <a:r>
              <a:rPr lang="ru-RU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атамалар</a:t>
            </a:r>
            <a:r>
              <a:rPr lang="ru-RU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ru-RU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 descr="D:\Азизка\4 курсик\МЕТРОЛОГИЯ\картинки\image_gallery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4048" y="1214422"/>
            <a:ext cx="3960440" cy="4989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502" y="51466"/>
            <a:ext cx="1736725" cy="1091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00108"/>
            <a:ext cx="914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 indent="-514350"/>
            <a:endParaRPr lang="ru-RU" sz="4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4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Азизка\4 курсик\МЕТРОЛОГИЯ\картинки\276511_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3" y="3016277"/>
            <a:ext cx="3571868" cy="3341681"/>
          </a:xfrm>
          <a:prstGeom prst="rect">
            <a:avLst/>
          </a:prstGeom>
          <a:noFill/>
        </p:spPr>
      </p:pic>
      <p:pic>
        <p:nvPicPr>
          <p:cNvPr id="4" name="Picture 2" descr="D:\Азизка\4 курсик\МЕТРОЛОГИЯ\картинки\276511_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1880" y="3000372"/>
            <a:ext cx="5652120" cy="3341681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00034" y="1357298"/>
            <a:ext cx="814393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z-Latn-UZ" altLang="en-US" sz="4000" dirty="0" smtClean="0"/>
              <a:t>Режа</a:t>
            </a:r>
            <a:r>
              <a:rPr lang="ru-RU" altLang="en-US" sz="4000" dirty="0" smtClean="0"/>
              <a:t>:</a:t>
            </a:r>
          </a:p>
          <a:p>
            <a:r>
              <a:rPr lang="ru-RU" altLang="en-US" sz="3200" dirty="0" smtClean="0"/>
              <a:t>1. </a:t>
            </a:r>
            <a:r>
              <a:rPr lang="uz-Latn-UZ" altLang="en-US" sz="3200" dirty="0" smtClean="0"/>
              <a:t>Фаннинг мақсад ва вазифалари</a:t>
            </a:r>
            <a:r>
              <a:rPr lang="ru-RU" altLang="en-US" sz="3200" dirty="0" smtClean="0"/>
              <a:t>.</a:t>
            </a:r>
          </a:p>
          <a:p>
            <a:r>
              <a:rPr lang="ru-RU" altLang="en-US" sz="3200" dirty="0" smtClean="0"/>
              <a:t>2. </a:t>
            </a:r>
            <a:r>
              <a:rPr lang="uz-Latn-UZ" altLang="en-US" sz="3200" dirty="0" smtClean="0"/>
              <a:t>Метрология бўйича асосий атама ва тушунчалар</a:t>
            </a:r>
            <a:r>
              <a:rPr lang="ru-RU" altLang="en-US" sz="3200" dirty="0" smtClean="0"/>
              <a:t>.</a:t>
            </a:r>
          </a:p>
          <a:p>
            <a:endParaRPr lang="ru-RU" altLang="en-US" sz="16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561" y="39763"/>
            <a:ext cx="1733550" cy="108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z-Latn-UZ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Назорат </a:t>
            </a:r>
            <a:r>
              <a:rPr lang="ru-R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саволлар</a:t>
            </a:r>
            <a:endParaRPr lang="ru-RU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</a:t>
            </a:r>
            <a:r>
              <a:rPr lang="ru-R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Уйга</a:t>
            </a:r>
            <a:r>
              <a:rPr lang="ru-R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вазифа</a:t>
            </a:r>
            <a:r>
              <a:rPr lang="ru-R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ru-RU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643050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arenR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Метрология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фани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нимани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ўргатади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arenR"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Метрологиянинг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қандай бўлим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lvl="0" indent="-457200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    лари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мавжуд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3) Физик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катталик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деганда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нимани</a:t>
            </a:r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тушунасиз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4) СИ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системасининг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асосий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бирликлари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 smtClean="0">
                <a:latin typeface="Times New Roman" pitchFamily="18" charset="0"/>
                <a:cs typeface="Times New Roman" pitchFamily="18" charset="0"/>
              </a:rPr>
              <a:t>қайсилар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 descr="D:\Азизка\4 курсик\МЕТРОЛОГИЯ\картинки\image0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1425" y="2643182"/>
            <a:ext cx="1552575" cy="2095500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029" y="183087"/>
            <a:ext cx="1736725" cy="114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25689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5)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Қиёслаш деганда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нимани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тушунасиз</a:t>
            </a:r>
            <a:r>
              <a:rPr lang="uz-Latn-UZ" sz="36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6) </a:t>
            </a:r>
            <a:r>
              <a:rPr lang="uz-Cyrl-UZ" sz="3600" dirty="0" smtClean="0">
                <a:latin typeface="Times New Roman" pitchFamily="18" charset="0"/>
                <a:cs typeface="Times New Roman" pitchFamily="18" charset="0"/>
              </a:rPr>
              <a:t>Ўлчаш ва ўлчов сўзига таъриф беринг.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7) Физик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катталик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физик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катталикнинг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қиймати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ва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катталикнинг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ўлчами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57200" indent="-45720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8)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Аттестатлаш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аккредитлаш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сўзларига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таъриф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беринг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/>
            <a:r>
              <a:rPr lang="uz-Cyrl-UZ" sz="3600" dirty="0" smtClean="0">
                <a:latin typeface="Times New Roman" pitchFamily="18" charset="0"/>
                <a:cs typeface="Times New Roman" pitchFamily="18" charset="0"/>
              </a:rPr>
              <a:t>9) Давлат назоратини ким тамондан амалга оширилади</a:t>
            </a:r>
            <a:r>
              <a:rPr lang="uz-Latn-UZ" sz="36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032" y="0"/>
            <a:ext cx="1736725" cy="105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500174"/>
            <a:ext cx="4857784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z-Latn-UZ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МС ва С фанининг асосий мақсади</a:t>
            </a:r>
            <a:r>
              <a:rPr lang="ru-RU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6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 descr="D:\Азизка\4 курсик\МЕТРОЛОГИЯ\картинки\image_galle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571612"/>
            <a:ext cx="3619509" cy="4491146"/>
          </a:xfrm>
          <a:prstGeom prst="rect">
            <a:avLst/>
          </a:prstGeom>
          <a:noFill/>
        </p:spPr>
      </p:pic>
      <p:pic>
        <p:nvPicPr>
          <p:cNvPr id="4" name="Picture 4" descr="D:\Азизка\4 курсик\МЕТРОЛОГИЯ\картинки\image_galle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080" y="1510587"/>
            <a:ext cx="3619509" cy="4491146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58088"/>
            <a:ext cx="1736725" cy="1066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7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737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/>
            <a:r>
              <a:rPr lang="uz-Cyrl-UZ" sz="2800" b="1" dirty="0" smtClean="0"/>
              <a:t>Метрология</a:t>
            </a:r>
            <a:r>
              <a:rPr lang="uz-Cyrl-UZ" sz="2800" b="1" dirty="0"/>
              <a:t>, стандартлаштириш </a:t>
            </a:r>
            <a:r>
              <a:rPr lang="uz-Cyrl-UZ" sz="2800" b="1" dirty="0" smtClean="0"/>
              <a:t>ва</a:t>
            </a:r>
            <a:r>
              <a:rPr lang="uz-Latn-UZ" sz="2800" b="1" dirty="0" smtClean="0"/>
              <a:t> </a:t>
            </a:r>
            <a:r>
              <a:rPr lang="uz-Cyrl-UZ" sz="2800" b="1" dirty="0" smtClean="0"/>
              <a:t>сертификатлаштириш</a:t>
            </a:r>
            <a:r>
              <a:rPr lang="uz-Latn-UZ" sz="2800" b="1" dirty="0" smtClean="0"/>
              <a:t> </a:t>
            </a:r>
          </a:p>
          <a:p>
            <a:pPr lvl="1" indent="-457200"/>
            <a:r>
              <a:rPr lang="uz-Cyrl-UZ" sz="2800" b="1" dirty="0" smtClean="0"/>
              <a:t>фанини </a:t>
            </a:r>
            <a:r>
              <a:rPr lang="uz-Cyrl-UZ" sz="2800" b="1" dirty="0"/>
              <a:t>ўрганишдан мақсад: </a:t>
            </a:r>
            <a:r>
              <a:rPr lang="uz-Cyrl-UZ" sz="2800" dirty="0"/>
              <a:t>талабаларда </a:t>
            </a:r>
            <a:r>
              <a:rPr lang="uz-Cyrl-UZ" sz="2800" dirty="0" smtClean="0"/>
              <a:t>А</a:t>
            </a:r>
            <a:r>
              <a:rPr lang="uz-Latn-UZ" sz="2800" dirty="0" smtClean="0"/>
              <a:t>хборотлаш</a:t>
            </a:r>
            <a:r>
              <a:rPr lang="en-US" sz="2800" dirty="0"/>
              <a:t>-</a:t>
            </a:r>
            <a:r>
              <a:rPr lang="uz-Latn-UZ" sz="2800" dirty="0" smtClean="0"/>
              <a:t> </a:t>
            </a:r>
          </a:p>
          <a:p>
            <a:pPr lvl="1" indent="-457200"/>
            <a:r>
              <a:rPr lang="uz-Cyrl-UZ" sz="2800" dirty="0" smtClean="0"/>
              <a:t>тириш </a:t>
            </a:r>
            <a:r>
              <a:rPr lang="uz-Cyrl-UZ" sz="2800" dirty="0"/>
              <a:t>ва </a:t>
            </a:r>
            <a:r>
              <a:rPr lang="uz-Cyrl-UZ" sz="2800" dirty="0" smtClean="0"/>
              <a:t>теле</a:t>
            </a:r>
            <a:r>
              <a:rPr lang="ru-RU" sz="2800" dirty="0" smtClean="0"/>
              <a:t>к</a:t>
            </a:r>
            <a:r>
              <a:rPr lang="uz-Cyrl-UZ" sz="2800" dirty="0" smtClean="0"/>
              <a:t>оммуникация </a:t>
            </a:r>
            <a:r>
              <a:rPr lang="uz-Cyrl-UZ" sz="2800" dirty="0"/>
              <a:t>технологиялари </a:t>
            </a:r>
            <a:r>
              <a:rPr lang="uz-Cyrl-UZ" sz="2800" dirty="0" smtClean="0"/>
              <a:t>соҳасида</a:t>
            </a:r>
          </a:p>
          <a:p>
            <a:pPr lvl="1" indent="-457200"/>
            <a:r>
              <a:rPr lang="uz-Cyrl-UZ" sz="2800" dirty="0" smtClean="0"/>
              <a:t> телекоммуникация </a:t>
            </a:r>
            <a:r>
              <a:rPr lang="uz-Cyrl-UZ" sz="2800" dirty="0"/>
              <a:t>хизматларини кўрсатиш </a:t>
            </a:r>
            <a:r>
              <a:rPr lang="uz-Cyrl-UZ" sz="2800" dirty="0" smtClean="0"/>
              <a:t>билан </a:t>
            </a:r>
            <a:r>
              <a:rPr lang="uz-Cyrl-UZ" sz="2800" dirty="0"/>
              <a:t>боғлиқ </a:t>
            </a:r>
            <a:endParaRPr lang="uz-Cyrl-UZ" sz="2800" dirty="0" smtClean="0"/>
          </a:p>
          <a:p>
            <a:pPr lvl="1" indent="-457200"/>
            <a:r>
              <a:rPr lang="uz-Cyrl-UZ" sz="2800" dirty="0" smtClean="0"/>
              <a:t>бўлган </a:t>
            </a:r>
            <a:r>
              <a:rPr lang="uz-Cyrl-UZ" sz="2800" dirty="0"/>
              <a:t>метрологик таъминот масалалари</a:t>
            </a:r>
            <a:r>
              <a:rPr lang="uz-Cyrl-UZ" sz="2800" dirty="0" smtClean="0"/>
              <a:t>, стандартлашти-</a:t>
            </a:r>
          </a:p>
          <a:p>
            <a:pPr lvl="1" indent="-457200"/>
            <a:r>
              <a:rPr lang="uz-Cyrl-UZ" sz="2800" dirty="0" smtClean="0"/>
              <a:t>риш </a:t>
            </a:r>
            <a:r>
              <a:rPr lang="uz-Cyrl-UZ" sz="2800" dirty="0"/>
              <a:t>ишлари ва </a:t>
            </a:r>
            <a:r>
              <a:rPr lang="uz-Cyrl-UZ" sz="2800" dirty="0" smtClean="0"/>
              <a:t>сертификатлаштириш билан </a:t>
            </a:r>
            <a:r>
              <a:rPr lang="uz-Cyrl-UZ" sz="2800" dirty="0"/>
              <a:t>боғлиқ </a:t>
            </a:r>
            <a:r>
              <a:rPr lang="uz-Cyrl-UZ" sz="2800" dirty="0" smtClean="0"/>
              <a:t>бўлган</a:t>
            </a:r>
          </a:p>
          <a:p>
            <a:pPr lvl="1" indent="-457200"/>
            <a:r>
              <a:rPr lang="uz-Cyrl-UZ" sz="2800" dirty="0" smtClean="0"/>
              <a:t> </a:t>
            </a:r>
            <a:r>
              <a:rPr lang="uz-Cyrl-UZ" sz="2800" dirty="0"/>
              <a:t>тадбирларни ўрганиш, </a:t>
            </a:r>
            <a:r>
              <a:rPr lang="uz-Cyrl-UZ" sz="2800" dirty="0" smtClean="0"/>
              <a:t>ҳамда</a:t>
            </a:r>
            <a:endParaRPr lang="uz-Latn-UZ" sz="2800" dirty="0" smtClean="0"/>
          </a:p>
          <a:p>
            <a:pPr lvl="1" indent="-457200"/>
            <a:r>
              <a:rPr lang="uz-Cyrl-UZ" sz="2800" dirty="0" smtClean="0"/>
              <a:t> </a:t>
            </a:r>
            <a:r>
              <a:rPr lang="uz-Cyrl-UZ" sz="2800" dirty="0"/>
              <a:t>меъёрий-техник ҳужжатлар ва </a:t>
            </a:r>
            <a:r>
              <a:rPr lang="uz-Cyrl-UZ" sz="2800" dirty="0" smtClean="0"/>
              <a:t>соҳа </a:t>
            </a:r>
            <a:endParaRPr lang="uz-Latn-UZ" sz="2800" dirty="0" smtClean="0"/>
          </a:p>
          <a:p>
            <a:pPr lvl="1" indent="-457200"/>
            <a:r>
              <a:rPr lang="uz-Cyrl-UZ" sz="2800" dirty="0" smtClean="0"/>
              <a:t>стандартлари </a:t>
            </a:r>
            <a:r>
              <a:rPr lang="uz-Cyrl-UZ" sz="2800" dirty="0"/>
              <a:t>билан ишлаш </a:t>
            </a:r>
            <a:r>
              <a:rPr lang="uz-Cyrl-UZ" sz="2800" dirty="0" smtClean="0"/>
              <a:t>борасида</a:t>
            </a:r>
            <a:endParaRPr lang="uz-Latn-UZ" sz="2800" dirty="0" smtClean="0"/>
          </a:p>
          <a:p>
            <a:pPr lvl="1" indent="-457200"/>
            <a:r>
              <a:rPr lang="uz-Cyrl-UZ" sz="2800" dirty="0" smtClean="0"/>
              <a:t> </a:t>
            </a:r>
            <a:r>
              <a:rPr lang="uz-Cyrl-UZ" sz="2800" dirty="0"/>
              <a:t>етарли билим ва малакаларни ҳосил </a:t>
            </a:r>
            <a:endParaRPr lang="uz-Latn-UZ" sz="2800" dirty="0" smtClean="0"/>
          </a:p>
          <a:p>
            <a:pPr lvl="1" indent="-457200"/>
            <a:r>
              <a:rPr lang="uz-Cyrl-UZ" sz="2800" dirty="0" smtClean="0"/>
              <a:t>қилишдир</a:t>
            </a:r>
            <a:r>
              <a:rPr lang="uz-Cyrl-UZ" sz="2800" dirty="0"/>
              <a:t>.</a:t>
            </a:r>
            <a:r>
              <a:rPr lang="ru-RU" sz="2800" dirty="0"/>
              <a:t> </a:t>
            </a:r>
            <a:endParaRPr lang="en-US" sz="2800" dirty="0"/>
          </a:p>
          <a:p>
            <a:pPr lvl="1" indent="-457200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D:\Азизка\4 курсик\МЕТРОЛОГИЯ\картинки\im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8144" y="4005064"/>
            <a:ext cx="3275857" cy="2523119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0"/>
            <a:ext cx="1736725" cy="105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500174"/>
            <a:ext cx="4857784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spcBef>
                <a:spcPct val="50000"/>
              </a:spcBef>
            </a:pPr>
            <a:r>
              <a:rPr lang="uz-Cyrl-UZ" sz="3600" dirty="0"/>
              <a:t>Асосий вазифаси эса талабаларга "Метрология, стандартлаштириш ва сертификатлаштириш" асослари бўйича мукаммал билим беришдир.</a:t>
            </a:r>
            <a:endParaRPr lang="ru-RU" sz="3600" dirty="0"/>
          </a:p>
        </p:txBody>
      </p:sp>
      <p:pic>
        <p:nvPicPr>
          <p:cNvPr id="4100" name="Picture 4" descr="D:\Азизка\4 курсик\МЕТРОЛОГИЯ\картинки\image_galle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571612"/>
            <a:ext cx="3619509" cy="4491146"/>
          </a:xfrm>
          <a:prstGeom prst="rect">
            <a:avLst/>
          </a:prstGeom>
          <a:noFill/>
        </p:spPr>
      </p:pic>
      <p:pic>
        <p:nvPicPr>
          <p:cNvPr id="4" name="Picture 4" descr="D:\Азизка\4 курсик\МЕТРОЛОГИЯ\картинки\image_galle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080" y="1412776"/>
            <a:ext cx="3619509" cy="4491146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34160"/>
            <a:ext cx="1736725" cy="1090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5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uz-Cyrl-UZ" sz="3600" b="1" dirty="0"/>
              <a:t>Метрология</a:t>
            </a:r>
            <a:r>
              <a:rPr lang="uz-Cyrl-UZ" sz="3600" dirty="0"/>
              <a:t> – Ўлчашлар, уларнинг </a:t>
            </a:r>
            <a:r>
              <a:rPr lang="uz-Latn-UZ" sz="3600" dirty="0" smtClean="0"/>
              <a:t>ягона </a:t>
            </a:r>
            <a:r>
              <a:rPr lang="uz-Cyrl-UZ" sz="3600" dirty="0" smtClean="0"/>
              <a:t>бирли</a:t>
            </a:r>
            <a:r>
              <a:rPr lang="uz-Latn-UZ" sz="3600" dirty="0" smtClean="0"/>
              <a:t>кда бўлишини</a:t>
            </a:r>
            <a:r>
              <a:rPr lang="uz-Cyrl-UZ" sz="3600" dirty="0" smtClean="0"/>
              <a:t> </a:t>
            </a:r>
            <a:r>
              <a:rPr lang="uz-Cyrl-UZ" sz="3600" dirty="0"/>
              <a:t>таъминлаш </a:t>
            </a:r>
            <a:r>
              <a:rPr lang="uz-Latn-UZ" sz="3600" dirty="0" smtClean="0"/>
              <a:t>усул</a:t>
            </a:r>
            <a:r>
              <a:rPr lang="uz-Cyrl-UZ" sz="3600" dirty="0" smtClean="0"/>
              <a:t>лари </a:t>
            </a:r>
            <a:r>
              <a:rPr lang="uz-Cyrl-UZ" sz="3600" dirty="0"/>
              <a:t>ва </a:t>
            </a:r>
            <a:r>
              <a:rPr lang="uz-Cyrl-UZ" sz="3600" dirty="0" smtClean="0"/>
              <a:t>воситалари</a:t>
            </a:r>
            <a:r>
              <a:rPr lang="uz-Latn-UZ" sz="3600" dirty="0" smtClean="0"/>
              <a:t>, хамда</a:t>
            </a:r>
            <a:r>
              <a:rPr lang="uz-Cyrl-UZ" sz="3600" dirty="0" smtClean="0"/>
              <a:t> </a:t>
            </a:r>
            <a:r>
              <a:rPr lang="uz-Cyrl-UZ" sz="3600" dirty="0"/>
              <a:t>талаб этилган аниқликка эришиш </a:t>
            </a:r>
            <a:r>
              <a:rPr lang="uz-Latn-UZ" sz="3600" dirty="0" smtClean="0"/>
              <a:t>йўл</a:t>
            </a:r>
            <a:r>
              <a:rPr lang="uz-Cyrl-UZ" sz="3600" dirty="0" smtClean="0"/>
              <a:t>лари </a:t>
            </a:r>
            <a:r>
              <a:rPr lang="uz-Latn-UZ" sz="3600" dirty="0" smtClean="0"/>
              <a:t>хақ</a:t>
            </a:r>
            <a:r>
              <a:rPr lang="uz-Cyrl-UZ" sz="3600" dirty="0" smtClean="0"/>
              <a:t>идаги </a:t>
            </a:r>
            <a:r>
              <a:rPr lang="uz-Cyrl-UZ" sz="3600" dirty="0"/>
              <a:t>фан.</a:t>
            </a:r>
          </a:p>
          <a:p>
            <a:pPr>
              <a:spcBef>
                <a:spcPct val="50000"/>
              </a:spcBef>
            </a:pPr>
            <a:r>
              <a:rPr lang="uz-Cyrl-UZ" sz="3200" b="1" dirty="0"/>
              <a:t>Ўлчашлар бирлилиги</a:t>
            </a:r>
            <a:r>
              <a:rPr lang="uz-Cyrl-UZ" sz="3200" dirty="0"/>
              <a:t> </a:t>
            </a:r>
            <a:r>
              <a:rPr lang="uz-Cyrl-UZ" sz="3200" dirty="0" smtClean="0"/>
              <a:t>–Ўлчашларнинг </a:t>
            </a:r>
            <a:r>
              <a:rPr lang="uz-Latn-UZ" sz="3200" dirty="0" smtClean="0"/>
              <a:t>     </a:t>
            </a:r>
            <a:r>
              <a:rPr lang="uz-Cyrl-UZ" sz="3200" dirty="0" smtClean="0"/>
              <a:t>натижалари </a:t>
            </a:r>
            <a:r>
              <a:rPr lang="uz-Cyrl-UZ" sz="3200" dirty="0"/>
              <a:t>қонунлаштирилган </a:t>
            </a:r>
            <a:r>
              <a:rPr lang="uz-Cyrl-UZ" sz="3200" dirty="0" smtClean="0"/>
              <a:t>бир</a:t>
            </a:r>
            <a:r>
              <a:rPr lang="en-US" sz="3200" dirty="0"/>
              <a:t>-</a:t>
            </a:r>
            <a:r>
              <a:rPr lang="uz-Latn-UZ" sz="3200" dirty="0" smtClean="0"/>
              <a:t>           </a:t>
            </a:r>
            <a:r>
              <a:rPr lang="uz-Cyrl-UZ" sz="3200" dirty="0" smtClean="0"/>
              <a:t>ликларда </a:t>
            </a:r>
            <a:r>
              <a:rPr lang="uz-Cyrl-UZ" sz="3200" dirty="0"/>
              <a:t>ифодаланган ва </a:t>
            </a:r>
            <a:r>
              <a:rPr lang="uz-Cyrl-UZ" sz="3200" dirty="0" smtClean="0"/>
              <a:t>ўлчашлар</a:t>
            </a:r>
            <a:r>
              <a:rPr lang="en-US" sz="3200" dirty="0" smtClean="0"/>
              <a:t>-                     </a:t>
            </a:r>
            <a:r>
              <a:rPr lang="uz-Cyrl-UZ" sz="3200" dirty="0" smtClean="0"/>
              <a:t>нинг </a:t>
            </a:r>
            <a:r>
              <a:rPr lang="uz-Cyrl-UZ" sz="3200" dirty="0"/>
              <a:t>хатоликлари берилган </a:t>
            </a:r>
            <a:r>
              <a:rPr lang="uz-Cyrl-UZ" sz="3200" dirty="0" smtClean="0"/>
              <a:t>эҳтимол</a:t>
            </a:r>
            <a:r>
              <a:rPr lang="en-US" sz="3200" dirty="0" smtClean="0"/>
              <a:t>-                      </a:t>
            </a:r>
            <a:r>
              <a:rPr lang="uz-Cyrl-UZ" sz="3200" dirty="0" smtClean="0"/>
              <a:t>лик </a:t>
            </a:r>
            <a:r>
              <a:rPr lang="uz-Cyrl-UZ" sz="3200" dirty="0"/>
              <a:t>билан маълум бўлган ҳолат</a:t>
            </a:r>
            <a:r>
              <a:rPr lang="uz-Cyrl-UZ" sz="3200" dirty="0" smtClean="0"/>
              <a:t>.</a:t>
            </a:r>
            <a:endParaRPr lang="uz-Cyrl-UZ" sz="3200" dirty="0"/>
          </a:p>
        </p:txBody>
      </p:sp>
      <p:pic>
        <p:nvPicPr>
          <p:cNvPr id="5122" name="Picture 2" descr="D:\Азизка\4 курсик\МЕТРОЛОГИЯ\картинки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0232" y="2996952"/>
            <a:ext cx="2324179" cy="3456384"/>
          </a:xfrm>
          <a:prstGeom prst="rect">
            <a:avLst/>
          </a:prstGeom>
          <a:noFill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-1"/>
            <a:ext cx="1736725" cy="114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f321968e60494078271a38ed868fee14986fd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618</Words>
  <Application>Microsoft Office PowerPoint</Application>
  <PresentationFormat>Экран (4:3)</PresentationFormat>
  <Paragraphs>50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Пользователь</cp:lastModifiedBy>
  <cp:revision>63</cp:revision>
  <dcterms:created xsi:type="dcterms:W3CDTF">2014-03-04T15:24:05Z</dcterms:created>
  <dcterms:modified xsi:type="dcterms:W3CDTF">2020-09-06T08:57:38Z</dcterms:modified>
</cp:coreProperties>
</file>