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73" r:id="rId7"/>
    <p:sldId id="26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701C8-2C97-C5E2-FDB1-C84EADE19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52" y="1088917"/>
            <a:ext cx="7766936" cy="1646302"/>
          </a:xfrm>
        </p:spPr>
        <p:txBody>
          <a:bodyPr/>
          <a:lstStyle/>
          <a:p>
            <a:pPr algn="ctr"/>
            <a:r>
              <a:rPr lang="uz-Cyrl-UZ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Avtomatlashtirilgan axborot tizimlari va raqamli boshqaruv texnologiyalari. Korxonani boshqarish tizimi. Predmet sohasini axborotlashtirish.</a:t>
            </a:r>
            <a:endParaRPr lang="ru-RU" dirty="0"/>
          </a:p>
        </p:txBody>
      </p:sp>
      <p:pic>
        <p:nvPicPr>
          <p:cNvPr id="4098" name="Picture 2" descr="Davlat ishtirokidagi korxonalarda korporativ boshqaruv tizimini baholash  mezonlari ishlab chiqildi">
            <a:extLst>
              <a:ext uri="{FF2B5EF4-FFF2-40B4-BE49-F238E27FC236}">
                <a16:creationId xmlns:a16="http://schemas.microsoft.com/office/drawing/2014/main" id="{2CDB7855-4AE7-707F-A747-2056BA343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9"/>
          <a:stretch/>
        </p:blipFill>
        <p:spPr bwMode="auto">
          <a:xfrm>
            <a:off x="2425959" y="2904200"/>
            <a:ext cx="5654351" cy="294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8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00076-A96C-3CC4-2C28-866436D8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9672"/>
            <a:ext cx="8596668" cy="810727"/>
          </a:xfrm>
        </p:spPr>
        <p:txBody>
          <a:bodyPr/>
          <a:lstStyle/>
          <a:p>
            <a:pPr algn="ctr"/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3E926-70E9-4E3A-CE49-8D5D7501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09" y="1965649"/>
            <a:ext cx="8596668" cy="4282751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Fayl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hujjatlashtirish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tizimlarida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saqlash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fayl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dokumentatsiya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platfomarlari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etiladi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o'zlashtirish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ularga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qo'llanish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imkonini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ta'minlaydi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Ichki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Intranet: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Ichki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intranet,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kompaniya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xodimlariga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qo'shimcha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resurslarni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taqdim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chiqiladi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kompaniya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politikalari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shablonlar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yordam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sahifalari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ichki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ta'minlanadi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monitoring: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monitoring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qilishning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vositalari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kompaniya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ma'lumotlarini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himoya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o'zgartirish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imkonini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ta'minlaydi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6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00076-A96C-3CC4-2C28-866436D8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3E926-70E9-4E3A-CE49-8D5D7501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46" y="1676400"/>
            <a:ext cx="8596668" cy="4572000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resurslar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o'quv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Kompaniya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xodimlarini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o'qitish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rivojlantirish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resurslar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o'quv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etiladi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o'zlashtirish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ilmiy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maqola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yozish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kurslar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o'tkazish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foydalaniladi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Xavfsizlik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maxfiylik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xavfsizligini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ta'minlash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maxfiylikni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himoya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ta'minlanadi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kompaniya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ichki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kommunikatsiya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almashish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resurslarni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taqdim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osonlashtiradi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Kompaniyalar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o'rtasidagi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ko'rsatmalarni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chiqarishni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tezlashtirish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himoya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muhim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20935-410B-5298-157B-E76B1837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Korporatsiya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tushunchasi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CEF896-8A69-7F20-358F-E1EEBB03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65566"/>
          </a:xfrm>
        </p:spPr>
        <p:txBody>
          <a:bodyPr>
            <a:normAutofit fontScale="85000" lnSpcReduction="10000"/>
          </a:bodyPr>
          <a:lstStyle/>
          <a:p>
            <a:pPr indent="0" algn="just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Korporatsiya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atamasi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muammolarni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markazlashtirilgan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nazorat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ostida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ishlaydigan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birlashmasi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Korporatsiya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murakkab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ko'p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tuzilma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bo'lib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taqsimlangan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ierarxik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kompaniyaning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ustavi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nizomlari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shuningdek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biznes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qabul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tamoyillar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belgilanadigan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aksiyadorlar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direktorlar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kengashi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rahbariyat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o'rtasidagi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munosabatlar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Biznes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aniqlikka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bo'lgan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murakkab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sifatidagi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tavsifi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Biznes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ob'ektlar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jarayonlar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operatsiyalarni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bajarish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qoidalari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mavjud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rivojlanish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strategiyasi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shuningdek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faoliyati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samaradorligini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baholash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mezonlari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ko'rsatiladi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Biznes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shakli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darajasi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korxonadagi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mavjud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oqimlarini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maydonining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ishlov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qoidalarini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algoritmlarini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tavsiflovchi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biznes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to'plamidir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Korporatsiyaga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bir-biridan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ancha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uzoqda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joylashgan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bo’limlar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ma'muriy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idoralar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keltiriladi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Ularda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almashinuvi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korporatsiyaning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aloqa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tuzilmasini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55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AE219-6955-16D9-8C82-B0A27064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0CD7E-C979-704A-5DF3-D043EF882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979414" cy="5271796"/>
          </a:xfrm>
        </p:spPr>
        <p:txBody>
          <a:bodyPr>
            <a:normAutofit fontScale="32500" lnSpcReduction="20000"/>
          </a:bodyPr>
          <a:lstStyle/>
          <a:p>
            <a:pPr indent="282575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3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Korxonaning</a:t>
            </a:r>
            <a:r>
              <a:rPr lang="en-US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en-US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(KKAT) -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zamonaviy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axborot-kommunikatsiya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texnologiyalari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(AKT)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asosida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qarorlarini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qabul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ta'minotini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ta'minlaydigan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inson-mashina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Korxonaning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quyidagilarni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o'z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ichiga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oladi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korxonaning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yagona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infratuzilmasi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ma'lumotnoma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me'yoriy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hujjat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aylanishi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infratuzilmani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qo'llab-quvvatlovchi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shuningdek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korxonaning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biznes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jarayonlarini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oshiruvchi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xodimlar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AKT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KKAT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birgalikda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quyidagilarni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oshirish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imkonini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beradi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82575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foydalanuvchilarining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hamkorlikdagi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82575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turli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xil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modullarini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birlashtirish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82575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turli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joylarida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vaqtning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o'zida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bitta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yechish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imkonini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beruvchi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taqsimlangan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hisoblashni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oshirish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82575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umumiy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ma'muriy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markazdan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oshiriladigan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avtomatlashtirilgan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biznes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82575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ishonchlilikni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oshirish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tasodifiy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nosozliklardan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yo'qotishdan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ruxsatsiz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kirishdan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himoya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KKAT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korxonaning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biznes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strategiyasini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etuvchi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texnologiyalari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kompyuterlar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aloqa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vositalari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yuqori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malakali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kadrlar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yordamida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oshiradi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1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51EB7-5CDD-E38A-D4CE-BEEBFEE7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nerv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sistemasida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ishlashni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14D8E-F7FA-E105-1EAE-6A8F7F76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Rasm.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nerv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sistemasida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shakli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ko'rsatilgan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852499-B85A-E222-1380-EF4529AB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44" y="3212791"/>
            <a:ext cx="5733333" cy="28285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DEF5F-1B5F-54E4-5A1B-3B74BFCF9049}"/>
              </a:ext>
            </a:extLst>
          </p:cNvPr>
          <p:cNvSpPr txBox="1"/>
          <p:nvPr/>
        </p:nvSpPr>
        <p:spPr>
          <a:xfrm>
            <a:off x="1708444" y="616015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Расм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1.1.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1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A737A-B445-9B34-0775-5899AD90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48C60-A31D-F18B-49B8-688C6806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82575" algn="just">
              <a:buNone/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faoliyatining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sohalarini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shuningdek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intellektual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ishlarni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bajaruvchi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jarayonlarni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o'z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ichiga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AKT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yordamida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xodimlar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moliyaviy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chiqarish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resurslaridan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imkoniyatiga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bo'lib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ularga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voqea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hodisa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javob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vaziyatga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moslashish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imkonini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282575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KKAT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xususiyatlari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quyidagilardan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iborat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predmet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soha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aniqlash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aniqligi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yaxlitligini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ta'minla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qidirishni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optimallashtirish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uskuna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vositalarda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saqlashni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qo'llab-quvvatlash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dolzarbligi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tranzaksiyalarni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onlayn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(On Line Transaction Processing - OLTP)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onlayn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tahlil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(On Line Analytical Processing - OLAP)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tomonidan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ta'minlanadi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33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61515-BFD3-09AE-1EF6-C10C93A4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731"/>
          </a:xfrm>
        </p:spPr>
        <p:txBody>
          <a:bodyPr/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KKAT </a:t>
            </a:r>
            <a:r>
              <a:rPr lang="en-US" sz="36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vazifalari</a:t>
            </a:r>
            <a:r>
              <a:rPr lang="ru-RU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127D2C-D8F1-C5A6-15DE-D83FC003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98438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biznes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jarayoni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birlashtirilgan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tashkilotning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geografik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taqsimlangan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bo'linmalari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yagona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makonini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yaratish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98438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qaror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qabul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zarur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bo'lgan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oqimini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tezlashtirish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ayniqsa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xaridlar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inventarizatsiyani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mahsulot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xizmatlarni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sohasida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98438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funktsional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ishonchli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dolzarb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izchil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taqdim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98438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hujjatlar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yagona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standartini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joriy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hujjatlar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xavfsizligi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boshqarilishi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mavjudligini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ta'minlash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98438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maxsus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ilovalar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vositalar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orqali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xodimlar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bo‘limlar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mehnat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unumdorligini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00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1.3-rasmda.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korxona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tizimining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umumlashtirilgan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arxitekturasini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ko'rsatadi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7B916B9-280D-4229-9F17-AD51B21F5BF0}"/>
              </a:ext>
            </a:extLst>
          </p:cNvPr>
          <p:cNvGrpSpPr>
            <a:grpSpLocks/>
          </p:cNvGrpSpPr>
          <p:nvPr/>
        </p:nvGrpSpPr>
        <p:grpSpPr bwMode="auto">
          <a:xfrm>
            <a:off x="2470918" y="1696632"/>
            <a:ext cx="6803083" cy="5289551"/>
            <a:chOff x="923" y="1684"/>
            <a:chExt cx="10138" cy="8033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9C745433-7D6B-405C-AEE4-25058BD91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" y="5332"/>
              <a:ext cx="18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Masofaviy mijoz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DC388410-C5F5-45F6-8741-F3F292073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5505"/>
              <a:ext cx="1800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Server</a:t>
              </a:r>
              <a:r>
                <a:rPr kumimoji="0" lang="ru-RU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2DF0272B-E8E9-4532-AC69-CA0E68598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3039"/>
              <a:ext cx="18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Mobil mijoz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A99259C2-43F6-473D-8EA9-64812CD77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4" y="1793"/>
              <a:ext cx="18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Mijoz ilovalari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35EDC756-10E5-40BB-8621-C71381691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4" y="3009"/>
              <a:ext cx="18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Mahalliy mijoz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4D2F2499-2128-494B-BE31-4ED3358B2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1" y="5274"/>
              <a:ext cx="18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Mahalliy mijoz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6511F2F7-09C6-4807-A6FE-9D4BBD85D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" y="7604"/>
              <a:ext cx="18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Masofaviy mijoz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12DF6065-2CFF-45CC-A614-B59E4A6AE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7604"/>
              <a:ext cx="18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Mahalliy mijoz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0F8627E-162E-4D9E-9493-DE575279E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" y="7013"/>
              <a:ext cx="18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Server</a:t>
              </a:r>
              <a:r>
                <a:rPr kumimoji="0" lang="ru-RU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76D7E22C-8B48-469B-A545-F4B8B54EE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" y="3987"/>
              <a:ext cx="18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Web</a:t>
              </a:r>
              <a:r>
                <a:rPr kumimoji="0" lang="ru-RU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-</a:t>
              </a:r>
              <a:r>
                <a:rPr kumimoji="0" lang="en-US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server</a:t>
              </a:r>
              <a:r>
                <a:rPr kumimoji="0" lang="ru-RU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C15289CE-E43A-4C52-961E-136F46A7F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" y="6599"/>
              <a:ext cx="18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Intranet -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tizimi</a:t>
              </a:r>
              <a:r>
                <a:rPr kumimoji="0" lang="ru-RU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9DADEF1A-1F58-4D82-874F-ECCCA2090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2" y="6592"/>
              <a:ext cx="180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Extranet -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tizimi</a:t>
              </a:r>
              <a:r>
                <a:rPr kumimoji="0" lang="ru-RU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E3A2B9B9-9759-4FB2-AEA6-F5DF49F64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4" y="4374"/>
              <a:ext cx="1800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Ilovalar serveri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4EB96481-42B1-407A-B07D-F8CAAF37F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5" y="5495"/>
              <a:ext cx="1800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Server</a:t>
              </a:r>
              <a:r>
                <a:rPr kumimoji="0" lang="ru-RU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2937FF90-2492-4142-B08B-186914DE8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" y="4222"/>
              <a:ext cx="1800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MB Serveri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4B2AD1EC-5BEC-4A99-BFDD-FA9CFB6BE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216"/>
              <a:ext cx="1800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Oraliq dasturiy majmua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FE3288B1-1D20-47B6-8D3D-ADF8531BE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" y="8817"/>
              <a:ext cx="18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Mobil mijoz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id="{1F4E52AD-CACD-4195-8D1A-B73707D109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1684"/>
              <a:ext cx="9900" cy="7920"/>
              <a:chOff x="981" y="8694"/>
              <a:chExt cx="9900" cy="7920"/>
            </a:xfrm>
          </p:grpSpPr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id="{7F92BAF6-DC93-45E3-B762-8C53C3DE8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" y="8694"/>
                <a:ext cx="9900" cy="79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2306ADF7-491B-4C83-83CF-D3B1FA8BC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" y="9972"/>
                <a:ext cx="6465" cy="541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Oval 23">
                <a:extLst>
                  <a:ext uri="{FF2B5EF4-FFF2-40B4-BE49-F238E27FC236}">
                    <a16:creationId xmlns:a16="http://schemas.microsoft.com/office/drawing/2014/main" id="{F0E28BB3-877B-42B7-95AA-E94C13513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1890"/>
                <a:ext cx="2425" cy="166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4B99196F-EDB6-40A4-89CE-D64E302AF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" y="12654"/>
                <a:ext cx="6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4A4C61BD-0C36-4283-A4E4-87BBC2C56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3" y="12654"/>
                <a:ext cx="6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DB700719-FBAD-4616-AE76-178B7284C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0" y="12654"/>
                <a:ext cx="6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Freeform 27">
                <a:extLst>
                  <a:ext uri="{FF2B5EF4-FFF2-40B4-BE49-F238E27FC236}">
                    <a16:creationId xmlns:a16="http://schemas.microsoft.com/office/drawing/2014/main" id="{743615C0-E034-4453-AFE0-90A28AD53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" y="13236"/>
                <a:ext cx="22" cy="571"/>
              </a:xfrm>
              <a:custGeom>
                <a:avLst/>
                <a:gdLst>
                  <a:gd name="T0" fmla="*/ 0 w 19"/>
                  <a:gd name="T1" fmla="*/ 0 h 493"/>
                  <a:gd name="T2" fmla="*/ 19 w 19"/>
                  <a:gd name="T3" fmla="*/ 49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" h="493">
                    <a:moveTo>
                      <a:pt x="0" y="0"/>
                    </a:moveTo>
                    <a:lnTo>
                      <a:pt x="19" y="49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Freeform 28">
                <a:extLst>
                  <a:ext uri="{FF2B5EF4-FFF2-40B4-BE49-F238E27FC236}">
                    <a16:creationId xmlns:a16="http://schemas.microsoft.com/office/drawing/2014/main" id="{64D6CBE4-0823-450A-A91E-F310A7500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" y="15182"/>
                <a:ext cx="22" cy="571"/>
              </a:xfrm>
              <a:custGeom>
                <a:avLst/>
                <a:gdLst>
                  <a:gd name="T0" fmla="*/ 0 w 19"/>
                  <a:gd name="T1" fmla="*/ 0 h 493"/>
                  <a:gd name="T2" fmla="*/ 19 w 19"/>
                  <a:gd name="T3" fmla="*/ 49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" h="493">
                    <a:moveTo>
                      <a:pt x="0" y="0"/>
                    </a:moveTo>
                    <a:lnTo>
                      <a:pt x="19" y="49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Freeform 29">
                <a:extLst>
                  <a:ext uri="{FF2B5EF4-FFF2-40B4-BE49-F238E27FC236}">
                    <a16:creationId xmlns:a16="http://schemas.microsoft.com/office/drawing/2014/main" id="{592A347E-F80C-45F6-A31E-BA4FA880B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5" y="11570"/>
                <a:ext cx="21" cy="571"/>
              </a:xfrm>
              <a:custGeom>
                <a:avLst/>
                <a:gdLst>
                  <a:gd name="T0" fmla="*/ 0 w 19"/>
                  <a:gd name="T1" fmla="*/ 0 h 493"/>
                  <a:gd name="T2" fmla="*/ 19 w 19"/>
                  <a:gd name="T3" fmla="*/ 49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" h="493">
                    <a:moveTo>
                      <a:pt x="0" y="0"/>
                    </a:moveTo>
                    <a:lnTo>
                      <a:pt x="19" y="49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3899EC48-B023-41D7-817A-72FD8841C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" y="9610"/>
                <a:ext cx="22" cy="571"/>
              </a:xfrm>
              <a:custGeom>
                <a:avLst/>
                <a:gdLst>
                  <a:gd name="T0" fmla="*/ 0 w 19"/>
                  <a:gd name="T1" fmla="*/ 0 h 493"/>
                  <a:gd name="T2" fmla="*/ 19 w 19"/>
                  <a:gd name="T3" fmla="*/ 49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" h="493">
                    <a:moveTo>
                      <a:pt x="0" y="0"/>
                    </a:moveTo>
                    <a:lnTo>
                      <a:pt x="19" y="49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" name="Line 31">
                <a:extLst>
                  <a:ext uri="{FF2B5EF4-FFF2-40B4-BE49-F238E27FC236}">
                    <a16:creationId xmlns:a16="http://schemas.microsoft.com/office/drawing/2014/main" id="{705603C8-4AC1-4216-A788-F52827115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4" y="1265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3" name="Text Box 32">
              <a:extLst>
                <a:ext uri="{FF2B5EF4-FFF2-40B4-BE49-F238E27FC236}">
                  <a16:creationId xmlns:a16="http://schemas.microsoft.com/office/drawing/2014/main" id="{7FC45E88-5F18-4457-870E-81019548F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6" y="5274"/>
              <a:ext cx="18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Ma'lumotlar ombori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05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7521A-43DE-BF46-EA9B-46EEAA5F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Nazorat</a:t>
            </a:r>
            <a:r>
              <a:rPr lang="en-US" dirty="0"/>
              <a:t> </a:t>
            </a:r>
            <a:r>
              <a:rPr lang="en-US" dirty="0" err="1"/>
              <a:t>savollari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74996-3966-1B11-8AF2-05365428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nima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o'ynaydi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(Internet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Things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korxonalar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tahlil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osonlashtiradi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texnologiyalari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tarzda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tuziladi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o'zaro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aloqani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ta'minlashadi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jarayonlari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xavfsizlikni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ta'minlaydi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tahlili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vizualizatsiyasi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yordam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texnologiyalari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foydalanuvchilarga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yordam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texnologiyalari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o'zgarishlarga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kelmoqda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nima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tarqalgan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2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A543E-1DE7-C98A-54C1-E2797944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Reja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ECBC5-3995-3A56-9026-DB3B7EDE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Axborotlashtirish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tushunchasi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</a:rPr>
              <a:t>Predmet</a:t>
            </a:r>
            <a:r>
              <a:rPr lang="en-US" b="1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sohani</a:t>
            </a:r>
            <a:r>
              <a:rPr lang="en-US" b="1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axborotlashtirishning</a:t>
            </a:r>
            <a:r>
              <a:rPr lang="en-US" b="1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rivojlanish</a:t>
            </a:r>
            <a:r>
              <a:rPr lang="en-US" b="1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bosqichlari</a:t>
            </a:r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55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DAE48-1B11-D199-E319-1494D9DD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Axborotlashtirish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ACCA11-37DD-5034-BE77-6BC68F76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458788" algn="just">
              <a:buNone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So‘nggi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o‘n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yillikda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dunyo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ilmiy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chiqarish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iqtisodiy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ijtimoiy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jarayonlarni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texnologiyalaridan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foydalanishga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asoslangan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sanoat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jamiyatidan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jamiyatiga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o‘tmoqda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Axborotlashtirish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zamonaviy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kompyuter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texnologiyalari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aloqa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vositalariga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asoslangan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mahsulotlari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xizmatlarini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chiqarish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tarqatish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ulardan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bog'liq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bo'lib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alohida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korxonalar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firmalar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tashkilotlar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butun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iqtisodiyot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tarmoqlari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korporatsiyalarini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axborotlashtirishni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o'z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ichiga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8788" algn="just">
              <a:buNone/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Axborotlashtirish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ijtimoiy-iqtisodiy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ilmiy-texnikaviy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jarayonlar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zamonaviy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texnologiyalaridan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holda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resurslari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shakllantiri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foydalani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qarorlar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qabul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qiluvchi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shaxslarning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bo'lgan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ehtiyojlarini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qondirish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yaxshi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sharoitlarni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yaratishga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qaratilgan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8788" algn="just">
              <a:buNone/>
            </a:pPr>
            <a:r>
              <a:rPr lang="ru-RU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Hozirgi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jamiyatning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ehtiyojlarini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qondirishning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qiluvchi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sharti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avtomatlashtirishning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sifatida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yaratish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rivojlantirishdir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54013" indent="354013" algn="just">
              <a:buNone/>
            </a:pPr>
            <a:r>
              <a:rPr lang="en-US" b="1" dirty="0" err="1">
                <a:latin typeface="Times New Roman" panose="02020603050405020304" pitchFamily="18" charset="0"/>
              </a:rPr>
              <a:t>Axborotlashtirish</a:t>
            </a:r>
            <a:r>
              <a:rPr lang="en-US" b="1" dirty="0">
                <a:latin typeface="Times New Roman" panose="02020603050405020304" pitchFamily="18" charset="0"/>
              </a:rPr>
              <a:t> — </a:t>
            </a:r>
            <a:r>
              <a:rPr lang="en-US" dirty="0" err="1">
                <a:latin typeface="Times New Roman" panose="02020603050405020304" pitchFamily="18" charset="0"/>
              </a:rPr>
              <a:t>yuridik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jismoniy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shaxslarning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axborotga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ehtiyojlarini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qondirish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resurslari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texnologiyalari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hamda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tizimlaridan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foydalangan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sharoit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yaratishning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tashkiliy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ijtimoiy-iqtisodiy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ilmiy-texnikaviy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jarayoni</a:t>
            </a:r>
            <a:r>
              <a:rPr lang="en-US" dirty="0">
                <a:latin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B01D3-F0CB-4264-0BEA-5CBC393B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tizimi</a:t>
            </a:r>
            <a:r>
              <a:rPr lang="en-US" dirty="0"/>
              <a:t> </a:t>
            </a:r>
            <a:r>
              <a:rPr lang="en-US" dirty="0" err="1"/>
              <a:t>tushunchasi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D96068-3E30-1470-91CD-B165F617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383419"/>
          </a:xfrm>
        </p:spPr>
        <p:txBody>
          <a:bodyPr/>
          <a:lstStyle/>
          <a:p>
            <a:pPr indent="449580" algn="just"/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(AT)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deganda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chiqarish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strategiyalarini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mo'ljallangan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oqimlari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yagona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tuzilmaga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birlashtirilgan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funktsional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elementlar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texnologiyalari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(IT)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majmui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tushuniladi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49580" algn="just"/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Zamonaviy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 -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murakkab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infratuzilmaga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bo'lgan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inson-mashina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majmualari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bo'lib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ma’lumotlar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texnik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vositalar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lingvistik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huquqiy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dasturiy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ta'minotga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asoslangan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masalalari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ta'minlaydigan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boshqaruvining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funktsional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qismi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funktsional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vazifalari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to'plamidir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1026" name="Picture 2" descr="Axborotlashtirish nima?">
            <a:extLst>
              <a:ext uri="{FF2B5EF4-FFF2-40B4-BE49-F238E27FC236}">
                <a16:creationId xmlns:a16="http://schemas.microsoft.com/office/drawing/2014/main" id="{34E1149A-92BC-11E5-37FE-5CF1342DF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4544008"/>
            <a:ext cx="3061509" cy="19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5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688C9-774C-8322-DAA0-2E5A07B5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texnologiyalari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3853E-5BE7-D05B-93FB-659AADE2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buNone/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texnologiyalari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deganda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turdagi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to'plash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ro'yxatga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saqlash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uzatish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himoya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funktsiyalarini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oshiradigan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lingvistik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usullar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dasturiy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texnik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vositalarning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o'zaro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bog'langan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majmui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tushuniladi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AT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samaradorligining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manbalari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quyidagi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ardir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28650" indent="-285750" algn="just">
              <a:buFont typeface="Wingdings" panose="05000000000000000000" pitchFamily="2" charset="2"/>
              <a:buChar char="Ø"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chiqarish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xarajatlari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hujjatlarni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topshirish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vaqti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boshqalarni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qisqartirish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6286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biznes-jarayonlarning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birgalikda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bajarilishini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86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xodimlar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faoliyatini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muvofiqlashtirish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8650" indent="-285750" algn="just">
              <a:buFont typeface="Wingdings" panose="05000000000000000000" pitchFamily="2" charset="2"/>
              <a:buChar char="Ø"/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umumiy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madaniyatini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Hozirgi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vaqtda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markazlashtirilgan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shakliga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ko'proq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e'tibor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qaratilmoqda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(ABT) deb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ataladi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ABT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zamonaviy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prototipi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sifatida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qaraladi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shakllari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vaqt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o'tishi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o'zgartiriladi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rivojlanishning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bosqichida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xususiyatlarga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3074" name="Picture 2" descr="Axborot texnologiyalari">
            <a:extLst>
              <a:ext uri="{FF2B5EF4-FFF2-40B4-BE49-F238E27FC236}">
                <a16:creationId xmlns:a16="http://schemas.microsoft.com/office/drawing/2014/main" id="{2A6B519A-F350-ABE8-D8E7-00BE2B7E0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109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63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5D02E2-F671-4B9D-B7BD-B506E896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44" y="1157041"/>
            <a:ext cx="9090734" cy="548094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A6CCEC8-DA3A-4848-90F7-6EF20B5C16D3}"/>
              </a:ext>
            </a:extLst>
          </p:cNvPr>
          <p:cNvSpPr/>
          <p:nvPr/>
        </p:nvSpPr>
        <p:spPr>
          <a:xfrm>
            <a:off x="1467776" y="233711"/>
            <a:ext cx="8682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1-rasmda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Predmet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sohasini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axborotlashtirishning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rivojlanish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bosqichlari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tasvirlangan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  <a:endParaRPr lang="ru-RU" sz="14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Elektron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hukumatni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yaratish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bosqichlari</a:t>
            </a:r>
            <a:endParaRPr lang="ru-RU" sz="1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1028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AB499-5148-A5A9-1165-FA6402D8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Predmet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sohani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axborotlashtirishning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rivojlanish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95097-45B6-D2BE-2E8E-FDA866980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indent="198438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Quyida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predmet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sohani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axborotlashtirishning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rivojlanish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bosqichlari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keltirilgan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6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98438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Avtomatlashtirilgan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tizimlarini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yaratishning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birinchi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(1950-1960)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alohida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ishlar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operatsiyalarni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avtomatlashtirish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Kompyuterlardan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foydalanish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o'zini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oqlagan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paytda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ATning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shakllanishi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6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98438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Avtomatlashtirilgan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tizimlarini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yaratishning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ikkinchi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(1970) -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joylarini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avtomatlashtirish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(IJA)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funktsiyalarini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avtomatlashtirish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6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98438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ABT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yaratishning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uchinchi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(1980)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ATni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standartlashtirish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tiplashtirishdir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U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rejalashtirish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standartlashtirish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axborotni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usullarini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takomillashtirish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tavsiflanadi</a:t>
            </a:r>
            <a:r>
              <a:rPr lang="en-US" sz="6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6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2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AB499-5148-A5A9-1165-FA6402D8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Predmet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sohani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axborotlashtirishning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rivojlanish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bosqichlari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95097-45B6-D2BE-2E8E-FDA86698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0032"/>
          </a:xfrm>
        </p:spPr>
        <p:txBody>
          <a:bodyPr>
            <a:noAutofit/>
          </a:bodyPr>
          <a:lstStyle/>
          <a:p>
            <a:pPr indent="198438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yaratishning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to'rtinchi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bosqichi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(1980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tizimlari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texnologioyalari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ayniqsa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banklar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ma’lumotlar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bazalari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integratsiyasini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oshirish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rejalashtirish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tizimlarini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takomillashtirish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axborotni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ishlash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axborotni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qayta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ishlashni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markazlashtirishni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oshirish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foydali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e’tirof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etilgan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98438" algn="just"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Avtomatlashtirilgan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tizimlarini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yaratishning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beshinchi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bosqichi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(1990 y.) -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axborotni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integratsiyalashuvi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korxona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resursi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qaraladi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yagona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tarzda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rejalashtiriladi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boshqariladi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resurslaridan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asosan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tarkibiy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bo'limlarga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yuklanadi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98438" algn="just"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Avtomatlashtirilgan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tizimini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yaratishning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oltinchi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bosqichi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(1990 y.)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biznes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jarayonlarini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integratsiyalashdir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AT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umumiy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vazifalariga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keladi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umuman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korxonaning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rivojlanish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strategiyasini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oshirishni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to'liq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qo'llab-quvvatlaydi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98438" algn="just"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ABTni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yaratishning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yettinchi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bosqichi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(2000 - 2020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yillar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-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umummilliy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avtomatlashtirilgan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boshqaruv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tizimini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elektron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hukumat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turli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ilovalarni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yaratish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8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00076-A96C-3CC4-2C28-866436D8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2082"/>
          </a:xfrm>
        </p:spPr>
        <p:txBody>
          <a:bodyPr/>
          <a:lstStyle/>
          <a:p>
            <a:pPr algn="ctr"/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3E926-70E9-4E3A-CE49-8D5D7501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246"/>
            <a:ext cx="8596668" cy="4516016"/>
          </a:xfrm>
        </p:spPr>
        <p:txBody>
          <a:bodyPr>
            <a:normAutofit fontScale="92500" lnSpcReduction="10000"/>
          </a:bodyPr>
          <a:lstStyle/>
          <a:p>
            <a:pPr indent="458788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Bugungi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kunda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joriy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etilayotgan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zamonaviy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texnologiyalari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resurslarini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integratsiyasi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Korxona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biznes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jarayonlarini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kompleks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ta'minoti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asosida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birgalikda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ta'minlash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ko'zda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tutilgan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8788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korporatsiya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kompaniya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tashkilotning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kommunikatsiya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almashishini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mo’ljallangan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bo'ladi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kompaniya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ma'lumotlarini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saqlash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almashish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osonlashtirish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chiqilgan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8788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Quyida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korporativ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axborot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tizimlarining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ishlashi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ko’rsatilgan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8788" algn="just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pochta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8788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kompaniya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ichidagi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xodimlar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o'rtasidagi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murojaatlar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xabarlar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fayllarni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almashish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ishlatiladi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8788" algn="just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video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konferensiyalar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8788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Kompaniya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xodimlari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orasidagi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interaktiv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kommunikatsiyani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oshirish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ichki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video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konferensiyalar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tizimi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etiladi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jamoat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ishlarini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boshqarish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xodimlar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muommolarini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qilish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foydali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8788">
              <a:buNone/>
            </a:pPr>
            <a:endParaRPr lang="ru-RU" dirty="0"/>
          </a:p>
        </p:txBody>
      </p:sp>
      <p:pic>
        <p:nvPicPr>
          <p:cNvPr id="5122" name="Picture 2" descr="Elektron pochta va uning ahamiyati haqida | GRANTLAR.UZ">
            <a:extLst>
              <a:ext uri="{FF2B5EF4-FFF2-40B4-BE49-F238E27FC236}">
                <a16:creationId xmlns:a16="http://schemas.microsoft.com/office/drawing/2014/main" id="{12F216ED-6B60-A396-9974-B8DA8D043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07" y="5998356"/>
            <a:ext cx="1112772" cy="63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t Icon Vector Art, Icons, and Graphics for Free Download">
            <a:extLst>
              <a:ext uri="{FF2B5EF4-FFF2-40B4-BE49-F238E27FC236}">
                <a16:creationId xmlns:a16="http://schemas.microsoft.com/office/drawing/2014/main" id="{F70C2095-61D8-46E3-540C-B383D6F5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68147" y="5902341"/>
            <a:ext cx="692117" cy="69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Konferensiyalar">
            <a:extLst>
              <a:ext uri="{FF2B5EF4-FFF2-40B4-BE49-F238E27FC236}">
                <a16:creationId xmlns:a16="http://schemas.microsoft.com/office/drawing/2014/main" id="{09A1D140-2314-56F3-50BD-FFC078747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94" y="5994123"/>
            <a:ext cx="972328" cy="6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52881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1643</Words>
  <Application>Microsoft Office PowerPoint</Application>
  <PresentationFormat>Широкоэкранный</PresentationFormat>
  <Paragraphs>116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Trebuchet MS</vt:lpstr>
      <vt:lpstr>Wingdings</vt:lpstr>
      <vt:lpstr>Wingdings 3</vt:lpstr>
      <vt:lpstr>Аспект</vt:lpstr>
      <vt:lpstr>Avtomatlashtirilgan axborot tizimlari va raqamli boshqaruv texnologiyalari. Korxonani boshqarish tizimi. Predmet sohasini axborotlashtirish.</vt:lpstr>
      <vt:lpstr>Reja</vt:lpstr>
      <vt:lpstr>Axborotlashtirish</vt:lpstr>
      <vt:lpstr>Axborot tizimi tushunchasi</vt:lpstr>
      <vt:lpstr>Axborot texnologiyalari</vt:lpstr>
      <vt:lpstr>Презентация PowerPoint</vt:lpstr>
      <vt:lpstr>Predmet sohani axborotlashtirishning rivojlanish bosqichlari</vt:lpstr>
      <vt:lpstr>Predmet sohani axborotlashtirishning rivojlanish bosqichlari</vt:lpstr>
      <vt:lpstr>Korporativ axborot tizimi</vt:lpstr>
      <vt:lpstr>Korporativ axborot tizimi</vt:lpstr>
      <vt:lpstr>Korporativ axborot tizimi</vt:lpstr>
      <vt:lpstr>"Korporatsiya" tushunchasi</vt:lpstr>
      <vt:lpstr>Korxonaning korporativ axborot tizimi</vt:lpstr>
      <vt:lpstr>Raqamli elektron nerv sistemasida ma'lumotlarni qayta ishlashni tashkil etish</vt:lpstr>
      <vt:lpstr>Raqamli axborot tizimi </vt:lpstr>
      <vt:lpstr>KKAT vazifalari:</vt:lpstr>
      <vt:lpstr>1.3-rasmda. korxona raqamli axborot tizimining umumlashtirilgan arxitekturasini ko'rsatadi. </vt:lpstr>
      <vt:lpstr>Nazorat savollari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Avtomatlashtirilgan axborot tizimlari va raqamli boshqaruv texnologiyalari. Korxonani boshqarish tizimi. Predmet sohasini axborotlashtirish.</dc:title>
  <dc:creator>SI</dc:creator>
  <cp:lastModifiedBy>Hp</cp:lastModifiedBy>
  <cp:revision>6</cp:revision>
  <dcterms:created xsi:type="dcterms:W3CDTF">2023-09-04T07:46:12Z</dcterms:created>
  <dcterms:modified xsi:type="dcterms:W3CDTF">2024-09-09T04:45:06Z</dcterms:modified>
</cp:coreProperties>
</file>