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281" r:id="rId5"/>
    <p:sldId id="282" r:id="rId6"/>
    <p:sldId id="295" r:id="rId7"/>
    <p:sldId id="296" r:id="rId8"/>
    <p:sldId id="297" r:id="rId9"/>
    <p:sldId id="298" r:id="rId10"/>
    <p:sldId id="299" r:id="rId11"/>
    <p:sldId id="306" r:id="rId12"/>
    <p:sldId id="307" r:id="rId13"/>
    <p:sldId id="303" r:id="rId14"/>
    <p:sldId id="304" r:id="rId15"/>
    <p:sldId id="305" r:id="rId16"/>
    <p:sldId id="300" r:id="rId17"/>
    <p:sldId id="301" r:id="rId18"/>
    <p:sldId id="283" r:id="rId19"/>
    <p:sldId id="285" r:id="rId20"/>
    <p:sldId id="286" r:id="rId21"/>
    <p:sldId id="287" r:id="rId22"/>
    <p:sldId id="289" r:id="rId23"/>
    <p:sldId id="302" r:id="rId24"/>
    <p:sldId id="290" r:id="rId25"/>
    <p:sldId id="291" r:id="rId26"/>
    <p:sldId id="293" r:id="rId27"/>
    <p:sldId id="292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534" autoAdjust="0"/>
  </p:normalViewPr>
  <p:slideViewPr>
    <p:cSldViewPr snapToGrid="0">
      <p:cViewPr varScale="1">
        <p:scale>
          <a:sx n="65" d="100"/>
          <a:sy n="65" d="100"/>
        </p:scale>
        <p:origin x="1134" y="51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12-May-24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12-May-24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https://viblo.asia/p/tim-hieu-ve-amazon-ec2-maGK7jRe5j2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Availability (HA):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dộng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Cách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 tang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Resilience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Cách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tang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2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https://viblo.asia/p/ec2-instance-storage-EbNVQreA4vR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1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Pending (Đang chờ):</a:t>
            </a:r>
            <a:r>
              <a:rPr lang="vi-VN" dirty="0"/>
              <a:t> Instance đang được khởi tạo. Bạn sẽ chưa bị tính phí trong giai đoạn này.</a:t>
            </a:r>
          </a:p>
          <a:p>
            <a:r>
              <a:rPr lang="vi-VN" b="1" dirty="0"/>
              <a:t>Running (Đang chạy):</a:t>
            </a:r>
            <a:r>
              <a:rPr lang="vi-VN" dirty="0"/>
              <a:t> Instance đã khởi chạy thành công và sẵn sàng để sử dụng. Đây là trạng thái mà bạn sẽ bị tính phí sử dụng.</a:t>
            </a:r>
          </a:p>
          <a:p>
            <a:r>
              <a:rPr lang="vi-VN" b="1" dirty="0"/>
              <a:t>Stopping (Đang dừng):</a:t>
            </a:r>
            <a:r>
              <a:rPr lang="vi-VN" dirty="0"/>
              <a:t> Instance đang trong quá trình tắt. Bạn vẫn sẽ bị tính phí cho đến khi instance chuyển sang trạng thái Stopped.</a:t>
            </a:r>
          </a:p>
          <a:p>
            <a:r>
              <a:rPr lang="vi-VN" b="1" dirty="0"/>
              <a:t>Stopped (Đã dừng):</a:t>
            </a:r>
            <a:r>
              <a:rPr lang="vi-VN" dirty="0"/>
              <a:t> Instance đã tắt hoàn toàn. Bạn sẽ không bị tính phí trong trạng thái này. Bạn có thể khởi động lại instance bất cứ lúc nào. Lưu ý rằng instance store-backed không thể dừng và khởi động lại.</a:t>
            </a:r>
          </a:p>
          <a:p>
            <a:r>
              <a:rPr lang="vi-VN" b="1" dirty="0"/>
              <a:t>Shutting-down (Đang tắt):</a:t>
            </a:r>
            <a:r>
              <a:rPr lang="vi-VN" dirty="0"/>
              <a:t> Instance đang trong quá trình tắt và sẽ bị chấm dứt.</a:t>
            </a:r>
          </a:p>
          <a:p>
            <a:r>
              <a:rPr lang="vi-VN" b="1" dirty="0"/>
              <a:t>Terminated (Đã chấm dứt):</a:t>
            </a:r>
            <a:r>
              <a:rPr lang="vi-VN" dirty="0"/>
              <a:t> Instance đã bị xóa hoàn toàn và không thể phục hồi.</a:t>
            </a:r>
            <a:endParaRPr lang="en-US" dirty="0"/>
          </a:p>
          <a:p>
            <a:r>
              <a:rPr lang="vi-VN" dirty="0"/>
              <a:t>https://docs.aws.amazon.com/AWSEC2/latest/UserGuide/ec2-instance-lifecycle.html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2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https://suvankar.medium.com/deploying-a-next-js-application-on-an-ec2-instance-with-pm2-and-nginx-922975ecd611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5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https://www.digitalocean.com/community/tutorials/how-to-secure-nginx-with-let-s-encrypt-on-ubuntu-20-04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Elastic Compute Cloud (Amazon EC2)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7281-FD5D-7AE7-86A2-21F658AB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15B4A8-507B-709E-D49B-E63D8392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35114"/>
              </p:ext>
            </p:extLst>
          </p:nvPr>
        </p:nvGraphicFramePr>
        <p:xfrm>
          <a:off x="529220" y="2824675"/>
          <a:ext cx="111335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712">
                  <a:extLst>
                    <a:ext uri="{9D8B030D-6E8A-4147-A177-3AD203B41FA5}">
                      <a16:colId xmlns:a16="http://schemas.microsoft.com/office/drawing/2014/main" val="2564353491"/>
                    </a:ext>
                  </a:extLst>
                </a:gridCol>
                <a:gridCol w="2226712">
                  <a:extLst>
                    <a:ext uri="{9D8B030D-6E8A-4147-A177-3AD203B41FA5}">
                      <a16:colId xmlns:a16="http://schemas.microsoft.com/office/drawing/2014/main" val="2848976890"/>
                    </a:ext>
                  </a:extLst>
                </a:gridCol>
                <a:gridCol w="2226712">
                  <a:extLst>
                    <a:ext uri="{9D8B030D-6E8A-4147-A177-3AD203B41FA5}">
                      <a16:colId xmlns:a16="http://schemas.microsoft.com/office/drawing/2014/main" val="2733259095"/>
                    </a:ext>
                  </a:extLst>
                </a:gridCol>
                <a:gridCol w="2226712">
                  <a:extLst>
                    <a:ext uri="{9D8B030D-6E8A-4147-A177-3AD203B41FA5}">
                      <a16:colId xmlns:a16="http://schemas.microsoft.com/office/drawing/2014/main" val="213193443"/>
                    </a:ext>
                  </a:extLst>
                </a:gridCol>
                <a:gridCol w="2226712">
                  <a:extLst>
                    <a:ext uri="{9D8B030D-6E8A-4147-A177-3AD203B41FA5}">
                      <a16:colId xmlns:a16="http://schemas.microsoft.com/office/drawing/2014/main" val="28587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Nhược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Khi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On-Demand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Trả tiền theo giờ sử dụng, không cần cam kết trước.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Linh hoạt, phù hợp với khối lượng công việc ngắn hạn hoặc không thể đoán trước.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tùy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chọn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có </a:t>
                      </a:r>
                      <a:r>
                        <a:rPr lang="en-US" dirty="0" err="1"/>
                        <a:t>nhu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năm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kể</a:t>
                      </a:r>
                      <a:r>
                        <a:rPr lang="en-US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Tiết kiệm chi phí đáng kể so với On-Demand.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Ít linh hoạt hơn On-Demand, yêu cầu cam kết sử dụng trước.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Ứng dụng có nhu cầu sử dụng ổn định và có thể dự đoán trước.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5059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B2E7-3ED3-F7E3-8AAA-4CE5465F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7281-FD5D-7AE7-86A2-21F658AB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15B4A8-507B-709E-D49B-E63D8392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82612"/>
              </p:ext>
            </p:extLst>
          </p:nvPr>
        </p:nvGraphicFramePr>
        <p:xfrm>
          <a:off x="524846" y="1376024"/>
          <a:ext cx="112001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24">
                  <a:extLst>
                    <a:ext uri="{9D8B030D-6E8A-4147-A177-3AD203B41FA5}">
                      <a16:colId xmlns:a16="http://schemas.microsoft.com/office/drawing/2014/main" val="2564353491"/>
                    </a:ext>
                  </a:extLst>
                </a:gridCol>
                <a:gridCol w="2240024">
                  <a:extLst>
                    <a:ext uri="{9D8B030D-6E8A-4147-A177-3AD203B41FA5}">
                      <a16:colId xmlns:a16="http://schemas.microsoft.com/office/drawing/2014/main" val="2848976890"/>
                    </a:ext>
                  </a:extLst>
                </a:gridCol>
                <a:gridCol w="2240024">
                  <a:extLst>
                    <a:ext uri="{9D8B030D-6E8A-4147-A177-3AD203B41FA5}">
                      <a16:colId xmlns:a16="http://schemas.microsoft.com/office/drawing/2014/main" val="2733259095"/>
                    </a:ext>
                  </a:extLst>
                </a:gridCol>
                <a:gridCol w="2240024">
                  <a:extLst>
                    <a:ext uri="{9D8B030D-6E8A-4147-A177-3AD203B41FA5}">
                      <a16:colId xmlns:a16="http://schemas.microsoft.com/office/drawing/2014/main" val="213193443"/>
                    </a:ext>
                  </a:extLst>
                </a:gridCol>
                <a:gridCol w="2240024">
                  <a:extLst>
                    <a:ext uri="{9D8B030D-6E8A-4147-A177-3AD203B41FA5}">
                      <a16:colId xmlns:a16="http://schemas.microsoft.com/office/drawing/2014/main" val="28587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Nhược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Khi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Sử dụng công suất tính toán dư thừa của AWS với mức giá chiết khấu cao (lên đến 90% so với On-Demand). Tuy nhiên, instance có thể bị thu hồi khi AWS cần lại tài nguyên.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tùy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chọn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Ứng dụng chịu được lỗi, xử lý hàng loạt, phân tích dữ liệu lớn, hoặc các tác vụ khác có thể bị gián đoạn mà không ảnh hưởng lớn.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0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Dedicated Hosts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Máy chủ vật lý dành riêng cho bạn, cung cấp khả năng kiểm soát cấp độ phần cứng và phù hợp với các yêu cầu cấp phép.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Kiểm soát vị trí của instance trên phần cứng vật lý, phù hợp với các yêu cầu cấp phép và tuân thủ.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Chi phí cao hơn so với các tùy chọn khác.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ngặt</a:t>
                      </a:r>
                      <a:r>
                        <a:rPr lang="en-US" dirty="0"/>
                        <a:t> về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phép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26488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B2E7-3ED3-F7E3-8AAA-4CE5465F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7281-FD5D-7AE7-86A2-21F658AB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15B4A8-507B-709E-D49B-E63D8392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72508"/>
              </p:ext>
            </p:extLst>
          </p:nvPr>
        </p:nvGraphicFramePr>
        <p:xfrm>
          <a:off x="648929" y="1463040"/>
          <a:ext cx="107601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26">
                  <a:extLst>
                    <a:ext uri="{9D8B030D-6E8A-4147-A177-3AD203B41FA5}">
                      <a16:colId xmlns:a16="http://schemas.microsoft.com/office/drawing/2014/main" val="2564353491"/>
                    </a:ext>
                  </a:extLst>
                </a:gridCol>
                <a:gridCol w="2152026">
                  <a:extLst>
                    <a:ext uri="{9D8B030D-6E8A-4147-A177-3AD203B41FA5}">
                      <a16:colId xmlns:a16="http://schemas.microsoft.com/office/drawing/2014/main" val="2848976890"/>
                    </a:ext>
                  </a:extLst>
                </a:gridCol>
                <a:gridCol w="2152026">
                  <a:extLst>
                    <a:ext uri="{9D8B030D-6E8A-4147-A177-3AD203B41FA5}">
                      <a16:colId xmlns:a16="http://schemas.microsoft.com/office/drawing/2014/main" val="2733259095"/>
                    </a:ext>
                  </a:extLst>
                </a:gridCol>
                <a:gridCol w="2152026">
                  <a:extLst>
                    <a:ext uri="{9D8B030D-6E8A-4147-A177-3AD203B41FA5}">
                      <a16:colId xmlns:a16="http://schemas.microsoft.com/office/drawing/2014/main" val="213193443"/>
                    </a:ext>
                  </a:extLst>
                </a:gridCol>
                <a:gridCol w="2152026">
                  <a:extLst>
                    <a:ext uri="{9D8B030D-6E8A-4147-A177-3AD203B41FA5}">
                      <a16:colId xmlns:a16="http://schemas.microsoft.com/office/drawing/2014/main" val="285871753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Nhược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Khi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14008"/>
                  </a:ext>
                </a:extLst>
              </a:tr>
              <a:tr h="2377440">
                <a:tc>
                  <a:txBody>
                    <a:bodyPr/>
                    <a:lstStyle/>
                    <a:p>
                      <a:r>
                        <a:rPr lang="en-US"/>
                        <a:t>Savings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Cam kết chi tiêu một khoản tiền nhất định cho việc sử dụng EC2 và Fargate trong 1 hoặc 3 năm để đổi lấy mức giá chiết khấu đáng kể.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Linh hoạt hơn Reserved Instances, cho phép bạn thay đổi loại instance, hệ điều hành và vùng khả dụng.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Ít linh hoạt hơn On-Demand, yêu cầu cam kết chi tiêu trước.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Ứng dụng có nhu cầu sử dụng ổn định nhưng có thể thay đổi loại instance hoặc vùng khả dụng.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62977"/>
                  </a:ext>
                </a:extLst>
              </a:tr>
              <a:tr h="2377440">
                <a:tc>
                  <a:txBody>
                    <a:bodyPr/>
                    <a:lstStyle/>
                    <a:p>
                      <a:r>
                        <a:rPr lang="en-US"/>
                        <a:t>Scheduled Reserved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Cho phép bạn mua công suất Reserved Instance để sử dụng trong khung thời gian cụ thể, hàng ngày, hàng tuần hoặc hàng tháng.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Tiết kiệm chi phí đáng kể so với On-Demand cho các ứng dụng có nhu cầu sử dụng theo lịch trình.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Ít linh hoạt hơn On-Demand và Reserved Instances tiêu chuẩn.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Ứng dụng có nhu cầu sử dụng theo lịch trình cụ thể, chẳng hạn như hệ thống báo cáo hoặc sao lưu dữ liệu.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9735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B2E7-3ED3-F7E3-8AAA-4CE5465F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1DF194-67C8-4A0D-403F-B702C205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5500E-1E80-7C15-E1C4-5F7BDFF44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6E93-BD7B-4B44-A31D-BD0F23B081F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090A-3AB6-849A-56F2-FA435F91DD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C6DA-0CA0-5DA9-FB0D-9FC037C166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1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11D75-E446-7CBE-AC6B-F8F5151C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Keypair và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73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F71F36-04E4-0FD3-5328-65DB761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keypair và </a:t>
            </a:r>
            <a:r>
              <a:rPr lang="en-US" dirty="0" err="1"/>
              <a:t>tải</a:t>
            </a:r>
            <a:r>
              <a:rPr lang="en-US" dirty="0"/>
              <a:t> về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7EA24-B344-0A29-14F9-54940EDC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176" y="2478088"/>
            <a:ext cx="7241611" cy="3694112"/>
          </a:xfrm>
        </p:spPr>
      </p:pic>
    </p:spTree>
    <p:extLst>
      <p:ext uri="{BB962C8B-B14F-4D97-AF65-F5344CB8AC3E}">
        <p14:creationId xmlns:p14="http://schemas.microsoft.com/office/powerpoint/2010/main" val="410121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F71F36-04E4-0FD3-5328-65DB761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keypair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7A668A-3DD7-D60E-A221-8B74B7D4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363" y="2478088"/>
            <a:ext cx="7471237" cy="3694112"/>
          </a:xfrm>
        </p:spPr>
      </p:pic>
    </p:spTree>
    <p:extLst>
      <p:ext uri="{BB962C8B-B14F-4D97-AF65-F5344CB8AC3E}">
        <p14:creationId xmlns:p14="http://schemas.microsoft.com/office/powerpoint/2010/main" val="39486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2B6-3E74-A770-9A55-910EB10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r>
              <a:rPr lang="en-US" dirty="0"/>
              <a:t>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keypair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khi </a:t>
            </a:r>
            <a:r>
              <a:rPr lang="en-US" dirty="0" err="1"/>
              <a:t>tải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02680F-659B-CB34-4ABA-B2B813A6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886609"/>
            <a:ext cx="10167937" cy="28770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CEE7-4958-BE26-2D82-2603DB96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C715-3AD7-FFF2-2016-FCBF2B8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41CF-6CD9-6F8F-08ED-ADE95EF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AB3-AEAE-3377-271F-3CD59FF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Window: Menu context -&gt; Properties-&gt; security tab -&gt; advanced -&gt; Disable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5C98D-BBDE-FA5C-9FC1-2BE99A629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047" y="2478088"/>
            <a:ext cx="5827869" cy="36941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ED47-DC72-98EB-6B4F-7CC0114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DC51-F611-292B-B076-ED83741F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B9E0-107D-D9C5-0CD7-F52855A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AB3-AEAE-3377-271F-3CD59FF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và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ED47-DC72-98EB-6B4F-7CC0114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DC51-F611-292B-B076-ED83741F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B9E0-107D-D9C5-0CD7-F52855A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9C3014-E690-CE51-9009-75D52DFD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348" y="2478088"/>
            <a:ext cx="5923267" cy="3694112"/>
          </a:xfrm>
        </p:spPr>
      </p:pic>
    </p:spTree>
    <p:extLst>
      <p:ext uri="{BB962C8B-B14F-4D97-AF65-F5344CB8AC3E}">
        <p14:creationId xmlns:p14="http://schemas.microsoft.com/office/powerpoint/2010/main" val="23615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B5B743-3789-B60B-1699-81A565C7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EC2 101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9BDC3B-3BA8-3C14-0597-8B1C6305F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E839-3E02-AC6A-D146-CF15BB1B4DB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6BF-8C26-0B5C-C12D-12D54AB4E7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721B-C76A-3C48-B66A-E0CA4E9E35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5ACC-9867-3686-8C49-1E08E146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7553-8C8A-6213-883B-CCC38D70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ec2 instance và deploy một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NextJS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F524-C9A9-A73D-C30B-0970E99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A297-AEDC-0FF8-0957-BD87535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B269-CAD5-257E-CE61-C9618998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E84F-8A12-CFCA-42DE-6C39A8EE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666-EE2C-319B-92C5-65D0CC0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It's good to run as little as possible as a </a:t>
            </a:r>
            <a:r>
              <a:rPr lang="en-US" dirty="0" err="1"/>
              <a:t>priviliged</a:t>
            </a:r>
            <a:r>
              <a:rPr lang="en-US" dirty="0"/>
              <a:t> user, as you want to restrict the potential damage in case someone exploits your program. You don't want to run your Node code as root unless you absolutely have to.</a:t>
            </a:r>
          </a:p>
          <a:p>
            <a:endParaRPr lang="en-US" dirty="0"/>
          </a:p>
          <a:p>
            <a:r>
              <a:rPr lang="en-US" dirty="0"/>
              <a:t>Therefore, it's better to run your Node program on an unprivileged port (say, port 8000), and instead have a lightweight web server such as Nginx listen on port 80 and simply forward traffic to your Node program.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26BD-EBD5-39AF-8A40-2488B52E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7663-CCDA-C7B5-372A-6CD3008F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1C22-319F-5EE7-7661-DE5A81C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82ED-9220-188C-EC64-5E2A0506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install 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4E1-BEBE-1B4D-487F-24E4D00D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nginx</a:t>
            </a:r>
            <a:r>
              <a:rPr lang="es-ES" dirty="0"/>
              <a:t> –y</a:t>
            </a:r>
          </a:p>
          <a:p>
            <a:r>
              <a:rPr lang="en-US" dirty="0"/>
              <a:t> nginx –v</a:t>
            </a:r>
          </a:p>
          <a:p>
            <a:r>
              <a:rPr lang="en-US" dirty="0"/>
              <a:t>service nginx status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nginx</a:t>
            </a:r>
          </a:p>
          <a:p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nextjs-app.conf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nginx –t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nginx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442D-F12F-8249-B888-A2D53D68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0EED-EEFE-BEB9-1104-8F84A263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44DF-0A91-7501-0B1D-08E8842A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CAD-30AB-B8C4-C3B1-00E307D0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Nginx: 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nextjs-app.conf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8ED5-D0C1-4F0D-0FD4-66EFFE7B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server {</a:t>
            </a:r>
          </a:p>
          <a:p>
            <a:pPr marL="0" indent="0">
              <a:buNone/>
            </a:pPr>
            <a:r>
              <a:rPr lang="en-US" dirty="0"/>
              <a:t>   listen 80;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server_name</a:t>
            </a:r>
            <a:r>
              <a:rPr lang="en-US" dirty="0"/>
              <a:t> ec2-184-73-30-44.compute-1.amazonaws.com;</a:t>
            </a:r>
          </a:p>
          <a:p>
            <a:pPr marL="0" indent="0">
              <a:buNone/>
            </a:pPr>
            <a:r>
              <a:rPr lang="en-US" dirty="0"/>
              <a:t>   location /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proxy_pass</a:t>
            </a:r>
            <a:r>
              <a:rPr lang="en-US" dirty="0"/>
              <a:t> http://localhost:3000;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proxy_http_version</a:t>
            </a:r>
            <a:r>
              <a:rPr lang="en-US" dirty="0"/>
              <a:t> 1.1;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Upgrade $</a:t>
            </a:r>
            <a:r>
              <a:rPr lang="en-US" dirty="0" err="1"/>
              <a:t>http_upgrade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Connection 'upgrade';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proxy_set_header</a:t>
            </a:r>
            <a:r>
              <a:rPr lang="en-US" dirty="0"/>
              <a:t> Host $host;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proxy_cache_bypass</a:t>
            </a:r>
            <a:r>
              <a:rPr lang="en-US" dirty="0"/>
              <a:t> $</a:t>
            </a:r>
            <a:r>
              <a:rPr lang="en-US" dirty="0" err="1"/>
              <a:t>http_upgrade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B42D-AB00-0B23-96FC-EB3087C9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7321-A15C-C4FE-CAF0-505025D9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C778-4613-E5D7-F977-F77FEBD7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0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A001-9CF1-3C0E-E6B5-667B3C99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DAC0-912C-2A37-039B-2ECC9BF7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nodejs</a:t>
            </a:r>
            <a:endParaRPr lang="es-ES" dirty="0"/>
          </a:p>
          <a:p>
            <a:r>
              <a:rPr lang="en-US" dirty="0"/>
              <a:t>node –v</a:t>
            </a:r>
          </a:p>
          <a:p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create-next-app@latest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r>
              <a:rPr lang="sv-SE" dirty="0"/>
              <a:t>sudo npm install pm2 –g</a:t>
            </a:r>
          </a:p>
          <a:p>
            <a:r>
              <a:rPr lang="en-US" dirty="0"/>
              <a:t>pm2 start </a:t>
            </a:r>
            <a:r>
              <a:rPr lang="en-US" dirty="0" err="1"/>
              <a:t>npm</a:t>
            </a:r>
            <a:r>
              <a:rPr lang="en-US" dirty="0"/>
              <a:t>  --name </a:t>
            </a:r>
            <a:r>
              <a:rPr lang="en-US" dirty="0" err="1"/>
              <a:t>nextjs</a:t>
            </a:r>
            <a:r>
              <a:rPr lang="en-US" dirty="0"/>
              <a:t>-app -- start</a:t>
            </a:r>
            <a:endParaRPr lang="sv-SE" dirty="0"/>
          </a:p>
          <a:p>
            <a:r>
              <a:rPr lang="en-US" dirty="0"/>
              <a:t>ss –</a:t>
            </a:r>
            <a:r>
              <a:rPr lang="en-US" dirty="0" err="1"/>
              <a:t>tnlp</a:t>
            </a:r>
            <a:r>
              <a:rPr lang="en-US" dirty="0"/>
              <a:t> (--</a:t>
            </a:r>
            <a:r>
              <a:rPr lang="en-US" dirty="0" err="1"/>
              <a:t>tcp</a:t>
            </a:r>
            <a:r>
              <a:rPr lang="en-US" dirty="0"/>
              <a:t> --</a:t>
            </a:r>
            <a:r>
              <a:rPr lang="en-US" dirty="0" err="1"/>
              <a:t>udp</a:t>
            </a:r>
            <a:r>
              <a:rPr lang="en-US" dirty="0"/>
              <a:t> --listening --program –numeric)</a:t>
            </a:r>
          </a:p>
          <a:p>
            <a:r>
              <a:rPr lang="en-US" dirty="0"/>
              <a:t>pm2 save</a:t>
            </a:r>
          </a:p>
          <a:p>
            <a:r>
              <a:rPr lang="en-US" dirty="0"/>
              <a:t>pm2 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6F4E-0026-84BF-BC6F-6C84DDA8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DB22-0F2F-7A50-2CFB-A0B6D2C4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8ECE-51F5-A3CB-5975-EE830FF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33D6-E48F-3FBD-57AE-423198E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661D-9462-93E0-3814-F04A7BAB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certbot</a:t>
            </a:r>
            <a:r>
              <a:rPr lang="en-US" dirty="0"/>
              <a:t> python3-certbot-nginx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certbot</a:t>
            </a:r>
            <a:r>
              <a:rPr lang="en-US" dirty="0"/>
              <a:t> --nginx -d example.com -d www.example.com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196F-92E3-96A1-9EC5-A91AF906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A845-B21D-592E-EDF5-3CF92E66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7509-C849-FD15-CC39-5E73EFD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F4726-A171-420A-7C21-A4068AB3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EC2 là gì?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649CB-4A5C-F1BC-37AF-17ED39E5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587" y="3008670"/>
            <a:ext cx="8470884" cy="3134033"/>
          </a:xfrm>
        </p:spPr>
        <p:txBody>
          <a:bodyPr/>
          <a:lstStyle/>
          <a:p>
            <a:r>
              <a:rPr lang="en-US" dirty="0"/>
              <a:t>M</a:t>
            </a:r>
            <a:r>
              <a:rPr lang="vi-VN" dirty="0"/>
              <a:t>ột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vi-VN" dirty="0"/>
              <a:t>điện toán đám mây được cung cấp bởi Amazon Web Services (AWS) giúp cung cấp tài nguyên máy tính ảo hoá theo yêu cầu</a:t>
            </a:r>
            <a:r>
              <a:rPr lang="en-US" dirty="0"/>
              <a:t> (IaaS)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1026" name="Picture 2" descr="Amazon EC2: Everything you need to know - DEV Community">
            <a:extLst>
              <a:ext uri="{FF2B5EF4-FFF2-40B4-BE49-F238E27FC236}">
                <a16:creationId xmlns:a16="http://schemas.microsoft.com/office/drawing/2014/main" id="{3864C35F-1C14-D864-68C3-904AFC5C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3597" y="2448528"/>
            <a:ext cx="6077646" cy="34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6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097-6A5D-C4E5-3ED0-C75FF4C9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C3CE-B647-96D8-9CB5-E577B7BF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Cung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về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  <a:p>
            <a:r>
              <a:rPr lang="en-US" dirty="0"/>
              <a:t>Cung </a:t>
            </a:r>
            <a:r>
              <a:rPr lang="en-US" dirty="0" err="1"/>
              <a:t>cấp</a:t>
            </a:r>
            <a:r>
              <a:rPr lang="en-US" dirty="0"/>
              <a:t> một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và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E1B9-64EF-A781-325B-F6D42146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C164-2ACE-A70C-1F58-AEE24FFA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4C86-8CF1-797B-0300-3404C214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5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73C8-09AB-EA3C-F76F-D78BB82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812E-CCBF-9F9F-9156-EA64BC8B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  <a:p>
            <a:r>
              <a:rPr lang="en-US" dirty="0"/>
              <a:t>Amazon Machine Images (AMIs):một </a:t>
            </a:r>
            <a:r>
              <a:rPr lang="en-US" dirty="0" err="1"/>
              <a:t>dạng</a:t>
            </a:r>
            <a:r>
              <a:rPr lang="en-US" dirty="0"/>
              <a:t> template/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một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</a:t>
            </a:r>
          </a:p>
          <a:p>
            <a:r>
              <a:rPr lang="en-US" dirty="0"/>
              <a:t>Key pair: </a:t>
            </a:r>
            <a:r>
              <a:rPr lang="en-US" dirty="0" err="1"/>
              <a:t>cặp</a:t>
            </a:r>
            <a:r>
              <a:rPr lang="en-US" dirty="0"/>
              <a:t> Public Key và Private Key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và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AF22-3A40-26DD-6A35-A137BF53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830B-45C7-58C6-7426-450A7AFA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C058-5286-41C1-3635-F6EC8E5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73C8-09AB-EA3C-F76F-D78BB82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812E-CCBF-9F9F-9156-EA64BC8B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store volumes:</a:t>
            </a:r>
            <a:r>
              <a:rPr lang="vi-VN" dirty="0"/>
              <a:t>một dịch vụ lưu trữ tạm thời</a:t>
            </a:r>
            <a:r>
              <a:rPr lang="en-US" dirty="0"/>
              <a:t>; </a:t>
            </a:r>
            <a:r>
              <a:rPr lang="vi-VN" dirty="0"/>
              <a:t>được cung cấp dưới dạng ổ đĩa cứng trên các máy chủ vật lý của AWS và có tốc độ đọc/ghi rất nhanh</a:t>
            </a:r>
            <a:r>
              <a:rPr lang="en-US" dirty="0"/>
              <a:t>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trên EC2 instance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instance.</a:t>
            </a:r>
          </a:p>
          <a:p>
            <a:r>
              <a:rPr lang="en-US" dirty="0"/>
              <a:t>Amazon EBS volumes: </a:t>
            </a:r>
            <a:r>
              <a:rPr lang="vi-VN" dirty="0"/>
              <a:t>dịch vụ lưu trữ dưới dạng block của AWS</a:t>
            </a:r>
            <a:r>
              <a:rPr lang="en-US" dirty="0"/>
              <a:t>; </a:t>
            </a:r>
            <a:r>
              <a:rPr lang="vi-VN" dirty="0"/>
              <a:t>cho phép các phiên bản của bạn lưu trữ dữ liệu, ngay cả sau khi chúng chấm dứt</a:t>
            </a:r>
            <a:r>
              <a:rPr lang="en-US" dirty="0"/>
              <a:t>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AF22-3A40-26DD-6A35-A137BF53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830B-45C7-58C6-7426-450A7AFA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C058-5286-41C1-3635-F6EC8E5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6D8C-9436-5815-A303-43A87264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một instance EC2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ABD6-1706-5B91-1716-6CB11F2C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939E-2914-270C-345E-F2102AB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060B-CF52-CDD1-2E49-5A337B6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Instance lifecycle - Amazon Elastic Compute Cloud">
            <a:extLst>
              <a:ext uri="{FF2B5EF4-FFF2-40B4-BE49-F238E27FC236}">
                <a16:creationId xmlns:a16="http://schemas.microsoft.com/office/drawing/2014/main" id="{35C896CC-0721-5C90-B729-8970CCD09B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67" y="2040161"/>
            <a:ext cx="7063828" cy="45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4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0A02-6297-9063-36E9-05910CC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EC2 instance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BA1D3F-048E-6FB4-B33F-3401A705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125598"/>
              </p:ext>
            </p:extLst>
          </p:nvPr>
        </p:nvGraphicFramePr>
        <p:xfrm>
          <a:off x="1116013" y="2478088"/>
          <a:ext cx="1016793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90">
                  <a:extLst>
                    <a:ext uri="{9D8B030D-6E8A-4147-A177-3AD203B41FA5}">
                      <a16:colId xmlns:a16="http://schemas.microsoft.com/office/drawing/2014/main" val="8084843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03083686"/>
                    </a:ext>
                  </a:extLst>
                </a:gridCol>
                <a:gridCol w="5369846">
                  <a:extLst>
                    <a:ext uri="{9D8B030D-6E8A-4147-A177-3AD203B41FA5}">
                      <a16:colId xmlns:a16="http://schemas.microsoft.com/office/drawing/2014/main" val="10991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Đặc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Trường hợp sử dụng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9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 (</a:t>
                      </a:r>
                      <a:r>
                        <a:rPr lang="en-US" dirty="0" err="1"/>
                        <a:t>Đa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giữa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nhớ</a:t>
                      </a:r>
                      <a:r>
                        <a:rPr lang="en-US" dirty="0"/>
                        <a:t> và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Máy chủ web và ứng dụng, môi trường phát triển và thử nghiệm, code repository, hệ thống CRM nhỏ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0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Compute Optimized (Tối ưu tính toán)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Hiệu năng tính toán cao (CPU), tỷ lệ CPU/bộ nhớ lớn.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Xử lý hàng loạt, phân tích dữ liệu, máy chủ ứng dụng có quy mô lớn, tính toán hiệu năng cao (HPC)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2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Optimized (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nhớ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Dung lượng bộ nhớ lớn, tỷ lệ bộ nhớ/CPU cao.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Cơ sở dữ liệu trong bộ nhớ (như Redis, Memcached), phân tích dữ liệu lớn trong bộ nhớ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0381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324-51EC-B875-DD2A-0EF0D1E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7AB7-BF02-5865-FADD-99F8D5DA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45FC-3E9E-98B3-79FB-3EB152F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0A02-6297-9063-36E9-05910CC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EC2 instance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BA1D3F-048E-6FB4-B33F-3401A705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32501"/>
              </p:ext>
            </p:extLst>
          </p:nvPr>
        </p:nvGraphicFramePr>
        <p:xfrm>
          <a:off x="1116013" y="2478088"/>
          <a:ext cx="1016793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90">
                  <a:extLst>
                    <a:ext uri="{9D8B030D-6E8A-4147-A177-3AD203B41FA5}">
                      <a16:colId xmlns:a16="http://schemas.microsoft.com/office/drawing/2014/main" val="8084843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03083686"/>
                    </a:ext>
                  </a:extLst>
                </a:gridCol>
                <a:gridCol w="5369846">
                  <a:extLst>
                    <a:ext uri="{9D8B030D-6E8A-4147-A177-3AD203B41FA5}">
                      <a16:colId xmlns:a16="http://schemas.microsoft.com/office/drawing/2014/main" val="10991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Đặc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Trường hợp sử dụng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9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Accelerated Computing (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tốc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Sử dụng phần cứng tăng tốc (GPU, FPGA, AWS Inferentia).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Học máy (machine learning), học sâu (deep learning), phân tích dữ liệu thời gian thực, xử lý ngôn ngữ tự nhiên (NLP), ứng dụng đồ họa 3D,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0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Storage Optimized (Tối ưu lưu trữ)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Hiệu năng I/O cao, dung lượng lưu trữ lớn.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Cơ sở dữ liệu NoSQL, hệ thống tập tin phân tán, kho dữ liệu (data warehousing), ứng dụng ghi nhật ký (log processing),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2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Khác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T2/T3: Giá rẻ, khối lượng công việc nhỏ và vừa, nhu cầu CPU thấp. Mac: Chạy macOS, phát triển iOS và macOS.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T2/T3: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chủ</a:t>
                      </a:r>
                      <a:r>
                        <a:rPr lang="en-US" dirty="0"/>
                        <a:t> web </a:t>
                      </a:r>
                      <a:r>
                        <a:rPr lang="en-US" dirty="0" err="1"/>
                        <a:t>nhỏ</a:t>
                      </a:r>
                      <a:r>
                        <a:rPr lang="en-US" dirty="0"/>
                        <a:t>, blog, microservices. Mac: </a:t>
                      </a:r>
                      <a:r>
                        <a:rPr lang="en-US" dirty="0" err="1"/>
                        <a:t>Xây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dựng</a:t>
                      </a:r>
                      <a:r>
                        <a:rPr lang="en-US" dirty="0"/>
                        <a:t> và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iOS,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0381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324-51EC-B875-DD2A-0EF0D1E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7AB7-BF02-5865-FADD-99F8D5DA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45FC-3E9E-98B3-79FB-3EB152F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779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331</TotalTime>
  <Words>1856</Words>
  <Application>Microsoft Office PowerPoint</Application>
  <PresentationFormat>Widescreen</PresentationFormat>
  <Paragraphs>218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 Elastic Compute Cloud (Amazon EC2) </vt:lpstr>
      <vt:lpstr>EC2 101</vt:lpstr>
      <vt:lpstr>EC2 là gì?</vt:lpstr>
      <vt:lpstr>Tại sao</vt:lpstr>
      <vt:lpstr>Từ khóa</vt:lpstr>
      <vt:lpstr>Từ khóa</vt:lpstr>
      <vt:lpstr>Vòng đời của một instance EC2</vt:lpstr>
      <vt:lpstr>Phân loại EC2 instance</vt:lpstr>
      <vt:lpstr>Phân loại EC2 instance</vt:lpstr>
      <vt:lpstr>Chính sách giá</vt:lpstr>
      <vt:lpstr>Chính sách giá</vt:lpstr>
      <vt:lpstr>Chính sách giá</vt:lpstr>
      <vt:lpstr>Hands-on</vt:lpstr>
      <vt:lpstr>Tạo Keypair và cấp quyền </vt:lpstr>
      <vt:lpstr>Tạo keypair và tải về</vt:lpstr>
      <vt:lpstr>Kiểm tra keypair</vt:lpstr>
      <vt:lpstr>Lỗi khi sử dụng keypair ngay sau khi tải</vt:lpstr>
      <vt:lpstr>Window: Menu context -&gt; Properties-&gt; security tab -&gt; advanced -&gt; Disable inheritance</vt:lpstr>
      <vt:lpstr>Window: Thêm quyền và áp dụng</vt:lpstr>
      <vt:lpstr>Demo EC2</vt:lpstr>
      <vt:lpstr>PowerPoint Presentation</vt:lpstr>
      <vt:lpstr>Command: install nginx</vt:lpstr>
      <vt:lpstr>Nginx: sudo nano /etc/nginx/conf.d/nextjs-app.conf </vt:lpstr>
      <vt:lpstr>Command: pm2</vt:lpstr>
      <vt:lpstr>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AccentBox</dc:title>
  <dc:creator>Nguyễn Bá Quân</dc:creator>
  <cp:lastModifiedBy>Nguyễn Bá Quân</cp:lastModifiedBy>
  <cp:revision>3</cp:revision>
  <dcterms:created xsi:type="dcterms:W3CDTF">2024-05-12T02:56:26Z</dcterms:created>
  <dcterms:modified xsi:type="dcterms:W3CDTF">2024-05-12T10:04:10Z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