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26"/>
  </p:notesMasterIdLst>
  <p:handoutMasterIdLst>
    <p:handoutMasterId r:id="rId27"/>
  </p:handoutMasterIdLst>
  <p:sldIdLst>
    <p:sldId id="281" r:id="rId5"/>
    <p:sldId id="355" r:id="rId6"/>
    <p:sldId id="353" r:id="rId7"/>
    <p:sldId id="356" r:id="rId8"/>
    <p:sldId id="357" r:id="rId9"/>
    <p:sldId id="359" r:id="rId10"/>
    <p:sldId id="360" r:id="rId11"/>
    <p:sldId id="361" r:id="rId12"/>
    <p:sldId id="364" r:id="rId13"/>
    <p:sldId id="362" r:id="rId14"/>
    <p:sldId id="363" r:id="rId15"/>
    <p:sldId id="365" r:id="rId16"/>
    <p:sldId id="367" r:id="rId17"/>
    <p:sldId id="366" r:id="rId18"/>
    <p:sldId id="368" r:id="rId19"/>
    <p:sldId id="369" r:id="rId20"/>
    <p:sldId id="370" r:id="rId21"/>
    <p:sldId id="371" r:id="rId22"/>
    <p:sldId id="372" r:id="rId23"/>
    <p:sldId id="358" r:id="rId24"/>
    <p:sldId id="37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83431" autoAdjust="0"/>
  </p:normalViewPr>
  <p:slideViewPr>
    <p:cSldViewPr snapToGrid="0">
      <p:cViewPr varScale="1">
        <p:scale>
          <a:sx n="95" d="100"/>
          <a:sy n="95" d="100"/>
        </p:scale>
        <p:origin x="1194" y="84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47F05-0506-494A-8060-3F395B947DF9}" type="datetimeFigureOut">
              <a:rPr lang="en-US" smtClean="0"/>
              <a:t>18-Apr-24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1E857-36B8-43F1-9D87-FE508167BC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C0A13-3F3D-45D4-B17C-1E0ACF36A6FB}" type="datetimeFigureOut">
              <a:rPr lang="en-US" smtClean="0"/>
              <a:t>18-Apr-24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AAAB6-A2C6-4A85-A3A1-98EFBA61C9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A36B1-75F6-458C-B388-8BC01E9857C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932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068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Glossary</a:t>
            </a:r>
          </a:p>
          <a:p>
            <a:r>
              <a:rPr lang="en-US" dirty="0"/>
              <a:t>Document</a:t>
            </a:r>
          </a:p>
          <a:p>
            <a:r>
              <a:rPr lang="en-US" dirty="0"/>
              <a:t>Hand-on lab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923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References: https://nvlpubs.nist.gov/nistpubs/legacy/sp/nistspecialpublication800-145.pdf</a:t>
            </a:r>
          </a:p>
          <a:p>
            <a:r>
              <a:rPr lang="en-US" sz="1800" b="0" i="1" dirty="0">
                <a:solidFill>
                  <a:srgbClr val="000000"/>
                </a:solidFill>
                <a:effectLst/>
                <a:latin typeface="TimesNewRomanPS-ItalicMT"/>
              </a:rPr>
              <a:t>On-demand self-service</a:t>
            </a:r>
            <a:r>
              <a:rPr lang="en-US" dirty="0"/>
              <a:t> :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provision computing capabilities</a:t>
            </a:r>
            <a:r>
              <a:rPr lang="en-US" dirty="0"/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as needed automatically without requiring human interaction with each service provider</a:t>
            </a:r>
            <a:r>
              <a:rPr lang="en-US" dirty="0"/>
              <a:t> (provision and terminate using the UI/CLI without human interaction)</a:t>
            </a:r>
            <a:br>
              <a:rPr lang="en-US" dirty="0"/>
            </a:br>
            <a:r>
              <a:rPr lang="en-US" sz="1800" b="0" i="1" dirty="0">
                <a:solidFill>
                  <a:srgbClr val="000000"/>
                </a:solidFill>
                <a:effectLst/>
                <a:latin typeface="TimesNewRomanPS-ItalicMT"/>
              </a:rPr>
              <a:t>Broad network access: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Capabilities are available over the network and accessed through standard mechanisms</a:t>
            </a:r>
            <a:r>
              <a:rPr lang="en-US" dirty="0"/>
              <a:t>  (access services over any networks, on any devices, using standard protocols and method)</a:t>
            </a:r>
            <a:br>
              <a:rPr lang="en-US" dirty="0"/>
            </a:br>
            <a:r>
              <a:rPr lang="en-US" sz="1800" b="0" i="1" dirty="0">
                <a:solidFill>
                  <a:srgbClr val="000000"/>
                </a:solidFill>
                <a:effectLst/>
                <a:latin typeface="TimesNewRomanPS-ItalicMT"/>
              </a:rPr>
              <a:t>Resource pooling</a:t>
            </a:r>
            <a:r>
              <a:rPr lang="en-US" dirty="0"/>
              <a:t> : there is a sense of location independence … no control or knowledge over the exact location of the resources;  resources are pooled to serve multiple consumers using a multi-tenant model. (economies of scale, cheaper service)</a:t>
            </a:r>
          </a:p>
          <a:p>
            <a:r>
              <a:rPr lang="en-US" sz="1800" b="0" i="1" dirty="0">
                <a:solidFill>
                  <a:srgbClr val="000000"/>
                </a:solidFill>
                <a:effectLst/>
                <a:latin typeface="TimesNewRomanPS-ItalicMT"/>
              </a:rPr>
              <a:t>Rapid elasticity</a:t>
            </a:r>
            <a:r>
              <a:rPr lang="en-US" dirty="0"/>
              <a:t> :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Capabilities can be elastically provisioned and released</a:t>
            </a:r>
            <a:r>
              <a:rPr lang="en-US" dirty="0"/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to scale rapidly outward and inward commensurate with demand; To the consumer, the capabilities available</a:t>
            </a:r>
            <a:r>
              <a:rPr lang="en-US" dirty="0"/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appear to be unlimited</a:t>
            </a:r>
            <a:r>
              <a:rPr lang="en-US" dirty="0"/>
              <a:t> (scale up and down automatically in response to system load)</a:t>
            </a:r>
            <a:br>
              <a:rPr lang="en-US" dirty="0"/>
            </a:br>
            <a:r>
              <a:rPr lang="en-US" sz="1800" b="0" i="1" dirty="0">
                <a:solidFill>
                  <a:srgbClr val="000000"/>
                </a:solidFill>
                <a:effectLst/>
                <a:latin typeface="TimesNewRomanPS-ItalicMT"/>
              </a:rPr>
              <a:t>Measured service</a:t>
            </a:r>
            <a:r>
              <a:rPr lang="en-US" dirty="0"/>
              <a:t> : resource usage can be monitored, controlled, reported, … and billed. (usage is measured. Pay for what you consume)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842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Private cloud. The cloud infrastructure is provisioned for exclusive use by a single organization comprising multiple consumers</a:t>
            </a:r>
          </a:p>
          <a:p>
            <a:r>
              <a:rPr lang="en-US" sz="1800" b="0" i="1" dirty="0">
                <a:solidFill>
                  <a:srgbClr val="000000"/>
                </a:solidFill>
                <a:effectLst/>
                <a:latin typeface="TimesNewRomanPS-ItalicMT"/>
              </a:rPr>
              <a:t>Public cloud.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The cloud infrastructure is provisioned for open use by the general public</a:t>
            </a:r>
            <a:r>
              <a:rPr lang="en-US" dirty="0"/>
              <a:t> </a:t>
            </a:r>
            <a:br>
              <a:rPr lang="en-US" dirty="0"/>
            </a:br>
            <a:r>
              <a:rPr lang="en-US" sz="1800" b="0" i="1" dirty="0">
                <a:solidFill>
                  <a:srgbClr val="000000"/>
                </a:solidFill>
                <a:effectLst/>
                <a:latin typeface="TimesNewRomanPS-ItalicMT"/>
              </a:rPr>
              <a:t>Hybrid cloud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. The cloud infrastructure is a composition of two or more distinct cloud infrastructures (private, community, or public) that remain unique entities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Multi cloud: more than one public cloud (not official)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895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Infrastructure stack; parts you manage; parts managed by the vendor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13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SabonLTStd-Roman"/>
              </a:rPr>
              <a:t>AWS guarantees the secure and uninterrupted operation of its “cloud.” That means its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SabonLTStd-Roman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SabonLTStd-Roman"/>
              </a:rPr>
              <a:t>physical servers, storage devices, networking infrastructure, and managed services.</a:t>
            </a:r>
            <a:r>
              <a:rPr lang="en-US" dirty="0"/>
              <a:t> </a:t>
            </a:r>
            <a:br>
              <a:rPr lang="en-US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SabonLTStd-Roman"/>
              </a:rPr>
              <a:t>AWS customers</a:t>
            </a:r>
            <a:r>
              <a:rPr lang="en-US" dirty="0"/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abonLTStd-Roman"/>
              </a:rPr>
              <a:t>are responsible for whatever happens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SabonLTStd-Italic"/>
              </a:rPr>
              <a:t>within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abonLTStd-Roman"/>
              </a:rPr>
              <a:t>that cloud.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SabonLTStd-Roman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SabonLTStd-Roman"/>
              </a:rPr>
              <a:t>This covers the security and operation of installed operating systems, client-side data, the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SabonLTStd-Roman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SabonLTStd-Roman"/>
              </a:rPr>
              <a:t>movement of data across networks, end-user authentication and access, and customer data.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SabonLTStd-Roman"/>
              </a:rPr>
              <a:t>precisely defining the “cloud”—meaning, what AWS is responsible for—will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SabonLTStd-Roman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SabonLTStd-Roman"/>
              </a:rPr>
              <a:t>depend on the particular cloud model you’re using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abonLTStd-Roman"/>
              </a:rPr>
              <a:t>. Ex: EC2 –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SabonLTStd-Roman"/>
              </a:rPr>
              <a:t>Iaas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abonLTStd-Roman"/>
              </a:rPr>
              <a:t>,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abonLTStd-Roman"/>
              </a:rPr>
              <a:t>Elastic Beanstalk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SabonLTStd-Roman"/>
              </a:rPr>
              <a:t> </a:t>
            </a:r>
            <a:r>
              <a:rPr lang="en-US" sz="4000" dirty="0"/>
              <a:t>-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abonLTStd-Roman"/>
              </a:rPr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abonLTStd-Roman"/>
              </a:rPr>
              <a:t>PaaS</a:t>
            </a:r>
            <a:r>
              <a:rPr lang="en-US" sz="4000" dirty="0"/>
              <a:t> </a:t>
            </a:r>
            <a:br>
              <a:rPr lang="en-US" sz="4000" dirty="0"/>
            </a:br>
            <a:br>
              <a:rPr lang="en-US" sz="2800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598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UniversLTStd"/>
              </a:rPr>
              <a:t>Compute</a:t>
            </a:r>
            <a:r>
              <a:rPr lang="en-US" dirty="0"/>
              <a:t> :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niversLTStd"/>
              </a:rPr>
              <a:t>Services replicating the traditional role of local physical servers for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UniversLTStd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UniversLTStd"/>
              </a:rPr>
              <a:t>the cloud, offering advanced configurations such as autoscaling, load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UniversLTStd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UniversLTStd"/>
              </a:rPr>
              <a:t>balancing, containers, and even serverless architectures</a:t>
            </a:r>
            <a:r>
              <a:rPr lang="en-US" dirty="0"/>
              <a:t> </a:t>
            </a:r>
            <a:br>
              <a:rPr lang="en-US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UniversLTStd"/>
              </a:rPr>
              <a:t>Networking</a:t>
            </a:r>
            <a:r>
              <a:rPr lang="en-US" dirty="0"/>
              <a:t> :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UniversLTStd"/>
              </a:rPr>
              <a:t>Storage</a:t>
            </a:r>
            <a:r>
              <a:rPr lang="en-US" dirty="0"/>
              <a:t> </a:t>
            </a:r>
            <a:br>
              <a:rPr lang="en-US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UniversLTStd"/>
              </a:rPr>
              <a:t>Database: Managed data solutions for use cases requiring multiple data formats: relational, NoSQL, or caching</a:t>
            </a:r>
            <a:r>
              <a:rPr lang="en-US" dirty="0"/>
              <a:t> </a:t>
            </a:r>
            <a:br>
              <a:rPr lang="en-US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UniversLTStd"/>
              </a:rPr>
              <a:t>Application management</a:t>
            </a:r>
            <a:r>
              <a:rPr lang="en-US" dirty="0"/>
              <a:t> :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niversLTStd"/>
              </a:rPr>
              <a:t>Monitoring, auditing, and configuring AWS account services and running resources</a:t>
            </a:r>
            <a:r>
              <a:rPr lang="en-US" dirty="0"/>
              <a:t> </a:t>
            </a:r>
            <a:br>
              <a:rPr lang="en-US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UniversLTStd"/>
              </a:rPr>
              <a:t>Security and identity: Services for managing authentication and authorization, data and connection encryption, and integration with third-party authentication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UniversLTStd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UniversLTStd"/>
              </a:rPr>
              <a:t>management systems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720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920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978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242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</p:spPr>
        <p:txBody>
          <a:bodyPr anchor="ctr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59152"/>
            <a:ext cx="4059936" cy="342900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978408"/>
            <a:ext cx="3721608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72400" y="3099816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72400" y="4215384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772400" y="5321808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5" name="Picture Placeholder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4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064" y="3355848"/>
            <a:ext cx="6272784" cy="2825496"/>
          </a:xfr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</p:spPr>
        <p:txBody>
          <a:bodyPr anchor="ctr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" name="Picture Placeholder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3" name="Picture Placeholder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3203688"/>
            <a:ext cx="329184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799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799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991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991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about-aws/global-infrastructure/?nc1=h_ls" TargetMode="External"/><Relationship Id="rId2" Type="http://schemas.openxmlformats.org/officeDocument/2006/relationships/hyperlink" Target="https://mycloudwiki.com/cloud/cloud-services-and-models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viblo.asia/p/co-so-ha-tang-toan-cau-cua-aws-Ny0VGjj8LPA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Cloud</a:t>
            </a:r>
            <a:br>
              <a:rPr lang="en-US" dirty="0"/>
            </a:br>
            <a:r>
              <a:rPr lang="en-US" dirty="0"/>
              <a:t>Computing and AWS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6158A-007B-5188-F3E0-9067E5094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service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26E14-7F86-A783-7E4A-C8B7064DA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03929"/>
            <a:ext cx="10168128" cy="425242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Compute: Services replicating the traditional role of local physical servers for the cloud</a:t>
            </a:r>
          </a:p>
          <a:p>
            <a:r>
              <a:rPr lang="en-US" dirty="0"/>
              <a:t>Networking: Application connectivity, access control, and enhanced remote connections</a:t>
            </a:r>
          </a:p>
          <a:p>
            <a:r>
              <a:rPr lang="en-US" dirty="0"/>
              <a:t>Storage</a:t>
            </a:r>
          </a:p>
          <a:p>
            <a:r>
              <a:rPr lang="en-US" dirty="0"/>
              <a:t>Database </a:t>
            </a:r>
          </a:p>
          <a:p>
            <a:r>
              <a:rPr lang="en-US" dirty="0"/>
              <a:t>Application</a:t>
            </a:r>
          </a:p>
          <a:p>
            <a:r>
              <a:rPr lang="en-US" dirty="0"/>
              <a:t>Management</a:t>
            </a:r>
          </a:p>
          <a:p>
            <a:r>
              <a:rPr lang="en-US" dirty="0"/>
              <a:t>Security and identity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79F76-DE46-8A5F-6687-E75F5631D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00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81E05-7ED8-7ADD-AB2F-6612F44FD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service categories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0AFC6-D3CB-505E-F86E-5E730965D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5407E-43DD-53E2-2F24-160E37868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11</a:t>
            </a:fld>
            <a:endParaRPr lang="en-US" dirty="0"/>
          </a:p>
        </p:txBody>
      </p:sp>
      <p:pic>
        <p:nvPicPr>
          <p:cNvPr id="4100" name="Picture 4" descr="AWS Services">
            <a:extLst>
              <a:ext uri="{FF2B5EF4-FFF2-40B4-BE49-F238E27FC236}">
                <a16:creationId xmlns:a16="http://schemas.microsoft.com/office/drawing/2014/main" id="{174E8261-78A0-A297-B1AD-CF04889241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942" y="1877353"/>
            <a:ext cx="9450080" cy="489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944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B3860-2596-87ED-93D9-7B593029A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7441D-EF3D-ED2F-9573-53E44E954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3D1B1-35A1-BFC2-7B88-50FAA8D7D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12</a:t>
            </a:fld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39BC24F-0040-0E62-0D1E-58DBE2B6FB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28274" y="1612873"/>
            <a:ext cx="6632506" cy="5108602"/>
          </a:xfrm>
        </p:spPr>
      </p:pic>
    </p:spTree>
    <p:extLst>
      <p:ext uri="{BB962C8B-B14F-4D97-AF65-F5344CB8AC3E}">
        <p14:creationId xmlns:p14="http://schemas.microsoft.com/office/powerpoint/2010/main" val="1398213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9AB2603-9BFA-9BE4-608B-950AF7F15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8304" y="2021993"/>
            <a:ext cx="9585344" cy="469948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832F4D-1448-662F-BD2F-0983BB7BD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E26BA-DF9E-CD9B-D474-1A829DEBC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335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76710-8932-FF81-9BC4-2A15DFE6B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E26EF-BC79-4017-DBE9-53DABB289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655B8-4F4B-9259-AD41-E8A48FD63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14</a:t>
            </a:fld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46472E6-17A5-2FB9-FA24-CC3C11DCE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94716" y="1848075"/>
            <a:ext cx="6810530" cy="4954138"/>
          </a:xfrm>
        </p:spPr>
      </p:pic>
    </p:spTree>
    <p:extLst>
      <p:ext uri="{BB962C8B-B14F-4D97-AF65-F5344CB8AC3E}">
        <p14:creationId xmlns:p14="http://schemas.microsoft.com/office/powerpoint/2010/main" val="246710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61C78-C248-D801-DDCD-23DBD5F2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	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A828397-950B-83AB-83D6-DD012C7EC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0572" y="1845579"/>
            <a:ext cx="7382902" cy="1413488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05A6E-3B74-8786-1EBE-119E1C329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9728B-C967-1706-3C3D-6B102B4DC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AB9C45-D678-6B80-6459-212EC5253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572" y="3121921"/>
            <a:ext cx="7680150" cy="367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90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8CAA7-22A7-CA71-2B9D-37E480C7E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626A1ED-61B5-88DE-7911-6E0439D99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6013" y="3093936"/>
            <a:ext cx="10167937" cy="2462416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4AF1C-1A01-04A0-6C59-AD005D30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405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D703E94-0DC3-64AB-ED47-0D7CABC521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52551" y="1867767"/>
            <a:ext cx="7215132" cy="485370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C9F2E3-5B51-1188-947F-AD5AA53F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management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21C69-F9AC-0686-C1A7-02F1EBC03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480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82039-0D84-3D13-3254-512D5CB93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Security and identity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B369E61-1C65-19FD-13CE-9B2D81CFF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2029" y="2241494"/>
            <a:ext cx="8875904" cy="41673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1C334-1EAB-2A62-288C-8C7794A4E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319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A1B7D-61EE-5AC9-352B-F93F34B16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integration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02DD8C7-B88B-3F1B-A8A1-955944A47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50250" y="1949946"/>
            <a:ext cx="8299464" cy="4750396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2BCE5-29D4-C16C-5A15-64ED1C7C7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659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4A85B-2AC6-4E29-B074-AB92F8FA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200" dirty="0">
                <a:latin typeface="+mj-lt"/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AB0EB-0819-41F4-99E9-C02FA0DAF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2400" dirty="0"/>
              <a:t>What is Cloud Computing?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2400" dirty="0"/>
              <a:t>AWS fundamental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FA539-2DA6-4197-AA13-56E0C339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41511-A87C-0EE2-8B9D-B68DD23AD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342F2-B035-5D08-168E-90E96E7AA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https://mycloudwiki.com/cloud/cloud-services-and-models/</a:t>
            </a:r>
            <a:endParaRPr lang="en-US" dirty="0"/>
          </a:p>
          <a:p>
            <a:r>
              <a:rPr lang="en-US" dirty="0">
                <a:hlinkClick r:id="rId3"/>
              </a:rPr>
              <a:t>https://aws.amazon.com/about-aws/global-infrastructure/?nc1=h_ls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https://viblo.asia/p/co-so-ha-tang-toan-cau-cua-aws-Ny0VGjj8LPA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19CBB-EA2F-7C78-C287-3BCFBF35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692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574BD-1ADB-C3EB-3068-3875B05C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11063-137A-B9D4-5FD2-30452B412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3545444" cy="36941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Service</a:t>
            </a:r>
          </a:p>
          <a:p>
            <a:r>
              <a:rPr lang="en-US" dirty="0"/>
              <a:t>IAM</a:t>
            </a:r>
          </a:p>
          <a:p>
            <a:r>
              <a:rPr lang="en-US" dirty="0"/>
              <a:t>EC2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6B5DF-D436-EDFC-2DCE-5B22DBE9C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AC0CD-DEEE-8FC4-4B7C-CBD6C38D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5BCB5-E84F-CA09-180B-218800A9D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18152EA-E9A6-5DA5-66B5-344C00746B04}"/>
              </a:ext>
            </a:extLst>
          </p:cNvPr>
          <p:cNvSpPr txBox="1">
            <a:spLocks/>
          </p:cNvSpPr>
          <p:nvPr/>
        </p:nvSpPr>
        <p:spPr>
          <a:xfrm>
            <a:off x="6096674" y="2379571"/>
            <a:ext cx="3545444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Action</a:t>
            </a:r>
          </a:p>
          <a:p>
            <a:r>
              <a:rPr lang="en-US" dirty="0"/>
              <a:t>Glossary</a:t>
            </a:r>
          </a:p>
          <a:p>
            <a:r>
              <a:rPr lang="en-US" dirty="0"/>
              <a:t>Hand-on lab</a:t>
            </a:r>
          </a:p>
          <a:p>
            <a:r>
              <a:rPr lang="en-US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164457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D3A99-BC9D-4DC2-BE1B-9E2C93ED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What is Cloud computing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D061C-023A-4DD9-8847-DD7718553E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177544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5D191B-8845-C7E8-E000-2135B6FA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FCC44A-095F-C661-17AD-812D26F99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On-demand self-service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Broad network access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Resource pooling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Rapid elasticity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Measured service</a:t>
            </a:r>
          </a:p>
        </p:txBody>
      </p:sp>
    </p:spTree>
    <p:extLst>
      <p:ext uri="{BB962C8B-B14F-4D97-AF65-F5344CB8AC3E}">
        <p14:creationId xmlns:p14="http://schemas.microsoft.com/office/powerpoint/2010/main" val="993805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9C1A-D0B0-E010-1E52-96AAEDB65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D9103-F5AA-BFDE-666D-2B58F34B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5</a:t>
            </a:fld>
            <a:endParaRPr lang="en-US" dirty="0"/>
          </a:p>
        </p:txBody>
      </p:sp>
      <p:pic>
        <p:nvPicPr>
          <p:cNvPr id="1026" name="Picture 2" descr="Public vs private vs hybrid vs multicloud">
            <a:extLst>
              <a:ext uri="{FF2B5EF4-FFF2-40B4-BE49-F238E27FC236}">
                <a16:creationId xmlns:a16="http://schemas.microsoft.com/office/drawing/2014/main" id="{A3C23461-9697-DCB5-EBCE-13CC239334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501" y="2478088"/>
            <a:ext cx="6150961" cy="369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119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3910D-AEAF-F122-2915-8242E371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Models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7FAE5-DC22-23B9-1681-B3476546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6</a:t>
            </a:fld>
            <a:endParaRPr lang="en-US" dirty="0"/>
          </a:p>
        </p:txBody>
      </p:sp>
      <p:pic>
        <p:nvPicPr>
          <p:cNvPr id="3074" name="Picture 2" descr="Cloud Service Models - mycloudwiki.com">
            <a:extLst>
              <a:ext uri="{FF2B5EF4-FFF2-40B4-BE49-F238E27FC236}">
                <a16:creationId xmlns:a16="http://schemas.microsoft.com/office/drawing/2014/main" id="{3D0763C2-9D17-4DFB-78BC-D7ED7FC807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580" y="2478088"/>
            <a:ext cx="5764802" cy="369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889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041A11A-DA95-B01F-12BD-255EDBB12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fundamental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D01D032-4E21-46D6-B413-C7309EDBB4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27BCC-4016-1E04-BF2F-F9DC55C3320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720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434D0-E8F6-90A1-952C-8966E39F2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AWS Shared Responsibility Model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9C67690-8D7F-7F4F-723D-66755969C6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68069" y="2478088"/>
            <a:ext cx="8063825" cy="369411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B1E51-679D-5871-2F2B-5BC2391B5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22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9A377-65FE-C22F-9816-11582C72E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global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7356D-708C-0D99-90E9-12B0324C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Regions</a:t>
            </a:r>
          </a:p>
          <a:p>
            <a:r>
              <a:rPr lang="en-US" dirty="0"/>
              <a:t>AWS Availability Zones</a:t>
            </a:r>
          </a:p>
          <a:p>
            <a:r>
              <a:rPr lang="en-US" dirty="0"/>
              <a:t>AWS Data Centers</a:t>
            </a:r>
          </a:p>
          <a:p>
            <a:r>
              <a:rPr lang="en-US" dirty="0"/>
              <a:t>AWS Edge Locations / Points of Presence</a:t>
            </a:r>
          </a:p>
          <a:p>
            <a:r>
              <a:rPr lang="en-US" dirty="0"/>
              <a:t>105 Availability Zones within 33 geographic regions, 600+ CloudFront POPs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F3ECC-BB84-24F8-86FD-9428E1870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8842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AccentBox presentation</Template>
  <TotalTime>160</TotalTime>
  <Words>721</Words>
  <Application>Microsoft Office PowerPoint</Application>
  <PresentationFormat>Widescreen</PresentationFormat>
  <Paragraphs>100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Avenir Next LT Pro</vt:lpstr>
      <vt:lpstr>Calibri</vt:lpstr>
      <vt:lpstr>SabonLTStd-Italic</vt:lpstr>
      <vt:lpstr>SabonLTStd-Roman</vt:lpstr>
      <vt:lpstr>TimesNewRomanPS-ItalicMT</vt:lpstr>
      <vt:lpstr>TimesNewRomanPSMT</vt:lpstr>
      <vt:lpstr>UniversLTStd</vt:lpstr>
      <vt:lpstr>AccentBoxVTI</vt:lpstr>
      <vt:lpstr>Introduction to Cloud Computing and AWS</vt:lpstr>
      <vt:lpstr>Agenda</vt:lpstr>
      <vt:lpstr>1. What is Cloud computing</vt:lpstr>
      <vt:lpstr>Characteristics</vt:lpstr>
      <vt:lpstr>Deployment model</vt:lpstr>
      <vt:lpstr>Service Models</vt:lpstr>
      <vt:lpstr>AWS fundamental</vt:lpstr>
      <vt:lpstr>The AWS Shared Responsibility Model</vt:lpstr>
      <vt:lpstr>AWS global infrastructure</vt:lpstr>
      <vt:lpstr>AWS service categories</vt:lpstr>
      <vt:lpstr>AWS service categories</vt:lpstr>
      <vt:lpstr>Compute</vt:lpstr>
      <vt:lpstr>Compute</vt:lpstr>
      <vt:lpstr>Networking</vt:lpstr>
      <vt:lpstr>Storage </vt:lpstr>
      <vt:lpstr>Database</vt:lpstr>
      <vt:lpstr>Application management</vt:lpstr>
      <vt:lpstr>Security and identity</vt:lpstr>
      <vt:lpstr>Application integration</vt:lpstr>
      <vt:lpstr>References</vt:lpstr>
      <vt:lpstr>Next step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Cloud Computing and AWS</dc:title>
  <dc:creator>Nguyễn Bá Quân</dc:creator>
  <cp:lastModifiedBy>Nguyễn Bá Quân</cp:lastModifiedBy>
  <cp:revision>3</cp:revision>
  <dcterms:created xsi:type="dcterms:W3CDTF">2024-04-07T16:30:33Z</dcterms:created>
  <dcterms:modified xsi:type="dcterms:W3CDTF">2024-04-18T14:22:02Z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