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1"/>
  </p:notesMasterIdLst>
  <p:handoutMasterIdLst>
    <p:handoutMasterId r:id="rId32"/>
  </p:handoutMasterIdLst>
  <p:sldIdLst>
    <p:sldId id="281" r:id="rId5"/>
    <p:sldId id="355" r:id="rId6"/>
    <p:sldId id="353" r:id="rId7"/>
    <p:sldId id="356" r:id="rId8"/>
    <p:sldId id="374" r:id="rId9"/>
    <p:sldId id="375" r:id="rId10"/>
    <p:sldId id="378" r:id="rId11"/>
    <p:sldId id="395" r:id="rId12"/>
    <p:sldId id="377" r:id="rId13"/>
    <p:sldId id="379" r:id="rId14"/>
    <p:sldId id="380" r:id="rId15"/>
    <p:sldId id="381" r:id="rId16"/>
    <p:sldId id="360" r:id="rId17"/>
    <p:sldId id="382" r:id="rId18"/>
    <p:sldId id="383" r:id="rId19"/>
    <p:sldId id="384" r:id="rId20"/>
    <p:sldId id="385" r:id="rId21"/>
    <p:sldId id="387" r:id="rId22"/>
    <p:sldId id="389" r:id="rId23"/>
    <p:sldId id="390" r:id="rId24"/>
    <p:sldId id="391" r:id="rId25"/>
    <p:sldId id="392" r:id="rId26"/>
    <p:sldId id="393" r:id="rId27"/>
    <p:sldId id="394" r:id="rId28"/>
    <p:sldId id="386" r:id="rId29"/>
    <p:sldId id="3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194" autoAdjust="0"/>
  </p:normalViewPr>
  <p:slideViewPr>
    <p:cSldViewPr snapToGrid="0">
      <p:cViewPr varScale="1">
        <p:scale>
          <a:sx n="97" d="100"/>
          <a:sy n="97" d="100"/>
        </p:scale>
        <p:origin x="1110" y="9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18-Apr-24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18-Apr-24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16</a:t>
            </a:fld>
            <a:endParaRPr lang="en-US" dirty="0"/>
          </a:p>
        </p:txBody>
      </p:sp>
    </p:spTree>
    <p:extLst>
      <p:ext uri="{BB962C8B-B14F-4D97-AF65-F5344CB8AC3E}">
        <p14:creationId xmlns:p14="http://schemas.microsoft.com/office/powerpoint/2010/main" val="1123090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17</a:t>
            </a:fld>
            <a:endParaRPr lang="en-US" dirty="0"/>
          </a:p>
        </p:txBody>
      </p:sp>
    </p:spTree>
    <p:extLst>
      <p:ext uri="{BB962C8B-B14F-4D97-AF65-F5344CB8AC3E}">
        <p14:creationId xmlns:p14="http://schemas.microsoft.com/office/powerpoint/2010/main" val="2819337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18</a:t>
            </a:fld>
            <a:endParaRPr lang="en-US" dirty="0"/>
          </a:p>
        </p:txBody>
      </p:sp>
    </p:spTree>
    <p:extLst>
      <p:ext uri="{BB962C8B-B14F-4D97-AF65-F5344CB8AC3E}">
        <p14:creationId xmlns:p14="http://schemas.microsoft.com/office/powerpoint/2010/main" val="585392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19</a:t>
            </a:fld>
            <a:endParaRPr lang="en-US" dirty="0"/>
          </a:p>
        </p:txBody>
      </p:sp>
    </p:spTree>
    <p:extLst>
      <p:ext uri="{BB962C8B-B14F-4D97-AF65-F5344CB8AC3E}">
        <p14:creationId xmlns:p14="http://schemas.microsoft.com/office/powerpoint/2010/main" val="182826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24</a:t>
            </a:fld>
            <a:endParaRPr lang="en-US" dirty="0"/>
          </a:p>
        </p:txBody>
      </p:sp>
    </p:spTree>
    <p:extLst>
      <p:ext uri="{BB962C8B-B14F-4D97-AF65-F5344CB8AC3E}">
        <p14:creationId xmlns:p14="http://schemas.microsoft.com/office/powerpoint/2010/main" val="700579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25</a:t>
            </a:fld>
            <a:endParaRPr lang="en-US" dirty="0"/>
          </a:p>
        </p:txBody>
      </p:sp>
    </p:spTree>
    <p:extLst>
      <p:ext uri="{BB962C8B-B14F-4D97-AF65-F5344CB8AC3E}">
        <p14:creationId xmlns:p14="http://schemas.microsoft.com/office/powerpoint/2010/main" val="2210503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26</a:t>
            </a:fld>
            <a:endParaRPr lang="en-US" dirty="0"/>
          </a:p>
        </p:txBody>
      </p:sp>
    </p:spTree>
    <p:extLst>
      <p:ext uri="{BB962C8B-B14F-4D97-AF65-F5344CB8AC3E}">
        <p14:creationId xmlns:p14="http://schemas.microsoft.com/office/powerpoint/2010/main" val="276492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73784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5</a:t>
            </a:fld>
            <a:endParaRPr lang="en-US" dirty="0"/>
          </a:p>
        </p:txBody>
      </p:sp>
    </p:spTree>
    <p:extLst>
      <p:ext uri="{BB962C8B-B14F-4D97-AF65-F5344CB8AC3E}">
        <p14:creationId xmlns:p14="http://schemas.microsoft.com/office/powerpoint/2010/main" val="211178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6</a:t>
            </a:fld>
            <a:endParaRPr lang="en-US" dirty="0"/>
          </a:p>
        </p:txBody>
      </p:sp>
    </p:spTree>
    <p:extLst>
      <p:ext uri="{BB962C8B-B14F-4D97-AF65-F5344CB8AC3E}">
        <p14:creationId xmlns:p14="http://schemas.microsoft.com/office/powerpoint/2010/main" val="211921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can belong to multiple groups. User don’t have to belong to a group</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7</a:t>
            </a:fld>
            <a:endParaRPr lang="en-US" dirty="0"/>
          </a:p>
        </p:txBody>
      </p:sp>
    </p:spTree>
    <p:extLst>
      <p:ext uri="{BB962C8B-B14F-4D97-AF65-F5344CB8AC3E}">
        <p14:creationId xmlns:p14="http://schemas.microsoft.com/office/powerpoint/2010/main" val="232240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can belong to multiple groups. User don’t have to belong to a group</a:t>
            </a:r>
          </a:p>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8</a:t>
            </a:fld>
            <a:endParaRPr lang="en-US" dirty="0"/>
          </a:p>
        </p:txBody>
      </p:sp>
    </p:spTree>
    <p:extLst>
      <p:ext uri="{BB962C8B-B14F-4D97-AF65-F5344CB8AC3E}">
        <p14:creationId xmlns:p14="http://schemas.microsoft.com/office/powerpoint/2010/main" val="326576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9</a:t>
            </a:fld>
            <a:endParaRPr lang="en-US" dirty="0"/>
          </a:p>
        </p:txBody>
      </p:sp>
    </p:spTree>
    <p:extLst>
      <p:ext uri="{BB962C8B-B14F-4D97-AF65-F5344CB8AC3E}">
        <p14:creationId xmlns:p14="http://schemas.microsoft.com/office/powerpoint/2010/main" val="379631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10</a:t>
            </a:fld>
            <a:endParaRPr lang="en-US" dirty="0"/>
          </a:p>
        </p:txBody>
      </p:sp>
    </p:spTree>
    <p:extLst>
      <p:ext uri="{BB962C8B-B14F-4D97-AF65-F5344CB8AC3E}">
        <p14:creationId xmlns:p14="http://schemas.microsoft.com/office/powerpoint/2010/main" val="65924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11</a:t>
            </a:fld>
            <a:endParaRPr lang="en-US" dirty="0"/>
          </a:p>
        </p:txBody>
      </p:sp>
    </p:spTree>
    <p:extLst>
      <p:ext uri="{BB962C8B-B14F-4D97-AF65-F5344CB8AC3E}">
        <p14:creationId xmlns:p14="http://schemas.microsoft.com/office/powerpoint/2010/main" val="379417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t>Introduction to Cloud</a:t>
            </a:r>
            <a:br>
              <a:rPr lang="en-US" dirty="0"/>
            </a:br>
            <a:r>
              <a:rPr lang="en-US" dirty="0"/>
              <a:t>Computing and AWS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When to use an IAM user</a:t>
            </a:r>
          </a:p>
        </p:txBody>
      </p:sp>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10</a:t>
            </a:fld>
            <a:endParaRPr lang="en-US" dirty="0"/>
          </a:p>
        </p:txBody>
      </p:sp>
      <p:sp>
        <p:nvSpPr>
          <p:cNvPr id="5" name="Content Placeholder 4">
            <a:extLst>
              <a:ext uri="{FF2B5EF4-FFF2-40B4-BE49-F238E27FC236}">
                <a16:creationId xmlns:a16="http://schemas.microsoft.com/office/drawing/2014/main" id="{52301356-81B3-77BA-2F9F-9E2D36E3E6D9}"/>
              </a:ext>
            </a:extLst>
          </p:cNvPr>
          <p:cNvSpPr>
            <a:spLocks noGrp="1"/>
          </p:cNvSpPr>
          <p:nvPr>
            <p:ph idx="1"/>
          </p:nvPr>
        </p:nvSpPr>
        <p:spPr/>
        <p:txBody>
          <a:bodyPr/>
          <a:lstStyle/>
          <a:p>
            <a:r>
              <a:rPr lang="en-US" dirty="0"/>
              <a:t>Workloads that cannot use IAM roles (</a:t>
            </a:r>
            <a:r>
              <a:rPr lang="en-US" b="0" i="0" dirty="0">
                <a:solidFill>
                  <a:srgbClr val="16191F"/>
                </a:solidFill>
                <a:effectLst/>
                <a:highlight>
                  <a:srgbClr val="FFFFFF"/>
                </a:highlight>
                <a:latin typeface="Amazon Ember"/>
              </a:rPr>
              <a:t>such as for WordPress plugins</a:t>
            </a:r>
            <a:r>
              <a:rPr lang="en-US" dirty="0"/>
              <a:t>)</a:t>
            </a:r>
          </a:p>
          <a:p>
            <a:r>
              <a:rPr lang="en-US" dirty="0"/>
              <a:t>Third-party AWS clients (tools that don’t support access with IAM Identity Center)</a:t>
            </a:r>
          </a:p>
          <a:p>
            <a:r>
              <a:rPr lang="en-US" dirty="0"/>
              <a:t>AWS </a:t>
            </a:r>
            <a:r>
              <a:rPr lang="en-US" dirty="0" err="1"/>
              <a:t>CodeCommit</a:t>
            </a:r>
            <a:r>
              <a:rPr lang="en-US" dirty="0"/>
              <a:t>, Amazon </a:t>
            </a:r>
            <a:r>
              <a:rPr lang="en-US" dirty="0" err="1"/>
              <a:t>Keyspaces</a:t>
            </a:r>
            <a:r>
              <a:rPr lang="en-US" dirty="0"/>
              <a:t> access</a:t>
            </a:r>
          </a:p>
          <a:p>
            <a:r>
              <a:rPr lang="en-US" dirty="0"/>
              <a:t>Emergency access</a:t>
            </a:r>
          </a:p>
        </p:txBody>
      </p:sp>
    </p:spTree>
    <p:extLst>
      <p:ext uri="{BB962C8B-B14F-4D97-AF65-F5344CB8AC3E}">
        <p14:creationId xmlns:p14="http://schemas.microsoft.com/office/powerpoint/2010/main" val="20218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When to use an IAM role</a:t>
            </a:r>
          </a:p>
        </p:txBody>
      </p:sp>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11</a:t>
            </a:fld>
            <a:endParaRPr lang="en-US" dirty="0"/>
          </a:p>
        </p:txBody>
      </p:sp>
      <p:sp>
        <p:nvSpPr>
          <p:cNvPr id="5" name="Content Placeholder 4">
            <a:extLst>
              <a:ext uri="{FF2B5EF4-FFF2-40B4-BE49-F238E27FC236}">
                <a16:creationId xmlns:a16="http://schemas.microsoft.com/office/drawing/2014/main" id="{52301356-81B3-77BA-2F9F-9E2D36E3E6D9}"/>
              </a:ext>
            </a:extLst>
          </p:cNvPr>
          <p:cNvSpPr>
            <a:spLocks noGrp="1"/>
          </p:cNvSpPr>
          <p:nvPr>
            <p:ph idx="1"/>
          </p:nvPr>
        </p:nvSpPr>
        <p:spPr/>
        <p:txBody>
          <a:bodyPr>
            <a:normAutofit fontScale="92500"/>
          </a:bodyPr>
          <a:lstStyle/>
          <a:p>
            <a:r>
              <a:rPr lang="en-US" dirty="0"/>
              <a:t>You're creating an application that runs on EC2 instance and that application makes requests to AWS.</a:t>
            </a:r>
          </a:p>
          <a:p>
            <a:r>
              <a:rPr lang="en-US" dirty="0"/>
              <a:t>You're creating an app that runs on a mobile phone and that makes requests to AWS.</a:t>
            </a:r>
          </a:p>
          <a:p>
            <a:r>
              <a:rPr lang="en-US" dirty="0"/>
              <a:t>Users in your company are authenticated in your corporate network and want to be able to use AWS without having to sign in again—that is, you want to allow users to federate into AWS.</a:t>
            </a:r>
          </a:p>
        </p:txBody>
      </p:sp>
    </p:spTree>
    <p:extLst>
      <p:ext uri="{BB962C8B-B14F-4D97-AF65-F5344CB8AC3E}">
        <p14:creationId xmlns:p14="http://schemas.microsoft.com/office/powerpoint/2010/main" val="161916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ADE-2E9E-0144-0483-D74E1BC6E08B}"/>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373824A8-04A4-F792-FE72-956BD30F5175}"/>
              </a:ext>
            </a:extLst>
          </p:cNvPr>
          <p:cNvSpPr>
            <a:spLocks noGrp="1"/>
          </p:cNvSpPr>
          <p:nvPr>
            <p:ph idx="1"/>
          </p:nvPr>
        </p:nvSpPr>
        <p:spPr/>
        <p:txBody>
          <a:bodyPr/>
          <a:lstStyle/>
          <a:p>
            <a:pPr marL="514350" indent="-514350">
              <a:buFont typeface="+mj-lt"/>
              <a:buAutoNum type="arabicPeriod"/>
            </a:pPr>
            <a:r>
              <a:rPr lang="en-US" dirty="0"/>
              <a:t>Enable MFA</a:t>
            </a:r>
          </a:p>
          <a:p>
            <a:pPr marL="514350" indent="-514350">
              <a:buFont typeface="+mj-lt"/>
              <a:buAutoNum type="arabicPeriod"/>
            </a:pPr>
            <a:r>
              <a:rPr lang="en-US" dirty="0"/>
              <a:t>Create user and add this user to admin group with Administrator access</a:t>
            </a:r>
          </a:p>
          <a:p>
            <a:pPr marL="514350" indent="-514350">
              <a:buFont typeface="+mj-lt"/>
              <a:buAutoNum type="arabicPeriod"/>
            </a:pPr>
            <a:r>
              <a:rPr lang="en-US" dirty="0"/>
              <a:t>Create user and add inline policies (ex: </a:t>
            </a:r>
            <a:r>
              <a:rPr lang="en-US" dirty="0" err="1"/>
              <a:t>IAMReadOnlyAccess</a:t>
            </a:r>
            <a:r>
              <a:rPr lang="en-US" dirty="0"/>
              <a:t>)</a:t>
            </a:r>
          </a:p>
          <a:p>
            <a:pPr marL="514350" indent="-514350">
              <a:buFont typeface="+mj-lt"/>
              <a:buAutoNum type="arabicPeriod"/>
            </a:pPr>
            <a:r>
              <a:rPr lang="en-US"/>
              <a:t>Setup AWS CLI</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6" name="Slide Number Placeholder 5">
            <a:extLst>
              <a:ext uri="{FF2B5EF4-FFF2-40B4-BE49-F238E27FC236}">
                <a16:creationId xmlns:a16="http://schemas.microsoft.com/office/drawing/2014/main" id="{664E349A-17D0-79BF-DE81-C8AD7B2C8547}"/>
              </a:ext>
            </a:extLst>
          </p:cNvPr>
          <p:cNvSpPr>
            <a:spLocks noGrp="1"/>
          </p:cNvSpPr>
          <p:nvPr>
            <p:ph type="sldNum" sz="quarter" idx="12"/>
          </p:nvPr>
        </p:nvSpPr>
        <p:spPr/>
        <p:txBody>
          <a:bodyPr/>
          <a:lstStyle/>
          <a:p>
            <a:fld id="{A65A5C87-DF58-40C8-B092-1DE63DB4547E}" type="slidenum">
              <a:rPr lang="en-US" smtClean="0"/>
              <a:t>12</a:t>
            </a:fld>
            <a:endParaRPr lang="en-US" dirty="0"/>
          </a:p>
        </p:txBody>
      </p:sp>
    </p:spTree>
    <p:extLst>
      <p:ext uri="{BB962C8B-B14F-4D97-AF65-F5344CB8AC3E}">
        <p14:creationId xmlns:p14="http://schemas.microsoft.com/office/powerpoint/2010/main" val="1380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41A11A-DA95-B01F-12BD-255EDBB12DCE}"/>
              </a:ext>
            </a:extLst>
          </p:cNvPr>
          <p:cNvSpPr>
            <a:spLocks noGrp="1"/>
          </p:cNvSpPr>
          <p:nvPr>
            <p:ph type="title"/>
          </p:nvPr>
        </p:nvSpPr>
        <p:spPr/>
        <p:txBody>
          <a:bodyPr/>
          <a:lstStyle/>
          <a:p>
            <a:r>
              <a:rPr lang="en-US" dirty="0"/>
              <a:t>EC2 Basic</a:t>
            </a:r>
          </a:p>
        </p:txBody>
      </p:sp>
      <p:sp>
        <p:nvSpPr>
          <p:cNvPr id="8" name="Text Placeholder 7">
            <a:extLst>
              <a:ext uri="{FF2B5EF4-FFF2-40B4-BE49-F238E27FC236}">
                <a16:creationId xmlns:a16="http://schemas.microsoft.com/office/drawing/2014/main" id="{5D01D032-4E21-46D6-B413-C7309EDBB4DD}"/>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97927BCC-4016-1E04-BF2F-F9DC55C33201}"/>
              </a:ext>
            </a:extLst>
          </p:cNvPr>
          <p:cNvSpPr>
            <a:spLocks noGrp="1"/>
          </p:cNvSpPr>
          <p:nvPr>
            <p:ph type="sldNum" sz="quarter" idx="4294967295"/>
          </p:nvPr>
        </p:nvSpPr>
        <p:spPr>
          <a:xfrm>
            <a:off x="9448800" y="6356350"/>
            <a:ext cx="2743200" cy="365125"/>
          </a:xfrm>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745720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BFDB97-9067-E231-CB66-CD99768D00C2}"/>
              </a:ext>
            </a:extLst>
          </p:cNvPr>
          <p:cNvSpPr>
            <a:spLocks noGrp="1"/>
          </p:cNvSpPr>
          <p:nvPr>
            <p:ph type="title"/>
          </p:nvPr>
        </p:nvSpPr>
        <p:spPr/>
        <p:txBody>
          <a:bodyPr/>
          <a:lstStyle/>
          <a:p>
            <a:r>
              <a:rPr lang="en-US" dirty="0"/>
              <a:t>What is EC2</a:t>
            </a:r>
          </a:p>
        </p:txBody>
      </p:sp>
      <p:sp>
        <p:nvSpPr>
          <p:cNvPr id="5" name="Content Placeholder 4">
            <a:extLst>
              <a:ext uri="{FF2B5EF4-FFF2-40B4-BE49-F238E27FC236}">
                <a16:creationId xmlns:a16="http://schemas.microsoft.com/office/drawing/2014/main" id="{12171826-DBC1-B0BD-E26D-0BCCFA8EDB46}"/>
              </a:ext>
            </a:extLst>
          </p:cNvPr>
          <p:cNvSpPr>
            <a:spLocks noGrp="1"/>
          </p:cNvSpPr>
          <p:nvPr>
            <p:ph idx="1"/>
          </p:nvPr>
        </p:nvSpPr>
        <p:spPr/>
        <p:txBody>
          <a:bodyPr/>
          <a:lstStyle/>
          <a:p>
            <a:r>
              <a:rPr lang="en-US" dirty="0"/>
              <a:t>Infrastructure as a Service – Provides virtual machines =&gt; Instances</a:t>
            </a:r>
          </a:p>
          <a:p>
            <a:r>
              <a:rPr lang="en-US" dirty="0"/>
              <a:t>Private service by default – using VPC networking</a:t>
            </a:r>
          </a:p>
          <a:p>
            <a:r>
              <a:rPr lang="en-US" dirty="0"/>
              <a:t>AZ resilience</a:t>
            </a:r>
          </a:p>
          <a:p>
            <a:r>
              <a:rPr lang="en-US" dirty="0"/>
              <a:t>Running on EC2 Host: shared hosts or dedicated hosts</a:t>
            </a:r>
          </a:p>
        </p:txBody>
      </p:sp>
    </p:spTree>
    <p:extLst>
      <p:ext uri="{BB962C8B-B14F-4D97-AF65-F5344CB8AC3E}">
        <p14:creationId xmlns:p14="http://schemas.microsoft.com/office/powerpoint/2010/main" val="301143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84D4-F5E5-2BE8-B5C0-5E1EE782CD13}"/>
              </a:ext>
            </a:extLst>
          </p:cNvPr>
          <p:cNvSpPr>
            <a:spLocks noGrp="1"/>
          </p:cNvSpPr>
          <p:nvPr>
            <p:ph type="title"/>
          </p:nvPr>
        </p:nvSpPr>
        <p:spPr/>
        <p:txBody>
          <a:bodyPr/>
          <a:lstStyle/>
          <a:p>
            <a:r>
              <a:rPr lang="en-US" dirty="0"/>
              <a:t>EC2 ecosystem</a:t>
            </a:r>
          </a:p>
        </p:txBody>
      </p:sp>
      <p:sp>
        <p:nvSpPr>
          <p:cNvPr id="3" name="Content Placeholder 2">
            <a:extLst>
              <a:ext uri="{FF2B5EF4-FFF2-40B4-BE49-F238E27FC236}">
                <a16:creationId xmlns:a16="http://schemas.microsoft.com/office/drawing/2014/main" id="{B0B474D1-5D01-3968-ADDE-5C7E57F27E7C}"/>
              </a:ext>
            </a:extLst>
          </p:cNvPr>
          <p:cNvSpPr>
            <a:spLocks noGrp="1"/>
          </p:cNvSpPr>
          <p:nvPr>
            <p:ph idx="1"/>
          </p:nvPr>
        </p:nvSpPr>
        <p:spPr/>
        <p:txBody>
          <a:bodyPr/>
          <a:lstStyle/>
          <a:p>
            <a:r>
              <a:rPr lang="en-US" dirty="0"/>
              <a:t>Renting virtual machines (EC2)</a:t>
            </a:r>
          </a:p>
          <a:p>
            <a:r>
              <a:rPr lang="en-US" dirty="0"/>
              <a:t>Storing data on virtual drives (EBS)</a:t>
            </a:r>
          </a:p>
          <a:p>
            <a:r>
              <a:rPr lang="en-US" dirty="0"/>
              <a:t>Distributing load across machines (ELB)</a:t>
            </a:r>
          </a:p>
          <a:p>
            <a:r>
              <a:rPr lang="en-US" dirty="0"/>
              <a:t>Scaling the services using an auto-scaling group (ASG)</a:t>
            </a:r>
          </a:p>
        </p:txBody>
      </p:sp>
      <p:sp>
        <p:nvSpPr>
          <p:cNvPr id="6" name="Slide Number Placeholder 5">
            <a:extLst>
              <a:ext uri="{FF2B5EF4-FFF2-40B4-BE49-F238E27FC236}">
                <a16:creationId xmlns:a16="http://schemas.microsoft.com/office/drawing/2014/main" id="{FC0BA4FF-81AD-828F-7AA4-F5872CC4D402}"/>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109423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322F-793B-1B12-F145-25BED1CDC727}"/>
              </a:ext>
            </a:extLst>
          </p:cNvPr>
          <p:cNvSpPr>
            <a:spLocks noGrp="1"/>
          </p:cNvSpPr>
          <p:nvPr>
            <p:ph type="title"/>
          </p:nvPr>
        </p:nvSpPr>
        <p:spPr/>
        <p:txBody>
          <a:bodyPr/>
          <a:lstStyle/>
          <a:p>
            <a:r>
              <a:rPr lang="en-US" dirty="0"/>
              <a:t>EC2 lifecycle</a:t>
            </a:r>
          </a:p>
        </p:txBody>
      </p:sp>
      <p:pic>
        <p:nvPicPr>
          <p:cNvPr id="8" name="Content Placeholder 7">
            <a:extLst>
              <a:ext uri="{FF2B5EF4-FFF2-40B4-BE49-F238E27FC236}">
                <a16:creationId xmlns:a16="http://schemas.microsoft.com/office/drawing/2014/main" id="{9D76B967-1E88-F785-609A-93F01992E599}"/>
              </a:ext>
            </a:extLst>
          </p:cNvPr>
          <p:cNvPicPr>
            <a:picLocks noGrp="1" noChangeAspect="1"/>
          </p:cNvPicPr>
          <p:nvPr>
            <p:ph idx="1"/>
          </p:nvPr>
        </p:nvPicPr>
        <p:blipFill>
          <a:blip r:embed="rId3"/>
          <a:stretch>
            <a:fillRect/>
          </a:stretch>
        </p:blipFill>
        <p:spPr>
          <a:xfrm>
            <a:off x="1046836" y="1972281"/>
            <a:ext cx="10306290" cy="4705726"/>
          </a:xfrm>
        </p:spPr>
      </p:pic>
      <p:sp>
        <p:nvSpPr>
          <p:cNvPr id="6" name="Slide Number Placeholder 5">
            <a:extLst>
              <a:ext uri="{FF2B5EF4-FFF2-40B4-BE49-F238E27FC236}">
                <a16:creationId xmlns:a16="http://schemas.microsoft.com/office/drawing/2014/main" id="{EA3C6AD2-5691-FB0E-A834-A499684CAD89}"/>
              </a:ext>
            </a:extLst>
          </p:cNvPr>
          <p:cNvSpPr>
            <a:spLocks noGrp="1"/>
          </p:cNvSpPr>
          <p:nvPr>
            <p:ph type="sldNum" sz="quarter" idx="12"/>
          </p:nvPr>
        </p:nvSpPr>
        <p:spPr/>
        <p:txBody>
          <a:bodyPr/>
          <a:lstStyle/>
          <a:p>
            <a:fld id="{A65A5C87-DF58-40C8-B092-1DE63DB4547E}" type="slidenum">
              <a:rPr lang="en-US" smtClean="0"/>
              <a:t>16</a:t>
            </a:fld>
            <a:endParaRPr lang="en-US" dirty="0"/>
          </a:p>
        </p:txBody>
      </p:sp>
    </p:spTree>
    <p:extLst>
      <p:ext uri="{BB962C8B-B14F-4D97-AF65-F5344CB8AC3E}">
        <p14:creationId xmlns:p14="http://schemas.microsoft.com/office/powerpoint/2010/main" val="171110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322F-793B-1B12-F145-25BED1CDC727}"/>
              </a:ext>
            </a:extLst>
          </p:cNvPr>
          <p:cNvSpPr>
            <a:spLocks noGrp="1"/>
          </p:cNvSpPr>
          <p:nvPr>
            <p:ph type="title"/>
          </p:nvPr>
        </p:nvSpPr>
        <p:spPr/>
        <p:txBody>
          <a:bodyPr/>
          <a:lstStyle/>
          <a:p>
            <a:r>
              <a:rPr lang="en-US" dirty="0"/>
              <a:t>EC2 configuration options</a:t>
            </a:r>
          </a:p>
        </p:txBody>
      </p:sp>
      <p:sp>
        <p:nvSpPr>
          <p:cNvPr id="6" name="Slide Number Placeholder 5">
            <a:extLst>
              <a:ext uri="{FF2B5EF4-FFF2-40B4-BE49-F238E27FC236}">
                <a16:creationId xmlns:a16="http://schemas.microsoft.com/office/drawing/2014/main" id="{EA3C6AD2-5691-FB0E-A834-A499684CAD89}"/>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4" name="Content Placeholder 3">
            <a:extLst>
              <a:ext uri="{FF2B5EF4-FFF2-40B4-BE49-F238E27FC236}">
                <a16:creationId xmlns:a16="http://schemas.microsoft.com/office/drawing/2014/main" id="{A3791FB3-28CB-CF1D-7D14-9B01E5ED1A4C}"/>
              </a:ext>
            </a:extLst>
          </p:cNvPr>
          <p:cNvSpPr>
            <a:spLocks noGrp="1"/>
          </p:cNvSpPr>
          <p:nvPr>
            <p:ph idx="1"/>
          </p:nvPr>
        </p:nvSpPr>
        <p:spPr>
          <a:xfrm>
            <a:off x="744467" y="2184850"/>
            <a:ext cx="10940432" cy="3987350"/>
          </a:xfrm>
        </p:spPr>
        <p:txBody>
          <a:bodyPr>
            <a:normAutofit lnSpcReduction="10000"/>
          </a:bodyPr>
          <a:lstStyle/>
          <a:p>
            <a:r>
              <a:rPr lang="en-US" dirty="0"/>
              <a:t>Operating System (OS): Linux, Windows or Mac OS</a:t>
            </a:r>
          </a:p>
          <a:p>
            <a:r>
              <a:rPr lang="en-US" dirty="0"/>
              <a:t>How much compute power &amp; cores (CPU)</a:t>
            </a:r>
          </a:p>
          <a:p>
            <a:r>
              <a:rPr lang="en-US" dirty="0"/>
              <a:t>How much random-access memory (RAM)</a:t>
            </a:r>
          </a:p>
          <a:p>
            <a:r>
              <a:rPr lang="en-US" dirty="0"/>
              <a:t>How much storage space:</a:t>
            </a:r>
          </a:p>
          <a:p>
            <a:r>
              <a:rPr lang="en-US" dirty="0"/>
              <a:t>Network card: speed of the card, Public IP address</a:t>
            </a:r>
          </a:p>
          <a:p>
            <a:r>
              <a:rPr lang="en-US" dirty="0"/>
              <a:t>Firewall rules: security group</a:t>
            </a:r>
          </a:p>
          <a:p>
            <a:r>
              <a:rPr lang="en-US" dirty="0"/>
              <a:t>Bootstrap script (configure at first launch): EC2 User Data</a:t>
            </a:r>
          </a:p>
        </p:txBody>
      </p:sp>
    </p:spTree>
    <p:extLst>
      <p:ext uri="{BB962C8B-B14F-4D97-AF65-F5344CB8AC3E}">
        <p14:creationId xmlns:p14="http://schemas.microsoft.com/office/powerpoint/2010/main" val="413805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322F-793B-1B12-F145-25BED1CDC727}"/>
              </a:ext>
            </a:extLst>
          </p:cNvPr>
          <p:cNvSpPr>
            <a:spLocks noGrp="1"/>
          </p:cNvSpPr>
          <p:nvPr>
            <p:ph type="title"/>
          </p:nvPr>
        </p:nvSpPr>
        <p:spPr/>
        <p:txBody>
          <a:bodyPr/>
          <a:lstStyle/>
          <a:p>
            <a:r>
              <a:rPr lang="en-US" dirty="0"/>
              <a:t>EC2 instance types - Overview</a:t>
            </a:r>
          </a:p>
        </p:txBody>
      </p:sp>
      <p:sp>
        <p:nvSpPr>
          <p:cNvPr id="6" name="Slide Number Placeholder 5">
            <a:extLst>
              <a:ext uri="{FF2B5EF4-FFF2-40B4-BE49-F238E27FC236}">
                <a16:creationId xmlns:a16="http://schemas.microsoft.com/office/drawing/2014/main" id="{EA3C6AD2-5691-FB0E-A834-A499684CAD89}"/>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4" name="Content Placeholder 3">
            <a:extLst>
              <a:ext uri="{FF2B5EF4-FFF2-40B4-BE49-F238E27FC236}">
                <a16:creationId xmlns:a16="http://schemas.microsoft.com/office/drawing/2014/main" id="{A3791FB3-28CB-CF1D-7D14-9B01E5ED1A4C}"/>
              </a:ext>
            </a:extLst>
          </p:cNvPr>
          <p:cNvSpPr>
            <a:spLocks noGrp="1"/>
          </p:cNvSpPr>
          <p:nvPr>
            <p:ph idx="1"/>
          </p:nvPr>
        </p:nvSpPr>
        <p:spPr>
          <a:xfrm>
            <a:off x="908304" y="3006890"/>
            <a:ext cx="5057522" cy="3987350"/>
          </a:xfrm>
        </p:spPr>
        <p:txBody>
          <a:bodyPr>
            <a:normAutofit/>
          </a:bodyPr>
          <a:lstStyle/>
          <a:p>
            <a:r>
              <a:rPr lang="en-US" dirty="0"/>
              <a:t> General Purpose</a:t>
            </a:r>
          </a:p>
          <a:p>
            <a:r>
              <a:rPr lang="en-US" dirty="0"/>
              <a:t> Compute Optimized</a:t>
            </a:r>
          </a:p>
          <a:p>
            <a:r>
              <a:rPr lang="en-US" dirty="0"/>
              <a:t> Memory Optimized</a:t>
            </a:r>
          </a:p>
          <a:p>
            <a:r>
              <a:rPr lang="en-US" dirty="0"/>
              <a:t> Accelerated Computing</a:t>
            </a:r>
          </a:p>
        </p:txBody>
      </p:sp>
      <p:sp>
        <p:nvSpPr>
          <p:cNvPr id="5" name="TextBox 4">
            <a:extLst>
              <a:ext uri="{FF2B5EF4-FFF2-40B4-BE49-F238E27FC236}">
                <a16:creationId xmlns:a16="http://schemas.microsoft.com/office/drawing/2014/main" id="{A14156B5-FE03-E5FA-2B18-F4B2142F472E}"/>
              </a:ext>
            </a:extLst>
          </p:cNvPr>
          <p:cNvSpPr txBox="1"/>
          <p:nvPr/>
        </p:nvSpPr>
        <p:spPr>
          <a:xfrm>
            <a:off x="6226176" y="3006890"/>
            <a:ext cx="6097348" cy="2343270"/>
          </a:xfrm>
          <a:prstGeom prst="rect">
            <a:avLst/>
          </a:prstGeom>
        </p:spPr>
        <p:txBody>
          <a:bodyPr vert="horz" lIns="91440" tIns="45720" rIns="91440" bIns="45720" rtlCol="0">
            <a:normAutofit/>
          </a:bodyPr>
          <a:lstStyle>
            <a:lvl1pPr marL="228600" indent="-228600">
              <a:lnSpc>
                <a:spcPct val="110000"/>
              </a:lnSpc>
              <a:spcBef>
                <a:spcPts val="1000"/>
              </a:spcBef>
              <a:buFont typeface="Arial" panose="020B0604020202020204" pitchFamily="34" charset="0"/>
              <a:buChar char="•"/>
              <a:defRPr sz="2800"/>
            </a:lvl1pPr>
            <a:lvl2pPr marL="685800" indent="-228600">
              <a:lnSpc>
                <a:spcPct val="110000"/>
              </a:lnSpc>
              <a:spcBef>
                <a:spcPts val="500"/>
              </a:spcBef>
              <a:buFont typeface="Arial" panose="020B0604020202020204" pitchFamily="34" charset="0"/>
              <a:buChar char="•"/>
              <a:defRPr sz="2400"/>
            </a:lvl2pPr>
            <a:lvl3pPr marL="1143000" indent="-228600">
              <a:lnSpc>
                <a:spcPct val="110000"/>
              </a:lnSpc>
              <a:spcBef>
                <a:spcPts val="500"/>
              </a:spcBef>
              <a:buFont typeface="Arial" panose="020B0604020202020204" pitchFamily="34" charset="0"/>
              <a:buChar char="•"/>
              <a:defRPr sz="2000"/>
            </a:lvl3pPr>
            <a:lvl4pPr marL="1600200" indent="-228600">
              <a:lnSpc>
                <a:spcPct val="110000"/>
              </a:lnSpc>
              <a:spcBef>
                <a:spcPts val="500"/>
              </a:spcBef>
              <a:buFont typeface="Arial" panose="020B0604020202020204" pitchFamily="34" charset="0"/>
              <a:buChar char="•"/>
            </a:lvl4pPr>
            <a:lvl5pPr marL="2057400" indent="-228600">
              <a:lnSpc>
                <a:spcPct val="11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Storage Optimized</a:t>
            </a:r>
          </a:p>
          <a:p>
            <a:r>
              <a:rPr lang="en-US" dirty="0"/>
              <a:t> HPC Optimized</a:t>
            </a:r>
          </a:p>
          <a:p>
            <a:r>
              <a:rPr lang="en-US" dirty="0"/>
              <a:t> Instance Features</a:t>
            </a:r>
          </a:p>
          <a:p>
            <a:r>
              <a:rPr lang="en-US" dirty="0"/>
              <a:t> Measuring Instance Performance</a:t>
            </a:r>
          </a:p>
        </p:txBody>
      </p:sp>
    </p:spTree>
    <p:extLst>
      <p:ext uri="{BB962C8B-B14F-4D97-AF65-F5344CB8AC3E}">
        <p14:creationId xmlns:p14="http://schemas.microsoft.com/office/powerpoint/2010/main" val="376557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322F-793B-1B12-F145-25BED1CDC727}"/>
              </a:ext>
            </a:extLst>
          </p:cNvPr>
          <p:cNvSpPr>
            <a:spLocks noGrp="1"/>
          </p:cNvSpPr>
          <p:nvPr>
            <p:ph type="title"/>
          </p:nvPr>
        </p:nvSpPr>
        <p:spPr/>
        <p:txBody>
          <a:bodyPr/>
          <a:lstStyle/>
          <a:p>
            <a:r>
              <a:rPr lang="en-US" dirty="0"/>
              <a:t>EC2 instance types – Naming convention</a:t>
            </a:r>
          </a:p>
        </p:txBody>
      </p:sp>
      <p:sp>
        <p:nvSpPr>
          <p:cNvPr id="6" name="Slide Number Placeholder 5">
            <a:extLst>
              <a:ext uri="{FF2B5EF4-FFF2-40B4-BE49-F238E27FC236}">
                <a16:creationId xmlns:a16="http://schemas.microsoft.com/office/drawing/2014/main" id="{EA3C6AD2-5691-FB0E-A834-A499684CAD89}"/>
              </a:ext>
            </a:extLst>
          </p:cNvPr>
          <p:cNvSpPr>
            <a:spLocks noGrp="1"/>
          </p:cNvSpPr>
          <p:nvPr>
            <p:ph type="sldNum" sz="quarter" idx="12"/>
          </p:nvPr>
        </p:nvSpPr>
        <p:spPr/>
        <p:txBody>
          <a:bodyPr/>
          <a:lstStyle/>
          <a:p>
            <a:fld id="{A65A5C87-DF58-40C8-B092-1DE63DB4547E}" type="slidenum">
              <a:rPr lang="en-US" smtClean="0"/>
              <a:t>19</a:t>
            </a:fld>
            <a:endParaRPr lang="en-US" dirty="0"/>
          </a:p>
        </p:txBody>
      </p:sp>
      <p:pic>
        <p:nvPicPr>
          <p:cNvPr id="1026" name="Picture 2" descr="EC2 Naming Convention: Most people are confused">
            <a:extLst>
              <a:ext uri="{FF2B5EF4-FFF2-40B4-BE49-F238E27FC236}">
                <a16:creationId xmlns:a16="http://schemas.microsoft.com/office/drawing/2014/main" id="{6E3E2FB3-CA5D-53D7-AD71-6AB9CBDF07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3786" y="1998733"/>
            <a:ext cx="6612392" cy="465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91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dirty="0">
                <a:latin typeface="+mj-lt"/>
              </a:rPr>
              <a:t>Agenda</a:t>
            </a:r>
            <a:endParaRPr lang="en-US" dirty="0"/>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normAutofit/>
          </a:bodyPr>
          <a:lstStyle/>
          <a:p>
            <a:pPr marL="342900" indent="-342900">
              <a:lnSpc>
                <a:spcPct val="110000"/>
              </a:lnSpc>
              <a:buFont typeface="+mj-lt"/>
              <a:buAutoNum type="arabicPeriod"/>
            </a:pPr>
            <a:r>
              <a:rPr lang="en-US" sz="2400" dirty="0"/>
              <a:t>What is Cloud Computing?</a:t>
            </a:r>
          </a:p>
          <a:p>
            <a:pPr marL="342900" indent="-342900">
              <a:lnSpc>
                <a:spcPct val="110000"/>
              </a:lnSpc>
              <a:buFont typeface="+mj-lt"/>
              <a:buAutoNum type="arabicPeriod"/>
            </a:pPr>
            <a:r>
              <a:rPr lang="en-US" sz="2400" dirty="0"/>
              <a:t>AWS fundamental</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7061-1959-0B53-CDF5-AD146190DE90}"/>
              </a:ext>
            </a:extLst>
          </p:cNvPr>
          <p:cNvSpPr>
            <a:spLocks noGrp="1"/>
          </p:cNvSpPr>
          <p:nvPr>
            <p:ph type="title"/>
          </p:nvPr>
        </p:nvSpPr>
        <p:spPr/>
        <p:txBody>
          <a:bodyPr/>
          <a:lstStyle/>
          <a:p>
            <a:r>
              <a:rPr lang="en-US" dirty="0"/>
              <a:t>EC2 instance types - General Purpose </a:t>
            </a:r>
          </a:p>
        </p:txBody>
      </p:sp>
      <p:sp>
        <p:nvSpPr>
          <p:cNvPr id="3" name="Content Placeholder 2">
            <a:extLst>
              <a:ext uri="{FF2B5EF4-FFF2-40B4-BE49-F238E27FC236}">
                <a16:creationId xmlns:a16="http://schemas.microsoft.com/office/drawing/2014/main" id="{0EFD56D3-0B0A-258D-186C-06507138711B}"/>
              </a:ext>
            </a:extLst>
          </p:cNvPr>
          <p:cNvSpPr>
            <a:spLocks noGrp="1"/>
          </p:cNvSpPr>
          <p:nvPr>
            <p:ph idx="1"/>
          </p:nvPr>
        </p:nvSpPr>
        <p:spPr/>
        <p:txBody>
          <a:bodyPr/>
          <a:lstStyle/>
          <a:p>
            <a:r>
              <a:rPr lang="en-US" dirty="0"/>
              <a:t>Great for a diversity of workloads such as web servers or code repositories</a:t>
            </a:r>
          </a:p>
          <a:p>
            <a:r>
              <a:rPr lang="en-US" dirty="0"/>
              <a:t>Balance between:</a:t>
            </a:r>
          </a:p>
          <a:p>
            <a:pPr lvl="1"/>
            <a:r>
              <a:rPr lang="en-US" dirty="0"/>
              <a:t>Compute</a:t>
            </a:r>
          </a:p>
          <a:p>
            <a:pPr lvl="1"/>
            <a:r>
              <a:rPr lang="en-US" dirty="0"/>
              <a:t>Memory</a:t>
            </a:r>
          </a:p>
          <a:p>
            <a:pPr lvl="1"/>
            <a:r>
              <a:rPr lang="en-US" dirty="0"/>
              <a:t>Networking</a:t>
            </a:r>
          </a:p>
        </p:txBody>
      </p:sp>
      <p:sp>
        <p:nvSpPr>
          <p:cNvPr id="6" name="Slide Number Placeholder 5">
            <a:extLst>
              <a:ext uri="{FF2B5EF4-FFF2-40B4-BE49-F238E27FC236}">
                <a16:creationId xmlns:a16="http://schemas.microsoft.com/office/drawing/2014/main" id="{345975B9-2DF0-F0BC-AADE-5174461A363A}"/>
              </a:ext>
            </a:extLst>
          </p:cNvPr>
          <p:cNvSpPr>
            <a:spLocks noGrp="1"/>
          </p:cNvSpPr>
          <p:nvPr>
            <p:ph type="sldNum" sz="quarter" idx="12"/>
          </p:nvPr>
        </p:nvSpPr>
        <p:spPr/>
        <p:txBody>
          <a:bodyPr/>
          <a:lstStyle/>
          <a:p>
            <a:fld id="{A65A5C87-DF58-40C8-B092-1DE63DB4547E}" type="slidenum">
              <a:rPr lang="en-US" smtClean="0"/>
              <a:t>20</a:t>
            </a:fld>
            <a:endParaRPr lang="en-US" dirty="0"/>
          </a:p>
        </p:txBody>
      </p:sp>
    </p:spTree>
    <p:extLst>
      <p:ext uri="{BB962C8B-B14F-4D97-AF65-F5344CB8AC3E}">
        <p14:creationId xmlns:p14="http://schemas.microsoft.com/office/powerpoint/2010/main" val="204490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7061-1959-0B53-CDF5-AD146190DE90}"/>
              </a:ext>
            </a:extLst>
          </p:cNvPr>
          <p:cNvSpPr>
            <a:spLocks noGrp="1"/>
          </p:cNvSpPr>
          <p:nvPr>
            <p:ph type="title"/>
          </p:nvPr>
        </p:nvSpPr>
        <p:spPr/>
        <p:txBody>
          <a:bodyPr/>
          <a:lstStyle/>
          <a:p>
            <a:r>
              <a:rPr lang="en-US" dirty="0"/>
              <a:t>EC2 instance types - Compute Optimized</a:t>
            </a:r>
          </a:p>
        </p:txBody>
      </p:sp>
      <p:sp>
        <p:nvSpPr>
          <p:cNvPr id="3" name="Content Placeholder 2">
            <a:extLst>
              <a:ext uri="{FF2B5EF4-FFF2-40B4-BE49-F238E27FC236}">
                <a16:creationId xmlns:a16="http://schemas.microsoft.com/office/drawing/2014/main" id="{0EFD56D3-0B0A-258D-186C-06507138711B}"/>
              </a:ext>
            </a:extLst>
          </p:cNvPr>
          <p:cNvSpPr>
            <a:spLocks noGrp="1"/>
          </p:cNvSpPr>
          <p:nvPr>
            <p:ph idx="1"/>
          </p:nvPr>
        </p:nvSpPr>
        <p:spPr/>
        <p:txBody>
          <a:bodyPr>
            <a:normAutofit lnSpcReduction="10000"/>
          </a:bodyPr>
          <a:lstStyle/>
          <a:p>
            <a:r>
              <a:rPr lang="en-US" dirty="0"/>
              <a:t>Great for compute-intensive tasks that require high performance processors:</a:t>
            </a:r>
          </a:p>
          <a:p>
            <a:pPr lvl="1"/>
            <a:r>
              <a:rPr lang="en-US" dirty="0"/>
              <a:t>Batch processing workloads</a:t>
            </a:r>
          </a:p>
          <a:p>
            <a:pPr lvl="1"/>
            <a:r>
              <a:rPr lang="en-US" dirty="0"/>
              <a:t>Media transcoding</a:t>
            </a:r>
          </a:p>
          <a:p>
            <a:pPr lvl="1"/>
            <a:r>
              <a:rPr lang="en-US" dirty="0"/>
              <a:t>High performance web servers</a:t>
            </a:r>
          </a:p>
          <a:p>
            <a:pPr lvl="1"/>
            <a:r>
              <a:rPr lang="en-US" dirty="0"/>
              <a:t>High performance computing (HPC)</a:t>
            </a:r>
          </a:p>
          <a:p>
            <a:pPr lvl="1"/>
            <a:r>
              <a:rPr lang="en-US" dirty="0"/>
              <a:t>Scientific modeling &amp; machine learning</a:t>
            </a:r>
          </a:p>
          <a:p>
            <a:pPr lvl="1"/>
            <a:r>
              <a:rPr lang="en-US" dirty="0"/>
              <a:t>Dedicated gaming servers</a:t>
            </a:r>
          </a:p>
        </p:txBody>
      </p:sp>
      <p:sp>
        <p:nvSpPr>
          <p:cNvPr id="6" name="Slide Number Placeholder 5">
            <a:extLst>
              <a:ext uri="{FF2B5EF4-FFF2-40B4-BE49-F238E27FC236}">
                <a16:creationId xmlns:a16="http://schemas.microsoft.com/office/drawing/2014/main" id="{345975B9-2DF0-F0BC-AADE-5174461A363A}"/>
              </a:ext>
            </a:extLst>
          </p:cNvPr>
          <p:cNvSpPr>
            <a:spLocks noGrp="1"/>
          </p:cNvSpPr>
          <p:nvPr>
            <p:ph type="sldNum" sz="quarter" idx="12"/>
          </p:nvPr>
        </p:nvSpPr>
        <p:spPr/>
        <p:txBody>
          <a:bodyPr/>
          <a:lstStyle/>
          <a:p>
            <a:fld id="{A65A5C87-DF58-40C8-B092-1DE63DB4547E}" type="slidenum">
              <a:rPr lang="en-US" smtClean="0"/>
              <a:t>21</a:t>
            </a:fld>
            <a:endParaRPr lang="en-US" dirty="0"/>
          </a:p>
        </p:txBody>
      </p:sp>
    </p:spTree>
    <p:extLst>
      <p:ext uri="{BB962C8B-B14F-4D97-AF65-F5344CB8AC3E}">
        <p14:creationId xmlns:p14="http://schemas.microsoft.com/office/powerpoint/2010/main" val="406104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7061-1959-0B53-CDF5-AD146190DE90}"/>
              </a:ext>
            </a:extLst>
          </p:cNvPr>
          <p:cNvSpPr>
            <a:spLocks noGrp="1"/>
          </p:cNvSpPr>
          <p:nvPr>
            <p:ph type="title"/>
          </p:nvPr>
        </p:nvSpPr>
        <p:spPr/>
        <p:txBody>
          <a:bodyPr/>
          <a:lstStyle/>
          <a:p>
            <a:r>
              <a:rPr lang="en-US" dirty="0"/>
              <a:t>EC2 instance types - Memory Optimized</a:t>
            </a:r>
          </a:p>
        </p:txBody>
      </p:sp>
      <p:sp>
        <p:nvSpPr>
          <p:cNvPr id="3" name="Content Placeholder 2">
            <a:extLst>
              <a:ext uri="{FF2B5EF4-FFF2-40B4-BE49-F238E27FC236}">
                <a16:creationId xmlns:a16="http://schemas.microsoft.com/office/drawing/2014/main" id="{0EFD56D3-0B0A-258D-186C-06507138711B}"/>
              </a:ext>
            </a:extLst>
          </p:cNvPr>
          <p:cNvSpPr>
            <a:spLocks noGrp="1"/>
          </p:cNvSpPr>
          <p:nvPr>
            <p:ph idx="1"/>
          </p:nvPr>
        </p:nvSpPr>
        <p:spPr/>
        <p:txBody>
          <a:bodyPr>
            <a:normAutofit lnSpcReduction="10000"/>
          </a:bodyPr>
          <a:lstStyle/>
          <a:p>
            <a:r>
              <a:rPr lang="en-US" dirty="0"/>
              <a:t>Fast performance for workloads that process large data sets in memory</a:t>
            </a:r>
          </a:p>
          <a:p>
            <a:r>
              <a:rPr lang="en-US" dirty="0"/>
              <a:t>Use cases:</a:t>
            </a:r>
          </a:p>
          <a:p>
            <a:pPr lvl="1"/>
            <a:r>
              <a:rPr lang="en-US" dirty="0"/>
              <a:t>High performance, relational/non-relational databases</a:t>
            </a:r>
          </a:p>
          <a:p>
            <a:pPr lvl="1"/>
            <a:r>
              <a:rPr lang="en-US" dirty="0"/>
              <a:t>Distributed web scale cache stores</a:t>
            </a:r>
          </a:p>
          <a:p>
            <a:pPr lvl="1"/>
            <a:r>
              <a:rPr lang="en-US" dirty="0"/>
              <a:t>In-memory databases optimized for BI (business intelligence)</a:t>
            </a:r>
          </a:p>
          <a:p>
            <a:pPr lvl="1"/>
            <a:r>
              <a:rPr lang="en-US" dirty="0"/>
              <a:t>Applications performing real-time processing of big unstructured data</a:t>
            </a:r>
          </a:p>
        </p:txBody>
      </p:sp>
      <p:sp>
        <p:nvSpPr>
          <p:cNvPr id="6" name="Slide Number Placeholder 5">
            <a:extLst>
              <a:ext uri="{FF2B5EF4-FFF2-40B4-BE49-F238E27FC236}">
                <a16:creationId xmlns:a16="http://schemas.microsoft.com/office/drawing/2014/main" id="{345975B9-2DF0-F0BC-AADE-5174461A363A}"/>
              </a:ext>
            </a:extLst>
          </p:cNvPr>
          <p:cNvSpPr>
            <a:spLocks noGrp="1"/>
          </p:cNvSpPr>
          <p:nvPr>
            <p:ph type="sldNum" sz="quarter" idx="12"/>
          </p:nvPr>
        </p:nvSpPr>
        <p:spPr/>
        <p:txBody>
          <a:bodyPr/>
          <a:lstStyle/>
          <a:p>
            <a:fld id="{A65A5C87-DF58-40C8-B092-1DE63DB4547E}" type="slidenum">
              <a:rPr lang="en-US" smtClean="0"/>
              <a:t>22</a:t>
            </a:fld>
            <a:endParaRPr lang="en-US" dirty="0"/>
          </a:p>
        </p:txBody>
      </p:sp>
    </p:spTree>
    <p:extLst>
      <p:ext uri="{BB962C8B-B14F-4D97-AF65-F5344CB8AC3E}">
        <p14:creationId xmlns:p14="http://schemas.microsoft.com/office/powerpoint/2010/main" val="4163242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7061-1959-0B53-CDF5-AD146190DE90}"/>
              </a:ext>
            </a:extLst>
          </p:cNvPr>
          <p:cNvSpPr>
            <a:spLocks noGrp="1"/>
          </p:cNvSpPr>
          <p:nvPr>
            <p:ph type="title"/>
          </p:nvPr>
        </p:nvSpPr>
        <p:spPr/>
        <p:txBody>
          <a:bodyPr/>
          <a:lstStyle/>
          <a:p>
            <a:r>
              <a:rPr lang="en-US" dirty="0"/>
              <a:t>EC2 instance types - Storage Optimized</a:t>
            </a:r>
          </a:p>
        </p:txBody>
      </p:sp>
      <p:sp>
        <p:nvSpPr>
          <p:cNvPr id="3" name="Content Placeholder 2">
            <a:extLst>
              <a:ext uri="{FF2B5EF4-FFF2-40B4-BE49-F238E27FC236}">
                <a16:creationId xmlns:a16="http://schemas.microsoft.com/office/drawing/2014/main" id="{0EFD56D3-0B0A-258D-186C-06507138711B}"/>
              </a:ext>
            </a:extLst>
          </p:cNvPr>
          <p:cNvSpPr>
            <a:spLocks noGrp="1"/>
          </p:cNvSpPr>
          <p:nvPr>
            <p:ph idx="1"/>
          </p:nvPr>
        </p:nvSpPr>
        <p:spPr/>
        <p:txBody>
          <a:bodyPr>
            <a:normAutofit fontScale="92500"/>
          </a:bodyPr>
          <a:lstStyle/>
          <a:p>
            <a:r>
              <a:rPr lang="en-US" dirty="0"/>
              <a:t>Great for storage-intensive tasks that require high, sequential read and write access to large data sets on local storage</a:t>
            </a:r>
          </a:p>
          <a:p>
            <a:r>
              <a:rPr lang="en-US" dirty="0"/>
              <a:t>Use cases:</a:t>
            </a:r>
          </a:p>
          <a:p>
            <a:pPr lvl="1"/>
            <a:r>
              <a:rPr lang="en-US" dirty="0"/>
              <a:t>High frequency online transaction processing (OLTP) systems</a:t>
            </a:r>
          </a:p>
          <a:p>
            <a:pPr lvl="1"/>
            <a:r>
              <a:rPr lang="en-US" dirty="0"/>
              <a:t>Relational &amp; NoSQL databases</a:t>
            </a:r>
          </a:p>
          <a:p>
            <a:pPr lvl="1"/>
            <a:r>
              <a:rPr lang="en-US" dirty="0"/>
              <a:t>Cache for in-memory databases (for example, Redis)</a:t>
            </a:r>
          </a:p>
          <a:p>
            <a:pPr lvl="1"/>
            <a:r>
              <a:rPr lang="en-US" dirty="0"/>
              <a:t>Data warehousing applications</a:t>
            </a:r>
          </a:p>
          <a:p>
            <a:pPr lvl="1"/>
            <a:r>
              <a:rPr lang="en-US" dirty="0"/>
              <a:t>Distributed file systems</a:t>
            </a:r>
          </a:p>
        </p:txBody>
      </p:sp>
      <p:sp>
        <p:nvSpPr>
          <p:cNvPr id="6" name="Slide Number Placeholder 5">
            <a:extLst>
              <a:ext uri="{FF2B5EF4-FFF2-40B4-BE49-F238E27FC236}">
                <a16:creationId xmlns:a16="http://schemas.microsoft.com/office/drawing/2014/main" id="{345975B9-2DF0-F0BC-AADE-5174461A363A}"/>
              </a:ext>
            </a:extLst>
          </p:cNvPr>
          <p:cNvSpPr>
            <a:spLocks noGrp="1"/>
          </p:cNvSpPr>
          <p:nvPr>
            <p:ph type="sldNum" sz="quarter" idx="12"/>
          </p:nvPr>
        </p:nvSpPr>
        <p:spPr/>
        <p:txBody>
          <a:bodyPr/>
          <a:lstStyle/>
          <a:p>
            <a:fld id="{A65A5C87-DF58-40C8-B092-1DE63DB4547E}" type="slidenum">
              <a:rPr lang="en-US" smtClean="0"/>
              <a:t>23</a:t>
            </a:fld>
            <a:endParaRPr lang="en-US" dirty="0"/>
          </a:p>
        </p:txBody>
      </p:sp>
    </p:spTree>
    <p:extLst>
      <p:ext uri="{BB962C8B-B14F-4D97-AF65-F5344CB8AC3E}">
        <p14:creationId xmlns:p14="http://schemas.microsoft.com/office/powerpoint/2010/main" val="874438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7061-1959-0B53-CDF5-AD146190DE90}"/>
              </a:ext>
            </a:extLst>
          </p:cNvPr>
          <p:cNvSpPr>
            <a:spLocks noGrp="1"/>
          </p:cNvSpPr>
          <p:nvPr>
            <p:ph type="title"/>
          </p:nvPr>
        </p:nvSpPr>
        <p:spPr/>
        <p:txBody>
          <a:bodyPr/>
          <a:lstStyle/>
          <a:p>
            <a:r>
              <a:rPr lang="en-US"/>
              <a:t>EC2 security groups</a:t>
            </a:r>
            <a:endParaRPr lang="en-US" dirty="0"/>
          </a:p>
        </p:txBody>
      </p:sp>
      <p:sp>
        <p:nvSpPr>
          <p:cNvPr id="3" name="Content Placeholder 2">
            <a:extLst>
              <a:ext uri="{FF2B5EF4-FFF2-40B4-BE49-F238E27FC236}">
                <a16:creationId xmlns:a16="http://schemas.microsoft.com/office/drawing/2014/main" id="{0EFD56D3-0B0A-258D-186C-06507138711B}"/>
              </a:ext>
            </a:extLst>
          </p:cNvPr>
          <p:cNvSpPr>
            <a:spLocks noGrp="1"/>
          </p:cNvSpPr>
          <p:nvPr>
            <p:ph idx="1"/>
          </p:nvPr>
        </p:nvSpPr>
        <p:spPr>
          <a:xfrm>
            <a:off x="565310" y="2493657"/>
            <a:ext cx="3715377" cy="3694176"/>
          </a:xfrm>
        </p:spPr>
        <p:txBody>
          <a:bodyPr>
            <a:normAutofit/>
          </a:bodyPr>
          <a:lstStyle/>
          <a:p>
            <a:r>
              <a:rPr lang="en-US" dirty="0"/>
              <a:t>A security group acts as a virtual firewall for your EC2 instances to control incoming and outgoing traffic.</a:t>
            </a:r>
          </a:p>
        </p:txBody>
      </p:sp>
      <p:sp>
        <p:nvSpPr>
          <p:cNvPr id="6" name="Slide Number Placeholder 5">
            <a:extLst>
              <a:ext uri="{FF2B5EF4-FFF2-40B4-BE49-F238E27FC236}">
                <a16:creationId xmlns:a16="http://schemas.microsoft.com/office/drawing/2014/main" id="{345975B9-2DF0-F0BC-AADE-5174461A363A}"/>
              </a:ext>
            </a:extLst>
          </p:cNvPr>
          <p:cNvSpPr>
            <a:spLocks noGrp="1"/>
          </p:cNvSpPr>
          <p:nvPr>
            <p:ph type="sldNum" sz="quarter" idx="12"/>
          </p:nvPr>
        </p:nvSpPr>
        <p:spPr/>
        <p:txBody>
          <a:bodyPr/>
          <a:lstStyle/>
          <a:p>
            <a:fld id="{A65A5C87-DF58-40C8-B092-1DE63DB4547E}" type="slidenum">
              <a:rPr lang="en-US" smtClean="0"/>
              <a:t>24</a:t>
            </a:fld>
            <a:endParaRPr lang="en-US" dirty="0"/>
          </a:p>
        </p:txBody>
      </p:sp>
      <p:pic>
        <p:nvPicPr>
          <p:cNvPr id="2052" name="Picture 4" descr="&#10;   A VPC with a security group. The EC2 instances in the subnet are associated&#10;    with the security group.&#10;  ">
            <a:extLst>
              <a:ext uri="{FF2B5EF4-FFF2-40B4-BE49-F238E27FC236}">
                <a16:creationId xmlns:a16="http://schemas.microsoft.com/office/drawing/2014/main" id="{A44FB0C6-44C4-8A98-1E63-5A5DC5AC9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908" y="2240230"/>
            <a:ext cx="7600155" cy="420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2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322F-793B-1B12-F145-25BED1CDC727}"/>
              </a:ext>
            </a:extLst>
          </p:cNvPr>
          <p:cNvSpPr>
            <a:spLocks noGrp="1"/>
          </p:cNvSpPr>
          <p:nvPr>
            <p:ph type="title"/>
          </p:nvPr>
        </p:nvSpPr>
        <p:spPr/>
        <p:txBody>
          <a:bodyPr/>
          <a:lstStyle/>
          <a:p>
            <a:r>
              <a:rPr lang="en-US" dirty="0"/>
              <a:t>Hands-on</a:t>
            </a:r>
          </a:p>
        </p:txBody>
      </p:sp>
      <p:sp>
        <p:nvSpPr>
          <p:cNvPr id="6" name="Slide Number Placeholder 5">
            <a:extLst>
              <a:ext uri="{FF2B5EF4-FFF2-40B4-BE49-F238E27FC236}">
                <a16:creationId xmlns:a16="http://schemas.microsoft.com/office/drawing/2014/main" id="{EA3C6AD2-5691-FB0E-A834-A499684CAD89}"/>
              </a:ext>
            </a:extLst>
          </p:cNvPr>
          <p:cNvSpPr>
            <a:spLocks noGrp="1"/>
          </p:cNvSpPr>
          <p:nvPr>
            <p:ph type="sldNum" sz="quarter" idx="12"/>
          </p:nvPr>
        </p:nvSpPr>
        <p:spPr/>
        <p:txBody>
          <a:bodyPr/>
          <a:lstStyle/>
          <a:p>
            <a:fld id="{A65A5C87-DF58-40C8-B092-1DE63DB4547E}" type="slidenum">
              <a:rPr lang="en-US" smtClean="0"/>
              <a:t>25</a:t>
            </a:fld>
            <a:endParaRPr lang="en-US" dirty="0"/>
          </a:p>
        </p:txBody>
      </p:sp>
      <p:sp>
        <p:nvSpPr>
          <p:cNvPr id="4" name="Content Placeholder 3">
            <a:extLst>
              <a:ext uri="{FF2B5EF4-FFF2-40B4-BE49-F238E27FC236}">
                <a16:creationId xmlns:a16="http://schemas.microsoft.com/office/drawing/2014/main" id="{A3791FB3-28CB-CF1D-7D14-9B01E5ED1A4C}"/>
              </a:ext>
            </a:extLst>
          </p:cNvPr>
          <p:cNvSpPr>
            <a:spLocks noGrp="1"/>
          </p:cNvSpPr>
          <p:nvPr>
            <p:ph idx="1"/>
          </p:nvPr>
        </p:nvSpPr>
        <p:spPr>
          <a:xfrm>
            <a:off x="744467" y="2184850"/>
            <a:ext cx="10940432" cy="3987350"/>
          </a:xfrm>
        </p:spPr>
        <p:txBody>
          <a:bodyPr>
            <a:normAutofit/>
          </a:bodyPr>
          <a:lstStyle/>
          <a:p>
            <a:pPr marL="514350" indent="-514350">
              <a:buFont typeface="+mj-lt"/>
              <a:buAutoNum type="arabicPeriod"/>
            </a:pPr>
            <a:r>
              <a:rPr lang="en-US" dirty="0"/>
              <a:t>Launch the first EC2 instance:</a:t>
            </a:r>
          </a:p>
          <a:p>
            <a:pPr lvl="1"/>
            <a:r>
              <a:rPr lang="en-US" dirty="0"/>
              <a:t>Connect using key pair</a:t>
            </a:r>
          </a:p>
          <a:p>
            <a:pPr lvl="1"/>
            <a:r>
              <a:rPr lang="en-US" dirty="0"/>
              <a:t>Edit security group</a:t>
            </a:r>
          </a:p>
          <a:p>
            <a:pPr lvl="1"/>
            <a:r>
              <a:rPr lang="en-US" dirty="0"/>
              <a:t>Launch with user data</a:t>
            </a:r>
          </a:p>
          <a:p>
            <a:pPr lvl="1"/>
            <a:r>
              <a:rPr lang="en-US" dirty="0"/>
              <a:t>Start/stop/terminate instance</a:t>
            </a:r>
          </a:p>
        </p:txBody>
      </p:sp>
    </p:spTree>
    <p:extLst>
      <p:ext uri="{BB962C8B-B14F-4D97-AF65-F5344CB8AC3E}">
        <p14:creationId xmlns:p14="http://schemas.microsoft.com/office/powerpoint/2010/main" val="18980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74BD-1ADB-C3EB-3068-3875B05C1036}"/>
              </a:ext>
            </a:extLst>
          </p:cNvPr>
          <p:cNvSpPr>
            <a:spLocks noGrp="1"/>
          </p:cNvSpPr>
          <p:nvPr>
            <p:ph type="title"/>
          </p:nvPr>
        </p:nvSpPr>
        <p:spPr/>
        <p:txBody>
          <a:bodyPr/>
          <a:lstStyle/>
          <a:p>
            <a:r>
              <a:rPr lang="en-US" dirty="0"/>
              <a:t>Next step</a:t>
            </a:r>
          </a:p>
        </p:txBody>
      </p:sp>
      <p:sp>
        <p:nvSpPr>
          <p:cNvPr id="3" name="Content Placeholder 2">
            <a:extLst>
              <a:ext uri="{FF2B5EF4-FFF2-40B4-BE49-F238E27FC236}">
                <a16:creationId xmlns:a16="http://schemas.microsoft.com/office/drawing/2014/main" id="{06B11063-137A-B9D4-5FD2-30452B4125B6}"/>
              </a:ext>
            </a:extLst>
          </p:cNvPr>
          <p:cNvSpPr>
            <a:spLocks noGrp="1"/>
          </p:cNvSpPr>
          <p:nvPr>
            <p:ph idx="1"/>
          </p:nvPr>
        </p:nvSpPr>
        <p:spPr>
          <a:xfrm>
            <a:off x="1115568" y="2478024"/>
            <a:ext cx="3545444" cy="3694176"/>
          </a:xfrm>
        </p:spPr>
        <p:txBody>
          <a:bodyPr/>
          <a:lstStyle/>
          <a:p>
            <a:pPr marL="0" indent="0">
              <a:buNone/>
            </a:pPr>
            <a:r>
              <a:rPr lang="en-US" dirty="0"/>
              <a:t>Service</a:t>
            </a:r>
          </a:p>
          <a:p>
            <a:r>
              <a:rPr lang="en-US" dirty="0"/>
              <a:t>EC2 environment </a:t>
            </a:r>
          </a:p>
          <a:p>
            <a:pPr lvl="1"/>
            <a:r>
              <a:rPr lang="en-US" dirty="0"/>
              <a:t>EC2 continue</a:t>
            </a:r>
          </a:p>
          <a:p>
            <a:pPr lvl="1"/>
            <a:r>
              <a:rPr lang="en-US" dirty="0"/>
              <a:t>EBS</a:t>
            </a:r>
          </a:p>
          <a:p>
            <a:pPr lvl="1"/>
            <a:r>
              <a:rPr lang="en-US" dirty="0"/>
              <a:t>ASG</a:t>
            </a:r>
          </a:p>
          <a:p>
            <a:pPr lvl="1"/>
            <a:r>
              <a:rPr lang="en-US" dirty="0"/>
              <a:t>ALB</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1265BCB5-E84F-CA09-180B-218800A9D91D}"/>
              </a:ext>
            </a:extLst>
          </p:cNvPr>
          <p:cNvSpPr>
            <a:spLocks noGrp="1"/>
          </p:cNvSpPr>
          <p:nvPr>
            <p:ph type="sldNum" sz="quarter" idx="12"/>
          </p:nvPr>
        </p:nvSpPr>
        <p:spPr/>
        <p:txBody>
          <a:bodyPr/>
          <a:lstStyle/>
          <a:p>
            <a:fld id="{A65A5C87-DF58-40C8-B092-1DE63DB4547E}" type="slidenum">
              <a:rPr lang="en-US" smtClean="0"/>
              <a:t>26</a:t>
            </a:fld>
            <a:endParaRPr lang="en-US" dirty="0"/>
          </a:p>
        </p:txBody>
      </p:sp>
      <p:sp>
        <p:nvSpPr>
          <p:cNvPr id="7" name="Content Placeholder 2">
            <a:extLst>
              <a:ext uri="{FF2B5EF4-FFF2-40B4-BE49-F238E27FC236}">
                <a16:creationId xmlns:a16="http://schemas.microsoft.com/office/drawing/2014/main" id="{318152EA-E9A6-5DA5-66B5-344C00746B04}"/>
              </a:ext>
            </a:extLst>
          </p:cNvPr>
          <p:cNvSpPr txBox="1">
            <a:spLocks/>
          </p:cNvSpPr>
          <p:nvPr/>
        </p:nvSpPr>
        <p:spPr>
          <a:xfrm>
            <a:off x="6096674" y="2379571"/>
            <a:ext cx="3545444"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Action</a:t>
            </a:r>
          </a:p>
          <a:p>
            <a:r>
              <a:rPr lang="en-US" dirty="0"/>
              <a:t>Glossary</a:t>
            </a:r>
          </a:p>
          <a:p>
            <a:r>
              <a:rPr lang="en-US" dirty="0"/>
              <a:t>Hand-on lab</a:t>
            </a:r>
          </a:p>
          <a:p>
            <a:r>
              <a:rPr lang="en-US" dirty="0"/>
              <a:t>Test</a:t>
            </a:r>
          </a:p>
        </p:txBody>
      </p:sp>
    </p:spTree>
    <p:extLst>
      <p:ext uri="{BB962C8B-B14F-4D97-AF65-F5344CB8AC3E}">
        <p14:creationId xmlns:p14="http://schemas.microsoft.com/office/powerpoint/2010/main" val="116445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1. Identity and Access Management</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What is IAM?</a:t>
            </a:r>
          </a:p>
        </p:txBody>
      </p:sp>
      <p:sp>
        <p:nvSpPr>
          <p:cNvPr id="5" name="Content Placeholder 4">
            <a:extLst>
              <a:ext uri="{FF2B5EF4-FFF2-40B4-BE49-F238E27FC236}">
                <a16:creationId xmlns:a16="http://schemas.microsoft.com/office/drawing/2014/main" id="{55FCC44A-095F-C661-17AD-812D26F99508}"/>
              </a:ext>
            </a:extLst>
          </p:cNvPr>
          <p:cNvSpPr>
            <a:spLocks noGrp="1"/>
          </p:cNvSpPr>
          <p:nvPr>
            <p:ph idx="1"/>
          </p:nvPr>
        </p:nvSpPr>
        <p:spPr/>
        <p:txBody>
          <a:bodyPr/>
          <a:lstStyle/>
          <a:p>
            <a:r>
              <a:rPr lang="en-US" dirty="0"/>
              <a:t>With IAM, you </a:t>
            </a:r>
            <a:r>
              <a:rPr lang="en-US" b="1" dirty="0"/>
              <a:t>define who can access what </a:t>
            </a:r>
            <a:r>
              <a:rPr lang="en-US" dirty="0"/>
              <a:t>by </a:t>
            </a:r>
            <a:r>
              <a:rPr lang="en-US" b="1" dirty="0"/>
              <a:t>specifying fine-grained permissions</a:t>
            </a:r>
            <a:r>
              <a:rPr lang="en-US" dirty="0"/>
              <a:t>. IAM then </a:t>
            </a:r>
            <a:r>
              <a:rPr lang="en-US" b="1" dirty="0"/>
              <a:t>enforces those permissions for every request</a:t>
            </a:r>
            <a:r>
              <a:rPr lang="en-US" dirty="0"/>
              <a:t>. Access is </a:t>
            </a:r>
            <a:r>
              <a:rPr lang="en-US" b="1" dirty="0"/>
              <a:t>denied by default</a:t>
            </a:r>
            <a:r>
              <a:rPr lang="en-US" dirty="0"/>
              <a:t> and </a:t>
            </a:r>
            <a:r>
              <a:rPr lang="en-US" b="1" dirty="0"/>
              <a:t>access is granted only when permissions specify an "Allow." </a:t>
            </a:r>
          </a:p>
          <a:p>
            <a:r>
              <a:rPr lang="en-US" b="1" dirty="0"/>
              <a:t>Global </a:t>
            </a:r>
            <a:r>
              <a:rPr lang="en-US" dirty="0"/>
              <a:t>service</a:t>
            </a:r>
          </a:p>
        </p:txBody>
      </p:sp>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4</a:t>
            </a:fld>
            <a:endParaRPr lang="en-US" dirty="0"/>
          </a:p>
        </p:txBody>
      </p:sp>
    </p:spTree>
    <p:extLst>
      <p:ext uri="{BB962C8B-B14F-4D97-AF65-F5344CB8AC3E}">
        <p14:creationId xmlns:p14="http://schemas.microsoft.com/office/powerpoint/2010/main" val="99380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What is AWS IAM?</a:t>
            </a:r>
          </a:p>
        </p:txBody>
      </p:sp>
      <p:pic>
        <p:nvPicPr>
          <p:cNvPr id="1026" name="Picture 2" descr="How IAM works">
            <a:extLst>
              <a:ext uri="{FF2B5EF4-FFF2-40B4-BE49-F238E27FC236}">
                <a16:creationId xmlns:a16="http://schemas.microsoft.com/office/drawing/2014/main" id="{40681BC8-AAD8-458C-6F55-C4A0ED3D95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49665" y="2002773"/>
            <a:ext cx="10700634" cy="464474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FEC1536B-2B4C-C48F-125C-17F67E09648E}"/>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5</a:t>
            </a:fld>
            <a:endParaRPr lang="en-US" dirty="0"/>
          </a:p>
        </p:txBody>
      </p:sp>
    </p:spTree>
    <p:extLst>
      <p:ext uri="{BB962C8B-B14F-4D97-AF65-F5344CB8AC3E}">
        <p14:creationId xmlns:p14="http://schemas.microsoft.com/office/powerpoint/2010/main" val="32934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IAM Identities</a:t>
            </a:r>
          </a:p>
        </p:txBody>
      </p:sp>
      <p:sp>
        <p:nvSpPr>
          <p:cNvPr id="5" name="Content Placeholder 4">
            <a:extLst>
              <a:ext uri="{FF2B5EF4-FFF2-40B4-BE49-F238E27FC236}">
                <a16:creationId xmlns:a16="http://schemas.microsoft.com/office/drawing/2014/main" id="{55FCC44A-095F-C661-17AD-812D26F99508}"/>
              </a:ext>
            </a:extLst>
          </p:cNvPr>
          <p:cNvSpPr>
            <a:spLocks noGrp="1"/>
          </p:cNvSpPr>
          <p:nvPr>
            <p:ph idx="1"/>
          </p:nvPr>
        </p:nvSpPr>
        <p:spPr/>
        <p:txBody>
          <a:bodyPr/>
          <a:lstStyle/>
          <a:p>
            <a:r>
              <a:rPr lang="en-US" dirty="0"/>
              <a:t>AWS account root user</a:t>
            </a:r>
          </a:p>
          <a:p>
            <a:r>
              <a:rPr lang="en-US" dirty="0"/>
              <a:t>IAM user </a:t>
            </a:r>
          </a:p>
          <a:p>
            <a:r>
              <a:rPr lang="en-US" dirty="0"/>
              <a:t>IAM group</a:t>
            </a:r>
          </a:p>
          <a:p>
            <a:r>
              <a:rPr lang="en-US" dirty="0"/>
              <a:t>IAM role</a:t>
            </a:r>
          </a:p>
          <a:p>
            <a:r>
              <a:rPr lang="en-US" dirty="0"/>
              <a:t>IAM policies</a:t>
            </a:r>
          </a:p>
        </p:txBody>
      </p:sp>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6</a:t>
            </a:fld>
            <a:endParaRPr lang="en-US" dirty="0"/>
          </a:p>
        </p:txBody>
      </p:sp>
    </p:spTree>
    <p:extLst>
      <p:ext uri="{BB962C8B-B14F-4D97-AF65-F5344CB8AC3E}">
        <p14:creationId xmlns:p14="http://schemas.microsoft.com/office/powerpoint/2010/main" val="37265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IAM Identities</a:t>
            </a:r>
          </a:p>
        </p:txBody>
      </p:sp>
      <p:pic>
        <p:nvPicPr>
          <p:cNvPr id="6" name="Content Placeholder 5">
            <a:extLst>
              <a:ext uri="{FF2B5EF4-FFF2-40B4-BE49-F238E27FC236}">
                <a16:creationId xmlns:a16="http://schemas.microsoft.com/office/drawing/2014/main" id="{513441C3-C9D1-2CA8-CF66-DBB2E19A542B}"/>
              </a:ext>
            </a:extLst>
          </p:cNvPr>
          <p:cNvPicPr>
            <a:picLocks noGrp="1" noChangeAspect="1"/>
          </p:cNvPicPr>
          <p:nvPr>
            <p:ph idx="1"/>
          </p:nvPr>
        </p:nvPicPr>
        <p:blipFill>
          <a:blip r:embed="rId3"/>
          <a:stretch>
            <a:fillRect/>
          </a:stretch>
        </p:blipFill>
        <p:spPr>
          <a:xfrm>
            <a:off x="1197323" y="1912366"/>
            <a:ext cx="10005318" cy="4825556"/>
          </a:xfrm>
        </p:spPr>
      </p:pic>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7</a:t>
            </a:fld>
            <a:endParaRPr lang="en-US" dirty="0"/>
          </a:p>
        </p:txBody>
      </p:sp>
    </p:spTree>
    <p:extLst>
      <p:ext uri="{BB962C8B-B14F-4D97-AF65-F5344CB8AC3E}">
        <p14:creationId xmlns:p14="http://schemas.microsoft.com/office/powerpoint/2010/main" val="120566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IAM policies</a:t>
            </a:r>
          </a:p>
        </p:txBody>
      </p:sp>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8</a:t>
            </a:fld>
            <a:endParaRPr lang="en-US" dirty="0"/>
          </a:p>
        </p:txBody>
      </p:sp>
      <p:sp>
        <p:nvSpPr>
          <p:cNvPr id="5" name="Content Placeholder 4">
            <a:extLst>
              <a:ext uri="{FF2B5EF4-FFF2-40B4-BE49-F238E27FC236}">
                <a16:creationId xmlns:a16="http://schemas.microsoft.com/office/drawing/2014/main" id="{1D9B1426-B094-F5E9-86A9-7643D9B9D21E}"/>
              </a:ext>
            </a:extLst>
          </p:cNvPr>
          <p:cNvSpPr>
            <a:spLocks noGrp="1"/>
          </p:cNvSpPr>
          <p:nvPr>
            <p:ph idx="1"/>
          </p:nvPr>
        </p:nvSpPr>
        <p:spPr/>
        <p:txBody>
          <a:bodyPr>
            <a:normAutofit fontScale="92500" lnSpcReduction="20000"/>
          </a:bodyPr>
          <a:lstStyle/>
          <a:p>
            <a:r>
              <a:rPr lang="en-US" dirty="0"/>
              <a:t>Consist of</a:t>
            </a:r>
          </a:p>
          <a:p>
            <a:pPr lvl="1"/>
            <a:r>
              <a:rPr lang="en-US" dirty="0"/>
              <a:t>Version: policy language version, always include “2012-10-17”</a:t>
            </a:r>
          </a:p>
          <a:p>
            <a:pPr lvl="1"/>
            <a:r>
              <a:rPr lang="en-US" dirty="0"/>
              <a:t>Id: optional</a:t>
            </a:r>
          </a:p>
          <a:p>
            <a:pPr lvl="1"/>
            <a:r>
              <a:rPr lang="en-US" dirty="0"/>
              <a:t>Statement: one or more individual statement (required)</a:t>
            </a:r>
          </a:p>
          <a:p>
            <a:pPr lvl="2"/>
            <a:r>
              <a:rPr lang="en-US" dirty="0"/>
              <a:t>Sid: optional</a:t>
            </a:r>
          </a:p>
          <a:p>
            <a:pPr lvl="2"/>
            <a:r>
              <a:rPr lang="en-US" dirty="0"/>
              <a:t>Effect: whether the statement allows or denies access (allow/deny)</a:t>
            </a:r>
          </a:p>
          <a:p>
            <a:pPr lvl="2"/>
            <a:r>
              <a:rPr lang="en-US" dirty="0"/>
              <a:t>Principal: account/user/role to which this policy applied to</a:t>
            </a:r>
          </a:p>
          <a:p>
            <a:pPr lvl="2"/>
            <a:r>
              <a:rPr lang="en-US" dirty="0"/>
              <a:t>Action: list of action this policy allows or denies</a:t>
            </a:r>
          </a:p>
          <a:p>
            <a:pPr lvl="2"/>
            <a:r>
              <a:rPr lang="en-US" dirty="0"/>
              <a:t>Resource: list of resource wot which the actions applied to</a:t>
            </a:r>
          </a:p>
          <a:p>
            <a:pPr lvl="2"/>
            <a:r>
              <a:rPr lang="en-US" dirty="0"/>
              <a:t>Condition: conditions for when this policy is in effect (optional)</a:t>
            </a:r>
          </a:p>
        </p:txBody>
      </p:sp>
    </p:spTree>
    <p:extLst>
      <p:ext uri="{BB962C8B-B14F-4D97-AF65-F5344CB8AC3E}">
        <p14:creationId xmlns:p14="http://schemas.microsoft.com/office/powerpoint/2010/main" val="5674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D191B-8845-C7E8-E000-2135B6FA1365}"/>
              </a:ext>
            </a:extLst>
          </p:cNvPr>
          <p:cNvSpPr>
            <a:spLocks noGrp="1"/>
          </p:cNvSpPr>
          <p:nvPr>
            <p:ph type="title"/>
          </p:nvPr>
        </p:nvSpPr>
        <p:spPr/>
        <p:txBody>
          <a:bodyPr/>
          <a:lstStyle/>
          <a:p>
            <a:r>
              <a:rPr lang="en-US" dirty="0"/>
              <a:t>AWS account root user</a:t>
            </a:r>
          </a:p>
        </p:txBody>
      </p:sp>
      <p:pic>
        <p:nvPicPr>
          <p:cNvPr id="6" name="Content Placeholder 5">
            <a:extLst>
              <a:ext uri="{FF2B5EF4-FFF2-40B4-BE49-F238E27FC236}">
                <a16:creationId xmlns:a16="http://schemas.microsoft.com/office/drawing/2014/main" id="{7A9C5888-99E1-7FED-EE52-EF477C04A6AF}"/>
              </a:ext>
            </a:extLst>
          </p:cNvPr>
          <p:cNvPicPr>
            <a:picLocks noGrp="1" noChangeAspect="1"/>
          </p:cNvPicPr>
          <p:nvPr>
            <p:ph idx="1"/>
          </p:nvPr>
        </p:nvPicPr>
        <p:blipFill>
          <a:blip r:embed="rId3"/>
          <a:stretch>
            <a:fillRect/>
          </a:stretch>
        </p:blipFill>
        <p:spPr>
          <a:xfrm>
            <a:off x="1525977" y="2079653"/>
            <a:ext cx="9348010" cy="4490982"/>
          </a:xfrm>
        </p:spPr>
      </p:pic>
      <p:sp>
        <p:nvSpPr>
          <p:cNvPr id="2" name="Slide Number Placeholder 5">
            <a:extLst>
              <a:ext uri="{FF2B5EF4-FFF2-40B4-BE49-F238E27FC236}">
                <a16:creationId xmlns:a16="http://schemas.microsoft.com/office/drawing/2014/main" id="{CF0890C4-2288-7B60-0DE5-F9E52658597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9</a:t>
            </a:fld>
            <a:endParaRPr lang="en-US" dirty="0"/>
          </a:p>
        </p:txBody>
      </p:sp>
    </p:spTree>
    <p:extLst>
      <p:ext uri="{BB962C8B-B14F-4D97-AF65-F5344CB8AC3E}">
        <p14:creationId xmlns:p14="http://schemas.microsoft.com/office/powerpoint/2010/main" val="410315290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1182</TotalTime>
  <Words>801</Words>
  <Application>Microsoft Office PowerPoint</Application>
  <PresentationFormat>Widescreen</PresentationFormat>
  <Paragraphs>163</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Amazon Ember</vt:lpstr>
      <vt:lpstr>Arial</vt:lpstr>
      <vt:lpstr>Avenir Next LT Pro</vt:lpstr>
      <vt:lpstr>Calibri</vt:lpstr>
      <vt:lpstr>AccentBoxVTI</vt:lpstr>
      <vt:lpstr>Introduction to Cloud Computing and AWS</vt:lpstr>
      <vt:lpstr>Agenda</vt:lpstr>
      <vt:lpstr>1. Identity and Access Management</vt:lpstr>
      <vt:lpstr>What is IAM?</vt:lpstr>
      <vt:lpstr>What is AWS IAM?</vt:lpstr>
      <vt:lpstr>IAM Identities</vt:lpstr>
      <vt:lpstr>IAM Identities</vt:lpstr>
      <vt:lpstr>IAM policies</vt:lpstr>
      <vt:lpstr>AWS account root user</vt:lpstr>
      <vt:lpstr>When to use an IAM user</vt:lpstr>
      <vt:lpstr>When to use an IAM role</vt:lpstr>
      <vt:lpstr>Hands-on</vt:lpstr>
      <vt:lpstr>EC2 Basic</vt:lpstr>
      <vt:lpstr>What is EC2</vt:lpstr>
      <vt:lpstr>EC2 ecosystem</vt:lpstr>
      <vt:lpstr>EC2 lifecycle</vt:lpstr>
      <vt:lpstr>EC2 configuration options</vt:lpstr>
      <vt:lpstr>EC2 instance types - Overview</vt:lpstr>
      <vt:lpstr>EC2 instance types – Naming convention</vt:lpstr>
      <vt:lpstr>EC2 instance types - General Purpose </vt:lpstr>
      <vt:lpstr>EC2 instance types - Compute Optimized</vt:lpstr>
      <vt:lpstr>EC2 instance types - Memory Optimized</vt:lpstr>
      <vt:lpstr>EC2 instance types - Storage Optimized</vt:lpstr>
      <vt:lpstr>EC2 security groups</vt:lpstr>
      <vt:lpstr>Hands-on</vt:lpstr>
      <vt:lpstr>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 and AWS</dc:title>
  <dc:creator>Nguyễn Bá Quân</dc:creator>
  <cp:lastModifiedBy>Nguyễn Bá Quân</cp:lastModifiedBy>
  <cp:revision>6</cp:revision>
  <dcterms:created xsi:type="dcterms:W3CDTF">2024-04-07T16:30:33Z</dcterms:created>
  <dcterms:modified xsi:type="dcterms:W3CDTF">2024-04-18T22:33:25Z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