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58"/>
  </p:notesMasterIdLst>
  <p:handoutMasterIdLst>
    <p:handoutMasterId r:id="rId59"/>
  </p:handoutMasterIdLst>
  <p:sldIdLst>
    <p:sldId id="281" r:id="rId5"/>
    <p:sldId id="355" r:id="rId6"/>
    <p:sldId id="353" r:id="rId7"/>
    <p:sldId id="356" r:id="rId8"/>
    <p:sldId id="405" r:id="rId9"/>
    <p:sldId id="406" r:id="rId10"/>
    <p:sldId id="395" r:id="rId11"/>
    <p:sldId id="381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8" r:id="rId22"/>
    <p:sldId id="409" r:id="rId23"/>
    <p:sldId id="410" r:id="rId24"/>
    <p:sldId id="411" r:id="rId25"/>
    <p:sldId id="412" r:id="rId26"/>
    <p:sldId id="360" r:id="rId27"/>
    <p:sldId id="382" r:id="rId28"/>
    <p:sldId id="413" r:id="rId29"/>
    <p:sldId id="414" r:id="rId30"/>
    <p:sldId id="415" r:id="rId31"/>
    <p:sldId id="416" r:id="rId32"/>
    <p:sldId id="417" r:id="rId33"/>
    <p:sldId id="419" r:id="rId34"/>
    <p:sldId id="420" r:id="rId35"/>
    <p:sldId id="422" r:id="rId36"/>
    <p:sldId id="421" r:id="rId37"/>
    <p:sldId id="423" r:id="rId38"/>
    <p:sldId id="424" r:id="rId39"/>
    <p:sldId id="425" r:id="rId40"/>
    <p:sldId id="418" r:id="rId41"/>
    <p:sldId id="434" r:id="rId42"/>
    <p:sldId id="426" r:id="rId43"/>
    <p:sldId id="427" r:id="rId44"/>
    <p:sldId id="428" r:id="rId45"/>
    <p:sldId id="429" r:id="rId46"/>
    <p:sldId id="430" r:id="rId47"/>
    <p:sldId id="431" r:id="rId48"/>
    <p:sldId id="432" r:id="rId49"/>
    <p:sldId id="433" r:id="rId50"/>
    <p:sldId id="435" r:id="rId51"/>
    <p:sldId id="436" r:id="rId52"/>
    <p:sldId id="437" r:id="rId53"/>
    <p:sldId id="438" r:id="rId54"/>
    <p:sldId id="439" r:id="rId55"/>
    <p:sldId id="440" r:id="rId56"/>
    <p:sldId id="44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4572" autoAdjust="0"/>
  </p:normalViewPr>
  <p:slideViewPr>
    <p:cSldViewPr snapToGrid="0">
      <p:cViewPr varScale="1">
        <p:scale>
          <a:sx n="85" d="100"/>
          <a:sy n="85" d="100"/>
        </p:scale>
        <p:origin x="1590" y="84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8/10/relationships/authors" Target="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19-Apr-24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19-Apr-24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58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66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37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01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16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54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74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95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53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3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42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2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21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85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47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31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169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81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12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424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31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8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99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06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91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78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678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558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89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448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46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5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621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090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1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6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EC2 instance with root volume, enable delete on termination, not encrypted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89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74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22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3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EC2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Create EBS volume and attach to EC2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87622-6ED9-585A-0A26-24A0E9526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405" y="1501422"/>
            <a:ext cx="5094995" cy="529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Create EBS volume and attach to EC2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4EAD3-AA60-E186-10D0-54578B757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988" y="1780176"/>
            <a:ext cx="9663288" cy="50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5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Create EBS volume and attach to EC2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3413D-9AD6-E6A6-56FF-6B0FF30AA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178" y="1451910"/>
            <a:ext cx="6001054" cy="540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7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Create EBS volume and attach to EC2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55BFE-C2A7-8B40-1C46-EF745C67D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62" y="1545208"/>
            <a:ext cx="11648476" cy="479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1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Make EBS snapshot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33E83-640F-50A2-AD8A-47359A1F8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395" y="1275901"/>
            <a:ext cx="4929209" cy="4735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8A445-C91D-FBBA-946B-4651B4C91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625435"/>
            <a:ext cx="12192000" cy="12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9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Copy EBS to another region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8409F6-E0A3-2BEF-8989-62CA42931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468" y="1484684"/>
            <a:ext cx="6841064" cy="53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8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(5) Create volume from snapshot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25DBF-6B2D-AD92-7EA6-C809CD199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844" y="1323469"/>
            <a:ext cx="5311576" cy="55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0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(6) Cleanup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2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Create EFS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2543D-7589-7C94-8042-8A115A8FC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089" y="1440251"/>
            <a:ext cx="8003822" cy="541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9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Create EFS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5FE9C-0E5B-AF41-969F-92C3D5498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3" y="1487796"/>
            <a:ext cx="10080978" cy="510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4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dirty="0">
                <a:latin typeface="+mj-l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607899" cy="3694176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EC2 Storage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Elastic Load Balancing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Auto Scaling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Attach EFS to EC2 instance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9775B-E9CD-9246-1FE2-DE54C3F3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794" y="1728216"/>
            <a:ext cx="9713638" cy="487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34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Attach EFS to EC2 instance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3F857-24AD-AA13-D4EE-95F464864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6" y="1814548"/>
            <a:ext cx="11076432" cy="50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73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Cleanup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4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41A11A-DA95-B01F-12BD-255EDBB1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Load Balancing – ELB (CLB vs ALB)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1D032-4E21-46D6-B413-C7309EDBB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7BCC-4016-1E04-BF2F-F9DC55C332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20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BFDB97-9067-E231-CB66-CD99768D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71826-DBC1-B0BD-E26D-0BCCFA8E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distributes your incoming traffic across multiple targets, such as EC2 instances, containers, and IP addresses, in one or more Availability Zones</a:t>
            </a:r>
          </a:p>
          <a:p>
            <a:r>
              <a:rPr lang="en-US" dirty="0"/>
              <a:t>4 type: Application Load Balancers, Network Load Balancers, Gateway Load Balancers, and Classic Load Balancers.</a:t>
            </a:r>
          </a:p>
        </p:txBody>
      </p:sp>
    </p:spTree>
    <p:extLst>
      <p:ext uri="{BB962C8B-B14F-4D97-AF65-F5344CB8AC3E}">
        <p14:creationId xmlns:p14="http://schemas.microsoft.com/office/powerpoint/2010/main" val="3011432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BFDB97-9067-E231-CB66-CD99768D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ELB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71826-DBC1-B0BD-E26D-0BCCFA8E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Spread load across multiple downstream instances</a:t>
            </a:r>
          </a:p>
          <a:p>
            <a:r>
              <a:rPr lang="en-US" dirty="0"/>
              <a:t>Expose a single point of access (DNS) to your app</a:t>
            </a:r>
          </a:p>
          <a:p>
            <a:r>
              <a:rPr lang="en-US" dirty="0"/>
              <a:t>Seamlessly handle failures of downstream instances</a:t>
            </a:r>
          </a:p>
          <a:p>
            <a:r>
              <a:rPr lang="en-US" dirty="0"/>
              <a:t>Do regular health checks to your instance</a:t>
            </a:r>
          </a:p>
          <a:p>
            <a:r>
              <a:rPr lang="en-US" dirty="0"/>
              <a:t>Provide SSL termination (HTTPS) for your website</a:t>
            </a:r>
          </a:p>
          <a:p>
            <a:r>
              <a:rPr lang="en-US" dirty="0"/>
              <a:t>Enforce stickiness with cookies</a:t>
            </a:r>
          </a:p>
          <a:p>
            <a:r>
              <a:rPr lang="en-US" dirty="0"/>
              <a:t>High availability across zone</a:t>
            </a:r>
          </a:p>
          <a:p>
            <a:r>
              <a:rPr lang="en-US" dirty="0"/>
              <a:t>Separate public traffic from private traffic</a:t>
            </a:r>
          </a:p>
        </p:txBody>
      </p:sp>
    </p:spTree>
    <p:extLst>
      <p:ext uri="{BB962C8B-B14F-4D97-AF65-F5344CB8AC3E}">
        <p14:creationId xmlns:p14="http://schemas.microsoft.com/office/powerpoint/2010/main" val="48749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41A11A-DA95-B01F-12BD-255EDBB1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1D032-4E21-46D6-B413-C7309EDBB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7BCC-4016-1E04-BF2F-F9DC55C332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40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Launch EC2 instance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D2696-3808-2DB2-0B19-982AFD8CA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98" y="1710719"/>
            <a:ext cx="10498667" cy="514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03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295A-34C6-AFC8-D423-FA3CD367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Create Classic LB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C77FAC-A855-7D4B-3A66-B560F2EBC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0717" y="1952978"/>
            <a:ext cx="9378528" cy="474433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278A-C85D-1F71-FB79-8E63D4A0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34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295A-34C6-AFC8-D423-FA3CD367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Create Classic LB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278A-C85D-1F71-FB79-8E63D4A0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0B835D-41FD-671F-F48C-AE3BC727E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2FA36-8FB3-24EC-F33D-CC74F7439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3475"/>
            <a:ext cx="12192000" cy="45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0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EC2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295A-34C6-AFC8-D423-FA3CD367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Cleanup Classic LB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278A-C85D-1F71-FB79-8E63D4A0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0B835D-41FD-671F-F48C-AE3BC727E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2FA36-8FB3-24EC-F33D-CC74F7439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3475"/>
            <a:ext cx="12192000" cy="45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99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295A-34C6-AFC8-D423-FA3CD367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Create ALB – target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278A-C85D-1F71-FB79-8E63D4A0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4D871-7B48-930F-81A5-E7658D6AA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607" y="1439379"/>
            <a:ext cx="7932120" cy="54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39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295A-34C6-AFC8-D423-FA3CD367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Create ALB – target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278A-C85D-1F71-FB79-8E63D4A0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8C1A1-BA2C-3B6E-7891-AA29479AA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1618"/>
            <a:ext cx="12192000" cy="400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94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295A-34C6-AFC8-D423-FA3CD367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Create ALB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278A-C85D-1F71-FB79-8E63D4A0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C4BF2-FB01-2A46-DC1A-6042AB937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434402"/>
            <a:ext cx="7459154" cy="54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80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295A-34C6-AFC8-D423-FA3CD367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Check connection ALB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278A-C85D-1F71-FB79-8E63D4A0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9298C-7DEB-6BFC-D164-51366F2A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2512"/>
            <a:ext cx="12192000" cy="492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11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295A-34C6-AFC8-D423-FA3CD367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Cleanup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278A-C85D-1F71-FB79-8E63D4A0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52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41A11A-DA95-B01F-12BD-255EDBB1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Scaling Group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1D032-4E21-46D6-B413-C7309EDBB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7BCC-4016-1E04-BF2F-F9DC55C332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05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1AF5-B504-445E-EBDD-ACBCFD74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3DDA-EA08-62D6-1C54-BF5C342EB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6052876" cy="3694176"/>
          </a:xfrm>
        </p:spPr>
        <p:txBody>
          <a:bodyPr/>
          <a:lstStyle/>
          <a:p>
            <a:r>
              <a:rPr lang="en-US" dirty="0"/>
              <a:t>helps you ensure that you have the correct number of Amazon EC2 instances available to handle the load for your application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7AF4-FFC4-D495-193C-6BB8BDFB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105E8-BF78-B553-8866-F9490AEA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E3C0-B270-2635-7374-9BD1569A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37</a:t>
            </a:fld>
            <a:endParaRPr lang="en-US" dirty="0"/>
          </a:p>
        </p:txBody>
      </p:sp>
      <p:pic>
        <p:nvPicPr>
          <p:cNvPr id="1026" name="Picture 2" descr="&#10;   A basic architecture diagram of an Auto Scaling group within a VPC.&#10;  ">
            <a:extLst>
              <a:ext uri="{FF2B5EF4-FFF2-40B4-BE49-F238E27FC236}">
                <a16:creationId xmlns:a16="http://schemas.microsoft.com/office/drawing/2014/main" id="{DF359E39-DD83-7D49-8931-A7157EF53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042" y="2293874"/>
            <a:ext cx="436245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397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1AF5-B504-445E-EBDD-ACBCFD74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ASG – Dynamic Scale policies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7AF4-FFC4-D495-193C-6BB8BDFB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105E8-BF78-B553-8866-F9490AEA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E3C0-B270-2635-7374-9BD1569A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9FE5A0-AC51-9E1D-59E2-355C75E0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tracking scaling</a:t>
            </a:r>
          </a:p>
          <a:p>
            <a:r>
              <a:rPr lang="en-US" dirty="0"/>
              <a:t>Simple/Step scaling</a:t>
            </a:r>
          </a:p>
          <a:p>
            <a:r>
              <a:rPr lang="en-US" dirty="0"/>
              <a:t>Scheduled Actions</a:t>
            </a:r>
          </a:p>
        </p:txBody>
      </p:sp>
    </p:spTree>
    <p:extLst>
      <p:ext uri="{BB962C8B-B14F-4D97-AF65-F5344CB8AC3E}">
        <p14:creationId xmlns:p14="http://schemas.microsoft.com/office/powerpoint/2010/main" val="1035422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41A11A-DA95-B01F-12BD-255EDBB1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1D032-4E21-46D6-B413-C7309EDBB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7BCC-4016-1E04-BF2F-F9DC55C332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0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D191B-8845-C7E8-E000-2135B6FA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EBS volumes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FCC44A-095F-C661-17AD-812D26F9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high-performance block storage resources that can be used with EC2 instances</a:t>
            </a:r>
          </a:p>
          <a:p>
            <a:r>
              <a:rPr lang="en-US" dirty="0"/>
              <a:t>block storage volumes</a:t>
            </a:r>
          </a:p>
          <a:p>
            <a:r>
              <a:rPr lang="en-US" dirty="0"/>
              <a:t>A network drive, “limited” performance</a:t>
            </a:r>
          </a:p>
          <a:p>
            <a:r>
              <a:rPr lang="en-US" dirty="0"/>
              <a:t>Can only mounted to “one instance at a time”</a:t>
            </a:r>
          </a:p>
          <a:p>
            <a:r>
              <a:rPr lang="en-US" dirty="0"/>
              <a:t>Bound to a specific AZ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F0890C4-2288-7B60-0DE5-F9E52658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05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Create ASG - Create launch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74D58D-8138-7E7D-BE86-85BFC6C6E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9190" y="1728216"/>
            <a:ext cx="7661582" cy="5193856"/>
          </a:xfrm>
        </p:spPr>
      </p:pic>
    </p:spTree>
    <p:extLst>
      <p:ext uri="{BB962C8B-B14F-4D97-AF65-F5344CB8AC3E}">
        <p14:creationId xmlns:p14="http://schemas.microsoft.com/office/powerpoint/2010/main" val="3641018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Create ASG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70D3ED-3587-C2E8-F11F-47ED67AC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946" y="1333427"/>
            <a:ext cx="5714107" cy="55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2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Create ASG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DDAF5-D419-9F9D-582C-1F5C6DF6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48" y="1314927"/>
            <a:ext cx="7035104" cy="554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04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Check ASG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3B9D3-87B7-5745-2852-C86E2E20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" y="1688575"/>
            <a:ext cx="12192000" cy="50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22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Change desired capacity (&gt;1)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3B9D3-87B7-5745-2852-C86E2E20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" y="1688575"/>
            <a:ext cx="12192000" cy="50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1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Change desired capacity (&gt;1)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E8AFF-0619-18C5-F213-7131E7F0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8562"/>
            <a:ext cx="12192000" cy="546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57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Change desired capacity (&gt;1)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B9BD7-4623-6369-F07C-BA47EBACC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1472658"/>
            <a:ext cx="11076432" cy="538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536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Change desired capacity (=1)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3CE58-F321-1C66-E141-2AF6D921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7784"/>
            <a:ext cx="12192000" cy="32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928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(5) Enable Target tracking Scaling policy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6549E-6F95-A37A-E693-C903B759D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116" y="1520988"/>
            <a:ext cx="6517767" cy="53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62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(6) Stress EC2 instance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A284D-947C-69C5-92BA-08A74EBD1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3281"/>
            <a:ext cx="12192000" cy="41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1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D191B-8845-C7E8-E000-2135B6FA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 storage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FCC44A-095F-C661-17AD-812D26F9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a high-performance hardware disk, use EC2 instance store</a:t>
            </a:r>
          </a:p>
          <a:p>
            <a:r>
              <a:rPr lang="en-US" dirty="0"/>
              <a:t>Better I/O performance</a:t>
            </a:r>
          </a:p>
          <a:p>
            <a:r>
              <a:rPr lang="en-US" dirty="0"/>
              <a:t>Lose their storage if they’re stopped (ephemeral)</a:t>
            </a:r>
          </a:p>
          <a:p>
            <a:r>
              <a:rPr lang="en-US" dirty="0"/>
              <a:t>Good for buffer/cache/scratch data/ temporary content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F0890C4-2288-7B60-0DE5-F9E52658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751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(6) Stress EC2 instance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2B896-8858-AD00-86B0-3ED63BB0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178" y="1426514"/>
            <a:ext cx="8481644" cy="54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69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(6) Check ASG create new EC2 instance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0CE2B-C781-598D-4EB6-0A35A9C50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1" y="1736683"/>
            <a:ext cx="10802858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685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(6) Check ASG create new EC2 instance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2A063-13DA-D0A6-57F4-DBF3C0CE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1220"/>
            <a:ext cx="12192000" cy="518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5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(7) Cleanup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8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D191B-8845-C7E8-E000-2135B6FA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 – Elastic File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FCC44A-095F-C661-17AD-812D26F9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Network file system that can be mounted on many EC2</a:t>
            </a:r>
          </a:p>
          <a:p>
            <a:r>
              <a:rPr lang="en-US" dirty="0"/>
              <a:t>Works with EC2 instances in multi-AZ</a:t>
            </a:r>
          </a:p>
          <a:p>
            <a:r>
              <a:rPr lang="en-US" dirty="0"/>
              <a:t>Use case: content management, web serving, data sharing</a:t>
            </a:r>
          </a:p>
          <a:p>
            <a:r>
              <a:rPr lang="en-US" dirty="0"/>
              <a:t>Use security group to control access to EFS</a:t>
            </a:r>
          </a:p>
          <a:p>
            <a:r>
              <a:rPr lang="en-US" dirty="0"/>
              <a:t>Compatible with Linux base AMI (not Windows)</a:t>
            </a:r>
          </a:p>
          <a:p>
            <a:r>
              <a:rPr lang="en-US" dirty="0"/>
              <a:t>Encryption at rest using KMS</a:t>
            </a:r>
          </a:p>
          <a:p>
            <a:r>
              <a:rPr lang="en-US" dirty="0"/>
              <a:t>File system scales automatically, pay-per-use, not capacity planning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F0890C4-2288-7B60-0DE5-F9E52658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6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41A11A-DA95-B01F-12BD-255EDBB1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1D032-4E21-46D6-B413-C7309EDBB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7BCC-4016-1E04-BF2F-F9DC55C332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7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Launch EC2 with EBS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7F806-1221-5395-E8E3-7F8DC5299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7624" y="1690302"/>
            <a:ext cx="6811963" cy="516769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7ADE-2E9E-0144-0483-D74E1BC6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Launch EC2 with EBS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49A-17D0-79BF-DE81-C8AD7B2C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F6AC2-9260-0C57-EF9D-CC9ADFEBD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20" y="2048587"/>
            <a:ext cx="9431224" cy="480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1468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883</TotalTime>
  <Words>698</Words>
  <Application>Microsoft Office PowerPoint</Application>
  <PresentationFormat>Widescreen</PresentationFormat>
  <Paragraphs>183</Paragraphs>
  <Slides>53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Avenir Next LT Pro</vt:lpstr>
      <vt:lpstr>Calibri</vt:lpstr>
      <vt:lpstr>AccentBoxVTI</vt:lpstr>
      <vt:lpstr>EC2 ecosystem</vt:lpstr>
      <vt:lpstr>Agenda</vt:lpstr>
      <vt:lpstr>1. EC2 Storage</vt:lpstr>
      <vt:lpstr> EBS volumes</vt:lpstr>
      <vt:lpstr>EC2 instance storage</vt:lpstr>
      <vt:lpstr>EFS – Elastic File System</vt:lpstr>
      <vt:lpstr>Hands-on</vt:lpstr>
      <vt:lpstr>(1) Launch EC2 with EBS</vt:lpstr>
      <vt:lpstr>(1) Launch EC2 with EBS</vt:lpstr>
      <vt:lpstr>(2) Create EBS volume and attach to EC2</vt:lpstr>
      <vt:lpstr>(2) Create EBS volume and attach to EC2</vt:lpstr>
      <vt:lpstr>(2) Create EBS volume and attach to EC2</vt:lpstr>
      <vt:lpstr>(2) Create EBS volume and attach to EC2</vt:lpstr>
      <vt:lpstr>(3) Make EBS snapshot</vt:lpstr>
      <vt:lpstr>(4) Copy EBS to another region</vt:lpstr>
      <vt:lpstr>(5) Create volume from snapshot</vt:lpstr>
      <vt:lpstr>(6) Cleanup</vt:lpstr>
      <vt:lpstr>(1) Create EFS</vt:lpstr>
      <vt:lpstr>(1) Create EFS</vt:lpstr>
      <vt:lpstr>(2) Attach EFS to EC2 instance</vt:lpstr>
      <vt:lpstr>(2) Attach EFS to EC2 instance</vt:lpstr>
      <vt:lpstr>(3) Cleanup</vt:lpstr>
      <vt:lpstr>Elastic Load Balancing – ELB (CLB vs ALB)</vt:lpstr>
      <vt:lpstr>What is ELB</vt:lpstr>
      <vt:lpstr>Why use ELB</vt:lpstr>
      <vt:lpstr>Hands-on</vt:lpstr>
      <vt:lpstr>(1) Launch EC2 instance</vt:lpstr>
      <vt:lpstr>(2) Create Classic LB</vt:lpstr>
      <vt:lpstr>(2) Create Classic LB</vt:lpstr>
      <vt:lpstr>(3) Cleanup Classic LB</vt:lpstr>
      <vt:lpstr>(3) Create ALB – target group</vt:lpstr>
      <vt:lpstr>(3) Create ALB – target group</vt:lpstr>
      <vt:lpstr>(3) Create ALB</vt:lpstr>
      <vt:lpstr>(3) Check connection ALB</vt:lpstr>
      <vt:lpstr>(4) Cleanup</vt:lpstr>
      <vt:lpstr>Auto Scaling Group</vt:lpstr>
      <vt:lpstr>What is ASG</vt:lpstr>
      <vt:lpstr>ASG – Dynamic Scale policies</vt:lpstr>
      <vt:lpstr>Hands-on</vt:lpstr>
      <vt:lpstr>(1) Create ASG - Create launch template</vt:lpstr>
      <vt:lpstr>(2) Create ASG</vt:lpstr>
      <vt:lpstr>(2) Create ASG</vt:lpstr>
      <vt:lpstr>(3) Check ASG</vt:lpstr>
      <vt:lpstr>(3) Change desired capacity (&gt;1)</vt:lpstr>
      <vt:lpstr>(3) Change desired capacity (&gt;1)</vt:lpstr>
      <vt:lpstr>(3) Change desired capacity (&gt;1)</vt:lpstr>
      <vt:lpstr>(4) Change desired capacity (=1)</vt:lpstr>
      <vt:lpstr>(5) Enable Target tracking Scaling policy</vt:lpstr>
      <vt:lpstr>(6) Stress EC2 instance</vt:lpstr>
      <vt:lpstr>(6) Stress EC2 instance</vt:lpstr>
      <vt:lpstr>(6) Check ASG create new EC2 instance</vt:lpstr>
      <vt:lpstr>(6) Check ASG create new EC2 instance</vt:lpstr>
      <vt:lpstr>(7) Cleanup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and AWS</dc:title>
  <dc:creator>Nguyễn Bá Quân</dc:creator>
  <cp:lastModifiedBy>Nguyễn Bá Quân</cp:lastModifiedBy>
  <cp:revision>9</cp:revision>
  <dcterms:created xsi:type="dcterms:W3CDTF">2024-04-07T16:30:33Z</dcterms:created>
  <dcterms:modified xsi:type="dcterms:W3CDTF">2024-04-19T14:21:04Z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