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30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  <p:sldId id="279" r:id="rId47"/>
    <p:sldId id="301" r:id="rId48"/>
    <p:sldId id="302" r:id="rId49"/>
    <p:sldId id="306" r:id="rId50"/>
    <p:sldId id="307" r:id="rId51"/>
    <p:sldId id="303" r:id="rId5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60">
          <p15:clr>
            <a:srgbClr val="A4A3A4"/>
          </p15:clr>
        </p15:guide>
        <p15:guide id="2" pos="73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h4ru3G6L2KJ+wmpDuM/aoO4jE8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4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octref.vetur" TargetMode="External"/><Relationship Id="rId3" Type="http://schemas.openxmlformats.org/officeDocument/2006/relationships/hyperlink" Target="https://marketplace.visualstudio.com/items?itemName=kumar-harsh.graphql-for-vscode" TargetMode="External"/><Relationship Id="rId7" Type="http://schemas.openxmlformats.org/officeDocument/2006/relationships/hyperlink" Target="https://marketplace.visualstudio.com/items?itemName=sodatea.velocity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arketplace.visualstudio.com/items?itemName=bradlc.vscode-tailwindcss" TargetMode="External"/><Relationship Id="rId5" Type="http://schemas.openxmlformats.org/officeDocument/2006/relationships/hyperlink" Target="https://github.com/aws-cloudformation/cfn-python-lint" TargetMode="External"/><Relationship Id="rId4" Type="http://schemas.openxmlformats.org/officeDocument/2006/relationships/hyperlink" Target="https://marketplace.visualstudio.com/items?itemName=ThreadHeap.serverless-ide-vscode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1" name="Google Shape;1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a658805e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a658805ec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a658805ec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a658805e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a658805ec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da658805ec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a658805e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a658805ec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da658805ec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a658805e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a658805ec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da658805ec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a658805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a658805ec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da658805e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a658805e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a658805ec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da658805ec_0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a658805e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a658805ec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da658805ec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a658805e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a658805ec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da658805ec_0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a658805e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a658805ec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da658805ec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a658805e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a658805ec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da658805ec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658805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a658805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da658805e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a658805e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a658805ec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da658805e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aec089b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aec089ba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daec089ba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aec089ba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aec089ba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daec089ba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aec089b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aec089ba1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daec089ba1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dangerous to automate what you don’t understand</a:t>
            </a:r>
            <a:br>
              <a:rPr lang="en-US" dirty="0"/>
            </a:br>
            <a:r>
              <a:rPr lang="en-US" dirty="0"/>
              <a:t>Plugin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GraphQL for VSCode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adds syntax highlighting and auto-complete support for GraphQL schema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Serverless IDE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adds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intellisense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auto-complete support for AWS SAM, Serverless framework. You should install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cfn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-lint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well to add syntax support for CloudFormation.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6"/>
              </a:rPr>
              <a:t>Tailwind CSS IntelliSense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adds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intellisense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auto-complete support for Tailwind CSS.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7"/>
              </a:rPr>
              <a:t>Velocity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adds syntax highlighting for Velocity templates.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8"/>
              </a:rPr>
              <a:t>Vetur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tooling for VS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57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0de5d70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0de5d707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70de5d707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658805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a658805e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a658805e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658805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a658805e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da658805e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658805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a658805e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da658805ec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658805e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a658805e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da658805ec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a658805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a658805ec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da658805ec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a658805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a658805ec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da658805ec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a658805e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a658805ec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da658805ec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>
            <a:off x="1528762" y="1473243"/>
            <a:ext cx="9144000" cy="30074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4"/>
          <p:cNvSpPr txBox="1"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3 pictures">
  <p:cSld name="Title and Content with 3 pictur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3"/>
          <p:cNvSpPr txBox="1"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1"/>
          </p:nvPr>
        </p:nvSpPr>
        <p:spPr>
          <a:xfrm>
            <a:off x="841248" y="2359152"/>
            <a:ext cx="405993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3"/>
          <p:cNvSpPr>
            <a:spLocks noGrp="1"/>
          </p:cNvSpPr>
          <p:nvPr>
            <p:ph type="pic" idx="2"/>
          </p:nvPr>
        </p:nvSpPr>
        <p:spPr>
          <a:xfrm>
            <a:off x="8961120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43"/>
          <p:cNvSpPr>
            <a:spLocks noGrp="1"/>
          </p:cNvSpPr>
          <p:nvPr>
            <p:ph type="pic" idx="3"/>
          </p:nvPr>
        </p:nvSpPr>
        <p:spPr>
          <a:xfrm>
            <a:off x="5843016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3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3"/>
          <p:cNvSpPr/>
          <p:nvPr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3"/>
          <p:cNvSpPr>
            <a:spLocks noGrp="1"/>
          </p:cNvSpPr>
          <p:nvPr>
            <p:ph type="pic" idx="4"/>
          </p:nvPr>
        </p:nvSpPr>
        <p:spPr>
          <a:xfrm>
            <a:off x="5843016" y="3108960"/>
            <a:ext cx="5989320" cy="305409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43"/>
          <p:cNvSpPr txBox="1">
            <a:spLocks noGrp="1"/>
          </p:cNvSpPr>
          <p:nvPr>
            <p:ph type="dt" idx="10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4 pictures">
  <p:cSld name="Title and Content with 4 picture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/>
          <p:nvPr/>
        </p:nvSpPr>
        <p:spPr>
          <a:xfrm>
            <a:off x="7324344" y="630936"/>
            <a:ext cx="4517136" cy="5495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4"/>
          <p:cNvSpPr txBox="1"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4"/>
          <p:cNvSpPr>
            <a:spLocks noGrp="1"/>
          </p:cNvSpPr>
          <p:nvPr>
            <p:ph type="pic" idx="2"/>
          </p:nvPr>
        </p:nvSpPr>
        <p:spPr>
          <a:xfrm>
            <a:off x="3767328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44"/>
          <p:cNvSpPr>
            <a:spLocks noGrp="1"/>
          </p:cNvSpPr>
          <p:nvPr>
            <p:ph type="pic" idx="3"/>
          </p:nvPr>
        </p:nvSpPr>
        <p:spPr>
          <a:xfrm>
            <a:off x="411480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4"/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4"/>
          <p:cNvSpPr>
            <a:spLocks noGrp="1"/>
          </p:cNvSpPr>
          <p:nvPr>
            <p:ph type="pic" idx="4"/>
          </p:nvPr>
        </p:nvSpPr>
        <p:spPr>
          <a:xfrm>
            <a:off x="411480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44"/>
          <p:cNvSpPr txBox="1">
            <a:spLocks noGrp="1"/>
          </p:cNvSpPr>
          <p:nvPr>
            <p:ph type="dt" idx="10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44"/>
          <p:cNvSpPr/>
          <p:nvPr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4"/>
          <p:cNvSpPr>
            <a:spLocks noGrp="1"/>
          </p:cNvSpPr>
          <p:nvPr>
            <p:ph type="pic" idx="5"/>
          </p:nvPr>
        </p:nvSpPr>
        <p:spPr>
          <a:xfrm>
            <a:off x="3767328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44"/>
          <p:cNvSpPr txBox="1">
            <a:spLocks noGrp="1"/>
          </p:cNvSpPr>
          <p:nvPr>
            <p:ph type="body" idx="1"/>
          </p:nvPr>
        </p:nvSpPr>
        <p:spPr>
          <a:xfrm>
            <a:off x="7772400" y="3099816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body" idx="6"/>
          </p:nvPr>
        </p:nvSpPr>
        <p:spPr>
          <a:xfrm>
            <a:off x="7772400" y="4215384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4"/>
          <p:cNvSpPr txBox="1">
            <a:spLocks noGrp="1"/>
          </p:cNvSpPr>
          <p:nvPr>
            <p:ph type="body" idx="7"/>
          </p:nvPr>
        </p:nvSpPr>
        <p:spPr>
          <a:xfrm>
            <a:off x="7772400" y="5321808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4"/>
          <p:cNvSpPr>
            <a:spLocks noGrp="1"/>
          </p:cNvSpPr>
          <p:nvPr>
            <p:ph type="pic" idx="8"/>
          </p:nvPr>
        </p:nvSpPr>
        <p:spPr>
          <a:xfrm>
            <a:off x="7772400" y="253288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44"/>
          <p:cNvSpPr>
            <a:spLocks noGrp="1"/>
          </p:cNvSpPr>
          <p:nvPr>
            <p:ph type="pic" idx="9"/>
          </p:nvPr>
        </p:nvSpPr>
        <p:spPr>
          <a:xfrm>
            <a:off x="7772400" y="363016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44"/>
          <p:cNvSpPr>
            <a:spLocks noGrp="1"/>
          </p:cNvSpPr>
          <p:nvPr>
            <p:ph type="pic" idx="13"/>
          </p:nvPr>
        </p:nvSpPr>
        <p:spPr>
          <a:xfrm>
            <a:off x="7772400" y="4754880"/>
            <a:ext cx="457200" cy="4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5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5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5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7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7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7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5" name="Google Shape;145;p47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6" name="Google Shape;146;p47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8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8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8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48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48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110185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pictures">
  <p:cSld name="Title and Content with pictur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40416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6"/>
          <p:cNvSpPr/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6"/>
          <p:cNvSpPr/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6"/>
          <p:cNvSpPr>
            <a:spLocks noGrp="1"/>
          </p:cNvSpPr>
          <p:nvPr>
            <p:ph type="pic" idx="2"/>
          </p:nvPr>
        </p:nvSpPr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2 pictures">
  <p:cSld name="Title and Content with 2 picture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5605272" y="6356350"/>
            <a:ext cx="1280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7"/>
          <p:cNvSpPr/>
          <p:nvPr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7"/>
          <p:cNvSpPr>
            <a:spLocks noGrp="1"/>
          </p:cNvSpPr>
          <p:nvPr>
            <p:ph type="pic" idx="2"/>
          </p:nvPr>
        </p:nvSpPr>
        <p:spPr>
          <a:xfrm>
            <a:off x="7680960" y="4352544"/>
            <a:ext cx="4507992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7"/>
          <p:cNvSpPr>
            <a:spLocks noGrp="1"/>
          </p:cNvSpPr>
          <p:nvPr>
            <p:ph type="pic" idx="3"/>
          </p:nvPr>
        </p:nvSpPr>
        <p:spPr>
          <a:xfrm>
            <a:off x="7680960" y="0"/>
            <a:ext cx="4507992" cy="4123944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7"/>
          <p:cNvSpPr/>
          <p:nvPr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8"/>
          <p:cNvSpPr/>
          <p:nvPr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8"/>
          <p:cNvSpPr/>
          <p:nvPr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0"/>
          <p:cNvSpPr>
            <a:spLocks noGrp="1"/>
          </p:cNvSpPr>
          <p:nvPr>
            <p:ph type="pic" idx="2"/>
          </p:nvPr>
        </p:nvSpPr>
        <p:spPr>
          <a:xfrm>
            <a:off x="542239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0"/>
          <p:cNvSpPr>
            <a:spLocks noGrp="1"/>
          </p:cNvSpPr>
          <p:nvPr>
            <p:ph type="pic" idx="3"/>
          </p:nvPr>
        </p:nvSpPr>
        <p:spPr>
          <a:xfrm>
            <a:off x="57607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0"/>
          <p:cNvSpPr>
            <a:spLocks noGrp="1"/>
          </p:cNvSpPr>
          <p:nvPr>
            <p:ph type="pic" idx="4"/>
          </p:nvPr>
        </p:nvSpPr>
        <p:spPr>
          <a:xfrm>
            <a:off x="784555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>
            <a:spLocks noGrp="1"/>
          </p:cNvSpPr>
          <p:nvPr>
            <p:ph type="pic" idx="5"/>
          </p:nvPr>
        </p:nvSpPr>
        <p:spPr>
          <a:xfrm>
            <a:off x="299923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0"/>
          <p:cNvSpPr>
            <a:spLocks noGrp="1"/>
          </p:cNvSpPr>
          <p:nvPr>
            <p:ph type="pic" idx="6"/>
          </p:nvPr>
        </p:nvSpPr>
        <p:spPr>
          <a:xfrm>
            <a:off x="1026871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40"/>
          <p:cNvSpPr txBox="1">
            <a:spLocks noGrp="1"/>
          </p:cNvSpPr>
          <p:nvPr>
            <p:ph type="dt" idx="10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543153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7"/>
          </p:nvPr>
        </p:nvSpPr>
        <p:spPr>
          <a:xfrm>
            <a:off x="784555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8"/>
          </p:nvPr>
        </p:nvSpPr>
        <p:spPr>
          <a:xfrm>
            <a:off x="1026871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9"/>
          </p:nvPr>
        </p:nvSpPr>
        <p:spPr>
          <a:xfrm>
            <a:off x="594360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3"/>
          </p:nvPr>
        </p:nvSpPr>
        <p:spPr>
          <a:xfrm>
            <a:off x="300837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dt" idx="10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3 column">
  <p:cSld name="Comparison 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576072" y="3203688"/>
            <a:ext cx="329184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0799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body" idx="4"/>
          </p:nvPr>
        </p:nvSpPr>
        <p:spPr>
          <a:xfrm>
            <a:off x="450799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dt" idx="10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body" idx="5"/>
          </p:nvPr>
        </p:nvSpPr>
        <p:spPr>
          <a:xfrm>
            <a:off x="843991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body" idx="6"/>
          </p:nvPr>
        </p:nvSpPr>
        <p:spPr>
          <a:xfrm>
            <a:off x="843991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zuhinta/serverless_utwitt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</a:pPr>
            <a:r>
              <a:rPr lang="en-US" dirty="0"/>
              <a:t>Cloud Development Kit (CDK)</a:t>
            </a:r>
            <a:br>
              <a:rPr lang="en-US" dirty="0"/>
            </a:br>
            <a:r>
              <a:rPr lang="en-US" dirty="0" err="1"/>
              <a:t>Appsync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Amplify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a658805ec_0_6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 Bootstrap</a:t>
            </a:r>
            <a:endParaRPr/>
          </a:p>
        </p:txBody>
      </p:sp>
      <p:sp>
        <p:nvSpPr>
          <p:cNvPr id="227" name="Google Shape;227;g2da658805ec_0_60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da658805ec_0_6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9" name="Google Shape;229;g2da658805e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75" y="1797864"/>
            <a:ext cx="9601199" cy="50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a658805ec_0_7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(2) Add S3 and deploy</a:t>
            </a:r>
            <a:endParaRPr/>
          </a:p>
        </p:txBody>
      </p:sp>
      <p:sp>
        <p:nvSpPr>
          <p:cNvPr id="236" name="Google Shape;236;g2da658805ec_0_7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da658805ec_0_7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8" name="Google Shape;238;g2da658805ec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904" y="1403125"/>
            <a:ext cx="9467546" cy="54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a658805ec_0_8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(3) Modify stack </a:t>
            </a:r>
            <a:endParaRPr/>
          </a:p>
        </p:txBody>
      </p:sp>
      <p:sp>
        <p:nvSpPr>
          <p:cNvPr id="245" name="Google Shape;245;g2da658805ec_0_8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a658805ec_0_8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7" name="Google Shape;247;g2da658805ec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50" y="1416076"/>
            <a:ext cx="10334326" cy="54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a658805ec_0_9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(4)Deloy</a:t>
            </a:r>
            <a:endParaRPr/>
          </a:p>
        </p:txBody>
      </p:sp>
      <p:sp>
        <p:nvSpPr>
          <p:cNvPr id="254" name="Google Shape;254;g2da658805ec_0_9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da658805ec_0_9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6" name="Google Shape;256;g2da658805ec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75" y="1480377"/>
            <a:ext cx="10403851" cy="53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a658805ec_0_10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(5) Check result</a:t>
            </a:r>
            <a:endParaRPr/>
          </a:p>
        </p:txBody>
      </p:sp>
      <p:sp>
        <p:nvSpPr>
          <p:cNvPr id="263" name="Google Shape;263;g2da658805ec_0_10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da658805ec_0_10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5" name="Google Shape;265;g2da658805ec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88" y="1534150"/>
            <a:ext cx="11796975" cy="5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a658805ec_0_6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da658805ec_0_69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a658805ec_0_6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a658805ec_0_10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 Create appsync</a:t>
            </a:r>
            <a:endParaRPr/>
          </a:p>
        </p:txBody>
      </p:sp>
      <p:sp>
        <p:nvSpPr>
          <p:cNvPr id="280" name="Google Shape;280;g2da658805ec_0_109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da658805ec_0_10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82" name="Google Shape;282;g2da658805ec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01" y="152400"/>
            <a:ext cx="119427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a658805ec_0_1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289" name="Google Shape;289;g2da658805ec_0_117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a658805ec_0_1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91" name="Google Shape;291;g2da658805ec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01" y="152400"/>
            <a:ext cx="119427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a658805ec_0_12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client</a:t>
            </a:r>
            <a:endParaRPr/>
          </a:p>
        </p:txBody>
      </p:sp>
      <p:sp>
        <p:nvSpPr>
          <p:cNvPr id="298" name="Google Shape;298;g2da658805ec_0_12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da658805ec_0_12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00" name="Google Shape;300;g2da658805ec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392363"/>
            <a:ext cx="97536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a658805ec_0_13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result</a:t>
            </a:r>
            <a:endParaRPr/>
          </a:p>
        </p:txBody>
      </p:sp>
      <p:sp>
        <p:nvSpPr>
          <p:cNvPr id="307" name="Google Shape;307;g2da658805ec_0_13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da658805ec_0_13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09" name="Google Shape;309;g2da658805ec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25" y="1810299"/>
            <a:ext cx="10424152" cy="50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457F90-290D-254A-5BED-D6BCBB78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EEF022-29FD-607B-3BE5-E07C3CC24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F157-023B-6BCE-55D7-33F8E6D9E49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a658805ec_0_14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result</a:t>
            </a:r>
            <a:endParaRPr/>
          </a:p>
        </p:txBody>
      </p:sp>
      <p:sp>
        <p:nvSpPr>
          <p:cNvPr id="316" name="Google Shape;316;g2da658805ec_0_14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da658805ec_0_14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18" name="Google Shape;318;g2da658805ec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25" y="1855100"/>
            <a:ext cx="10649750" cy="5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a658805ec_0_15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CDK: Create appsync pub/sub, noneDatasource</a:t>
            </a:r>
            <a:endParaRPr/>
          </a:p>
        </p:txBody>
      </p:sp>
      <p:sp>
        <p:nvSpPr>
          <p:cNvPr id="325" name="Google Shape;325;g2da658805ec_0_150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da658805ec_0_15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27" name="Google Shape;327;g2da658805ec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50" y="1905000"/>
            <a:ext cx="79914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aec089ba1_0_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CDK: code</a:t>
            </a:r>
            <a:endParaRPr/>
          </a:p>
        </p:txBody>
      </p:sp>
      <p:sp>
        <p:nvSpPr>
          <p:cNvPr id="334" name="Google Shape;334;g2daec089ba1_0_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daec089ba1_0_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36" name="Google Shape;336;g2daec089ba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45725"/>
            <a:ext cx="11515151" cy="676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aec089ba1_0_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result</a:t>
            </a:r>
            <a:endParaRPr/>
          </a:p>
        </p:txBody>
      </p:sp>
      <p:sp>
        <p:nvSpPr>
          <p:cNvPr id="343" name="Google Shape;343;g2daec089ba1_0_1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daec089ba1_0_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45" name="Google Shape;345;g2daec089ba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1663"/>
            <a:ext cx="12191999" cy="44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aec089ba1_0_2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result</a:t>
            </a:r>
            <a:endParaRPr/>
          </a:p>
        </p:txBody>
      </p:sp>
      <p:sp>
        <p:nvSpPr>
          <p:cNvPr id="352" name="Google Shape;352;g2daec089ba1_0_2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2daec089ba1_0_2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54" name="Google Shape;354;g2daec089ba1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4491"/>
            <a:ext cx="12192001" cy="4813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Appsync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Amplify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7BCFE9-C815-35C6-4AFA-C8CB97EB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AD83AA-C3E2-808A-0E12-F68E6A73D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7F3F4-882B-5706-E551-5D4DF923FD8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101: What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96A0AD-B58C-56A7-FC07-6CA707D2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Query language: a special language designed for interacting with APIs. It allows you to precisely define and fetch the data you need</a:t>
            </a:r>
          </a:p>
          <a:p>
            <a:r>
              <a:rPr lang="en-US" dirty="0"/>
              <a:t>Client-driven: client can request exactly the data it needs</a:t>
            </a:r>
          </a:p>
          <a:p>
            <a:r>
              <a:rPr lang="en-US" dirty="0"/>
              <a:t>Efficiency: </a:t>
            </a:r>
            <a:r>
              <a:rPr lang="en-US" dirty="0" err="1"/>
              <a:t>leininates</a:t>
            </a:r>
            <a:r>
              <a:rPr lang="en-US" dirty="0"/>
              <a:t> the common problem of REST APIs where you received too little data or too much data</a:t>
            </a:r>
          </a:p>
          <a:p>
            <a:r>
              <a:rPr lang="en-US" dirty="0"/>
              <a:t>Schema-based: </a:t>
            </a:r>
          </a:p>
          <a:p>
            <a:r>
              <a:rPr lang="en-US" dirty="0"/>
              <a:t>Flexibility: can work with a variety of </a:t>
            </a:r>
            <a:r>
              <a:rPr lang="en-US" dirty="0" err="1"/>
              <a:t>datasource</a:t>
            </a:r>
            <a:r>
              <a:rPr lang="en-US" dirty="0"/>
              <a:t> like databases, </a:t>
            </a:r>
            <a:r>
              <a:rPr lang="en-US" dirty="0" err="1"/>
              <a:t>micsoservices</a:t>
            </a:r>
            <a:r>
              <a:rPr lang="en-US" dirty="0"/>
              <a:t>, or third-party 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52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101: Why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96A0AD-B58C-56A7-FC07-6CA707D2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Optimized data fetching: say goodbye to over-fetching and under-fetching of data</a:t>
            </a:r>
          </a:p>
          <a:p>
            <a:r>
              <a:rPr lang="en-US" dirty="0"/>
              <a:t>Clear API structure: FE and BE dev share understanding of the API’s possibilities</a:t>
            </a:r>
          </a:p>
          <a:p>
            <a:r>
              <a:rPr lang="en-US" dirty="0"/>
              <a:t>Rapid development: because FE team can work more independently without waiting on extensive BE change</a:t>
            </a:r>
          </a:p>
          <a:p>
            <a:r>
              <a:rPr lang="en-US" dirty="0"/>
              <a:t>API revolution: Add new fields is often easier </a:t>
            </a:r>
            <a:r>
              <a:rPr lang="en-US" dirty="0" err="1"/>
              <a:t>tahng</a:t>
            </a:r>
            <a:r>
              <a:rPr lang="en-US" dirty="0"/>
              <a:t> REST because existing queries won’t break.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101: Glossary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96A0AD-B58C-56A7-FC07-6CA707D2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Schema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Resolver</a:t>
            </a:r>
          </a:p>
          <a:p>
            <a:r>
              <a:rPr lang="en-US" dirty="0"/>
              <a:t>Object type</a:t>
            </a:r>
          </a:p>
          <a:p>
            <a:r>
              <a:rPr lang="en-US" dirty="0"/>
              <a:t>Field</a:t>
            </a:r>
          </a:p>
          <a:p>
            <a:r>
              <a:rPr lang="en-US" dirty="0"/>
              <a:t>Argument</a:t>
            </a:r>
          </a:p>
          <a:p>
            <a:r>
              <a:rPr lang="en-US" dirty="0"/>
              <a:t>Scalar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AF6FD138-35C6-E0B7-737E-B8E3031DDB1E}"/>
              </a:ext>
            </a:extLst>
          </p:cNvPr>
          <p:cNvSpPr txBox="1">
            <a:spLocks/>
          </p:cNvSpPr>
          <p:nvPr/>
        </p:nvSpPr>
        <p:spPr>
          <a:xfrm>
            <a:off x="6199632" y="2478024"/>
            <a:ext cx="49804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Fragment: a reusable piece of GraphQL query logic, used to organize complex queries more efficiently</a:t>
            </a:r>
          </a:p>
          <a:p>
            <a:r>
              <a:rPr lang="en-US" dirty="0"/>
              <a:t>Subscription</a:t>
            </a:r>
          </a:p>
          <a:p>
            <a:r>
              <a:rPr lang="en-US" dirty="0"/>
              <a:t>Directive</a:t>
            </a:r>
          </a:p>
          <a:p>
            <a:r>
              <a:rPr lang="en-US" dirty="0"/>
              <a:t>Introspection</a:t>
            </a:r>
          </a:p>
        </p:txBody>
      </p:sp>
    </p:spTree>
    <p:extLst>
      <p:ext uri="{BB962C8B-B14F-4D97-AF65-F5344CB8AC3E}">
        <p14:creationId xmlns:p14="http://schemas.microsoft.com/office/powerpoint/2010/main" val="29486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a658805ec_0_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CDK 101: What</a:t>
            </a:r>
            <a:endParaRPr/>
          </a:p>
        </p:txBody>
      </p:sp>
      <p:sp>
        <p:nvSpPr>
          <p:cNvPr id="171" name="Google Shape;171;g2da658805ec_0_0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Open-Source Framework: framework that lets you define and manage your AWS cloud infrastructure using the power of programming languages.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Infrastructure as Code (IaC):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Familiar Languages: The CDK supports TypeScript, JavaScript, Python, Java, and C#.</a:t>
            </a:r>
            <a:endParaRPr/>
          </a:p>
        </p:txBody>
      </p:sp>
      <p:sp>
        <p:nvSpPr>
          <p:cNvPr id="172" name="Google Shape;172;g2da658805ec_0_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Style: REST is not a technology itself, but a set of principles that guide the design of web APIs. It provides a standardized way for systems to communicate, making them more predictable and easier to work with.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101: What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22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Scalability: REST is well-suited for large, distributed systems due to its stateless design.</a:t>
            </a:r>
          </a:p>
          <a:p>
            <a:r>
              <a:rPr lang="en-US" dirty="0"/>
              <a:t>Flexibility: Can work with different data formats (JSON is very common).</a:t>
            </a:r>
          </a:p>
          <a:p>
            <a:r>
              <a:rPr lang="en-US" dirty="0"/>
              <a:t>Widely adopted: Developers are familiar with the concepts and there's great tooling support.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101: Why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2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Resources: Everything in a REST API is a resource</a:t>
            </a:r>
          </a:p>
          <a:p>
            <a:r>
              <a:rPr lang="en-US" dirty="0"/>
              <a:t>HTTP Methods (Verbs): REST uses standard HTTP methods to indicate what action you want to take on a resource</a:t>
            </a:r>
          </a:p>
          <a:p>
            <a:r>
              <a:rPr lang="en-US" dirty="0"/>
              <a:t>HTTP Status Codes: REST APIs use HTTP status codes to communicate the result of an API request</a:t>
            </a:r>
          </a:p>
          <a:p>
            <a:r>
              <a:rPr lang="en-US" dirty="0"/>
              <a:t>Statelessness: In REST, each request is independent.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101: Glossary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38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Framework, not just a style: </a:t>
            </a:r>
            <a:r>
              <a:rPr lang="en-US" dirty="0" err="1"/>
              <a:t>gRPC</a:t>
            </a:r>
            <a:r>
              <a:rPr lang="en-US" dirty="0"/>
              <a:t> is a modern, high-performance framework for building distributed systems. It's a more structured approach compared to REST.</a:t>
            </a:r>
          </a:p>
          <a:p>
            <a:r>
              <a:rPr lang="en-US" dirty="0"/>
              <a:t>RPC (Remote Procedure Call): The underlying mechanism. </a:t>
            </a:r>
            <a:r>
              <a:rPr lang="en-US" dirty="0" err="1"/>
              <a:t>gRPC</a:t>
            </a:r>
            <a:r>
              <a:rPr lang="en-US" dirty="0"/>
              <a:t> lets you define functions (methods) on a server that can be called directly by a client, as if the function existed locally.</a:t>
            </a:r>
          </a:p>
          <a:p>
            <a:r>
              <a:rPr lang="en-US" dirty="0"/>
              <a:t>Protocol Buffers (</a:t>
            </a:r>
            <a:r>
              <a:rPr lang="en-US" dirty="0" err="1"/>
              <a:t>Protobuf</a:t>
            </a:r>
            <a:r>
              <a:rPr lang="en-US" dirty="0"/>
              <a:t>): </a:t>
            </a:r>
            <a:r>
              <a:rPr lang="en-US" dirty="0" err="1"/>
              <a:t>gRPC</a:t>
            </a:r>
            <a:r>
              <a:rPr lang="en-US" dirty="0"/>
              <a:t> uses </a:t>
            </a:r>
            <a:r>
              <a:rPr lang="en-US" dirty="0" err="1"/>
              <a:t>Protobuf</a:t>
            </a:r>
            <a:r>
              <a:rPr lang="en-US" dirty="0"/>
              <a:t> as its data serialization format.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101: What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38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HTTP/2: </a:t>
            </a:r>
            <a:r>
              <a:rPr lang="en-US" dirty="0" err="1"/>
              <a:t>gRPC</a:t>
            </a:r>
            <a:r>
              <a:rPr lang="en-US" dirty="0"/>
              <a:t> uses HTTP/2 as its underlying transport protocol. This enables:</a:t>
            </a:r>
          </a:p>
          <a:p>
            <a:pPr lvl="1"/>
            <a:r>
              <a:rPr lang="en-US" dirty="0"/>
              <a:t>Bidirectional streaming: Client and server can stream data to each other simultaneously.</a:t>
            </a:r>
          </a:p>
          <a:p>
            <a:pPr lvl="1"/>
            <a:r>
              <a:rPr lang="en-US" dirty="0"/>
              <a:t>Multiplexing: Multiple requests can be made over a single connection.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101: What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34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Speed: The combination of </a:t>
            </a:r>
            <a:r>
              <a:rPr lang="en-US" dirty="0" err="1"/>
              <a:t>Protobuf</a:t>
            </a:r>
            <a:r>
              <a:rPr lang="en-US" dirty="0"/>
              <a:t> and HTTP/2 generally makes </a:t>
            </a:r>
            <a:r>
              <a:rPr lang="en-US" dirty="0" err="1"/>
              <a:t>gRPC</a:t>
            </a:r>
            <a:r>
              <a:rPr lang="en-US" dirty="0"/>
              <a:t> significantly faster than REST APIs, especially for heavily used services.</a:t>
            </a:r>
          </a:p>
          <a:p>
            <a:r>
              <a:rPr lang="en-US" dirty="0"/>
              <a:t>Strict Contracts: </a:t>
            </a:r>
            <a:r>
              <a:rPr lang="en-US" dirty="0" err="1"/>
              <a:t>Protobuf</a:t>
            </a:r>
            <a:r>
              <a:rPr lang="en-US" dirty="0"/>
              <a:t> enforces a schema for communication, ensuring type safety and reducing potential API errors.</a:t>
            </a:r>
          </a:p>
          <a:p>
            <a:r>
              <a:rPr lang="en-US" dirty="0"/>
              <a:t>Language Support: </a:t>
            </a:r>
            <a:r>
              <a:rPr lang="en-US" dirty="0" err="1"/>
              <a:t>gRPC</a:t>
            </a:r>
            <a:r>
              <a:rPr lang="en-US" dirty="0"/>
              <a:t> has official support for many popular languages (Java, Python, C++, Go, Node.js, etc.)</a:t>
            </a:r>
          </a:p>
          <a:p>
            <a:r>
              <a:rPr lang="en-US" dirty="0"/>
              <a:t>Real-time features: </a:t>
            </a:r>
            <a:r>
              <a:rPr lang="en-US" dirty="0" err="1"/>
              <a:t>gRPC's</a:t>
            </a:r>
            <a:r>
              <a:rPr lang="en-US" dirty="0"/>
              <a:t> streaming capabilities make it well-suited for real-time or low-latency use cases.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101: Why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5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Resources: Everything in a REST API is a resource</a:t>
            </a:r>
          </a:p>
          <a:p>
            <a:r>
              <a:rPr lang="en-US" dirty="0"/>
              <a:t>HTTP Methods (Verbs): REST uses standard HTTP methods to indicate what action you want to take on a resource</a:t>
            </a:r>
          </a:p>
          <a:p>
            <a:r>
              <a:rPr lang="en-US" dirty="0"/>
              <a:t>HTTP Status Codes: REST APIs use HTTP status codes to communicate the result of an API request</a:t>
            </a:r>
          </a:p>
          <a:p>
            <a:r>
              <a:rPr lang="en-US" dirty="0"/>
              <a:t>Statelessness: In REST, each request is independent.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101: Glossary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1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BB3-2F21-A2BF-E7FD-05344F22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314E29-596D-C9B6-DDC3-62B27EB5E5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1852" y="812800"/>
          <a:ext cx="1016793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3638169916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996266959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2071592592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6456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GraphQL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90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Paradigm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Query language for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Architectural style for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High-performance RPC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 Fetching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Client-driven, single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Resource-oriented, multiple requests may be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Efficient, single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48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Primarily 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JSON, XML,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Protocol Buffers (binary)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43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HTTP/2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Schema-driven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 strict (API documentation needed)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Strongly typed (Protobuf)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91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Streaming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(SSE, WebSockets)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Built-in, bidirectional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49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Good, potential for over/under-fetching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Good, but depends on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Generally fastest, especially internal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8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Developer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 learning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Simpler to get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Steeper learning curve (</a:t>
                      </a:r>
                      <a:r>
                        <a:rPr lang="en-US" dirty="0" err="1"/>
                        <a:t>Protobuf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99359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286A-DD41-1F0B-827A-F66459C8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82B9-4474-FCC1-E7BA-5ACE1DD5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8407-1B35-928C-A934-C386E7B0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78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BB3-2F21-A2BF-E7FD-05344F22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286A-DD41-1F0B-827A-F66459C8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82B9-4474-FCC1-E7BA-5ACE1DD5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8407-1B35-928C-A934-C386E7B0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C302BD-BC5B-B50E-0B07-957502DBE6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6013" y="2478088"/>
          <a:ext cx="10167936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2056653058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4019531521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54611719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57176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GraphQL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7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Client-driven UI, Multiple Data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Ideal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Workable, but potential over-fetching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 ideal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98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API, Simplicity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 ideal, unless performance is top 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4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Internal Microservices, Performance is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Workable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Ideal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7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Real-time Data (Chat, Updates)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Possible (subscriptions)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(polling, WebSockets)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6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40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C2FF60-C065-9D68-B3FE-7F741CB3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GraphQL Service: AWS AppSync takes the complexities of setting up and managing your own GraphQL server off your hands. It's a fully managed service, meaning you focus on your app logic, not infrastructure scaling.</a:t>
            </a:r>
          </a:p>
          <a:p>
            <a:r>
              <a:rPr lang="en-US" dirty="0"/>
              <a:t>Flexible Data Sources: DynamoDB, Lambda, OpenSearch, HTTP, </a:t>
            </a:r>
            <a:r>
              <a:rPr lang="en-US" dirty="0" err="1"/>
              <a:t>EventBridge</a:t>
            </a:r>
            <a:r>
              <a:rPr lang="en-US" dirty="0"/>
              <a:t>, Relational databases, None data source</a:t>
            </a:r>
          </a:p>
          <a:p>
            <a:r>
              <a:rPr lang="en-US" dirty="0"/>
              <a:t>Real-time Updates: built-in support for subscriptions (using </a:t>
            </a:r>
            <a:r>
              <a:rPr lang="en-US" dirty="0" err="1"/>
              <a:t>WebSockets</a:t>
            </a:r>
            <a:r>
              <a:rPr lang="en-US" dirty="0"/>
              <a:t>), enabling you to send real-time updates to connected clients</a:t>
            </a:r>
          </a:p>
          <a:p>
            <a:r>
              <a:rPr lang="en-US" dirty="0"/>
              <a:t>Offline Capabilities:  AppSync can automatically handle data conflicts when clients go offline </a:t>
            </a:r>
            <a:r>
              <a:rPr lang="en-US"/>
              <a:t>and reconnect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09A4E2-6BFC-164F-E9D4-55EAF80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Appsync</a:t>
            </a:r>
            <a:r>
              <a:rPr lang="en-US" dirty="0"/>
              <a:t> 101: What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A487-6C05-95B3-2BE0-193785E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B3580-8970-FA97-A0F7-AAEEE7F7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A2337-DC2F-FB54-43CE-0F99C8E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9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a658805ec_0_1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CDK 101: Why</a:t>
            </a:r>
            <a:endParaRPr/>
          </a:p>
        </p:txBody>
      </p:sp>
      <p:sp>
        <p:nvSpPr>
          <p:cNvPr id="179" name="Google Shape;179;g2da658805ec_0_10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Developer-Friendly: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Abstraction: Makes it easier to manage complex infrastructure patterns with reusable components (constructs).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AWS Integration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Testing: use your standard programming language testing tools to write tests for your infrastructure code.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Logic and Control: Programming languages allow for more complex logic, flow control, and custom abstractions within your infrastructure definitions.</a:t>
            </a:r>
            <a:endParaRPr/>
          </a:p>
        </p:txBody>
      </p:sp>
      <p:sp>
        <p:nvSpPr>
          <p:cNvPr id="180" name="Google Shape;180;g2da658805ec_0_1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78DA-17D4-7F89-55B9-24506E8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Amplify 101: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6DF8-158E-F5F3-615B-BF49743E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Amplify is a collection of tools and services designed to help developers build and deploy web and mobile applications quickly and easily on AWS. It aims to streamline the full development lifecycle.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F31E-25F2-4B09-0092-A1BE4FEC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3E85-DD6A-9600-4ECB-53CF7123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E57E-2AE3-3105-9DF0-0B5CDDC3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54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78DA-17D4-7F89-55B9-24506E8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Amplify 101: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6DF8-158E-F5F3-615B-BF49743E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Simplified Development: Build modern full-stack applications without needing deep expertise across all AWS services.</a:t>
            </a:r>
          </a:p>
          <a:p>
            <a:r>
              <a:rPr lang="en-US" dirty="0"/>
              <a:t>Faster Time to Market: Focus on writing app logic, not infrastructure provisioning and management.</a:t>
            </a:r>
          </a:p>
          <a:p>
            <a:r>
              <a:rPr lang="en-US" dirty="0"/>
              <a:t>Scalability: Amplify uses AWS services that automatically scale based on demand.</a:t>
            </a:r>
          </a:p>
          <a:p>
            <a:r>
              <a:rPr lang="en-US" dirty="0"/>
              <a:t>Iterative Development: Supports a streamlined build, test, and deployment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F31E-25F2-4B09-0092-A1BE4FEC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3E85-DD6A-9600-4ECB-53CF7123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E57E-2AE3-3105-9DF0-0B5CDDC3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66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78DA-17D4-7F89-55B9-24506E8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Amplify 101: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6DF8-158E-F5F3-615B-BF49743E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Amplify Libraries &amp; UI Components</a:t>
            </a:r>
          </a:p>
          <a:p>
            <a:r>
              <a:rPr lang="en-US" dirty="0"/>
              <a:t>Amplify CLI</a:t>
            </a:r>
          </a:p>
          <a:p>
            <a:r>
              <a:rPr lang="en-US" dirty="0"/>
              <a:t>Amplify Studio</a:t>
            </a:r>
          </a:p>
          <a:p>
            <a:r>
              <a:rPr lang="en-US" dirty="0"/>
              <a:t>Amplify Hosting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F31E-25F2-4B09-0092-A1BE4FEC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3E85-DD6A-9600-4ECB-53CF7123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E57E-2AE3-3105-9DF0-0B5CDDC3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47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78DA-17D4-7F89-55B9-24506E8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Amplify 101: Key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6DF8-158E-F5F3-615B-BF49743E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Authentication: Easily add user sign-up, sign-in, and multi-factor authentication (MFA) using Amazon Cognito.</a:t>
            </a:r>
          </a:p>
          <a:p>
            <a:r>
              <a:rPr lang="en-US" dirty="0"/>
              <a:t>Data Storage: Set up databases (relational or NoSQL), file storage (S3), and implement GraphQL or REST APIs powered by AWS AppSync.</a:t>
            </a:r>
          </a:p>
          <a:p>
            <a:r>
              <a:rPr lang="en-US" dirty="0"/>
              <a:t>Serverless Functions: Create Lambda functions to execute custom logic or extend your backend.</a:t>
            </a:r>
          </a:p>
          <a:p>
            <a:r>
              <a:rPr lang="en-US" dirty="0"/>
              <a:t>Analytics: Integrate analytics to track user behavior.AI/ML: Add pre-trained AI/ML services (predictions, text translation, image/text analysis) from AWS.</a:t>
            </a:r>
          </a:p>
          <a:p>
            <a:r>
              <a:rPr lang="en-US" dirty="0"/>
              <a:t>Push Notifications, Pub/Sub, and more: Enhance your apps with other features as needed.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F31E-25F2-4B09-0092-A1BE4FEC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3E85-DD6A-9600-4ECB-53CF7123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E57E-2AE3-3105-9DF0-0B5CDDC3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6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46F4EE-D1C8-BF26-5ED0-A8B7BBAB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E7024-8C7E-2047-2C03-F9EC78285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90BF-86BE-6C55-A3D1-0084F05D3C9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2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BD60-ABF5-AE11-34AD-BD6B784F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34C398-8B5E-363B-3C1B-53183ADF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695138"/>
            <a:ext cx="10167937" cy="3260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3E79-2EFE-240B-682F-2B401D56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17A1-A7E2-22BE-4837-DFB2FDF4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25C6-536E-A526-48D5-49A0993F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26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0de5d707d_0_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Code: Lambda </a:t>
            </a:r>
            <a:endParaRPr dirty="0"/>
          </a:p>
        </p:txBody>
      </p:sp>
      <p:sp>
        <p:nvSpPr>
          <p:cNvPr id="361" name="Google Shape;361;g270de5d707d_0_0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https://github.com/uzuhinta/serverless_utwitter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g270de5d707d_0_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B595-A091-2515-623F-64C75CF8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53C1-6A6F-D3A1-0F92-AC3837117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01F5-FC37-EE89-8774-65099F79E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81C4B-3D86-6C05-3483-F553AF5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020"/>
            <a:ext cx="12192000" cy="44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0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6199-0CAE-40E3-C0C7-453C3937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0C15C-7DB8-8335-AAEE-1638B8053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C400-1ACD-337E-5D03-366FBEEB1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6F681-7E3A-E95E-AEE7-238E087B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393031"/>
            <a:ext cx="9715500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0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6199-0CAE-40E3-C0C7-453C3937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result: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0C15C-7DB8-8335-AAEE-1638B8053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C400-1ACD-337E-5D03-366FBEEB1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3DB14-8A0D-D09D-1505-820BEF5F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91" y="1433598"/>
            <a:ext cx="10435082" cy="54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a658805ec_0_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CDK: Concept</a:t>
            </a:r>
            <a:endParaRPr/>
          </a:p>
        </p:txBody>
      </p:sp>
      <p:sp>
        <p:nvSpPr>
          <p:cNvPr id="187" name="Google Shape;187;g2da658805ec_0_1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Constructs: These are the basic building blocks of CDK applications. They represent AWS resources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L1 Constructs: Closely mirror actual AWS CloudFormation resources.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L2 Constructs: Encapsulate best practices and common patterns, making things simpler.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L3 Constructs: Provide higher-level abstractions for complex patterns or entire application components.</a:t>
            </a:r>
            <a:endParaRPr/>
          </a:p>
        </p:txBody>
      </p:sp>
      <p:sp>
        <p:nvSpPr>
          <p:cNvPr id="188" name="Google Shape;188;g2da658805ec_0_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6199-0CAE-40E3-C0C7-453C3937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result: </a:t>
            </a:r>
            <a:r>
              <a:rPr lang="en-US" dirty="0" err="1"/>
              <a:t>cognito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0C15C-7DB8-8335-AAEE-1638B8053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C400-1ACD-337E-5D03-366FBEEB1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FB0F-8B38-0D6C-9673-CD567FA3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82" y="0"/>
            <a:ext cx="11510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7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2B28-F030-5967-9F25-AC7FDF0C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82A0-749E-9CA3-2091-334379DCD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Hoàn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uTwitter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C9BAC-4971-26E3-DF7F-D7B6C0A05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a658805ec_0_2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CDK: Concept</a:t>
            </a:r>
            <a:endParaRPr/>
          </a:p>
        </p:txBody>
      </p:sp>
      <p:sp>
        <p:nvSpPr>
          <p:cNvPr id="195" name="Google Shape;195;g2da658805ec_0_2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Apps: A CDK app is the container for your infrastructure code. It holds multiple stacks.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Stacks: A stack is a deployable unit of infrastructure. It groups together constructs into a single logical unit representing a portion of your application.</a:t>
            </a:r>
            <a:endParaRPr/>
          </a:p>
        </p:txBody>
      </p:sp>
      <p:sp>
        <p:nvSpPr>
          <p:cNvPr id="196" name="Google Shape;196;g2da658805ec_0_2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a658805ec_0_32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7013400" cy="299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Hand-on</a:t>
            </a:r>
            <a:endParaRPr/>
          </a:p>
        </p:txBody>
      </p:sp>
      <p:sp>
        <p:nvSpPr>
          <p:cNvPr id="203" name="Google Shape;203;g2da658805ec_0_32"/>
          <p:cNvSpPr txBox="1">
            <a:spLocks noGrp="1"/>
          </p:cNvSpPr>
          <p:nvPr>
            <p:ph type="body" idx="1"/>
          </p:nvPr>
        </p:nvSpPr>
        <p:spPr>
          <a:xfrm>
            <a:off x="8613648" y="1938528"/>
            <a:ext cx="2688300" cy="299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a658805ec_0_3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(0) Prerequisites</a:t>
            </a:r>
            <a:endParaRPr/>
          </a:p>
        </p:txBody>
      </p:sp>
      <p:sp>
        <p:nvSpPr>
          <p:cNvPr id="210" name="Google Shape;210;g2da658805ec_0_39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AWS CLI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AWS configure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aws sts get-caller-identity</a:t>
            </a:r>
            <a:endParaRPr/>
          </a:p>
        </p:txBody>
      </p:sp>
      <p:sp>
        <p:nvSpPr>
          <p:cNvPr id="211" name="Google Shape;211;g2da658805ec_0_3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a658805ec_0_5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(1)Bootstrap</a:t>
            </a:r>
            <a:endParaRPr/>
          </a:p>
        </p:txBody>
      </p:sp>
      <p:sp>
        <p:nvSpPr>
          <p:cNvPr id="218" name="Google Shape;218;g2da658805ec_0_52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da658805ec_0_5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20" name="Google Shape;220;g2da658805ec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3715525"/>
            <a:ext cx="107632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1685</Words>
  <Application>Microsoft Office PowerPoint</Application>
  <PresentationFormat>Widescreen</PresentationFormat>
  <Paragraphs>300</Paragraphs>
  <Slides>51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Avenir</vt:lpstr>
      <vt:lpstr>Calibri</vt:lpstr>
      <vt:lpstr>Times New Roman</vt:lpstr>
      <vt:lpstr>AccentBoxVTI</vt:lpstr>
      <vt:lpstr>Cloud Development Kit (CDK) Appsync &amp; Amplify</vt:lpstr>
      <vt:lpstr>Learn</vt:lpstr>
      <vt:lpstr>CDK 101: What</vt:lpstr>
      <vt:lpstr>CDK 101: Why</vt:lpstr>
      <vt:lpstr>CDK: Concept</vt:lpstr>
      <vt:lpstr>CDK: Concept</vt:lpstr>
      <vt:lpstr>Hand-on</vt:lpstr>
      <vt:lpstr>(0) Prerequisites</vt:lpstr>
      <vt:lpstr>(1)Bootstrap</vt:lpstr>
      <vt:lpstr>(1) Bootstrap</vt:lpstr>
      <vt:lpstr>(2) Add S3 and deploy</vt:lpstr>
      <vt:lpstr>(3) Modify stack </vt:lpstr>
      <vt:lpstr>(4)Deloy</vt:lpstr>
      <vt:lpstr>(5) Check result</vt:lpstr>
      <vt:lpstr>PowerPoint Presentation</vt:lpstr>
      <vt:lpstr>(1) Create appsync</vt:lpstr>
      <vt:lpstr>review</vt:lpstr>
      <vt:lpstr>Setup client</vt:lpstr>
      <vt:lpstr>Check result</vt:lpstr>
      <vt:lpstr>Check result</vt:lpstr>
      <vt:lpstr>CDK: Create appsync pub/sub, noneDatasource</vt:lpstr>
      <vt:lpstr>CDK: code</vt:lpstr>
      <vt:lpstr>Check result</vt:lpstr>
      <vt:lpstr>Check result</vt:lpstr>
      <vt:lpstr>Appsync &amp; Amplify</vt:lpstr>
      <vt:lpstr>Learn</vt:lpstr>
      <vt:lpstr>GraphQL 101: What </vt:lpstr>
      <vt:lpstr>GraphQL 101: Why </vt:lpstr>
      <vt:lpstr>GraphQL 101: Glossary </vt:lpstr>
      <vt:lpstr>REST API 101: What</vt:lpstr>
      <vt:lpstr>REST API 101: Why</vt:lpstr>
      <vt:lpstr>REST API 101: Glossary</vt:lpstr>
      <vt:lpstr>gRPC 101: What</vt:lpstr>
      <vt:lpstr>gRPC 101: What</vt:lpstr>
      <vt:lpstr>gRPC 101: Why</vt:lpstr>
      <vt:lpstr>REST API 101: Glossary</vt:lpstr>
      <vt:lpstr>PowerPoint Presentation</vt:lpstr>
      <vt:lpstr>PowerPoint Presentation</vt:lpstr>
      <vt:lpstr>Appsync 101: What</vt:lpstr>
      <vt:lpstr>Amplify 101: What</vt:lpstr>
      <vt:lpstr>Amplify 101: Why</vt:lpstr>
      <vt:lpstr>Amplify 101: Components </vt:lpstr>
      <vt:lpstr>Amplify 101: Key feature </vt:lpstr>
      <vt:lpstr>Hand-on</vt:lpstr>
      <vt:lpstr>PowerPoint Presentation</vt:lpstr>
      <vt:lpstr>Code: Lambda </vt:lpstr>
      <vt:lpstr>Deploy</vt:lpstr>
      <vt:lpstr>Check result</vt:lpstr>
      <vt:lpstr>Check result: lambda</vt:lpstr>
      <vt:lpstr>Check result: cognito</vt:lpstr>
      <vt:lpstr>Next step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Development Kit (CDK)</dc:title>
  <dc:creator>Nguyễn Bá Quân</dc:creator>
  <cp:lastModifiedBy>Nguyễn Bá Quân</cp:lastModifiedBy>
  <cp:revision>3</cp:revision>
  <dcterms:created xsi:type="dcterms:W3CDTF">2024-04-07T16:30:33Z</dcterms:created>
  <dcterms:modified xsi:type="dcterms:W3CDTF">2024-05-11T17:39:37Z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