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T Sans Narrow"/>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iJYd38PrejskdCSsMDvVu0rtFY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TSansNarrow-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TSansNarr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0c77774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0c77774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0c77774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0c77774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0c77774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0c77774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0c777748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0c777748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0c777748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0c777748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0c777748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0c777748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0c777748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0c777748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0c777748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0c777748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0c777748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0c777748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0c777748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0c777748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0c777748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0c777748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2"/>
          <p:cNvGrpSpPr/>
          <p:nvPr/>
        </p:nvGrpSpPr>
        <p:grpSpPr>
          <a:xfrm>
            <a:off x="1004144" y="1022025"/>
            <a:ext cx="7136668" cy="152400"/>
            <a:chOff x="1346429" y="1011300"/>
            <a:chExt cx="6452100" cy="152400"/>
          </a:xfrm>
        </p:grpSpPr>
        <p:cxnSp>
          <p:nvCxnSpPr>
            <p:cNvPr id="13" name="Google Shape;13;p2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2"/>
          <p:cNvGrpSpPr/>
          <p:nvPr/>
        </p:nvGrpSpPr>
        <p:grpSpPr>
          <a:xfrm>
            <a:off x="1004151" y="3969100"/>
            <a:ext cx="7136668" cy="152400"/>
            <a:chOff x="1346435" y="3969088"/>
            <a:chExt cx="6452100" cy="152400"/>
          </a:xfrm>
        </p:grpSpPr>
        <p:cxnSp>
          <p:nvCxnSpPr>
            <p:cNvPr id="16" name="Google Shape;16;p2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2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rive.google.com/file/d/1qIIB0IFoeMBUle78BP2ZLpGfElMElOUi/view?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rive.google.com/file/d/1EnvSZufZO-6yTjgFaGfpXi3b6MOnWEV1/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drive.google.com/file/d/1hNNlR8O32-PhnYLZL09M3e82EaVkTlGq/view?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drive.google.com/file/d/1uzFJSEHLRUNmjiB9zUWJiAqOB8DNsews/view?usp=sharing" TargetMode="External"/><Relationship Id="rId4" Type="http://schemas.openxmlformats.org/officeDocument/2006/relationships/hyperlink" Target="https://drive.google.com/file/d/1-7lAdZnyteQCv_S93lfw5xHjruBFzxX1/view?usp=drive_link" TargetMode="External"/><Relationship Id="rId5" Type="http://schemas.openxmlformats.org/officeDocument/2006/relationships/hyperlink" Target="https://drive.google.com/file/d/1BNVirsdT7oLXEA-vEhRPbVQ8w7gGyINO/view?usp=drive_link" TargetMode="External"/><Relationship Id="rId6" Type="http://schemas.openxmlformats.org/officeDocument/2006/relationships/hyperlink" Target="https://drive.google.com/file/d/18LTW-j1s00nUgBW47RLsODeO2YutvtLo/view?usp=driv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443414"/>
            <a:ext cx="7136700" cy="2330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US"/>
              <a:t>Elastic Load Balancing</a:t>
            </a:r>
            <a:endParaRPr/>
          </a:p>
          <a:p>
            <a:pPr indent="0" lvl="0" marL="0" rtl="0" algn="ctr">
              <a:lnSpc>
                <a:spcPct val="100000"/>
              </a:lnSpc>
              <a:spcBef>
                <a:spcPts val="0"/>
              </a:spcBef>
              <a:spcAft>
                <a:spcPts val="0"/>
              </a:spcAft>
              <a:buSzPts val="5400"/>
              <a:buNone/>
            </a:pPr>
            <a:r>
              <a:rPr lang="en-US"/>
              <a:t>&amp; Auto Scaling</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Thuật ngữ thường gặp</a:t>
            </a:r>
            <a:endParaRPr/>
          </a:p>
        </p:txBody>
      </p:sp>
      <p:sp>
        <p:nvSpPr>
          <p:cNvPr id="123" name="Google Shape;123;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Target Group: Một nhóm các node mà ELB có thể định tuyến lưu lượng đến.</a:t>
            </a:r>
            <a:endParaRPr/>
          </a:p>
          <a:p>
            <a:pPr indent="-342900" lvl="0" marL="457200" rtl="0" algn="l">
              <a:lnSpc>
                <a:spcPct val="115000"/>
              </a:lnSpc>
              <a:spcBef>
                <a:spcPts val="0"/>
              </a:spcBef>
              <a:spcAft>
                <a:spcPts val="0"/>
              </a:spcAft>
              <a:buSzPts val="1800"/>
              <a:buChar char="●"/>
            </a:pPr>
            <a:r>
              <a:rPr lang="en-US"/>
              <a:t>Health Check: quy trình ELB xác định trạng thái các tài nguyên trong target group</a:t>
            </a:r>
            <a:endParaRPr/>
          </a:p>
          <a:p>
            <a:pPr indent="-342900" lvl="0" marL="457200" rtl="0" algn="l">
              <a:lnSpc>
                <a:spcPct val="115000"/>
              </a:lnSpc>
              <a:spcBef>
                <a:spcPts val="0"/>
              </a:spcBef>
              <a:spcAft>
                <a:spcPts val="0"/>
              </a:spcAft>
              <a:buSzPts val="1800"/>
              <a:buChar char="●"/>
            </a:pPr>
            <a:r>
              <a:rPr lang="en-US"/>
              <a:t>Load Balancer Algorithm</a:t>
            </a:r>
            <a:endParaRPr/>
          </a:p>
          <a:p>
            <a:pPr indent="-342900" lvl="0" marL="457200" rtl="0" algn="l">
              <a:lnSpc>
                <a:spcPct val="115000"/>
              </a:lnSpc>
              <a:spcBef>
                <a:spcPts val="0"/>
              </a:spcBef>
              <a:spcAft>
                <a:spcPts val="0"/>
              </a:spcAft>
              <a:buSzPts val="1800"/>
              <a:buChar char="●"/>
            </a:pPr>
            <a:r>
              <a:rPr lang="en-US"/>
              <a:t>Connection Draining: tính năng cho phép ELB hoàn thành yêu cầu trước khi xóa tài nguyên trong target group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Thuật ngữ thường gặp</a:t>
            </a:r>
            <a:endParaRPr/>
          </a:p>
        </p:txBody>
      </p:sp>
      <p:sp>
        <p:nvSpPr>
          <p:cNvPr id="129" name="Google Shape;129;p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Cross-Zone Load Balancing: tính năng cho phép ELB phân phối lưu lượng trên nhiều AZ</a:t>
            </a:r>
            <a:endParaRPr/>
          </a:p>
          <a:p>
            <a:pPr indent="-342900" lvl="0" marL="457200" rtl="0" algn="l">
              <a:lnSpc>
                <a:spcPct val="115000"/>
              </a:lnSpc>
              <a:spcBef>
                <a:spcPts val="0"/>
              </a:spcBef>
              <a:spcAft>
                <a:spcPts val="0"/>
              </a:spcAft>
              <a:buSzPts val="1800"/>
              <a:buChar char="●"/>
            </a:pPr>
            <a:r>
              <a:rPr lang="en-US"/>
              <a:t>Listeners: quy trình ELB lắng nghe lưu lượng truy cập trên một cổng hoặc giao thức cụ thể</a:t>
            </a:r>
            <a:endParaRPr/>
          </a:p>
          <a:p>
            <a:pPr indent="-342900" lvl="0" marL="457200" rtl="0" algn="l">
              <a:lnSpc>
                <a:spcPct val="115000"/>
              </a:lnSpc>
              <a:spcBef>
                <a:spcPts val="0"/>
              </a:spcBef>
              <a:spcAft>
                <a:spcPts val="0"/>
              </a:spcAft>
              <a:buSzPts val="1800"/>
              <a:buChar char="●"/>
            </a:pPr>
            <a:r>
              <a:rPr lang="en-US"/>
              <a:t>Rules: quy tắc xác định cách ELB định tuyến lưu lượng đến target group trên điều kiện cụ thể (URL, host-based , header, query string,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Phân loại</a:t>
            </a:r>
            <a:endParaRPr/>
          </a:p>
        </p:txBody>
      </p:sp>
      <p:grpSp>
        <p:nvGrpSpPr>
          <p:cNvPr id="135" name="Google Shape;135;p12"/>
          <p:cNvGrpSpPr/>
          <p:nvPr/>
        </p:nvGrpSpPr>
        <p:grpSpPr>
          <a:xfrm>
            <a:off x="41431" y="1305677"/>
            <a:ext cx="9061138" cy="3263348"/>
            <a:chOff x="153204" y="1266325"/>
            <a:chExt cx="10275121" cy="3600953"/>
          </a:xfrm>
        </p:grpSpPr>
        <p:pic>
          <p:nvPicPr>
            <p:cNvPr id="136" name="Google Shape;136;p12"/>
            <p:cNvPicPr preferRelativeResize="0"/>
            <p:nvPr/>
          </p:nvPicPr>
          <p:blipFill rotWithShape="1">
            <a:blip r:embed="rId3">
              <a:alphaModFix/>
            </a:blip>
            <a:srcRect b="0" l="0" r="0" t="0"/>
            <a:stretch/>
          </p:blipFill>
          <p:spPr>
            <a:xfrm>
              <a:off x="153204" y="1266325"/>
              <a:ext cx="7611537" cy="3600953"/>
            </a:xfrm>
            <a:prstGeom prst="rect">
              <a:avLst/>
            </a:prstGeom>
            <a:noFill/>
            <a:ln>
              <a:noFill/>
            </a:ln>
          </p:spPr>
        </p:pic>
        <p:pic>
          <p:nvPicPr>
            <p:cNvPr id="137" name="Google Shape;137;p12"/>
            <p:cNvPicPr preferRelativeResize="0"/>
            <p:nvPr/>
          </p:nvPicPr>
          <p:blipFill rotWithShape="1">
            <a:blip r:embed="rId4">
              <a:alphaModFix/>
            </a:blip>
            <a:srcRect b="0" l="0" r="66126" t="0"/>
            <a:stretch/>
          </p:blipFill>
          <p:spPr>
            <a:xfrm>
              <a:off x="7859675" y="1385006"/>
              <a:ext cx="2568650" cy="2896004"/>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ALB</a:t>
            </a:r>
            <a:endParaRPr/>
          </a:p>
        </p:txBody>
      </p:sp>
      <p:sp>
        <p:nvSpPr>
          <p:cNvPr id="143" name="Google Shape;143;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Hoạt động ở tầng ứng dụng (Layer 7) của mô hình OSI, hỗ trợ HTTP/HTTPS/WebSocket/HTTP/2</a:t>
            </a:r>
            <a:endParaRPr/>
          </a:p>
          <a:p>
            <a:pPr indent="-342900" lvl="0" marL="457200" rtl="0" algn="l">
              <a:lnSpc>
                <a:spcPct val="115000"/>
              </a:lnSpc>
              <a:spcBef>
                <a:spcPts val="0"/>
              </a:spcBef>
              <a:spcAft>
                <a:spcPts val="0"/>
              </a:spcAft>
              <a:buSzPts val="1800"/>
              <a:buChar char="●"/>
            </a:pPr>
            <a:r>
              <a:rPr lang="en-US"/>
              <a:t>Rule: host-header, http-header, http-request-method, path-pattern, query-string, source-ip</a:t>
            </a:r>
            <a:endParaRPr/>
          </a:p>
          <a:p>
            <a:pPr indent="-342900" lvl="0" marL="457200" rtl="0" algn="l">
              <a:lnSpc>
                <a:spcPct val="115000"/>
              </a:lnSpc>
              <a:spcBef>
                <a:spcPts val="0"/>
              </a:spcBef>
              <a:spcAft>
                <a:spcPts val="0"/>
              </a:spcAft>
              <a:buSzPts val="1800"/>
              <a:buChar char="●"/>
            </a:pPr>
            <a:r>
              <a:rPr lang="en-US"/>
              <a:t>Action: forward, redirect, fixed-response, authenticate</a:t>
            </a:r>
            <a:endParaRPr/>
          </a:p>
          <a:p>
            <a:pPr indent="-342900" lvl="0" marL="457200" rtl="0" algn="l">
              <a:lnSpc>
                <a:spcPct val="115000"/>
              </a:lnSpc>
              <a:spcBef>
                <a:spcPts val="0"/>
              </a:spcBef>
              <a:spcAft>
                <a:spcPts val="0"/>
              </a:spcAft>
              <a:buSzPts val="1800"/>
              <a:buChar char="●"/>
            </a:pPr>
            <a:r>
              <a:rPr lang="en-US"/>
              <a:t>Target group: EC2 instance, ECS task, lambda function, IP address (private)</a:t>
            </a:r>
            <a:endParaRPr/>
          </a:p>
          <a:p>
            <a:pPr indent="-342900" lvl="0" marL="457200" rtl="0" algn="l">
              <a:lnSpc>
                <a:spcPct val="115000"/>
              </a:lnSpc>
              <a:spcBef>
                <a:spcPts val="0"/>
              </a:spcBef>
              <a:spcAft>
                <a:spcPts val="0"/>
              </a:spcAft>
              <a:buSzPts val="1800"/>
              <a:buChar char="●"/>
            </a:pPr>
            <a:r>
              <a:rPr lang="en-US"/>
              <a:t>Use case: microservice, container-base application, SPA</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ALB Demo</a:t>
            </a:r>
            <a:endParaRPr/>
          </a:p>
        </p:txBody>
      </p:sp>
      <p:sp>
        <p:nvSpPr>
          <p:cNvPr id="149" name="Google Shape;149;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Link: https://drive.google.com/file/d/1wBFrrqJVM9ajDInESrQUAxstLStdqJYu/view?usp=sharing</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NLB</a:t>
            </a:r>
            <a:endParaRPr/>
          </a:p>
        </p:txBody>
      </p:sp>
      <p:sp>
        <p:nvSpPr>
          <p:cNvPr id="155" name="Google Shape;155;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Hoạt động ở tầng transport (Layer 4) của mô hình OSI, hỗ trợ  TCP, TLS, UDP, TCP_UDP</a:t>
            </a:r>
            <a:endParaRPr/>
          </a:p>
          <a:p>
            <a:pPr indent="-342900" lvl="0" marL="457200" rtl="0" algn="l">
              <a:lnSpc>
                <a:spcPct val="115000"/>
              </a:lnSpc>
              <a:spcBef>
                <a:spcPts val="0"/>
              </a:spcBef>
              <a:spcAft>
                <a:spcPts val="0"/>
              </a:spcAft>
              <a:buSzPts val="1800"/>
              <a:buChar char="●"/>
            </a:pPr>
            <a:r>
              <a:rPr lang="en-US"/>
              <a:t>Target group: EC2 instance, IP address (private), ALB</a:t>
            </a:r>
            <a:endParaRPr/>
          </a:p>
          <a:p>
            <a:pPr indent="-342900" lvl="0" marL="457200" rtl="0" algn="l">
              <a:lnSpc>
                <a:spcPct val="115000"/>
              </a:lnSpc>
              <a:spcBef>
                <a:spcPts val="0"/>
              </a:spcBef>
              <a:spcAft>
                <a:spcPts val="0"/>
              </a:spcAft>
              <a:buSzPts val="1800"/>
              <a:buChar char="●"/>
            </a:pPr>
            <a:r>
              <a:rPr lang="en-US"/>
              <a:t>Use case: ứng dụng có lưu lượng truy cập lớn như ứng dụng trò chơi, truyền phát video, VoIP,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NLB Demo</a:t>
            </a:r>
            <a:endParaRPr/>
          </a:p>
        </p:txBody>
      </p:sp>
      <p:sp>
        <p:nvSpPr>
          <p:cNvPr id="161" name="Google Shape;161;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Link: </a:t>
            </a:r>
            <a:r>
              <a:rPr lang="en-US" u="sng">
                <a:solidFill>
                  <a:schemeClr val="hlink"/>
                </a:solidFill>
                <a:hlinkClick r:id="rId3"/>
              </a:rPr>
              <a:t>https://drive.google.com/file/d/1qIIB0IFoeMBUle78BP2ZLpGfElMElOUi/view?usp=sharing</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GWLB</a:t>
            </a:r>
            <a:endParaRPr/>
          </a:p>
        </p:txBody>
      </p:sp>
      <p:sp>
        <p:nvSpPr>
          <p:cNvPr id="167" name="Google Shape;167;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hoạt động ở tầng network (Layer 3) và được thiết kế để triển khai, mở rộng và quản lý các thiết bị ảo của bên thứ ba (như firewalls, intrusion detection and prevention system, …) </a:t>
            </a:r>
            <a:endParaRPr/>
          </a:p>
          <a:p>
            <a:pPr indent="-342900" lvl="0" marL="457200" rtl="0" algn="l">
              <a:lnSpc>
                <a:spcPct val="115000"/>
              </a:lnSpc>
              <a:spcBef>
                <a:spcPts val="0"/>
              </a:spcBef>
              <a:spcAft>
                <a:spcPts val="0"/>
              </a:spcAft>
              <a:buSzPts val="1800"/>
              <a:buChar char="●"/>
            </a:pPr>
            <a:r>
              <a:rPr lang="en-US"/>
              <a:t>Target group: EC2 instance, IP address (private)</a:t>
            </a:r>
            <a:endParaRPr/>
          </a:p>
          <a:p>
            <a:pPr indent="-342900" lvl="0" marL="457200" rtl="0" algn="l">
              <a:lnSpc>
                <a:spcPct val="115000"/>
              </a:lnSpc>
              <a:spcBef>
                <a:spcPts val="0"/>
              </a:spcBef>
              <a:spcAft>
                <a:spcPts val="0"/>
              </a:spcAft>
              <a:buSzPts val="1800"/>
              <a:buChar char="●"/>
            </a:pPr>
            <a:r>
              <a:rPr lang="en-US"/>
              <a:t>Use case: Virtual Appliances, Transparent Traffic Inspection</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CLB</a:t>
            </a:r>
            <a:endParaRPr/>
          </a:p>
        </p:txBody>
      </p:sp>
      <p:sp>
        <p:nvSpPr>
          <p:cNvPr id="173" name="Google Shape;173;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Hoạt động ở tầng session (layer 4) và tầng application (layer 7) hỗ trợ HTTP/HTTPS, TCO, SSL</a:t>
            </a:r>
            <a:endParaRPr/>
          </a:p>
          <a:p>
            <a:pPr indent="-342900" lvl="0" marL="457200" rtl="0" algn="l">
              <a:lnSpc>
                <a:spcPct val="115000"/>
              </a:lnSpc>
              <a:spcBef>
                <a:spcPts val="0"/>
              </a:spcBef>
              <a:spcAft>
                <a:spcPts val="0"/>
              </a:spcAft>
              <a:buSzPts val="1800"/>
              <a:buChar char="●"/>
            </a:pPr>
            <a:r>
              <a:rPr lang="en-US"/>
              <a:t>Use case: ựng dụng web đơn giản không sử dụng tính năng định tuyến nâng cao như ALB,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Demo</a:t>
            </a:r>
            <a:endParaRPr/>
          </a:p>
        </p:txBody>
      </p:sp>
      <p:sp>
        <p:nvSpPr>
          <p:cNvPr id="179" name="Google Shape;179;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Link: </a:t>
            </a:r>
            <a:r>
              <a:rPr lang="en-US" u="sng">
                <a:solidFill>
                  <a:schemeClr val="hlink"/>
                </a:solidFill>
                <a:hlinkClick r:id="rId3"/>
              </a:rPr>
              <a:t>https://drive.google.com/file/d/1EnvSZufZO-6yTjgFaGfpXi3b6MOnWEV1/view?usp=sharing</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Mục lục</a:t>
            </a:r>
            <a:endParaRPr/>
          </a:p>
        </p:txBody>
      </p:sp>
      <p:sp>
        <p:nvSpPr>
          <p:cNvPr id="73" name="Google Shape;73;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Load Balancing</a:t>
            </a:r>
            <a:endParaRPr/>
          </a:p>
          <a:p>
            <a:pPr indent="-342900" lvl="0" marL="457200" rtl="0" algn="l">
              <a:lnSpc>
                <a:spcPct val="115000"/>
              </a:lnSpc>
              <a:spcBef>
                <a:spcPts val="0"/>
              </a:spcBef>
              <a:spcAft>
                <a:spcPts val="0"/>
              </a:spcAft>
              <a:buSzPts val="1800"/>
              <a:buChar char="●"/>
            </a:pPr>
            <a:r>
              <a:rPr lang="en-US"/>
              <a:t>Elastic Load Balancing</a:t>
            </a:r>
            <a:endParaRPr/>
          </a:p>
          <a:p>
            <a:pPr indent="-342900" lvl="0" marL="457200" rtl="0" algn="l">
              <a:lnSpc>
                <a:spcPct val="115000"/>
              </a:lnSpc>
              <a:spcBef>
                <a:spcPts val="0"/>
              </a:spcBef>
              <a:spcAft>
                <a:spcPts val="0"/>
              </a:spcAft>
              <a:buSzPts val="1800"/>
              <a:buChar char="●"/>
            </a:pPr>
            <a:r>
              <a:rPr lang="en-US"/>
              <a:t>Auto Scaling</a:t>
            </a:r>
            <a:endParaRPr/>
          </a:p>
          <a:p>
            <a:pPr indent="-228600" lvl="1" marL="914400" rtl="0" algn="l">
              <a:lnSpc>
                <a:spcPct val="115000"/>
              </a:lnSpc>
              <a:spcBef>
                <a:spcPts val="0"/>
              </a:spcBef>
              <a:spcAft>
                <a:spcPts val="0"/>
              </a:spcAft>
              <a:buSzPts val="1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Cleanup</a:t>
            </a:r>
            <a:endParaRPr/>
          </a:p>
        </p:txBody>
      </p:sp>
      <p:sp>
        <p:nvSpPr>
          <p:cNvPr id="185" name="Google Shape;185;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Link: </a:t>
            </a:r>
            <a:r>
              <a:rPr lang="en-US" u="sng">
                <a:solidFill>
                  <a:schemeClr val="hlink"/>
                </a:solidFill>
                <a:hlinkClick r:id="rId3"/>
              </a:rPr>
              <a:t>https://drive.google.com/file/d/1hNNlR8O32-PhnYLZL09M3e82EaVkTlGq/view?usp=sharing</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e0c777748b_0_0"/>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Auto Scaling</a:t>
            </a:r>
            <a:endParaRPr/>
          </a:p>
        </p:txBody>
      </p:sp>
      <p:pic>
        <p:nvPicPr>
          <p:cNvPr id="191" name="Google Shape;191;g2e0c777748b_0_0"/>
          <p:cNvPicPr preferRelativeResize="0"/>
          <p:nvPr/>
        </p:nvPicPr>
        <p:blipFill>
          <a:blip r:embed="rId3">
            <a:alphaModFix/>
          </a:blip>
          <a:stretch>
            <a:fillRect/>
          </a:stretch>
        </p:blipFill>
        <p:spPr>
          <a:xfrm>
            <a:off x="714100" y="517300"/>
            <a:ext cx="1537025" cy="153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e0c777748b_0_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Khái niệm</a:t>
            </a:r>
            <a:endParaRPr/>
          </a:p>
        </p:txBody>
      </p:sp>
      <p:sp>
        <p:nvSpPr>
          <p:cNvPr id="197" name="Google Shape;197;g2e0c777748b_0_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a:t>Auto scaling là một dịch vụ giúp bạn tự động điều chỉnh số lượng (scale in/out) các máy chủ (EC2 instance) dựa trên điều kiện xác định trước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e0c777748b_0_1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Lợi ích</a:t>
            </a:r>
            <a:endParaRPr/>
          </a:p>
        </p:txBody>
      </p:sp>
      <p:sp>
        <p:nvSpPr>
          <p:cNvPr id="203" name="Google Shape;203;g2e0c777748b_0_1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a:t>Tối ưu hóa chi phí: tự động điều chỉnh số lượng tài nguyên dựa trên nhu cầu thực tế</a:t>
            </a:r>
            <a:endParaRPr/>
          </a:p>
          <a:p>
            <a:pPr indent="-342900" lvl="0" marL="457200" rtl="0" algn="l">
              <a:spcBef>
                <a:spcPts val="0"/>
              </a:spcBef>
              <a:spcAft>
                <a:spcPts val="0"/>
              </a:spcAft>
              <a:buSzPts val="1800"/>
              <a:buChar char="●"/>
            </a:pPr>
            <a:r>
              <a:rPr lang="en-US"/>
              <a:t>Nâng cao hiệu suất và tính sẵn sàng: đảm bảo rằng các ứng dụng của bạn có thể xử lý tăng đột biến về lưu lượng truy cập; giảm thời gian downtime</a:t>
            </a:r>
            <a:endParaRPr/>
          </a:p>
          <a:p>
            <a:pPr indent="-342900" lvl="0" marL="457200" rtl="0" algn="l">
              <a:spcBef>
                <a:spcPts val="0"/>
              </a:spcBef>
              <a:spcAft>
                <a:spcPts val="0"/>
              </a:spcAft>
              <a:buSzPts val="1800"/>
              <a:buChar char="●"/>
            </a:pPr>
            <a:r>
              <a:rPr lang="en-US"/>
              <a:t>Cải thiện trải nghiệm người dùng: khi hiệu suất ổn đinh và giảm độ trễ và thời gain phản hồi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e0c777748b_0_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Thuật ngữ</a:t>
            </a:r>
            <a:endParaRPr/>
          </a:p>
        </p:txBody>
      </p:sp>
      <p:sp>
        <p:nvSpPr>
          <p:cNvPr id="209" name="Google Shape;209;g2e0c777748b_0_22"/>
          <p:cNvSpPr txBox="1"/>
          <p:nvPr>
            <p:ph idx="1" type="body"/>
          </p:nvPr>
        </p:nvSpPr>
        <p:spPr>
          <a:xfrm>
            <a:off x="311700" y="1266325"/>
            <a:ext cx="4683900" cy="358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US"/>
              <a:t>Auto Scaling Group: Một nhóm các EC2 instances có khả năng mở rộng tự động theo các chính sách bạn thiết lập.</a:t>
            </a:r>
            <a:endParaRPr/>
          </a:p>
          <a:p>
            <a:pPr indent="-317500" lvl="1" marL="914400" rtl="0" algn="l">
              <a:spcBef>
                <a:spcPts val="0"/>
              </a:spcBef>
              <a:spcAft>
                <a:spcPts val="0"/>
              </a:spcAft>
              <a:buSzPts val="1400"/>
              <a:buChar char="○"/>
            </a:pPr>
            <a:r>
              <a:rPr lang="en-US"/>
              <a:t>Minimum Size: Số lượng instances tối thiểu mà ASG luôn phải duy trì.</a:t>
            </a:r>
            <a:endParaRPr/>
          </a:p>
          <a:p>
            <a:pPr indent="-317500" lvl="1" marL="914400" rtl="0" algn="l">
              <a:spcBef>
                <a:spcPts val="0"/>
              </a:spcBef>
              <a:spcAft>
                <a:spcPts val="0"/>
              </a:spcAft>
              <a:buSzPts val="1400"/>
              <a:buChar char="○"/>
            </a:pPr>
            <a:r>
              <a:rPr lang="en-US"/>
              <a:t>Maximum Size: Số lượng instances tối đa mà ASG có thể mở rộng.</a:t>
            </a:r>
            <a:endParaRPr/>
          </a:p>
          <a:p>
            <a:pPr indent="-317500" lvl="1" marL="914400" rtl="0" algn="l">
              <a:spcBef>
                <a:spcPts val="0"/>
              </a:spcBef>
              <a:spcAft>
                <a:spcPts val="0"/>
              </a:spcAft>
              <a:buSzPts val="1400"/>
              <a:buChar char="○"/>
            </a:pPr>
            <a:r>
              <a:rPr lang="en-US"/>
              <a:t>Desired Capacity: Số lượng instances mà bạn muốn ASG duy trì trong điều kiện bình thường.</a:t>
            </a:r>
            <a:endParaRPr/>
          </a:p>
          <a:p>
            <a:pPr indent="0" lvl="0" marL="914400" rtl="0" algn="l">
              <a:spcBef>
                <a:spcPts val="0"/>
              </a:spcBef>
              <a:spcAft>
                <a:spcPts val="0"/>
              </a:spcAft>
              <a:buNone/>
            </a:pPr>
            <a:r>
              <a:t/>
            </a:r>
            <a:endParaRPr/>
          </a:p>
        </p:txBody>
      </p:sp>
      <p:pic>
        <p:nvPicPr>
          <p:cNvPr id="210" name="Google Shape;210;g2e0c777748b_0_22"/>
          <p:cNvPicPr preferRelativeResize="0"/>
          <p:nvPr/>
        </p:nvPicPr>
        <p:blipFill>
          <a:blip r:embed="rId3">
            <a:alphaModFix/>
          </a:blip>
          <a:stretch>
            <a:fillRect/>
          </a:stretch>
        </p:blipFill>
        <p:spPr>
          <a:xfrm>
            <a:off x="5084375" y="1266325"/>
            <a:ext cx="3829440" cy="330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e0c777748b_0_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Thuật ngữ</a:t>
            </a:r>
            <a:endParaRPr/>
          </a:p>
        </p:txBody>
      </p:sp>
      <p:sp>
        <p:nvSpPr>
          <p:cNvPr id="216" name="Google Shape;216;g2e0c777748b_0_39"/>
          <p:cNvSpPr txBox="1"/>
          <p:nvPr>
            <p:ph idx="1" type="body"/>
          </p:nvPr>
        </p:nvSpPr>
        <p:spPr>
          <a:xfrm>
            <a:off x="311700" y="1266325"/>
            <a:ext cx="4683900" cy="358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2"/>
            </a:pPr>
            <a:r>
              <a:rPr lang="en-US"/>
              <a:t>Launch Configuration/Template: Một tập hợp các thông số kỹ thuật để khởi chạy các instances mới, bao gồm loại instance, AMI (Amazon Machine Image), key pair, security groups, và các thông số khác</a:t>
            </a:r>
            <a:endParaRPr/>
          </a:p>
          <a:p>
            <a:pPr indent="0" lvl="0" marL="914400" rtl="0" algn="l">
              <a:spcBef>
                <a:spcPts val="0"/>
              </a:spcBef>
              <a:spcAft>
                <a:spcPts val="0"/>
              </a:spcAft>
              <a:buNone/>
            </a:pPr>
            <a:r>
              <a:t/>
            </a:r>
            <a:endParaRPr/>
          </a:p>
        </p:txBody>
      </p:sp>
      <p:pic>
        <p:nvPicPr>
          <p:cNvPr id="217" name="Google Shape;217;g2e0c777748b_0_39"/>
          <p:cNvPicPr preferRelativeResize="0"/>
          <p:nvPr/>
        </p:nvPicPr>
        <p:blipFill>
          <a:blip r:embed="rId3">
            <a:alphaModFix/>
          </a:blip>
          <a:stretch>
            <a:fillRect/>
          </a:stretch>
        </p:blipFill>
        <p:spPr>
          <a:xfrm>
            <a:off x="5148000" y="1304825"/>
            <a:ext cx="3843600" cy="277548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e0c777748b_0_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Thuật ngữ</a:t>
            </a:r>
            <a:endParaRPr/>
          </a:p>
        </p:txBody>
      </p:sp>
      <p:sp>
        <p:nvSpPr>
          <p:cNvPr id="223" name="Google Shape;223;g2e0c777748b_0_50"/>
          <p:cNvSpPr txBox="1"/>
          <p:nvPr>
            <p:ph idx="1" type="body"/>
          </p:nvPr>
        </p:nvSpPr>
        <p:spPr>
          <a:xfrm>
            <a:off x="311700" y="1266325"/>
            <a:ext cx="8334600" cy="358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3"/>
            </a:pPr>
            <a:r>
              <a:rPr lang="en-US"/>
              <a:t>Scaling Policies: Các chính sách xác định khi nào và cách thức ASG nên thêm hoặc loại bỏ instances, thường dựa trên các số liệu như CPU utilization, request count, v.v.</a:t>
            </a:r>
            <a:endParaRPr/>
          </a:p>
          <a:p>
            <a:pPr indent="0" lvl="0" marL="91440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e0c777748b_0_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Phân loại scaling policies</a:t>
            </a:r>
            <a:endParaRPr/>
          </a:p>
        </p:txBody>
      </p:sp>
      <p:pic>
        <p:nvPicPr>
          <p:cNvPr id="229" name="Google Shape;229;g2e0c777748b_0_58"/>
          <p:cNvPicPr preferRelativeResize="0"/>
          <p:nvPr/>
        </p:nvPicPr>
        <p:blipFill>
          <a:blip r:embed="rId3">
            <a:alphaModFix/>
          </a:blip>
          <a:stretch>
            <a:fillRect/>
          </a:stretch>
        </p:blipFill>
        <p:spPr>
          <a:xfrm>
            <a:off x="748331" y="1152425"/>
            <a:ext cx="7647345" cy="39083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e0c777748b_0_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Phân loại scaling policies</a:t>
            </a:r>
            <a:endParaRPr/>
          </a:p>
        </p:txBody>
      </p:sp>
      <p:sp>
        <p:nvSpPr>
          <p:cNvPr id="235" name="Google Shape;235;g2e0c777748b_0_67"/>
          <p:cNvSpPr txBox="1"/>
          <p:nvPr>
            <p:ph idx="1" type="body"/>
          </p:nvPr>
        </p:nvSpPr>
        <p:spPr>
          <a:xfrm>
            <a:off x="311700" y="1266325"/>
            <a:ext cx="8520600" cy="369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US"/>
              <a:t>M</a:t>
            </a:r>
            <a:r>
              <a:rPr b="1" lang="en-US"/>
              <a:t>anual scaling:</a:t>
            </a:r>
            <a:r>
              <a:rPr lang="en-US"/>
              <a:t> quản trị viên tự tay điều khiển số lượng tài nguyên</a:t>
            </a:r>
            <a:endParaRPr/>
          </a:p>
          <a:p>
            <a:pPr indent="-342900" lvl="0" marL="457200" rtl="0" algn="l">
              <a:spcBef>
                <a:spcPts val="0"/>
              </a:spcBef>
              <a:spcAft>
                <a:spcPts val="0"/>
              </a:spcAft>
              <a:buSzPts val="1800"/>
              <a:buChar char="●"/>
            </a:pPr>
            <a:r>
              <a:rPr lang="en-US"/>
              <a:t>    Ưu điểm: Kiểm soát hoàn toàn và chi tiết</a:t>
            </a:r>
            <a:endParaRPr/>
          </a:p>
          <a:p>
            <a:pPr indent="-342900" lvl="0" marL="457200" rtl="0" algn="l">
              <a:spcBef>
                <a:spcPts val="0"/>
              </a:spcBef>
              <a:spcAft>
                <a:spcPts val="0"/>
              </a:spcAft>
              <a:buSzPts val="1800"/>
              <a:buChar char="●"/>
            </a:pPr>
            <a:r>
              <a:rPr lang="en-US"/>
              <a:t>    Nhược điểm: Không tự động, yêu cầu giám sát liên tục, phản ứng chậm</a:t>
            </a:r>
            <a:endParaRPr/>
          </a:p>
          <a:p>
            <a:pPr indent="-342900" lvl="0" marL="457200" rtl="0" algn="l">
              <a:spcBef>
                <a:spcPts val="0"/>
              </a:spcBef>
              <a:spcAft>
                <a:spcPts val="0"/>
              </a:spcAft>
              <a:buSzPts val="1800"/>
              <a:buChar char="●"/>
            </a:pPr>
            <a:r>
              <a:rPr lang="en-US"/>
              <a:t>    Use case: Thích hợp cho các hệ thống nhỏ, ít biến động về tải hoặc cần kiểm soát chi tiết ( web nội bộ cho nhân viên)</a:t>
            </a:r>
            <a:endParaRPr/>
          </a:p>
          <a:p>
            <a:pPr indent="0" lvl="0" marL="0" rtl="0" algn="l">
              <a:spcBef>
                <a:spcPts val="0"/>
              </a:spcBef>
              <a:spcAft>
                <a:spcPts val="0"/>
              </a:spcAft>
              <a:buNone/>
            </a:pPr>
            <a:r>
              <a:rPr b="1" lang="en-US"/>
              <a:t>Schedule scaling:</a:t>
            </a:r>
            <a:r>
              <a:rPr lang="en-US"/>
              <a:t> định nghĩa hành động scale in/out diễn ra vào thời điểm cụ thể, lịch trình định trước.</a:t>
            </a:r>
            <a:endParaRPr/>
          </a:p>
          <a:p>
            <a:pPr indent="-342900" lvl="0" marL="457200" rtl="0" algn="l">
              <a:spcBef>
                <a:spcPts val="0"/>
              </a:spcBef>
              <a:spcAft>
                <a:spcPts val="0"/>
              </a:spcAft>
              <a:buSzPts val="1800"/>
              <a:buChar char="●"/>
            </a:pPr>
            <a:r>
              <a:rPr lang="en-US"/>
              <a:t>Ưu điểm: Phù hợp với mô hình sử dụng cố định và dễ dự đoán</a:t>
            </a:r>
            <a:endParaRPr/>
          </a:p>
          <a:p>
            <a:pPr indent="-342900" lvl="0" marL="457200" rtl="0" algn="l">
              <a:spcBef>
                <a:spcPts val="0"/>
              </a:spcBef>
              <a:spcAft>
                <a:spcPts val="0"/>
              </a:spcAft>
              <a:buSzPts val="1800"/>
              <a:buChar char="●"/>
            </a:pPr>
            <a:r>
              <a:rPr lang="en-US"/>
              <a:t>Nhược điểm: Không phản ứng kịp với các biến động tải bất ngờ</a:t>
            </a:r>
            <a:endParaRPr/>
          </a:p>
          <a:p>
            <a:pPr indent="-342900" lvl="0" marL="457200" rtl="0" algn="l">
              <a:spcBef>
                <a:spcPts val="0"/>
              </a:spcBef>
              <a:spcAft>
                <a:spcPts val="0"/>
              </a:spcAft>
              <a:buSzPts val="1800"/>
              <a:buChar char="●"/>
            </a:pPr>
            <a:r>
              <a:rPr lang="en-US"/>
              <a:t>Use case: Phù hợp cho các ứng dụng có tải ổn định theo giờ, ngày hoặc tháng (ví dụ trang thương mại với Black Friday, report cuối ngày/tháng)</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e0c777748b_0_8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Phân loại scaling policies</a:t>
            </a:r>
            <a:endParaRPr/>
          </a:p>
        </p:txBody>
      </p:sp>
      <p:sp>
        <p:nvSpPr>
          <p:cNvPr id="241" name="Google Shape;241;g2e0c777748b_0_80"/>
          <p:cNvSpPr txBox="1"/>
          <p:nvPr>
            <p:ph idx="1" type="body"/>
          </p:nvPr>
        </p:nvSpPr>
        <p:spPr>
          <a:xfrm>
            <a:off x="311700" y="1266325"/>
            <a:ext cx="8520600" cy="3692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US"/>
              <a:t>Dynamic scaling: </a:t>
            </a:r>
            <a:r>
              <a:rPr lang="en-US"/>
              <a:t>tự động điều khiển số lượng tài nguyên dựa trên chỉ số hoạt động thực tế của hệ thống</a:t>
            </a:r>
            <a:endParaRPr/>
          </a:p>
          <a:p>
            <a:pPr indent="-334327" lvl="0" marL="457200" rtl="0" algn="l">
              <a:spcBef>
                <a:spcPts val="0"/>
              </a:spcBef>
              <a:spcAft>
                <a:spcPts val="0"/>
              </a:spcAft>
              <a:buSzPct val="100000"/>
              <a:buChar char="●"/>
            </a:pPr>
            <a:r>
              <a:rPr lang="en-US"/>
              <a:t>    Ưu điểm: </a:t>
            </a:r>
            <a:r>
              <a:rPr lang="en-US"/>
              <a:t>Phản ứng nhanh và linh hoạt với các thay đổi về tải</a:t>
            </a:r>
            <a:endParaRPr/>
          </a:p>
          <a:p>
            <a:pPr indent="-334327" lvl="0" marL="457200" rtl="0" algn="l">
              <a:spcBef>
                <a:spcPts val="0"/>
              </a:spcBef>
              <a:spcAft>
                <a:spcPts val="0"/>
              </a:spcAft>
              <a:buSzPct val="100000"/>
              <a:buChar char="●"/>
            </a:pPr>
            <a:r>
              <a:rPr lang="en-US"/>
              <a:t>    Nhược điểm: </a:t>
            </a:r>
            <a:r>
              <a:rPr lang="en-US"/>
              <a:t> Phức tạp trong thiết lập và quản lý</a:t>
            </a:r>
            <a:endParaRPr/>
          </a:p>
          <a:p>
            <a:pPr indent="-334327" lvl="0" marL="457200" rtl="0" algn="l">
              <a:spcBef>
                <a:spcPts val="0"/>
              </a:spcBef>
              <a:spcAft>
                <a:spcPts val="0"/>
              </a:spcAft>
              <a:buSzPct val="100000"/>
              <a:buChar char="●"/>
            </a:pPr>
            <a:r>
              <a:rPr lang="en-US"/>
              <a:t>    Use case: </a:t>
            </a:r>
            <a:r>
              <a:rPr lang="en-US"/>
              <a:t>Tốt cho các ứng dụng có tải biến động ( ứng dụng phát trực tuyến video có lưu lượng truy cập không đều)</a:t>
            </a:r>
            <a:endParaRPr/>
          </a:p>
          <a:p>
            <a:pPr indent="0" lvl="0" marL="0" rtl="0" algn="l">
              <a:spcBef>
                <a:spcPts val="0"/>
              </a:spcBef>
              <a:spcAft>
                <a:spcPts val="0"/>
              </a:spcAft>
              <a:buNone/>
            </a:pPr>
            <a:r>
              <a:rPr b="1" lang="en-US"/>
              <a:t>Predictive scaling</a:t>
            </a:r>
            <a:r>
              <a:rPr b="1" lang="en-US"/>
              <a:t>:</a:t>
            </a:r>
            <a:r>
              <a:rPr lang="en-US"/>
              <a:t> </a:t>
            </a:r>
            <a:r>
              <a:rPr lang="en-US"/>
              <a:t>sử dụng machine learning dự đoán nhu cầu tài nguyên trong tương lai dựa trên mẫu và xu hướng lịch sử</a:t>
            </a:r>
            <a:endParaRPr/>
          </a:p>
          <a:p>
            <a:pPr indent="-334327" lvl="0" marL="457200" rtl="0" algn="l">
              <a:spcBef>
                <a:spcPts val="0"/>
              </a:spcBef>
              <a:spcAft>
                <a:spcPts val="0"/>
              </a:spcAft>
              <a:buSzPct val="100000"/>
              <a:buChar char="●"/>
            </a:pPr>
            <a:r>
              <a:rPr lang="en-US"/>
              <a:t>Ưu điểm: </a:t>
            </a:r>
            <a:r>
              <a:rPr lang="en-US"/>
              <a:t>Dự đoán và chuẩn bị trước cho biến động tải</a:t>
            </a:r>
            <a:endParaRPr/>
          </a:p>
          <a:p>
            <a:pPr indent="-334327" lvl="0" marL="457200" rtl="0" algn="l">
              <a:spcBef>
                <a:spcPts val="0"/>
              </a:spcBef>
              <a:spcAft>
                <a:spcPts val="0"/>
              </a:spcAft>
              <a:buSzPct val="100000"/>
              <a:buChar char="●"/>
            </a:pPr>
            <a:r>
              <a:rPr lang="en-US"/>
              <a:t>Nhược điểm: </a:t>
            </a:r>
            <a:r>
              <a:rPr lang="en-US"/>
              <a:t> Phụ thuộc vào chất lượng dữ liệu lịch sử</a:t>
            </a:r>
            <a:endParaRPr/>
          </a:p>
          <a:p>
            <a:pPr indent="-334327" lvl="0" marL="457200" rtl="0" algn="l">
              <a:spcBef>
                <a:spcPts val="0"/>
              </a:spcBef>
              <a:spcAft>
                <a:spcPts val="0"/>
              </a:spcAft>
              <a:buSzPct val="100000"/>
              <a:buChar char="●"/>
            </a:pPr>
            <a:r>
              <a:rPr lang="en-US"/>
              <a:t>Use case: </a:t>
            </a:r>
            <a:r>
              <a:rPr lang="en-US"/>
              <a:t>Phù hợp cho các hệ thống có dữ liệu lịch sử rõ ràng và xu hướng tải có thể dự đoán (công ty tài chính dựa vào các báo cáo tài chính hàng quý)</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US"/>
              <a:t>Load Balancing 101</a:t>
            </a:r>
            <a:endParaRPr/>
          </a:p>
        </p:txBody>
      </p:sp>
      <p:pic>
        <p:nvPicPr>
          <p:cNvPr descr="Load Balancer Icons - Free SVG &amp; PNG Load Balancer Images - Noun Project" id="79" name="Google Shape;79;p3"/>
          <p:cNvPicPr preferRelativeResize="0"/>
          <p:nvPr/>
        </p:nvPicPr>
        <p:blipFill rotWithShape="1">
          <a:blip r:embed="rId3">
            <a:alphaModFix/>
          </a:blip>
          <a:srcRect b="0" l="0" r="0" t="0"/>
          <a:stretch/>
        </p:blipFill>
        <p:spPr>
          <a:xfrm>
            <a:off x="311700" y="333300"/>
            <a:ext cx="1905000" cy="1905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e0c777748b_0_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Chỉ số thường được sử dụng sử dụng</a:t>
            </a:r>
            <a:endParaRPr/>
          </a:p>
        </p:txBody>
      </p:sp>
      <p:sp>
        <p:nvSpPr>
          <p:cNvPr id="247" name="Google Shape;247;g2e0c777748b_0_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US"/>
              <a:t>CPUUtilization</a:t>
            </a:r>
            <a:r>
              <a:rPr lang="en-US"/>
              <a:t>: Chỉ số CPU trung bình trên toàn bộ các instances trong cụm. </a:t>
            </a:r>
            <a:endParaRPr/>
          </a:p>
          <a:p>
            <a:pPr indent="-342900" lvl="0" marL="457200" rtl="0" algn="l">
              <a:spcBef>
                <a:spcPts val="0"/>
              </a:spcBef>
              <a:spcAft>
                <a:spcPts val="0"/>
              </a:spcAft>
              <a:buSzPts val="1800"/>
              <a:buChar char="●"/>
            </a:pPr>
            <a:r>
              <a:rPr b="1" lang="en-US"/>
              <a:t>RequestCountPerTarget</a:t>
            </a:r>
            <a:r>
              <a:rPr lang="en-US"/>
              <a:t>: Chỉ số này giúp giữ ổn định lượng request được chuyển đến mỗi EC2 instances.</a:t>
            </a:r>
            <a:endParaRPr/>
          </a:p>
          <a:p>
            <a:pPr indent="-342900" lvl="0" marL="457200" rtl="0" algn="l">
              <a:spcBef>
                <a:spcPts val="0"/>
              </a:spcBef>
              <a:spcAft>
                <a:spcPts val="0"/>
              </a:spcAft>
              <a:buSzPts val="1800"/>
              <a:buChar char="●"/>
            </a:pPr>
            <a:r>
              <a:rPr b="1" lang="en-US"/>
              <a:t>Average Network In / Out:</a:t>
            </a:r>
            <a:r>
              <a:rPr lang="en-US"/>
              <a:t> Sử dụng khi ứng dụng có các ràng buộc liên quan đến network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e0c777748b_0_9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Demo</a:t>
            </a:r>
            <a:endParaRPr/>
          </a:p>
        </p:txBody>
      </p:sp>
      <p:sp>
        <p:nvSpPr>
          <p:cNvPr id="253" name="Google Shape;253;g2e0c777748b_0_9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US"/>
              <a:t>ASG: </a:t>
            </a:r>
            <a:r>
              <a:rPr lang="en-US" u="sng">
                <a:solidFill>
                  <a:schemeClr val="hlink"/>
                </a:solidFill>
                <a:hlinkClick r:id="rId3"/>
              </a:rPr>
              <a:t>https://drive.google.com/file/d/1uzFJSEHLRUNmjiB9zUWJiAqOB8DNsews/view?usp=sharing</a:t>
            </a:r>
            <a:endParaRPr/>
          </a:p>
          <a:p>
            <a:pPr indent="-334327" lvl="0" marL="457200" rtl="0" algn="l">
              <a:spcBef>
                <a:spcPts val="0"/>
              </a:spcBef>
              <a:spcAft>
                <a:spcPts val="0"/>
              </a:spcAft>
              <a:buSzPct val="100000"/>
              <a:buChar char="●"/>
            </a:pPr>
            <a:r>
              <a:rPr lang="en-US"/>
              <a:t>ASG + ALB: </a:t>
            </a:r>
            <a:r>
              <a:rPr lang="en-US" u="sng">
                <a:solidFill>
                  <a:schemeClr val="hlink"/>
                </a:solidFill>
                <a:hlinkClick r:id="rId4"/>
              </a:rPr>
              <a:t>https://drive.google.com/file/d/1-7lAdZnyteQCv_S93lfw5xHjruBFzxX1/view?usp=drive_link</a:t>
            </a:r>
            <a:endParaRPr/>
          </a:p>
          <a:p>
            <a:pPr indent="-334327" lvl="0" marL="457200" rtl="0" algn="l">
              <a:spcBef>
                <a:spcPts val="0"/>
              </a:spcBef>
              <a:spcAft>
                <a:spcPts val="0"/>
              </a:spcAft>
              <a:buSzPct val="100000"/>
              <a:buChar char="●"/>
            </a:pPr>
            <a:r>
              <a:rPr lang="en-US"/>
              <a:t>ASG + ALB + scaling policy: </a:t>
            </a:r>
            <a:r>
              <a:rPr lang="en-US" u="sng">
                <a:solidFill>
                  <a:schemeClr val="hlink"/>
                </a:solidFill>
                <a:hlinkClick r:id="rId5"/>
              </a:rPr>
              <a:t>https://drive.google.com/file/d/1BNVirsdT7oLXEA-vEhRPbVQ8w7gGyINO/view?usp=drive_link</a:t>
            </a:r>
            <a:endParaRPr/>
          </a:p>
          <a:p>
            <a:pPr indent="-334327" lvl="0" marL="457200" rtl="0" algn="l">
              <a:spcBef>
                <a:spcPts val="0"/>
              </a:spcBef>
              <a:spcAft>
                <a:spcPts val="0"/>
              </a:spcAft>
              <a:buSzPct val="100000"/>
              <a:buChar char="●"/>
            </a:pPr>
            <a:r>
              <a:rPr lang="en-US"/>
              <a:t>Cleanup: </a:t>
            </a:r>
            <a:r>
              <a:rPr lang="en-US" u="sng">
                <a:solidFill>
                  <a:schemeClr val="hlink"/>
                </a:solidFill>
                <a:hlinkClick r:id="rId6"/>
              </a:rPr>
              <a:t>https://drive.google.com/file/d/18LTW-j1s00nUgBW47RLsODeO2YutvtLo/view?usp=drive_link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Khái niệm</a:t>
            </a:r>
            <a:endParaRPr/>
          </a:p>
        </p:txBody>
      </p:sp>
      <p:sp>
        <p:nvSpPr>
          <p:cNvPr id="85" name="Google Shape;85;p4"/>
          <p:cNvSpPr txBox="1"/>
          <p:nvPr>
            <p:ph idx="1" type="body"/>
          </p:nvPr>
        </p:nvSpPr>
        <p:spPr>
          <a:xfrm>
            <a:off x="311700" y="1266325"/>
            <a:ext cx="8520600" cy="1074539"/>
          </a:xfrm>
          <a:prstGeom prst="rect">
            <a:avLst/>
          </a:prstGeom>
          <a:noFill/>
          <a:ln>
            <a:noFill/>
          </a:ln>
        </p:spPr>
        <p:txBody>
          <a:bodyPr anchorCtr="0" anchor="t" bIns="91425" lIns="91425" spcFirstLastPara="1" rIns="91425" wrap="square" tIns="91425">
            <a:normAutofit lnSpcReduction="10000"/>
          </a:bodyPr>
          <a:lstStyle/>
          <a:p>
            <a:pPr indent="0" lvl="0" marL="114300" rtl="0" algn="l">
              <a:lnSpc>
                <a:spcPct val="115000"/>
              </a:lnSpc>
              <a:spcBef>
                <a:spcPts val="0"/>
              </a:spcBef>
              <a:spcAft>
                <a:spcPts val="0"/>
              </a:spcAft>
              <a:buSzPts val="1800"/>
              <a:buNone/>
            </a:pPr>
            <a:r>
              <a:rPr lang="en-US"/>
              <a:t>Cân bằng tải là một </a:t>
            </a:r>
            <a:r>
              <a:rPr b="1" lang="en-US"/>
              <a:t>kỹ thuật </a:t>
            </a:r>
            <a:r>
              <a:rPr lang="en-US"/>
              <a:t>nhằm </a:t>
            </a:r>
            <a:r>
              <a:rPr b="1" lang="en-US"/>
              <a:t>phân phối lưu lượng </a:t>
            </a:r>
            <a:r>
              <a:rPr lang="en-US"/>
              <a:t>truy cập mạng hoặc khối lượng công việc trên nhiều máy chủ, mạng hoặc các tài nguyên khác.</a:t>
            </a:r>
            <a:endParaRPr/>
          </a:p>
        </p:txBody>
      </p:sp>
      <p:pic>
        <p:nvPicPr>
          <p:cNvPr id="86" name="Google Shape;86;p4"/>
          <p:cNvPicPr preferRelativeResize="0"/>
          <p:nvPr/>
        </p:nvPicPr>
        <p:blipFill rotWithShape="1">
          <a:blip r:embed="rId3">
            <a:alphaModFix/>
          </a:blip>
          <a:srcRect b="10416" l="0" r="0" t="7353"/>
          <a:stretch/>
        </p:blipFill>
        <p:spPr>
          <a:xfrm>
            <a:off x="0" y="2340864"/>
            <a:ext cx="9144000" cy="26822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Mục tiêu</a:t>
            </a:r>
            <a:endParaRPr/>
          </a:p>
        </p:txBody>
      </p:sp>
      <p:sp>
        <p:nvSpPr>
          <p:cNvPr id="92" name="Google Shape;92;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US"/>
              <a:t>Tối ưu</a:t>
            </a:r>
            <a:r>
              <a:rPr lang="en-US"/>
              <a:t> hóa việc </a:t>
            </a:r>
            <a:r>
              <a:rPr b="1" lang="en-US"/>
              <a:t>sử dụng tài nguyên</a:t>
            </a:r>
            <a:r>
              <a:rPr lang="en-US"/>
              <a:t>, </a:t>
            </a:r>
            <a:endParaRPr/>
          </a:p>
          <a:p>
            <a:pPr indent="-342900" lvl="0" marL="457200" rtl="0" algn="l">
              <a:lnSpc>
                <a:spcPct val="115000"/>
              </a:lnSpc>
              <a:spcBef>
                <a:spcPts val="0"/>
              </a:spcBef>
              <a:spcAft>
                <a:spcPts val="0"/>
              </a:spcAft>
              <a:buSzPts val="1800"/>
              <a:buChar char="●"/>
            </a:pPr>
            <a:r>
              <a:rPr lang="en-US"/>
              <a:t>Tối đa hóa </a:t>
            </a:r>
            <a:r>
              <a:rPr b="1" lang="en-US"/>
              <a:t>thông lượng </a:t>
            </a:r>
            <a:r>
              <a:rPr lang="en-US"/>
              <a:t>(throughput), </a:t>
            </a:r>
            <a:r>
              <a:rPr b="1" lang="en-US"/>
              <a:t>giảm </a:t>
            </a:r>
            <a:r>
              <a:rPr lang="en-US"/>
              <a:t>thiểu </a:t>
            </a:r>
            <a:r>
              <a:rPr b="1" lang="en-US"/>
              <a:t>thời gian phản hồi</a:t>
            </a:r>
            <a:endParaRPr b="1"/>
          </a:p>
          <a:p>
            <a:pPr indent="-342900" lvl="0" marL="457200" rtl="0" algn="l">
              <a:lnSpc>
                <a:spcPct val="115000"/>
              </a:lnSpc>
              <a:spcBef>
                <a:spcPts val="0"/>
              </a:spcBef>
              <a:spcAft>
                <a:spcPts val="0"/>
              </a:spcAft>
              <a:buSzPts val="1800"/>
              <a:buChar char="●"/>
            </a:pPr>
            <a:r>
              <a:rPr b="1" lang="en-US"/>
              <a:t>Tránh</a:t>
            </a:r>
            <a:r>
              <a:rPr lang="en-US"/>
              <a:t> tình trạng </a:t>
            </a:r>
            <a:r>
              <a:rPr b="1" lang="en-US"/>
              <a:t>quá tải </a:t>
            </a:r>
            <a:r>
              <a:rPr lang="en-US"/>
              <a:t>trên bất kỳ tài nguyên đơn lẻ</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Thuật toán</a:t>
            </a:r>
            <a:endParaRPr/>
          </a:p>
        </p:txBody>
      </p:sp>
      <p:sp>
        <p:nvSpPr>
          <p:cNvPr id="98" name="Google Shape;98;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Tĩnh (static): Quyết định định tuyến dựa trên các yếu tố cố định, không thay đổi theo thời gian</a:t>
            </a:r>
            <a:endParaRPr/>
          </a:p>
          <a:p>
            <a:pPr indent="-317500" lvl="1" marL="914400" rtl="0" algn="l">
              <a:lnSpc>
                <a:spcPct val="115000"/>
              </a:lnSpc>
              <a:spcBef>
                <a:spcPts val="0"/>
              </a:spcBef>
              <a:spcAft>
                <a:spcPts val="0"/>
              </a:spcAft>
              <a:buSzPts val="1400"/>
              <a:buChar char="○"/>
            </a:pPr>
            <a:r>
              <a:rPr lang="en-US"/>
              <a:t>Round-robin</a:t>
            </a:r>
            <a:endParaRPr/>
          </a:p>
          <a:p>
            <a:pPr indent="-317500" lvl="1" marL="914400" rtl="0" algn="l">
              <a:lnSpc>
                <a:spcPct val="115000"/>
              </a:lnSpc>
              <a:spcBef>
                <a:spcPts val="0"/>
              </a:spcBef>
              <a:spcAft>
                <a:spcPts val="0"/>
              </a:spcAft>
              <a:buSzPts val="1400"/>
              <a:buChar char="○"/>
            </a:pPr>
            <a:r>
              <a:rPr lang="en-US"/>
              <a:t>Weighted round-robin</a:t>
            </a:r>
            <a:endParaRPr/>
          </a:p>
          <a:p>
            <a:pPr indent="-317500" lvl="1" marL="914400" rtl="0" algn="l">
              <a:lnSpc>
                <a:spcPct val="115000"/>
              </a:lnSpc>
              <a:spcBef>
                <a:spcPts val="0"/>
              </a:spcBef>
              <a:spcAft>
                <a:spcPts val="0"/>
              </a:spcAft>
              <a:buSzPts val="1400"/>
              <a:buChar char="○"/>
            </a:pPr>
            <a:r>
              <a:rPr lang="en-US"/>
              <a:t>Sticky round robin</a:t>
            </a:r>
            <a:endParaRPr/>
          </a:p>
          <a:p>
            <a:pPr indent="-317500" lvl="1" marL="914400" rtl="0" algn="l">
              <a:lnSpc>
                <a:spcPct val="115000"/>
              </a:lnSpc>
              <a:spcBef>
                <a:spcPts val="0"/>
              </a:spcBef>
              <a:spcAft>
                <a:spcPts val="0"/>
              </a:spcAft>
              <a:buSzPts val="1400"/>
              <a:buChar char="○"/>
            </a:pPr>
            <a:r>
              <a:rPr lang="en-US"/>
              <a:t>IP hash</a:t>
            </a:r>
            <a:endParaRPr/>
          </a:p>
          <a:p>
            <a:pPr indent="-342900" lvl="0" marL="457200" rtl="0" algn="l">
              <a:lnSpc>
                <a:spcPct val="115000"/>
              </a:lnSpc>
              <a:spcBef>
                <a:spcPts val="0"/>
              </a:spcBef>
              <a:spcAft>
                <a:spcPts val="0"/>
              </a:spcAft>
              <a:buSzPts val="1800"/>
              <a:buChar char="●"/>
            </a:pPr>
            <a:r>
              <a:rPr lang="en-US"/>
              <a:t>Động (dynamic): Quyết định định tuyến dựa trên trạng thái hiện tại của hệ thống</a:t>
            </a:r>
            <a:endParaRPr/>
          </a:p>
          <a:p>
            <a:pPr indent="-317500" lvl="1" marL="914400" rtl="0" algn="l">
              <a:lnSpc>
                <a:spcPct val="115000"/>
              </a:lnSpc>
              <a:spcBef>
                <a:spcPts val="0"/>
              </a:spcBef>
              <a:spcAft>
                <a:spcPts val="0"/>
              </a:spcAft>
              <a:buSzPts val="1400"/>
              <a:buChar char="○"/>
            </a:pPr>
            <a:r>
              <a:rPr lang="en-US"/>
              <a:t>Least Connections</a:t>
            </a:r>
            <a:endParaRPr/>
          </a:p>
          <a:p>
            <a:pPr indent="-317500" lvl="1" marL="914400" rtl="0" algn="l">
              <a:lnSpc>
                <a:spcPct val="115000"/>
              </a:lnSpc>
              <a:spcBef>
                <a:spcPts val="0"/>
              </a:spcBef>
              <a:spcAft>
                <a:spcPts val="0"/>
              </a:spcAft>
              <a:buSzPts val="1400"/>
              <a:buChar char="○"/>
            </a:pPr>
            <a:r>
              <a:rPr lang="en-US"/>
              <a:t>Least Response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00" y="368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Thuật toán</a:t>
            </a:r>
            <a:endParaRPr/>
          </a:p>
        </p:txBody>
      </p:sp>
      <p:pic>
        <p:nvPicPr>
          <p:cNvPr descr="Top 6 Load Balancing Algorithms Every Developer Should Know - YouTube" id="104" name="Google Shape;104;p7"/>
          <p:cNvPicPr preferRelativeResize="0"/>
          <p:nvPr/>
        </p:nvPicPr>
        <p:blipFill rotWithShape="1">
          <a:blip r:embed="rId3">
            <a:alphaModFix/>
          </a:blip>
          <a:srcRect b="-1" l="0" r="0" t="20149"/>
          <a:stretch/>
        </p:blipFill>
        <p:spPr>
          <a:xfrm>
            <a:off x="0" y="1036320"/>
            <a:ext cx="9160965" cy="411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US"/>
              <a:t>Elastic Load Balancer</a:t>
            </a:r>
            <a:endParaRPr/>
          </a:p>
        </p:txBody>
      </p:sp>
      <p:pic>
        <p:nvPicPr>
          <p:cNvPr descr="AWS Load Balancer" id="110" name="Google Shape;110;p8"/>
          <p:cNvPicPr preferRelativeResize="0"/>
          <p:nvPr/>
        </p:nvPicPr>
        <p:blipFill rotWithShape="1">
          <a:blip r:embed="rId3">
            <a:alphaModFix/>
          </a:blip>
          <a:srcRect b="0" l="0" r="0" t="0"/>
          <a:stretch/>
        </p:blipFill>
        <p:spPr>
          <a:xfrm>
            <a:off x="311700" y="214237"/>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Định nghĩa</a:t>
            </a:r>
            <a:endParaRPr/>
          </a:p>
        </p:txBody>
      </p:sp>
      <p:sp>
        <p:nvSpPr>
          <p:cNvPr id="116" name="Google Shape;116;p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Dịch vụ được cung cấp bởi AWS giúp phân phối lưu lượng truy cập đến nhiều máy chủ hoặc tài nguyên trong một hoặc nhiều AZ</a:t>
            </a:r>
            <a:endParaRPr/>
          </a:p>
        </p:txBody>
      </p:sp>
      <p:pic>
        <p:nvPicPr>
          <p:cNvPr id="117" name="Google Shape;117;p9"/>
          <p:cNvPicPr preferRelativeResize="0"/>
          <p:nvPr/>
        </p:nvPicPr>
        <p:blipFill rotWithShape="1">
          <a:blip r:embed="rId3">
            <a:alphaModFix/>
          </a:blip>
          <a:srcRect b="10044" l="0" r="0" t="6606"/>
          <a:stretch/>
        </p:blipFill>
        <p:spPr>
          <a:xfrm>
            <a:off x="0" y="2231136"/>
            <a:ext cx="9144000" cy="27188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